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6" r:id="rId1"/>
  </p:sldMasterIdLst>
  <p:sldIdLst>
    <p:sldId id="257" r:id="rId2"/>
    <p:sldId id="258" r:id="rId3"/>
    <p:sldId id="259" r:id="rId4"/>
    <p:sldId id="260" r:id="rId5"/>
    <p:sldId id="263" r:id="rId6"/>
    <p:sldId id="265" r:id="rId7"/>
    <p:sldId id="273" r:id="rId8"/>
    <p:sldId id="269" r:id="rId9"/>
    <p:sldId id="271" r:id="rId10"/>
    <p:sldId id="270" r:id="rId11"/>
    <p:sldId id="268" r:id="rId12"/>
    <p:sldId id="280" r:id="rId13"/>
    <p:sldId id="274" r:id="rId14"/>
    <p:sldId id="275" r:id="rId15"/>
    <p:sldId id="276" r:id="rId16"/>
    <p:sldId id="277" r:id="rId17"/>
    <p:sldId id="279" r:id="rId18"/>
    <p:sldId id="278" r:id="rId19"/>
    <p:sldId id="281" r:id="rId20"/>
    <p:sldId id="282" r:id="rId21"/>
    <p:sldId id="284" r:id="rId22"/>
    <p:sldId id="285" r:id="rId23"/>
    <p:sldId id="286" r:id="rId24"/>
    <p:sldId id="287" r:id="rId25"/>
    <p:sldId id="289" r:id="rId26"/>
    <p:sldId id="288" r:id="rId27"/>
    <p:sldId id="290"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2" d="100"/>
          <a:sy n="102" d="100"/>
        </p:scale>
        <p:origin x="138" y="1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pieChart>
        <c:varyColors val="1"/>
        <c:ser>
          <c:idx val="0"/>
          <c:order val="0"/>
          <c:tx>
            <c:strRef>
              <c:f>Лист1!$B$1</c:f>
              <c:strCache>
                <c:ptCount val="1"/>
                <c:pt idx="0">
                  <c:v>Продажи</c:v>
                </c:pt>
              </c:strCache>
            </c:strRef>
          </c:tx>
          <c:dPt>
            <c:idx val="1"/>
            <c:bubble3D val="0"/>
            <c:explosion val="3"/>
          </c:dPt>
          <c:dPt>
            <c:idx val="2"/>
            <c:bubble3D val="0"/>
            <c:explosion val="10"/>
          </c:dPt>
          <c:dPt>
            <c:idx val="3"/>
            <c:bubble3D val="0"/>
            <c:explosion val="11"/>
          </c:dPt>
          <c:cat>
            <c:strRef>
              <c:f>Лист1!$A$2:$A$6</c:f>
              <c:strCache>
                <c:ptCount val="5"/>
                <c:pt idx="0">
                  <c:v>Qishloq xo'jaligi</c:v>
                </c:pt>
                <c:pt idx="1">
                  <c:v>O'rmonxo'jaligi</c:v>
                </c:pt>
                <c:pt idx="2">
                  <c:v>Sanoat </c:v>
                </c:pt>
                <c:pt idx="3">
                  <c:v>unumdorligi past yerlar</c:v>
                </c:pt>
                <c:pt idx="4">
                  <c:v>Aholi punktlari</c:v>
                </c:pt>
              </c:strCache>
            </c:strRef>
          </c:cat>
          <c:val>
            <c:numRef>
              <c:f>Лист1!$B$2:$B$6</c:f>
              <c:numCache>
                <c:formatCode>0.00%</c:formatCode>
                <c:ptCount val="5"/>
                <c:pt idx="0" formatCode="0%">
                  <c:v>0.7000000000000004</c:v>
                </c:pt>
                <c:pt idx="1">
                  <c:v>0.12400000000000005</c:v>
                </c:pt>
                <c:pt idx="2">
                  <c:v>4.1000000000000002E-2</c:v>
                </c:pt>
                <c:pt idx="3">
                  <c:v>0.10400000000000002</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72477263779527612"/>
          <c:y val="0.25762719871879924"/>
          <c:w val="0.27522736220472466"/>
          <c:h val="0.56790166289975053"/>
        </c:manualLayout>
      </c:layout>
      <c:overlay val="0"/>
    </c:legend>
    <c:plotVisOnly val="1"/>
    <c:dispBlanksAs val="zero"/>
    <c:showDLblsOverMax val="0"/>
  </c:chart>
  <c:txPr>
    <a:bodyPr/>
    <a:lstStyle/>
    <a:p>
      <a:pPr>
        <a:defRPr sz="1800"/>
      </a:pPr>
      <a:endParaRPr lang="ru-RU"/>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0.47375</cdr:x>
      <cdr:y>0.49793</cdr:y>
    </cdr:from>
    <cdr:to>
      <cdr:x>0.55309</cdr:x>
      <cdr:y>0.55579</cdr:y>
    </cdr:to>
    <cdr:sp macro="" textlink="">
      <cdr:nvSpPr>
        <cdr:cNvPr id="2" name="Скругленный прямоугольник 1"/>
        <cdr:cNvSpPr/>
      </cdr:nvSpPr>
      <cdr:spPr>
        <a:xfrm xmlns:a="http://schemas.openxmlformats.org/drawingml/2006/main">
          <a:off x="5156200" y="3060700"/>
          <a:ext cx="863600" cy="3556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en-US" sz="2000" dirty="0" smtClean="0"/>
            <a:t>70 %</a:t>
          </a:r>
          <a:endParaRPr lang="ru-RU" sz="2000" dirty="0"/>
        </a:p>
      </cdr:txBody>
    </cdr:sp>
  </cdr:relSizeAnchor>
  <cdr:relSizeAnchor xmlns:cdr="http://schemas.openxmlformats.org/drawingml/2006/chartDrawing">
    <cdr:from>
      <cdr:x>0.27468</cdr:x>
      <cdr:y>0.4938</cdr:y>
    </cdr:from>
    <cdr:to>
      <cdr:x>0.27888</cdr:x>
      <cdr:y>0.50826</cdr:y>
    </cdr:to>
    <cdr:sp macro="" textlink="">
      <cdr:nvSpPr>
        <cdr:cNvPr id="3" name="Скругленный прямоугольник 2"/>
        <cdr:cNvSpPr/>
      </cdr:nvSpPr>
      <cdr:spPr>
        <a:xfrm xmlns:a="http://schemas.openxmlformats.org/drawingml/2006/main" flipH="1" flipV="1">
          <a:off x="2989580" y="3035300"/>
          <a:ext cx="45719" cy="889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endParaRPr lang="ru-RU" sz="2000" dirty="0"/>
        </a:p>
      </cdr:txBody>
    </cdr:sp>
  </cdr:relSizeAnchor>
  <cdr:relSizeAnchor xmlns:cdr="http://schemas.openxmlformats.org/drawingml/2006/chartDrawing">
    <cdr:from>
      <cdr:x>0.26021</cdr:x>
      <cdr:y>0.21694</cdr:y>
    </cdr:from>
    <cdr:to>
      <cdr:x>0.34772</cdr:x>
      <cdr:y>0.28099</cdr:y>
    </cdr:to>
    <cdr:sp macro="" textlink="">
      <cdr:nvSpPr>
        <cdr:cNvPr id="4" name="Скругленный прямоугольник 3"/>
        <cdr:cNvSpPr/>
      </cdr:nvSpPr>
      <cdr:spPr>
        <a:xfrm xmlns:a="http://schemas.openxmlformats.org/drawingml/2006/main">
          <a:off x="2832100" y="1333500"/>
          <a:ext cx="952500" cy="3937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en-US" sz="2000" dirty="0" smtClean="0"/>
            <a:t>10,4% </a:t>
          </a:r>
          <a:endParaRPr lang="ru-RU" sz="2000" dirty="0"/>
        </a:p>
      </cdr:txBody>
    </cdr:sp>
  </cdr:relSizeAnchor>
  <cdr:relSizeAnchor xmlns:cdr="http://schemas.openxmlformats.org/drawingml/2006/chartDrawing">
    <cdr:from>
      <cdr:x>0.13069</cdr:x>
      <cdr:y>0.20248</cdr:y>
    </cdr:from>
    <cdr:to>
      <cdr:x>0.2112</cdr:x>
      <cdr:y>0.26446</cdr:y>
    </cdr:to>
    <cdr:sp macro="" textlink="">
      <cdr:nvSpPr>
        <cdr:cNvPr id="5" name="Скругленный прямоугольник 4"/>
        <cdr:cNvSpPr/>
      </cdr:nvSpPr>
      <cdr:spPr>
        <a:xfrm xmlns:a="http://schemas.openxmlformats.org/drawingml/2006/main">
          <a:off x="1422400" y="1244600"/>
          <a:ext cx="876300" cy="3810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en-US" sz="2000" dirty="0" smtClean="0"/>
            <a:t>4,1%</a:t>
          </a:r>
          <a:endParaRPr lang="ru-RU" sz="2000" dirty="0"/>
        </a:p>
      </cdr:txBody>
    </cdr:sp>
  </cdr:relSizeAnchor>
  <cdr:relSizeAnchor xmlns:cdr="http://schemas.openxmlformats.org/drawingml/2006/chartDrawing">
    <cdr:from>
      <cdr:x>0.33372</cdr:x>
      <cdr:y>0.03926</cdr:y>
    </cdr:from>
    <cdr:to>
      <cdr:x>0.4084</cdr:x>
      <cdr:y>0.09091</cdr:y>
    </cdr:to>
    <cdr:sp macro="" textlink="">
      <cdr:nvSpPr>
        <cdr:cNvPr id="6" name="Скругленный прямоугольник 5"/>
        <cdr:cNvSpPr/>
      </cdr:nvSpPr>
      <cdr:spPr>
        <a:xfrm xmlns:a="http://schemas.openxmlformats.org/drawingml/2006/main">
          <a:off x="3632200" y="241300"/>
          <a:ext cx="812800" cy="3175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en-US" sz="1800" dirty="0" smtClean="0"/>
            <a:t>0,5%</a:t>
          </a:r>
          <a:endParaRPr lang="ru-RU" sz="1800" dirty="0"/>
        </a:p>
      </cdr:txBody>
    </cdr:sp>
  </cdr:relSizeAnchor>
  <cdr:relSizeAnchor xmlns:cdr="http://schemas.openxmlformats.org/drawingml/2006/chartDrawing">
    <cdr:from>
      <cdr:x>0.14819</cdr:x>
      <cdr:y>0.47107</cdr:y>
    </cdr:from>
    <cdr:to>
      <cdr:x>0.23921</cdr:x>
      <cdr:y>0.53926</cdr:y>
    </cdr:to>
    <cdr:sp macro="" textlink="">
      <cdr:nvSpPr>
        <cdr:cNvPr id="7" name="Скругленный прямоугольник 6"/>
        <cdr:cNvSpPr/>
      </cdr:nvSpPr>
      <cdr:spPr>
        <a:xfrm xmlns:a="http://schemas.openxmlformats.org/drawingml/2006/main">
          <a:off x="1612900" y="2895600"/>
          <a:ext cx="990600" cy="419100"/>
        </a:xfrm>
        <a:prstGeom xmlns:a="http://schemas.openxmlformats.org/drawingml/2006/main" prst="round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en-US" sz="2000" dirty="0" smtClean="0"/>
            <a:t>12 %</a:t>
          </a:r>
          <a:endParaRPr lang="ru-RU" sz="20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299876554"/>
      </p:ext>
    </p:extLst>
  </p:cSld>
  <p:clrMapOvr>
    <a:masterClrMapping/>
  </p:clrMapOvr>
  <p:transition spd="slow">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173421163"/>
      </p:ext>
    </p:extLst>
  </p:cSld>
  <p:clrMapOvr>
    <a:masterClrMapping/>
  </p:clrMapOvr>
  <p:transition spd="slow">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4208866107"/>
      </p:ext>
    </p:extLst>
  </p:cSld>
  <p:clrMapOvr>
    <a:masterClrMapping/>
  </p:clrMapOvr>
  <p:transition spd="slow">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382511977"/>
      </p:ext>
    </p:extLst>
  </p:cSld>
  <p:clrMapOvr>
    <a:masterClrMapping/>
  </p:clrMapOvr>
  <p:transition spd="slow">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3862336543"/>
      </p:ext>
    </p:extLst>
  </p:cSld>
  <p:clrMapOvr>
    <a:masterClrMapping/>
  </p:clrMapOvr>
  <p:transition spd="slow">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2757769563"/>
      </p:ext>
    </p:extLst>
  </p:cSld>
  <p:clrMapOvr>
    <a:masterClrMapping/>
  </p:clrMapOvr>
  <p:transition spd="slow">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098178430"/>
      </p:ext>
    </p:extLst>
  </p:cSld>
  <p:clrMapOvr>
    <a:masterClrMapping/>
  </p:clrMapOvr>
  <p:transition spd="slow">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3205007171"/>
      </p:ext>
    </p:extLst>
  </p:cSld>
  <p:clrMapOvr>
    <a:masterClrMapping/>
  </p:clrMapOvr>
  <p:transition spd="slow">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238822498"/>
      </p:ext>
    </p:extLst>
  </p:cSld>
  <p:clrMapOvr>
    <a:masterClrMapping/>
  </p:clrMapOvr>
  <p:transition spd="slow">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364465765"/>
      </p:ext>
    </p:extLst>
  </p:cSld>
  <p:clrMapOvr>
    <a:masterClrMapping/>
  </p:clrMapOvr>
  <p:transition spd="slow">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80940635"/>
      </p:ext>
    </p:extLst>
  </p:cSld>
  <p:clrMapOvr>
    <a:masterClrMapping/>
  </p:clrMapOvr>
  <p:transition spd="slow">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3614766257"/>
      </p:ext>
    </p:extLst>
  </p:cSld>
  <p:clrMapOvr>
    <a:masterClrMapping/>
  </p:clrMapOvr>
  <p:transition spd="slow">
    <p:pull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05691761"/>
      </p:ext>
    </p:extLst>
  </p:cSld>
  <p:clrMapOvr>
    <a:masterClrMapping/>
  </p:clrMapOvr>
  <p:transition spd="slow">
    <p:pull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4257661520"/>
      </p:ext>
    </p:extLst>
  </p:cSld>
  <p:clrMapOvr>
    <a:masterClrMapping/>
  </p:clrMapOvr>
  <p:transition spd="slow">
    <p:pull dir="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1147044867"/>
      </p:ext>
    </p:extLst>
  </p:cSld>
  <p:clrMapOvr>
    <a:masterClrMapping/>
  </p:clrMapOvr>
  <p:transition spd="slow">
    <p:pull dir="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1BC4756-9BDB-449C-86C5-449811D67C3E}"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3F3299-ED2E-434D-A148-0B5352B1F0D1}" type="slidenum">
              <a:rPr lang="ru-RU" smtClean="0"/>
              <a:pPr/>
              <a:t>‹#›</a:t>
            </a:fld>
            <a:endParaRPr lang="ru-RU"/>
          </a:p>
        </p:txBody>
      </p:sp>
    </p:spTree>
    <p:extLst>
      <p:ext uri="{BB962C8B-B14F-4D97-AF65-F5344CB8AC3E}">
        <p14:creationId xmlns:p14="http://schemas.microsoft.com/office/powerpoint/2010/main" val="2511410620"/>
      </p:ext>
    </p:extLst>
  </p:cSld>
  <p:clrMapOvr>
    <a:masterClrMapping/>
  </p:clrMapOvr>
  <p:transition spd="slow">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1BC4756-9BDB-449C-86C5-449811D67C3E}" type="datetimeFigureOut">
              <a:rPr lang="ru-RU" smtClean="0"/>
              <a:pPr/>
              <a:t>13.04.2019</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93F3299-ED2E-434D-A148-0B5352B1F0D1}" type="slidenum">
              <a:rPr lang="ru-RU" smtClean="0"/>
              <a:pPr/>
              <a:t>‹#›</a:t>
            </a:fld>
            <a:endParaRPr lang="ru-RU"/>
          </a:p>
        </p:txBody>
      </p:sp>
    </p:spTree>
    <p:extLst>
      <p:ext uri="{BB962C8B-B14F-4D97-AF65-F5344CB8AC3E}">
        <p14:creationId xmlns:p14="http://schemas.microsoft.com/office/powerpoint/2010/main" val="1148739329"/>
      </p:ext>
    </p:extLst>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 id="2147483908" r:id="rId12"/>
    <p:sldLayoutId id="2147483909" r:id="rId13"/>
    <p:sldLayoutId id="2147483910" r:id="rId14"/>
    <p:sldLayoutId id="2147483911" r:id="rId15"/>
    <p:sldLayoutId id="2147483912" r:id="rId16"/>
  </p:sldLayoutIdLst>
  <p:transition spd="slow">
    <p:pull dir="rd"/>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68500" y="14289"/>
            <a:ext cx="8326438" cy="1157287"/>
          </a:xfrm>
        </p:spPr>
        <p:txBody>
          <a:bodyPr>
            <a:normAutofit/>
          </a:bodyPr>
          <a:lstStyle/>
          <a:p>
            <a:pPr>
              <a:defRPr/>
            </a:pPr>
            <a:r>
              <a:rPr lang="en-US" sz="2000" dirty="0" smtClean="0">
                <a:solidFill>
                  <a:schemeClr val="accent1">
                    <a:lumMod val="60000"/>
                    <a:lumOff val="40000"/>
                  </a:schemeClr>
                </a:solidFill>
              </a:rPr>
              <a:t>32456789-9900--=87654321</a:t>
            </a:r>
            <a:endParaRPr lang="ru-RU" sz="2000" dirty="0">
              <a:solidFill>
                <a:schemeClr val="accent1">
                  <a:lumMod val="60000"/>
                  <a:lumOff val="40000"/>
                </a:schemeClr>
              </a:solidFill>
            </a:endParaRPr>
          </a:p>
        </p:txBody>
      </p:sp>
      <p:pic>
        <p:nvPicPr>
          <p:cNvPr id="13315"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6326" y="0"/>
            <a:ext cx="730567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886326"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215" y="3214688"/>
            <a:ext cx="4862111" cy="362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Прямоугольник 6"/>
          <p:cNvSpPr>
            <a:spLocks noChangeArrowheads="1"/>
          </p:cNvSpPr>
          <p:nvPr/>
        </p:nvSpPr>
        <p:spPr bwMode="auto">
          <a:xfrm>
            <a:off x="5722070" y="1"/>
            <a:ext cx="494593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uz-Latn-UZ" sz="3000" b="1" dirty="0" smtClean="0">
                <a:solidFill>
                  <a:srgbClr val="002060"/>
                </a:solidFill>
                <a:latin typeface="Times New Roman" panose="02020603050405020304" pitchFamily="18" charset="0"/>
                <a:cs typeface="Times New Roman" panose="02020603050405020304" pitchFamily="18" charset="0"/>
              </a:rPr>
              <a:t> </a:t>
            </a:r>
            <a:r>
              <a:rPr lang="ru-RU" sz="3200" b="1" dirty="0">
                <a:latin typeface="Times New Roman" pitchFamily="18" charset="0"/>
                <a:cs typeface="Times New Roman" pitchFamily="18" charset="0"/>
              </a:rPr>
              <a:t>МАВЗУ : </a:t>
            </a:r>
            <a:r>
              <a:rPr lang="ru-RU" sz="3000" b="1" dirty="0" smtClean="0">
                <a:solidFill>
                  <a:srgbClr val="002060"/>
                </a:solidFill>
                <a:latin typeface="Times New Roman" panose="02020603050405020304" pitchFamily="18" charset="0"/>
                <a:cs typeface="Times New Roman" panose="02020603050405020304" pitchFamily="18" charset="0"/>
              </a:rPr>
              <a:t>ЎЗБЕКИСТОН </a:t>
            </a:r>
            <a:r>
              <a:rPr lang="ru-RU" sz="3000" b="1" dirty="0">
                <a:solidFill>
                  <a:srgbClr val="002060"/>
                </a:solidFill>
                <a:latin typeface="Times New Roman" panose="02020603050405020304" pitchFamily="18" charset="0"/>
                <a:cs typeface="Times New Roman" panose="02020603050405020304" pitchFamily="18" charset="0"/>
              </a:rPr>
              <a:t>РЕСПУБЛИКАСИ ЕР ФОНДИ</a:t>
            </a:r>
            <a:endParaRPr lang="ru-RU" sz="3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284876"/>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318">
                                            <p:txEl>
                                              <p:pRg st="0" end="0"/>
                                            </p:txEl>
                                          </p:spTgt>
                                        </p:tgtEl>
                                        <p:attrNameLst>
                                          <p:attrName>style.visibility</p:attrName>
                                        </p:attrNameLst>
                                      </p:cBhvr>
                                      <p:to>
                                        <p:strVal val="visible"/>
                                      </p:to>
                                    </p:set>
                                    <p:animEffect transition="in" filter="circle(in)">
                                      <p:cBhvr>
                                        <p:cTn id="7" dur="2000"/>
                                        <p:tgtEl>
                                          <p:spTgt spid="133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знак завершения 3"/>
          <p:cNvSpPr/>
          <p:nvPr/>
        </p:nvSpPr>
        <p:spPr>
          <a:xfrm>
            <a:off x="1996226" y="0"/>
            <a:ext cx="7456867" cy="123637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000" b="1" i="1" dirty="0"/>
              <a:t> </a:t>
            </a:r>
            <a:r>
              <a:rPr lang="ru-RU" sz="4000" b="1" i="1" dirty="0">
                <a:solidFill>
                  <a:schemeClr val="tx1">
                    <a:lumMod val="95000"/>
                    <a:lumOff val="5000"/>
                  </a:schemeClr>
                </a:solidFill>
              </a:rPr>
              <a:t>Режа:</a:t>
            </a:r>
            <a:endParaRPr lang="ru-RU" sz="4000" dirty="0">
              <a:solidFill>
                <a:schemeClr val="tx1">
                  <a:lumMod val="95000"/>
                  <a:lumOff val="5000"/>
                </a:schemeClr>
              </a:solidFill>
            </a:endParaRPr>
          </a:p>
        </p:txBody>
      </p:sp>
      <p:sp>
        <p:nvSpPr>
          <p:cNvPr id="6" name="Загнутый угол 5"/>
          <p:cNvSpPr/>
          <p:nvPr/>
        </p:nvSpPr>
        <p:spPr>
          <a:xfrm>
            <a:off x="0" y="1893194"/>
            <a:ext cx="8783392" cy="4964806"/>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b="1" i="1" dirty="0">
                <a:solidFill>
                  <a:schemeClr val="tx1">
                    <a:lumMod val="95000"/>
                    <a:lumOff val="5000"/>
                  </a:schemeClr>
                </a:solidFill>
              </a:rPr>
              <a:t>1.Ер </a:t>
            </a:r>
            <a:r>
              <a:rPr lang="ru-RU" sz="3200" b="1" i="1" dirty="0" err="1">
                <a:solidFill>
                  <a:schemeClr val="tx1">
                    <a:lumMod val="95000"/>
                    <a:lumOff val="5000"/>
                  </a:schemeClr>
                </a:solidFill>
              </a:rPr>
              <a:t>фонди</a:t>
            </a:r>
            <a:r>
              <a:rPr lang="ru-RU" sz="3200" b="1" i="1" dirty="0">
                <a:solidFill>
                  <a:schemeClr val="tx1">
                    <a:lumMod val="95000"/>
                    <a:lumOff val="5000"/>
                  </a:schemeClr>
                </a:solidFill>
              </a:rPr>
              <a:t> </a:t>
            </a:r>
            <a:r>
              <a:rPr lang="ru-RU" sz="3200" b="1" i="1" dirty="0" err="1">
                <a:solidFill>
                  <a:schemeClr val="tx1">
                    <a:lumMod val="95000"/>
                    <a:lumOff val="5000"/>
                  </a:schemeClr>
                </a:solidFill>
              </a:rPr>
              <a:t>ҳақида</a:t>
            </a:r>
            <a:r>
              <a:rPr lang="ru-RU" sz="3200" b="1" i="1" dirty="0">
                <a:solidFill>
                  <a:schemeClr val="tx1">
                    <a:lumMod val="95000"/>
                    <a:lumOff val="5000"/>
                  </a:schemeClr>
                </a:solidFill>
              </a:rPr>
              <a:t> </a:t>
            </a:r>
            <a:r>
              <a:rPr lang="ru-RU" sz="3200" b="1" i="1" dirty="0" err="1">
                <a:solidFill>
                  <a:schemeClr val="tx1">
                    <a:lumMod val="95000"/>
                    <a:lumOff val="5000"/>
                  </a:schemeClr>
                </a:solidFill>
              </a:rPr>
              <a:t>тушунча</a:t>
            </a:r>
            <a:endParaRPr lang="ru-RU" sz="3200" b="1" dirty="0">
              <a:solidFill>
                <a:schemeClr val="tx1">
                  <a:lumMod val="95000"/>
                  <a:lumOff val="5000"/>
                </a:schemeClr>
              </a:solidFill>
            </a:endParaRPr>
          </a:p>
          <a:p>
            <a:r>
              <a:rPr lang="ru-RU" sz="3200" b="1" i="1" dirty="0">
                <a:solidFill>
                  <a:schemeClr val="tx1">
                    <a:lumMod val="95000"/>
                    <a:lumOff val="5000"/>
                  </a:schemeClr>
                </a:solidFill>
              </a:rPr>
              <a:t>2. Республика Ер </a:t>
            </a:r>
            <a:r>
              <a:rPr lang="ru-RU" sz="3200" b="1" i="1" dirty="0" err="1">
                <a:solidFill>
                  <a:schemeClr val="tx1">
                    <a:lumMod val="95000"/>
                    <a:lumOff val="5000"/>
                  </a:schemeClr>
                </a:solidFill>
              </a:rPr>
              <a:t>фонди</a:t>
            </a:r>
            <a:r>
              <a:rPr lang="ru-RU" sz="3200" b="1" i="1" dirty="0">
                <a:solidFill>
                  <a:schemeClr val="tx1">
                    <a:lumMod val="95000"/>
                    <a:lumOff val="5000"/>
                  </a:schemeClr>
                </a:solidFill>
              </a:rPr>
              <a:t>.</a:t>
            </a:r>
            <a:endParaRPr lang="ru-RU" sz="3200" b="1" dirty="0">
              <a:solidFill>
                <a:schemeClr val="tx1">
                  <a:lumMod val="95000"/>
                  <a:lumOff val="5000"/>
                </a:schemeClr>
              </a:solidFill>
            </a:endParaRPr>
          </a:p>
          <a:p>
            <a:r>
              <a:rPr lang="ru-RU" sz="3200" b="1" i="1" dirty="0">
                <a:solidFill>
                  <a:schemeClr val="tx1">
                    <a:lumMod val="95000"/>
                    <a:lumOff val="5000"/>
                  </a:schemeClr>
                </a:solidFill>
              </a:rPr>
              <a:t>3.Республика ер </a:t>
            </a:r>
            <a:r>
              <a:rPr lang="ru-RU" sz="3200" b="1" i="1" dirty="0" err="1">
                <a:solidFill>
                  <a:schemeClr val="tx1">
                    <a:lumMod val="95000"/>
                    <a:lumOff val="5000"/>
                  </a:schemeClr>
                </a:solidFill>
              </a:rPr>
              <a:t>ресурслари</a:t>
            </a:r>
            <a:endParaRPr lang="ru-RU" sz="3200" b="1" dirty="0">
              <a:solidFill>
                <a:schemeClr val="tx1">
                  <a:lumMod val="95000"/>
                  <a:lumOff val="5000"/>
                </a:schemeClr>
              </a:solidFill>
            </a:endParaRPr>
          </a:p>
          <a:p>
            <a:r>
              <a:rPr lang="ru-RU" sz="3200" b="1" i="1" dirty="0">
                <a:solidFill>
                  <a:schemeClr val="tx1">
                    <a:lumMod val="95000"/>
                    <a:lumOff val="5000"/>
                  </a:schemeClr>
                </a:solidFill>
              </a:rPr>
              <a:t>4.Ўзбекистонда </a:t>
            </a:r>
            <a:r>
              <a:rPr lang="ru-RU" sz="3200" b="1" i="1" dirty="0" err="1">
                <a:solidFill>
                  <a:schemeClr val="tx1">
                    <a:lumMod val="95000"/>
                    <a:lumOff val="5000"/>
                  </a:schemeClr>
                </a:solidFill>
              </a:rPr>
              <a:t>тарқалган</a:t>
            </a:r>
            <a:r>
              <a:rPr lang="ru-RU" sz="3200" b="1" i="1" dirty="0">
                <a:solidFill>
                  <a:schemeClr val="tx1">
                    <a:lumMod val="95000"/>
                    <a:lumOff val="5000"/>
                  </a:schemeClr>
                </a:solidFill>
              </a:rPr>
              <a:t> </a:t>
            </a:r>
            <a:r>
              <a:rPr lang="ru-RU" sz="3200" b="1" i="1" dirty="0" err="1">
                <a:solidFill>
                  <a:schemeClr val="tx1">
                    <a:lumMod val="95000"/>
                    <a:lumOff val="5000"/>
                  </a:schemeClr>
                </a:solidFill>
              </a:rPr>
              <a:t>тупроқлар</a:t>
            </a:r>
            <a:endParaRPr lang="ru-RU" sz="3200" dirty="0">
              <a:solidFill>
                <a:schemeClr val="tx1">
                  <a:lumMod val="95000"/>
                  <a:lumOff val="5000"/>
                </a:schemeClr>
              </a:solidFill>
            </a:endParaRPr>
          </a:p>
          <a:p>
            <a:r>
              <a:rPr lang="ru-RU" sz="3200" b="1" i="1" dirty="0">
                <a:solidFill>
                  <a:schemeClr val="tx1">
                    <a:lumMod val="95000"/>
                    <a:lumOff val="5000"/>
                  </a:schemeClr>
                </a:solidFill>
              </a:rPr>
              <a:t>5.Тупроқлардан </a:t>
            </a:r>
            <a:r>
              <a:rPr lang="ru-RU" sz="3200" b="1" i="1" dirty="0" err="1">
                <a:solidFill>
                  <a:schemeClr val="tx1">
                    <a:lumMod val="95000"/>
                    <a:lumOff val="5000"/>
                  </a:schemeClr>
                </a:solidFill>
              </a:rPr>
              <a:t>тўғри</a:t>
            </a:r>
            <a:r>
              <a:rPr lang="ru-RU" sz="3200" b="1" i="1" dirty="0">
                <a:solidFill>
                  <a:schemeClr val="tx1">
                    <a:lumMod val="95000"/>
                    <a:lumOff val="5000"/>
                  </a:schemeClr>
                </a:solidFill>
              </a:rPr>
              <a:t> </a:t>
            </a:r>
            <a:r>
              <a:rPr lang="ru-RU" sz="3200" b="1" i="1" dirty="0" err="1">
                <a:solidFill>
                  <a:schemeClr val="tx1">
                    <a:lumMod val="95000"/>
                    <a:lumOff val="5000"/>
                  </a:schemeClr>
                </a:solidFill>
              </a:rPr>
              <a:t>фойдаланиш</a:t>
            </a:r>
            <a:endParaRPr lang="ru-RU" sz="3200" dirty="0">
              <a:solidFill>
                <a:schemeClr val="tx1">
                  <a:lumMod val="95000"/>
                  <a:lumOff val="5000"/>
                </a:schemeClr>
              </a:solidFill>
            </a:endParaRPr>
          </a:p>
        </p:txBody>
      </p:sp>
    </p:spTree>
    <p:extLst>
      <p:ext uri="{BB962C8B-B14F-4D97-AF65-F5344CB8AC3E}">
        <p14:creationId xmlns:p14="http://schemas.microsoft.com/office/powerpoint/2010/main" val="2500661279"/>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6">
                                            <p:txEl>
                                              <p:pRg st="0" end="0"/>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 calcmode="lin" valueType="num">
                                      <p:cBhvr>
                                        <p:cTn id="27"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6">
                                            <p:txEl>
                                              <p:pRg st="1" end="1"/>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 calcmode="lin" valueType="num">
                                      <p:cBhvr>
                                        <p:cTn id="32"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33"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34" dur="500"/>
                                        <p:tgtEl>
                                          <p:spTgt spid="6">
                                            <p:txEl>
                                              <p:pRg st="2" end="2"/>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 calcmode="lin" valueType="num">
                                      <p:cBhvr>
                                        <p:cTn id="37"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8"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39" dur="500"/>
                                        <p:tgtEl>
                                          <p:spTgt spid="6">
                                            <p:txEl>
                                              <p:pRg st="3" end="3"/>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 calcmode="lin" valueType="num">
                                      <p:cBhvr>
                                        <p:cTn id="42" dur="5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476518" y="0"/>
            <a:ext cx="8680361" cy="685800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lumMod val="95000"/>
                    <a:lumOff val="5000"/>
                  </a:schemeClr>
                </a:solidFill>
              </a:rPr>
              <a:t>    </a:t>
            </a:r>
            <a:r>
              <a:rPr lang="ru-RU" sz="2800" b="1" dirty="0" smtClean="0">
                <a:solidFill>
                  <a:srgbClr val="002060"/>
                </a:solidFill>
              </a:rPr>
              <a:t>Ер </a:t>
            </a:r>
            <a:r>
              <a:rPr lang="ru-RU" sz="2800" b="1" dirty="0" err="1">
                <a:solidFill>
                  <a:srgbClr val="002060"/>
                </a:solidFill>
              </a:rPr>
              <a:t>фонди</a:t>
            </a:r>
            <a:r>
              <a:rPr lang="ru-RU" sz="2800" b="1" dirty="0">
                <a:solidFill>
                  <a:srgbClr val="002060"/>
                </a:solidFill>
              </a:rPr>
              <a:t> </a:t>
            </a:r>
            <a:r>
              <a:rPr lang="ru-RU" sz="2800" b="1" dirty="0">
                <a:solidFill>
                  <a:schemeClr val="tx1">
                    <a:lumMod val="95000"/>
                    <a:lumOff val="5000"/>
                  </a:schemeClr>
                </a:solidFill>
              </a:rPr>
              <a:t>(</a:t>
            </a:r>
            <a:r>
              <a:rPr lang="ru-RU" sz="2800" b="1" i="1" dirty="0">
                <a:solidFill>
                  <a:schemeClr val="tx1">
                    <a:lumMod val="95000"/>
                    <a:lumOff val="5000"/>
                  </a:schemeClr>
                </a:solidFill>
              </a:rPr>
              <a:t>лот-</a:t>
            </a:r>
            <a:r>
              <a:rPr lang="ru-RU" sz="2800" b="1" i="1" dirty="0" err="1">
                <a:solidFill>
                  <a:schemeClr val="tx1">
                    <a:lumMod val="95000"/>
                    <a:lumOff val="5000"/>
                  </a:schemeClr>
                </a:solidFill>
              </a:rPr>
              <a:t>фундус</a:t>
            </a:r>
            <a:r>
              <a:rPr lang="ru-RU" sz="2800" b="1" dirty="0">
                <a:solidFill>
                  <a:schemeClr val="tx1">
                    <a:lumMod val="95000"/>
                    <a:lumOff val="5000"/>
                  </a:schemeClr>
                </a:solidFill>
              </a:rPr>
              <a:t>-</a:t>
            </a:r>
            <a:r>
              <a:rPr lang="ru-RU" sz="2800" b="1" dirty="0" err="1">
                <a:solidFill>
                  <a:schemeClr val="tx1">
                    <a:lumMod val="95000"/>
                    <a:lumOff val="5000"/>
                  </a:schemeClr>
                </a:solidFill>
              </a:rPr>
              <a:t>негиз</a:t>
            </a:r>
            <a:r>
              <a:rPr lang="ru-RU" sz="2800" b="1" dirty="0">
                <a:solidFill>
                  <a:schemeClr val="tx1">
                    <a:lumMod val="95000"/>
                    <a:lumOff val="5000"/>
                  </a:schemeClr>
                </a:solidFill>
              </a:rPr>
              <a:t>)-</a:t>
            </a:r>
            <a:r>
              <a:rPr lang="ru-RU" sz="2800" b="1" dirty="0" err="1">
                <a:solidFill>
                  <a:schemeClr val="tx1">
                    <a:lumMod val="95000"/>
                    <a:lumOff val="5000"/>
                  </a:schemeClr>
                </a:solidFill>
              </a:rPr>
              <a:t>ягона</a:t>
            </a:r>
            <a:r>
              <a:rPr lang="ru-RU" sz="2800" b="1" dirty="0">
                <a:solidFill>
                  <a:schemeClr val="tx1">
                    <a:lumMod val="95000"/>
                    <a:lumOff val="5000"/>
                  </a:schemeClr>
                </a:solidFill>
              </a:rPr>
              <a:t> ер </a:t>
            </a:r>
            <a:r>
              <a:rPr lang="ru-RU" sz="2800" b="1" dirty="0" err="1">
                <a:solidFill>
                  <a:schemeClr val="tx1">
                    <a:lumMod val="95000"/>
                    <a:lumOff val="5000"/>
                  </a:schemeClr>
                </a:solidFill>
              </a:rPr>
              <a:t>фонди</a:t>
            </a:r>
            <a:r>
              <a:rPr lang="ru-RU" sz="2800" b="1" dirty="0">
                <a:solidFill>
                  <a:schemeClr val="tx1">
                    <a:lumMod val="95000"/>
                    <a:lumOff val="5000"/>
                  </a:schemeClr>
                </a:solidFill>
              </a:rPr>
              <a:t>, </a:t>
            </a:r>
            <a:r>
              <a:rPr lang="ru-RU" sz="2800" b="1" dirty="0" err="1">
                <a:solidFill>
                  <a:schemeClr val="tx1">
                    <a:lumMod val="95000"/>
                    <a:lumOff val="5000"/>
                  </a:schemeClr>
                </a:solidFill>
              </a:rPr>
              <a:t>барча</a:t>
            </a:r>
            <a:r>
              <a:rPr lang="ru-RU" sz="2800" b="1" dirty="0">
                <a:solidFill>
                  <a:schemeClr val="tx1">
                    <a:lumMod val="95000"/>
                    <a:lumOff val="5000"/>
                  </a:schemeClr>
                </a:solidFill>
              </a:rPr>
              <a:t> </a:t>
            </a:r>
            <a:r>
              <a:rPr lang="ru-RU" sz="2800" b="1" dirty="0" err="1">
                <a:solidFill>
                  <a:schemeClr val="tx1">
                    <a:lumMod val="95000"/>
                    <a:lumOff val="5000"/>
                  </a:schemeClr>
                </a:solidFill>
              </a:rPr>
              <a:t>ерларни</a:t>
            </a:r>
            <a:r>
              <a:rPr lang="ru-RU" sz="2800" b="1" dirty="0">
                <a:solidFill>
                  <a:schemeClr val="tx1">
                    <a:lumMod val="95000"/>
                    <a:lumOff val="5000"/>
                  </a:schemeClr>
                </a:solidFill>
              </a:rPr>
              <a:t> улар </a:t>
            </a:r>
            <a:r>
              <a:rPr lang="ru-RU" sz="2800" b="1" dirty="0" err="1">
                <a:solidFill>
                  <a:schemeClr val="tx1">
                    <a:lumMod val="95000"/>
                    <a:lumOff val="5000"/>
                  </a:schemeClr>
                </a:solidFill>
              </a:rPr>
              <a:t>кимнинг</a:t>
            </a:r>
            <a:r>
              <a:rPr lang="ru-RU" sz="2800" b="1" dirty="0">
                <a:solidFill>
                  <a:schemeClr val="tx1">
                    <a:lumMod val="95000"/>
                    <a:lumOff val="5000"/>
                  </a:schemeClr>
                </a:solidFill>
              </a:rPr>
              <a:t> </a:t>
            </a:r>
            <a:r>
              <a:rPr lang="ru-RU" sz="2800" b="1" dirty="0" err="1">
                <a:solidFill>
                  <a:schemeClr val="tx1">
                    <a:lumMod val="95000"/>
                    <a:lumOff val="5000"/>
                  </a:schemeClr>
                </a:solidFill>
              </a:rPr>
              <a:t>қарамоғида</a:t>
            </a:r>
            <a:r>
              <a:rPr lang="ru-RU" sz="2800" b="1" dirty="0">
                <a:solidFill>
                  <a:schemeClr val="tx1">
                    <a:lumMod val="95000"/>
                    <a:lumOff val="5000"/>
                  </a:schemeClr>
                </a:solidFill>
              </a:rPr>
              <a:t> </a:t>
            </a:r>
            <a:r>
              <a:rPr lang="ru-RU" sz="2800" b="1" dirty="0" err="1">
                <a:solidFill>
                  <a:schemeClr val="tx1">
                    <a:lumMod val="95000"/>
                    <a:lumOff val="5000"/>
                  </a:schemeClr>
                </a:solidFill>
              </a:rPr>
              <a:t>ва</a:t>
            </a:r>
            <a:r>
              <a:rPr lang="ru-RU" sz="2800" b="1" dirty="0">
                <a:solidFill>
                  <a:schemeClr val="tx1">
                    <a:lumMod val="95000"/>
                    <a:lumOff val="5000"/>
                  </a:schemeClr>
                </a:solidFill>
              </a:rPr>
              <a:t> </a:t>
            </a:r>
            <a:r>
              <a:rPr lang="ru-RU" sz="2800" b="1" dirty="0" err="1">
                <a:solidFill>
                  <a:schemeClr val="tx1">
                    <a:lumMod val="95000"/>
                    <a:lumOff val="5000"/>
                  </a:schemeClr>
                </a:solidFill>
              </a:rPr>
              <a:t>тасарруфида</a:t>
            </a:r>
            <a:r>
              <a:rPr lang="ru-RU" sz="2800" b="1" dirty="0">
                <a:solidFill>
                  <a:schemeClr val="tx1">
                    <a:lumMod val="95000"/>
                    <a:lumOff val="5000"/>
                  </a:schemeClr>
                </a:solidFill>
              </a:rPr>
              <a:t> </a:t>
            </a:r>
            <a:r>
              <a:rPr lang="ru-RU" sz="2800" b="1" dirty="0" err="1">
                <a:solidFill>
                  <a:schemeClr val="tx1">
                    <a:lumMod val="95000"/>
                    <a:lumOff val="5000"/>
                  </a:schemeClr>
                </a:solidFill>
              </a:rPr>
              <a:t>бўлишидан</a:t>
            </a:r>
            <a:r>
              <a:rPr lang="ru-RU" sz="2800" b="1" dirty="0">
                <a:solidFill>
                  <a:schemeClr val="tx1">
                    <a:lumMod val="95000"/>
                    <a:lumOff val="5000"/>
                  </a:schemeClr>
                </a:solidFill>
              </a:rPr>
              <a:t> </a:t>
            </a:r>
            <a:r>
              <a:rPr lang="ru-RU" sz="2800" b="1" dirty="0" err="1">
                <a:solidFill>
                  <a:schemeClr val="tx1">
                    <a:lumMod val="95000"/>
                    <a:lumOff val="5000"/>
                  </a:schemeClr>
                </a:solidFill>
              </a:rPr>
              <a:t>қатъи</a:t>
            </a:r>
            <a:r>
              <a:rPr lang="ru-RU" sz="2800" b="1" dirty="0">
                <a:solidFill>
                  <a:schemeClr val="tx1">
                    <a:lumMod val="95000"/>
                    <a:lumOff val="5000"/>
                  </a:schemeClr>
                </a:solidFill>
              </a:rPr>
              <a:t> </a:t>
            </a:r>
            <a:r>
              <a:rPr lang="ru-RU" sz="2800" b="1" dirty="0" err="1">
                <a:solidFill>
                  <a:schemeClr val="tx1">
                    <a:lumMod val="95000"/>
                    <a:lumOff val="5000"/>
                  </a:schemeClr>
                </a:solidFill>
              </a:rPr>
              <a:t>назар</a:t>
            </a:r>
            <a:r>
              <a:rPr lang="ru-RU" sz="2800" b="1" dirty="0">
                <a:solidFill>
                  <a:schemeClr val="tx1">
                    <a:lumMod val="95000"/>
                    <a:lumOff val="5000"/>
                  </a:schemeClr>
                </a:solidFill>
              </a:rPr>
              <a:t> </a:t>
            </a:r>
            <a:r>
              <a:rPr lang="ru-RU" sz="2800" b="1" dirty="0" err="1">
                <a:solidFill>
                  <a:schemeClr val="tx1">
                    <a:lumMod val="95000"/>
                    <a:lumOff val="5000"/>
                  </a:schemeClr>
                </a:solidFill>
              </a:rPr>
              <a:t>ўз</a:t>
            </a:r>
            <a:r>
              <a:rPr lang="ru-RU" sz="2800" b="1" dirty="0">
                <a:solidFill>
                  <a:schemeClr val="tx1">
                    <a:lumMod val="95000"/>
                    <a:lumOff val="5000"/>
                  </a:schemeClr>
                </a:solidFill>
              </a:rPr>
              <a:t> ичига </a:t>
            </a:r>
            <a:r>
              <a:rPr lang="ru-RU" sz="2800" b="1" dirty="0" err="1">
                <a:solidFill>
                  <a:schemeClr val="tx1">
                    <a:lumMod val="95000"/>
                    <a:lumOff val="5000"/>
                  </a:schemeClr>
                </a:solidFill>
              </a:rPr>
              <a:t>олади</a:t>
            </a:r>
            <a:r>
              <a:rPr lang="ru-RU" sz="2800" b="1" dirty="0">
                <a:solidFill>
                  <a:schemeClr val="tx1">
                    <a:lumMod val="95000"/>
                    <a:lumOff val="5000"/>
                  </a:schemeClr>
                </a:solidFill>
              </a:rPr>
              <a:t>. Ер </a:t>
            </a:r>
            <a:r>
              <a:rPr lang="ru-RU" sz="2800" b="1" dirty="0" err="1">
                <a:solidFill>
                  <a:schemeClr val="tx1">
                    <a:lumMod val="95000"/>
                    <a:lumOff val="5000"/>
                  </a:schemeClr>
                </a:solidFill>
              </a:rPr>
              <a:t>фонди</a:t>
            </a:r>
            <a:r>
              <a:rPr lang="ru-RU" sz="2800" b="1" dirty="0">
                <a:solidFill>
                  <a:schemeClr val="tx1">
                    <a:lumMod val="95000"/>
                    <a:lumOff val="5000"/>
                  </a:schemeClr>
                </a:solidFill>
              </a:rPr>
              <a:t>  </a:t>
            </a:r>
            <a:r>
              <a:rPr lang="ru-RU" sz="2800" b="1" dirty="0" err="1">
                <a:solidFill>
                  <a:schemeClr val="tx1">
                    <a:lumMod val="95000"/>
                    <a:lumOff val="5000"/>
                  </a:schemeClr>
                </a:solidFill>
              </a:rPr>
              <a:t>қишлоқ</a:t>
            </a:r>
            <a:r>
              <a:rPr lang="ru-RU" sz="2800" b="1" dirty="0">
                <a:solidFill>
                  <a:schemeClr val="tx1">
                    <a:lumMod val="95000"/>
                    <a:lumOff val="5000"/>
                  </a:schemeClr>
                </a:solidFill>
              </a:rPr>
              <a:t> </a:t>
            </a:r>
            <a:r>
              <a:rPr lang="ru-RU" sz="2800" b="1" dirty="0" err="1">
                <a:solidFill>
                  <a:schemeClr val="tx1">
                    <a:lumMod val="95000"/>
                    <a:lumOff val="5000"/>
                  </a:schemeClr>
                </a:solidFill>
              </a:rPr>
              <a:t>хўжалиги</a:t>
            </a:r>
            <a:r>
              <a:rPr lang="ru-RU" sz="2800" b="1" dirty="0">
                <a:solidFill>
                  <a:schemeClr val="tx1">
                    <a:lumMod val="95000"/>
                    <a:lumOff val="5000"/>
                  </a:schemeClr>
                </a:solidFill>
              </a:rPr>
              <a:t> </a:t>
            </a:r>
            <a:r>
              <a:rPr lang="ru-RU" sz="2800" b="1" dirty="0" err="1">
                <a:solidFill>
                  <a:schemeClr val="tx1">
                    <a:lumMod val="95000"/>
                    <a:lumOff val="5000"/>
                  </a:schemeClr>
                </a:solidFill>
              </a:rPr>
              <a:t>ерлари</a:t>
            </a:r>
            <a:r>
              <a:rPr lang="ru-RU" sz="2800" b="1" dirty="0">
                <a:solidFill>
                  <a:schemeClr val="tx1">
                    <a:lumMod val="95000"/>
                    <a:lumOff val="5000"/>
                  </a:schemeClr>
                </a:solidFill>
              </a:rPr>
              <a:t>, </a:t>
            </a:r>
            <a:r>
              <a:rPr lang="ru-RU" sz="2800" b="1" dirty="0" err="1">
                <a:solidFill>
                  <a:schemeClr val="tx1">
                    <a:lumMod val="95000"/>
                    <a:lumOff val="5000"/>
                  </a:schemeClr>
                </a:solidFill>
              </a:rPr>
              <a:t>махсус</a:t>
            </a:r>
            <a:r>
              <a:rPr lang="ru-RU" sz="2800" b="1" dirty="0">
                <a:solidFill>
                  <a:schemeClr val="tx1">
                    <a:lumMod val="95000"/>
                    <a:lumOff val="5000"/>
                  </a:schemeClr>
                </a:solidFill>
              </a:rPr>
              <a:t> </a:t>
            </a:r>
            <a:r>
              <a:rPr lang="ru-RU" sz="2800" b="1" dirty="0" err="1">
                <a:solidFill>
                  <a:schemeClr val="tx1">
                    <a:lumMod val="95000"/>
                    <a:lumOff val="5000"/>
                  </a:schemeClr>
                </a:solidFill>
              </a:rPr>
              <a:t>ерлар</a:t>
            </a:r>
            <a:r>
              <a:rPr lang="ru-RU" sz="2800" b="1" dirty="0">
                <a:solidFill>
                  <a:schemeClr val="tx1">
                    <a:lumMod val="95000"/>
                    <a:lumOff val="5000"/>
                  </a:schemeClr>
                </a:solidFill>
              </a:rPr>
              <a:t>(</a:t>
            </a:r>
            <a:r>
              <a:rPr lang="ru-RU" sz="2800" b="1" dirty="0" err="1">
                <a:solidFill>
                  <a:schemeClr val="tx1">
                    <a:lumMod val="95000"/>
                    <a:lumOff val="5000"/>
                  </a:schemeClr>
                </a:solidFill>
              </a:rPr>
              <a:t>саноат</a:t>
            </a:r>
            <a:r>
              <a:rPr lang="ru-RU" sz="2800" b="1" dirty="0">
                <a:solidFill>
                  <a:schemeClr val="tx1">
                    <a:lumMod val="95000"/>
                    <a:lumOff val="5000"/>
                  </a:schemeClr>
                </a:solidFill>
              </a:rPr>
              <a:t>, транспорт </a:t>
            </a:r>
            <a:r>
              <a:rPr lang="ru-RU" sz="2800" b="1" dirty="0" err="1">
                <a:solidFill>
                  <a:schemeClr val="tx1">
                    <a:lumMod val="95000"/>
                    <a:lumOff val="5000"/>
                  </a:schemeClr>
                </a:solidFill>
              </a:rPr>
              <a:t>ва</a:t>
            </a:r>
            <a:r>
              <a:rPr lang="ru-RU" sz="2800" b="1" dirty="0">
                <a:solidFill>
                  <a:schemeClr val="tx1">
                    <a:lumMod val="95000"/>
                    <a:lumOff val="5000"/>
                  </a:schemeClr>
                </a:solidFill>
              </a:rPr>
              <a:t> </a:t>
            </a:r>
            <a:r>
              <a:rPr lang="ru-RU" sz="2800" b="1" dirty="0" err="1">
                <a:solidFill>
                  <a:schemeClr val="tx1">
                    <a:lumMod val="95000"/>
                    <a:lumOff val="5000"/>
                  </a:schemeClr>
                </a:solidFill>
              </a:rPr>
              <a:t>бошқа</a:t>
            </a:r>
            <a:r>
              <a:rPr lang="ru-RU" sz="2800" b="1" dirty="0">
                <a:solidFill>
                  <a:schemeClr val="tx1">
                    <a:lumMod val="95000"/>
                    <a:lumOff val="5000"/>
                  </a:schemeClr>
                </a:solidFill>
              </a:rPr>
              <a:t> </a:t>
            </a:r>
            <a:r>
              <a:rPr lang="ru-RU" sz="2800" b="1" dirty="0" err="1">
                <a:solidFill>
                  <a:schemeClr val="tx1">
                    <a:lumMod val="95000"/>
                    <a:lumOff val="5000"/>
                  </a:schemeClr>
                </a:solidFill>
              </a:rPr>
              <a:t>ташкилотларнинг</a:t>
            </a:r>
            <a:r>
              <a:rPr lang="ru-RU" sz="2800" b="1" dirty="0">
                <a:solidFill>
                  <a:schemeClr val="tx1">
                    <a:lumMod val="95000"/>
                    <a:lumOff val="5000"/>
                  </a:schemeClr>
                </a:solidFill>
              </a:rPr>
              <a:t> </a:t>
            </a:r>
            <a:r>
              <a:rPr lang="ru-RU" sz="2800" b="1" dirty="0" err="1">
                <a:solidFill>
                  <a:schemeClr val="tx1">
                    <a:lumMod val="95000"/>
                    <a:lumOff val="5000"/>
                  </a:schemeClr>
                </a:solidFill>
              </a:rPr>
              <a:t>қишлоқ</a:t>
            </a:r>
            <a:r>
              <a:rPr lang="ru-RU" sz="2800" b="1" dirty="0">
                <a:solidFill>
                  <a:schemeClr val="tx1">
                    <a:lumMod val="95000"/>
                    <a:lumOff val="5000"/>
                  </a:schemeClr>
                </a:solidFill>
              </a:rPr>
              <a:t> </a:t>
            </a:r>
            <a:r>
              <a:rPr lang="ru-RU" sz="2800" b="1" dirty="0" err="1">
                <a:solidFill>
                  <a:schemeClr val="tx1">
                    <a:lumMod val="95000"/>
                    <a:lumOff val="5000"/>
                  </a:schemeClr>
                </a:solidFill>
              </a:rPr>
              <a:t>хўжалигидан</a:t>
            </a:r>
            <a:r>
              <a:rPr lang="ru-RU" sz="2800" b="1" dirty="0">
                <a:solidFill>
                  <a:schemeClr val="tx1">
                    <a:lumMod val="95000"/>
                    <a:lumOff val="5000"/>
                  </a:schemeClr>
                </a:solidFill>
              </a:rPr>
              <a:t> </a:t>
            </a:r>
            <a:r>
              <a:rPr lang="ru-RU" sz="2800" b="1" dirty="0" err="1">
                <a:solidFill>
                  <a:schemeClr val="tx1">
                    <a:lumMod val="95000"/>
                    <a:lumOff val="5000"/>
                  </a:schemeClr>
                </a:solidFill>
              </a:rPr>
              <a:t>бошқа</a:t>
            </a:r>
            <a:r>
              <a:rPr lang="ru-RU" sz="2800" b="1" dirty="0">
                <a:solidFill>
                  <a:schemeClr val="tx1">
                    <a:lumMod val="95000"/>
                    <a:lumOff val="5000"/>
                  </a:schemeClr>
                </a:solidFill>
              </a:rPr>
              <a:t> </a:t>
            </a:r>
            <a:r>
              <a:rPr lang="ru-RU" sz="2800" b="1" dirty="0" err="1">
                <a:solidFill>
                  <a:schemeClr val="tx1">
                    <a:lumMod val="95000"/>
                    <a:lumOff val="5000"/>
                  </a:schemeClr>
                </a:solidFill>
              </a:rPr>
              <a:t>мақсадларда</a:t>
            </a:r>
            <a:r>
              <a:rPr lang="ru-RU" sz="2800" b="1" dirty="0">
                <a:solidFill>
                  <a:schemeClr val="tx1">
                    <a:lumMod val="95000"/>
                    <a:lumOff val="5000"/>
                  </a:schemeClr>
                </a:solidFill>
              </a:rPr>
              <a:t> </a:t>
            </a:r>
            <a:r>
              <a:rPr lang="ru-RU" sz="2800" b="1" dirty="0" err="1">
                <a:solidFill>
                  <a:schemeClr val="tx1">
                    <a:lumMod val="95000"/>
                    <a:lumOff val="5000"/>
                  </a:schemeClr>
                </a:solidFill>
              </a:rPr>
              <a:t>фойдаланувчи</a:t>
            </a:r>
            <a:r>
              <a:rPr lang="ru-RU" sz="2800" b="1" dirty="0">
                <a:solidFill>
                  <a:schemeClr val="tx1">
                    <a:lumMod val="95000"/>
                    <a:lumOff val="5000"/>
                  </a:schemeClr>
                </a:solidFill>
              </a:rPr>
              <a:t> </a:t>
            </a:r>
            <a:r>
              <a:rPr lang="ru-RU" sz="2800" b="1" dirty="0" err="1">
                <a:solidFill>
                  <a:schemeClr val="tx1">
                    <a:lumMod val="95000"/>
                    <a:lumOff val="5000"/>
                  </a:schemeClr>
                </a:solidFill>
              </a:rPr>
              <a:t>ерлари</a:t>
            </a:r>
            <a:r>
              <a:rPr lang="ru-RU" sz="2800" b="1" dirty="0">
                <a:solidFill>
                  <a:schemeClr val="tx1">
                    <a:lumMod val="95000"/>
                    <a:lumOff val="5000"/>
                  </a:schemeClr>
                </a:solidFill>
              </a:rPr>
              <a:t>), </a:t>
            </a:r>
            <a:r>
              <a:rPr lang="ru-RU" sz="2800" b="1" dirty="0" err="1">
                <a:solidFill>
                  <a:schemeClr val="tx1">
                    <a:lumMod val="95000"/>
                    <a:lumOff val="5000"/>
                  </a:schemeClr>
                </a:solidFill>
              </a:rPr>
              <a:t>шаҳар</a:t>
            </a:r>
            <a:r>
              <a:rPr lang="ru-RU" sz="2800" b="1" dirty="0">
                <a:solidFill>
                  <a:schemeClr val="tx1">
                    <a:lumMod val="95000"/>
                    <a:lumOff val="5000"/>
                  </a:schemeClr>
                </a:solidFill>
              </a:rPr>
              <a:t> </a:t>
            </a:r>
            <a:r>
              <a:rPr lang="ru-RU" sz="2800" b="1" dirty="0" err="1">
                <a:solidFill>
                  <a:schemeClr val="tx1">
                    <a:lumMod val="95000"/>
                    <a:lumOff val="5000"/>
                  </a:schemeClr>
                </a:solidFill>
              </a:rPr>
              <a:t>ерлари</a:t>
            </a:r>
            <a:r>
              <a:rPr lang="ru-RU" sz="2800" b="1" dirty="0">
                <a:solidFill>
                  <a:schemeClr val="tx1">
                    <a:lumMod val="95000"/>
                    <a:lumOff val="5000"/>
                  </a:schemeClr>
                </a:solidFill>
              </a:rPr>
              <a:t>, </a:t>
            </a:r>
            <a:r>
              <a:rPr lang="ru-RU" sz="2800" b="1" dirty="0" err="1">
                <a:solidFill>
                  <a:schemeClr val="tx1">
                    <a:lumMod val="95000"/>
                    <a:lumOff val="5000"/>
                  </a:schemeClr>
                </a:solidFill>
              </a:rPr>
              <a:t>ўрмон</a:t>
            </a:r>
            <a:r>
              <a:rPr lang="ru-RU" sz="2800" b="1" dirty="0">
                <a:solidFill>
                  <a:schemeClr val="tx1">
                    <a:lumMod val="95000"/>
                    <a:lumOff val="5000"/>
                  </a:schemeClr>
                </a:solidFill>
              </a:rPr>
              <a:t> </a:t>
            </a:r>
            <a:r>
              <a:rPr lang="ru-RU" sz="2800" b="1" dirty="0" err="1">
                <a:solidFill>
                  <a:schemeClr val="tx1">
                    <a:lumMod val="95000"/>
                    <a:lumOff val="5000"/>
                  </a:schemeClr>
                </a:solidFill>
              </a:rPr>
              <a:t>фонди</a:t>
            </a:r>
            <a:r>
              <a:rPr lang="ru-RU" sz="2800" b="1" dirty="0">
                <a:solidFill>
                  <a:schemeClr val="tx1">
                    <a:lumMod val="95000"/>
                    <a:lumOff val="5000"/>
                  </a:schemeClr>
                </a:solidFill>
              </a:rPr>
              <a:t> </a:t>
            </a:r>
            <a:r>
              <a:rPr lang="ru-RU" sz="2800" b="1" dirty="0" err="1">
                <a:solidFill>
                  <a:schemeClr val="tx1">
                    <a:lumMod val="95000"/>
                    <a:lumOff val="5000"/>
                  </a:schemeClr>
                </a:solidFill>
              </a:rPr>
              <a:t>ва</a:t>
            </a:r>
            <a:r>
              <a:rPr lang="ru-RU" sz="2800" b="1" dirty="0">
                <a:solidFill>
                  <a:schemeClr val="tx1">
                    <a:lumMod val="95000"/>
                    <a:lumOff val="5000"/>
                  </a:schemeClr>
                </a:solidFill>
              </a:rPr>
              <a:t> </a:t>
            </a:r>
            <a:r>
              <a:rPr lang="ru-RU" sz="2800" b="1" dirty="0" err="1">
                <a:solidFill>
                  <a:schemeClr val="tx1">
                    <a:lumMod val="95000"/>
                    <a:lumOff val="5000"/>
                  </a:schemeClr>
                </a:solidFill>
              </a:rPr>
              <a:t>давлатнинг</a:t>
            </a:r>
            <a:r>
              <a:rPr lang="ru-RU" sz="2800" b="1" dirty="0">
                <a:solidFill>
                  <a:schemeClr val="tx1">
                    <a:lumMod val="95000"/>
                    <a:lumOff val="5000"/>
                  </a:schemeClr>
                </a:solidFill>
              </a:rPr>
              <a:t> </a:t>
            </a:r>
            <a:r>
              <a:rPr lang="ru-RU" sz="2800" b="1" dirty="0" err="1">
                <a:solidFill>
                  <a:schemeClr val="tx1">
                    <a:lumMod val="95000"/>
                    <a:lumOff val="5000"/>
                  </a:schemeClr>
                </a:solidFill>
              </a:rPr>
              <a:t>заҳира</a:t>
            </a:r>
            <a:r>
              <a:rPr lang="ru-RU" sz="2800" b="1" dirty="0">
                <a:solidFill>
                  <a:schemeClr val="tx1">
                    <a:lumMod val="95000"/>
                    <a:lumOff val="5000"/>
                  </a:schemeClr>
                </a:solidFill>
              </a:rPr>
              <a:t> </a:t>
            </a:r>
            <a:r>
              <a:rPr lang="ru-RU" sz="2800" b="1" dirty="0" err="1">
                <a:solidFill>
                  <a:schemeClr val="tx1">
                    <a:lumMod val="95000"/>
                    <a:lumOff val="5000"/>
                  </a:schemeClr>
                </a:solidFill>
              </a:rPr>
              <a:t>ерлари</a:t>
            </a:r>
            <a:r>
              <a:rPr lang="uz-Cyrl-UZ" sz="2800" b="1" dirty="0">
                <a:solidFill>
                  <a:schemeClr val="tx1">
                    <a:lumMod val="95000"/>
                    <a:lumOff val="5000"/>
                  </a:schemeClr>
                </a:solidFill>
              </a:rPr>
              <a:t>дан иборат</a:t>
            </a:r>
            <a:r>
              <a:rPr lang="ru-RU" sz="2800" b="1" dirty="0">
                <a:solidFill>
                  <a:schemeClr val="tx1">
                    <a:lumMod val="95000"/>
                    <a:lumOff val="5000"/>
                  </a:schemeClr>
                </a:solidFill>
              </a:rPr>
              <a:t>.</a:t>
            </a:r>
          </a:p>
        </p:txBody>
      </p:sp>
    </p:spTree>
    <p:extLst>
      <p:ext uri="{BB962C8B-B14F-4D97-AF65-F5344CB8AC3E}">
        <p14:creationId xmlns:p14="http://schemas.microsoft.com/office/powerpoint/2010/main" val="877419304"/>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38670" y="0"/>
            <a:ext cx="7053330" cy="6858000"/>
          </a:xfrm>
          <a:prstGeom prst="rect">
            <a:avLst/>
          </a:prstGeom>
        </p:spPr>
      </p:pic>
      <p:sp>
        <p:nvSpPr>
          <p:cNvPr id="2" name="Блок-схема: несколько документов 1"/>
          <p:cNvSpPr/>
          <p:nvPr/>
        </p:nvSpPr>
        <p:spPr>
          <a:xfrm>
            <a:off x="1" y="0"/>
            <a:ext cx="5138669" cy="6858000"/>
          </a:xfrm>
          <a:prstGeom prst="flowChartMultidocumen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0" y="1592257"/>
            <a:ext cx="4340180" cy="4401205"/>
          </a:xfrm>
          <a:prstGeom prst="rect">
            <a:avLst/>
          </a:prstGeom>
        </p:spPr>
        <p:txBody>
          <a:bodyPr wrap="square">
            <a:spAutoFit/>
          </a:bodyPr>
          <a:lstStyle/>
          <a:p>
            <a:r>
              <a:rPr lang="ru-RU" sz="2000" dirty="0">
                <a:latin typeface="Times New Roman" panose="02020603050405020304" pitchFamily="18" charset="0"/>
                <a:ea typeface="Times New Roman" panose="02020603050405020304" pitchFamily="18" charset="0"/>
              </a:rPr>
              <a:t> </a:t>
            </a:r>
            <a:r>
              <a:rPr lang="ru-RU" sz="2000" dirty="0" smtClean="0">
                <a:latin typeface="Times New Roman" panose="02020603050405020304" pitchFamily="18" charset="0"/>
                <a:ea typeface="Times New Roman" panose="02020603050405020304" pitchFamily="18" charset="0"/>
              </a:rPr>
              <a:t>   </a:t>
            </a:r>
            <a:r>
              <a:rPr lang="ru-RU" sz="2000" dirty="0" err="1" smtClean="0">
                <a:latin typeface="Times New Roman" panose="02020603050405020304" pitchFamily="18" charset="0"/>
                <a:ea typeface="Times New Roman" panose="02020603050405020304" pitchFamily="18" charset="0"/>
              </a:rPr>
              <a:t>Ўзбекистонда</a:t>
            </a:r>
            <a:r>
              <a:rPr lang="ru-RU" sz="2000" dirty="0" smtClean="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қишлоқ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хўжалигининг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асосий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чиқариш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воситаси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rPr>
              <a:t> ер </a:t>
            </a:r>
            <a:r>
              <a:rPr lang="ru-RU" sz="2000" dirty="0" err="1">
                <a:latin typeface="Times New Roman" panose="02020603050405020304" pitchFamily="18" charset="0"/>
                <a:ea typeface="Times New Roman" panose="02020603050405020304" pitchFamily="18" charset="0"/>
              </a:rPr>
              <a:t>давлат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мулки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ҳисобланади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у </a:t>
            </a:r>
            <a:r>
              <a:rPr lang="ru-RU" sz="2000" dirty="0" err="1">
                <a:latin typeface="Times New Roman" panose="02020603050405020304" pitchFamily="18" charset="0"/>
                <a:ea typeface="Times New Roman" panose="02020603050405020304" pitchFamily="18" charset="0"/>
              </a:rPr>
              <a:t>ҳеч</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кимга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хусусий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мулк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сифатида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берилмайди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Бу</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ҳақда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Ўзбекистон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Республикаси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Конститутциясида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алоҳида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қ</a:t>
            </a:r>
            <a:r>
              <a:rPr lang="uz-Cyrl-UZ" sz="2000" dirty="0">
                <a:latin typeface="Times New Roman" panose="02020603050405020304" pitchFamily="18" charset="0"/>
                <a:ea typeface="Times New Roman" panose="02020603050405020304" pitchFamily="18" charset="0"/>
              </a:rPr>
              <a:t>о</a:t>
            </a:r>
            <a:r>
              <a:rPr lang="ru-RU" sz="2000" dirty="0" err="1">
                <a:latin typeface="Times New Roman" panose="02020603050405020304" pitchFamily="18" charset="0"/>
                <a:ea typeface="Times New Roman" panose="02020603050405020304" pitchFamily="18" charset="0"/>
              </a:rPr>
              <a:t>нунийлаштириб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қўйилган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Давлат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муайян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муддатларга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вақтинчалик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фойдаланиш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қишлоқ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шуғулланадиган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корхона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хўжаликларга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шунингдек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фуқароларга</a:t>
            </a:r>
            <a:r>
              <a:rPr lang="ru-RU" sz="2000" dirty="0">
                <a:latin typeface="Times New Roman" panose="02020603050405020304" pitchFamily="18" charset="0"/>
                <a:ea typeface="Times New Roman" panose="02020603050405020304" pitchFamily="18" charset="0"/>
              </a:rPr>
              <a:t> ер </a:t>
            </a:r>
            <a:r>
              <a:rPr lang="ru-RU" sz="2000" dirty="0" err="1">
                <a:latin typeface="Times New Roman" panose="02020603050405020304" pitchFamily="18" charset="0"/>
                <a:ea typeface="Times New Roman" panose="02020603050405020304" pitchFamily="18" charset="0"/>
              </a:rPr>
              <a:t>ажратиб</a:t>
            </a:r>
            <a:r>
              <a:rPr lang="ru-RU" sz="2000" dirty="0">
                <a:latin typeface="Times New Roman" panose="02020603050405020304" pitchFamily="18" charset="0"/>
                <a:ea typeface="Times New Roman" panose="02020603050405020304" pitchFamily="18" charset="0"/>
              </a:rPr>
              <a:t> </a:t>
            </a:r>
            <a:r>
              <a:rPr lang="ru-RU" sz="2000" dirty="0" err="1" smtClean="0">
                <a:latin typeface="Times New Roman" panose="02020603050405020304" pitchFamily="18" charset="0"/>
                <a:ea typeface="Times New Roman" panose="02020603050405020304" pitchFamily="18" charset="0"/>
              </a:rPr>
              <a:t>беради</a:t>
            </a:r>
            <a:r>
              <a:rPr lang="en-US" sz="2000" dirty="0" smtClean="0">
                <a:latin typeface="Times New Roman" panose="02020603050405020304" pitchFamily="18" charset="0"/>
                <a:ea typeface="Times New Roman" panose="02020603050405020304" pitchFamily="18" charset="0"/>
              </a:rPr>
              <a:t>.</a:t>
            </a:r>
            <a:endParaRPr lang="ru-RU" sz="2000" dirty="0"/>
          </a:p>
        </p:txBody>
      </p:sp>
    </p:spTree>
    <p:extLst>
      <p:ext uri="{BB962C8B-B14F-4D97-AF65-F5344CB8AC3E}">
        <p14:creationId xmlns:p14="http://schemas.microsoft.com/office/powerpoint/2010/main" val="2728277704"/>
      </p:ext>
    </p:extLst>
  </p:cSld>
  <p:clrMapOvr>
    <a:masterClrMapping/>
  </p:clrMapOvr>
  <p:transition spd="slow">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Прямоугольник 5"/>
          <p:cNvSpPr/>
          <p:nvPr/>
        </p:nvSpPr>
        <p:spPr>
          <a:xfrm>
            <a:off x="515155" y="1305342"/>
            <a:ext cx="10740980" cy="4524315"/>
          </a:xfrm>
          <a:prstGeom prst="rect">
            <a:avLst/>
          </a:prstGeom>
        </p:spPr>
        <p:txBody>
          <a:bodyPr wrap="square">
            <a:spAutoFit/>
          </a:bodyPr>
          <a:lstStyle/>
          <a:p>
            <a:pPr>
              <a:lnSpc>
                <a:spcPct val="150000"/>
              </a:lnSpc>
              <a:spcAft>
                <a:spcPts val="600"/>
              </a:spcAft>
            </a:pPr>
            <a:r>
              <a:rPr lang="en-US" sz="2400" dirty="0" smtClean="0">
                <a:latin typeface="Times New Roman" panose="02020603050405020304" pitchFamily="18" charset="0"/>
                <a:ea typeface="Times New Roman" panose="02020603050405020304" pitchFamily="18" charset="0"/>
                <a:cs typeface="BalticaUzbek"/>
              </a:rPr>
              <a:t>      </a:t>
            </a:r>
            <a:r>
              <a:rPr lang="ru-RU" sz="2400" dirty="0" err="1" smtClean="0">
                <a:latin typeface="Times New Roman" panose="02020603050405020304" pitchFamily="18" charset="0"/>
                <a:ea typeface="Times New Roman" panose="02020603050405020304" pitchFamily="18" charset="0"/>
                <a:cs typeface="BalticaUzbek"/>
              </a:rPr>
              <a:t>Ўзбекистон</a:t>
            </a:r>
            <a:r>
              <a:rPr lang="ru-RU" sz="2400" dirty="0" smtClean="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Республикасининг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умумий</a:t>
            </a:r>
            <a:r>
              <a:rPr lang="ru-RU" sz="2400" dirty="0">
                <a:latin typeface="Times New Roman" panose="02020603050405020304" pitchFamily="18" charset="0"/>
                <a:ea typeface="Times New Roman" panose="02020603050405020304" pitchFamily="18" charset="0"/>
                <a:cs typeface="BalticaUzbek"/>
              </a:rPr>
              <a:t> ер </a:t>
            </a:r>
            <a:r>
              <a:rPr lang="ru-RU" sz="2400" dirty="0" err="1">
                <a:latin typeface="Times New Roman" panose="02020603050405020304" pitchFamily="18" charset="0"/>
                <a:ea typeface="Times New Roman" panose="02020603050405020304" pitchFamily="18" charset="0"/>
                <a:cs typeface="BalticaUzbek"/>
              </a:rPr>
              <a:t>фонди</a:t>
            </a:r>
            <a:r>
              <a:rPr lang="ru-RU" sz="2400" dirty="0">
                <a:latin typeface="Times New Roman" panose="02020603050405020304" pitchFamily="18" charset="0"/>
                <a:ea typeface="Times New Roman" panose="02020603050405020304" pitchFamily="18" charset="0"/>
                <a:cs typeface="BalticaUzbek"/>
              </a:rPr>
              <a:t> 44797,7 </a:t>
            </a:r>
            <a:r>
              <a:rPr lang="ru-RU" sz="2400" dirty="0" err="1">
                <a:latin typeface="Times New Roman" panose="02020603050405020304" pitchFamily="18" charset="0"/>
                <a:ea typeface="Times New Roman" panose="02020603050405020304" pitchFamily="18" charset="0"/>
                <a:cs typeface="BalticaUzbek"/>
              </a:rPr>
              <a:t>минг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гектарни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ташкил</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этади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Унинг</a:t>
            </a:r>
            <a:r>
              <a:rPr lang="ru-RU" sz="2400" dirty="0">
                <a:latin typeface="Times New Roman" panose="02020603050405020304" pitchFamily="18" charset="0"/>
                <a:ea typeface="Times New Roman" panose="02020603050405020304" pitchFamily="18" charset="0"/>
                <a:cs typeface="BalticaUzbek"/>
              </a:rPr>
              <a:t> 70 % дан </a:t>
            </a:r>
            <a:r>
              <a:rPr lang="ru-RU" sz="2400" dirty="0" err="1">
                <a:latin typeface="Times New Roman" panose="02020603050405020304" pitchFamily="18" charset="0"/>
                <a:ea typeface="Times New Roman" panose="02020603050405020304" pitchFamily="18" charset="0"/>
                <a:cs typeface="BalticaUzbek"/>
              </a:rPr>
              <a:t>зиёдроқ</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қисми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ёки</a:t>
            </a:r>
            <a:r>
              <a:rPr lang="ru-RU" sz="2400" dirty="0">
                <a:latin typeface="Times New Roman" panose="02020603050405020304" pitchFamily="18" charset="0"/>
                <a:ea typeface="Times New Roman" panose="02020603050405020304" pitchFamily="18" charset="0"/>
                <a:cs typeface="BalticaUzbek"/>
              </a:rPr>
              <a:t> 32 млн га </a:t>
            </a:r>
            <a:r>
              <a:rPr lang="ru-RU" sz="2400" dirty="0" err="1">
                <a:latin typeface="Times New Roman" panose="02020603050405020304" pitchFamily="18" charset="0"/>
                <a:ea typeface="Times New Roman" panose="02020603050405020304" pitchFamily="18" charset="0"/>
                <a:cs typeface="BalticaUzbek"/>
              </a:rPr>
              <a:t>қисмидан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қишлоқ</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хўжалик</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ишлаб</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чиқаришида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фойдаланилмоқда</a:t>
            </a:r>
            <a:r>
              <a:rPr lang="ru-RU" sz="2400" dirty="0">
                <a:latin typeface="Times New Roman" panose="02020603050405020304" pitchFamily="18" charset="0"/>
                <a:ea typeface="Times New Roman" panose="02020603050405020304" pitchFamily="18" charset="0"/>
                <a:cs typeface="BalticaUzbek"/>
              </a:rPr>
              <a:t>. Ер </a:t>
            </a:r>
            <a:r>
              <a:rPr lang="ru-RU" sz="2400" dirty="0" err="1">
                <a:latin typeface="Times New Roman" panose="02020603050405020304" pitchFamily="18" charset="0"/>
                <a:ea typeface="Times New Roman" panose="02020603050405020304" pitchFamily="18" charset="0"/>
                <a:cs typeface="BalticaUzbek"/>
              </a:rPr>
              <a:t>фондининг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ўрмон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хўжалиги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корхоналарига</a:t>
            </a:r>
            <a:r>
              <a:rPr lang="ru-RU" sz="2400" dirty="0">
                <a:latin typeface="Times New Roman" panose="02020603050405020304" pitchFamily="18" charset="0"/>
                <a:ea typeface="Times New Roman" panose="02020603050405020304" pitchFamily="18" charset="0"/>
                <a:cs typeface="BalticaUzbek"/>
              </a:rPr>
              <a:t> 12,4 % и (5,5 </a:t>
            </a:r>
            <a:r>
              <a:rPr lang="ru-RU" sz="2400" dirty="0" err="1">
                <a:latin typeface="Times New Roman" panose="02020603050405020304" pitchFamily="18" charset="0"/>
                <a:ea typeface="Times New Roman" panose="02020603050405020304" pitchFamily="18" charset="0"/>
                <a:cs typeface="BalticaUzbek"/>
              </a:rPr>
              <a:t>млн.га</a:t>
            </a:r>
            <a:r>
              <a:rPr lang="ru-RU" sz="2400" dirty="0">
                <a:latin typeface="Times New Roman" panose="02020603050405020304" pitchFamily="18" charset="0"/>
                <a:ea typeface="Times New Roman" panose="02020603050405020304" pitchFamily="18" charset="0"/>
                <a:cs typeface="BalticaUzbek"/>
              </a:rPr>
              <a:t>), </a:t>
            </a:r>
            <a:r>
              <a:rPr lang="ru-RU" sz="2400" dirty="0" err="1" smtClean="0">
                <a:latin typeface="Times New Roman" panose="02020603050405020304" pitchFamily="18" charset="0"/>
                <a:ea typeface="Times New Roman" panose="02020603050405020304" pitchFamily="18" charset="0"/>
                <a:cs typeface="BalticaUzbek"/>
              </a:rPr>
              <a:t>чўл</a:t>
            </a:r>
            <a:r>
              <a:rPr lang="ru-RU" sz="2400" dirty="0" smtClean="0">
                <a:latin typeface="Times New Roman" panose="02020603050405020304" pitchFamily="18" charset="0"/>
                <a:ea typeface="Times New Roman" panose="02020603050405020304" pitchFamily="18" charset="0"/>
                <a:cs typeface="BalticaUzbek"/>
              </a:rPr>
              <a:t>-</a:t>
            </a:r>
            <a:r>
              <a:rPr lang="en-US" sz="2400" dirty="0" smtClean="0">
                <a:latin typeface="Times New Roman" panose="02020603050405020304" pitchFamily="18" charset="0"/>
                <a:ea typeface="Times New Roman" panose="02020603050405020304" pitchFamily="18" charset="0"/>
                <a:cs typeface="BalticaUzbek"/>
              </a:rPr>
              <a:t> </a:t>
            </a:r>
            <a:r>
              <a:rPr lang="ru-RU" sz="2400" dirty="0" err="1" smtClean="0">
                <a:latin typeface="Times New Roman" panose="02020603050405020304" pitchFamily="18" charset="0"/>
                <a:ea typeface="Times New Roman" panose="02020603050405020304" pitchFamily="18" charset="0"/>
                <a:cs typeface="BalticaUzbek"/>
              </a:rPr>
              <a:t>тоғ</a:t>
            </a:r>
            <a:r>
              <a:rPr lang="ru-RU" sz="2400" dirty="0" smtClean="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минтақасида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жойлашган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давлат</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заҳирасидаги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унумдорлиги</a:t>
            </a:r>
            <a:r>
              <a:rPr lang="ru-RU" sz="2400" dirty="0">
                <a:latin typeface="Times New Roman" panose="02020603050405020304" pitchFamily="18" charset="0"/>
                <a:ea typeface="Times New Roman" panose="02020603050405020304" pitchFamily="18" charset="0"/>
                <a:cs typeface="BalticaUzbek"/>
              </a:rPr>
              <a:t> паст </a:t>
            </a:r>
            <a:r>
              <a:rPr lang="ru-RU" sz="2400" dirty="0" err="1">
                <a:latin typeface="Times New Roman" panose="02020603050405020304" pitchFamily="18" charset="0"/>
                <a:ea typeface="Times New Roman" panose="02020603050405020304" pitchFamily="18" charset="0"/>
                <a:cs typeface="BalticaUzbek"/>
              </a:rPr>
              <a:t>ерларга</a:t>
            </a:r>
            <a:r>
              <a:rPr lang="ru-RU" sz="2400" dirty="0">
                <a:latin typeface="Times New Roman" panose="02020603050405020304" pitchFamily="18" charset="0"/>
                <a:ea typeface="Times New Roman" panose="02020603050405020304" pitchFamily="18" charset="0"/>
                <a:cs typeface="BalticaUzbek"/>
              </a:rPr>
              <a:t> 10,4 % и (4,7 млн. га), </a:t>
            </a:r>
            <a:r>
              <a:rPr lang="ru-RU" sz="2400" dirty="0" err="1">
                <a:latin typeface="Times New Roman" panose="02020603050405020304" pitchFamily="18" charset="0"/>
                <a:ea typeface="Times New Roman" panose="02020603050405020304" pitchFamily="18" charset="0"/>
                <a:cs typeface="BalticaUzbek"/>
              </a:rPr>
              <a:t>саноат</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ва</a:t>
            </a:r>
            <a:r>
              <a:rPr lang="ru-RU" sz="2400" dirty="0">
                <a:latin typeface="Times New Roman" panose="02020603050405020304" pitchFamily="18" charset="0"/>
                <a:ea typeface="Times New Roman" panose="02020603050405020304" pitchFamily="18" charset="0"/>
                <a:cs typeface="BalticaUzbek"/>
              </a:rPr>
              <a:t> транспорт </a:t>
            </a:r>
            <a:r>
              <a:rPr lang="ru-RU" sz="2400" dirty="0" err="1">
                <a:latin typeface="Times New Roman" panose="02020603050405020304" pitchFamily="18" charset="0"/>
                <a:ea typeface="Times New Roman" panose="02020603050405020304" pitchFamily="18" charset="0"/>
                <a:cs typeface="BalticaUzbek"/>
              </a:rPr>
              <a:t>ерларига</a:t>
            </a:r>
            <a:r>
              <a:rPr lang="ru-RU" sz="2400" dirty="0">
                <a:latin typeface="Times New Roman" panose="02020603050405020304" pitchFamily="18" charset="0"/>
                <a:ea typeface="Times New Roman" panose="02020603050405020304" pitchFamily="18" charset="0"/>
                <a:cs typeface="BalticaUzbek"/>
              </a:rPr>
              <a:t> 4,1 % и (1,8 млн. га) </a:t>
            </a:r>
            <a:r>
              <a:rPr lang="ru-RU" sz="2400" dirty="0" err="1">
                <a:latin typeface="Times New Roman" panose="02020603050405020304" pitchFamily="18" charset="0"/>
                <a:ea typeface="Times New Roman" panose="02020603050405020304" pitchFamily="18" charset="0"/>
                <a:cs typeface="BalticaUzbek"/>
              </a:rPr>
              <a:t>ва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аҳоли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пунктлари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эгаллаган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ерларга</a:t>
            </a:r>
            <a:r>
              <a:rPr lang="ru-RU" sz="2400" dirty="0">
                <a:latin typeface="Times New Roman" panose="02020603050405020304" pitchFamily="18" charset="0"/>
                <a:ea typeface="Times New Roman" panose="02020603050405020304" pitchFamily="18" charset="0"/>
                <a:cs typeface="BalticaUzbek"/>
              </a:rPr>
              <a:t> 0,5 % и (0,2 </a:t>
            </a:r>
            <a:r>
              <a:rPr lang="ru-RU" sz="2400" dirty="0" err="1">
                <a:latin typeface="Times New Roman" panose="02020603050405020304" pitchFamily="18" charset="0"/>
                <a:ea typeface="Times New Roman" panose="02020603050405020304" pitchFamily="18" charset="0"/>
                <a:cs typeface="BalticaUzbek"/>
              </a:rPr>
              <a:t>млн.га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тўғри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келади</a:t>
            </a:r>
            <a:r>
              <a:rPr lang="ru-RU" sz="2400" dirty="0">
                <a:latin typeface="Times New Roman" panose="02020603050405020304" pitchFamily="18" charset="0"/>
                <a:ea typeface="Times New Roman" panose="02020603050405020304" pitchFamily="18" charset="0"/>
                <a:cs typeface="BalticaUzbek"/>
              </a:rPr>
              <a:t>. 0,5 млн га ер </a:t>
            </a:r>
            <a:r>
              <a:rPr lang="ru-RU" sz="2400" dirty="0" err="1">
                <a:latin typeface="Times New Roman" panose="02020603050405020304" pitchFamily="18" charset="0"/>
                <a:ea typeface="Times New Roman" panose="02020603050405020304" pitchFamily="18" charset="0"/>
                <a:cs typeface="BalticaUzbek"/>
              </a:rPr>
              <a:t>бошқа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мақсадларда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фойдаланилмоқда</a:t>
            </a:r>
            <a:r>
              <a:rPr lang="ru-RU" sz="2400" dirty="0">
                <a:latin typeface="Times New Roman" panose="02020603050405020304" pitchFamily="18" charset="0"/>
                <a:ea typeface="Times New Roman" panose="02020603050405020304" pitchFamily="18" charset="0"/>
                <a:cs typeface="BalticaUzbek"/>
              </a:rPr>
              <a:t>.</a:t>
            </a:r>
            <a:endParaRPr lang="ru-RU" sz="2400"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1480279961"/>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in)">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 y="0"/>
            <a:ext cx="12192000" cy="6858000"/>
          </a:xfrm>
        </p:spPr>
        <p:txBody>
          <a:bodyPr/>
          <a:lstStyle/>
          <a:p>
            <a:endParaRPr lang="ru-RU" dirty="0"/>
          </a:p>
        </p:txBody>
      </p:sp>
      <p:graphicFrame>
        <p:nvGraphicFramePr>
          <p:cNvPr id="4" name="Диаграмма 3"/>
          <p:cNvGraphicFramePr/>
          <p:nvPr/>
        </p:nvGraphicFramePr>
        <p:xfrm>
          <a:off x="698500" y="292100"/>
          <a:ext cx="10883900" cy="6146800"/>
        </p:xfrm>
        <a:graphic>
          <a:graphicData uri="http://schemas.openxmlformats.org/drawingml/2006/chart">
            <c:chart xmlns:c="http://schemas.openxmlformats.org/drawingml/2006/chart" xmlns:r="http://schemas.openxmlformats.org/officeDocument/2006/relationships" r:id="rId2"/>
          </a:graphicData>
        </a:graphic>
      </p:graphicFrame>
      <p:sp>
        <p:nvSpPr>
          <p:cNvPr id="2" name="Прямоугольник 1"/>
          <p:cNvSpPr/>
          <p:nvPr/>
        </p:nvSpPr>
        <p:spPr>
          <a:xfrm>
            <a:off x="1963616" y="131884"/>
            <a:ext cx="8264769" cy="37807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r>
              <a:rPr lang="en-US" sz="2000" b="1" dirty="0" err="1" smtClean="0">
                <a:latin typeface="Times New Roman" panose="02020603050405020304" pitchFamily="18" charset="0"/>
                <a:cs typeface="Times New Roman" panose="02020603050405020304" pitchFamily="18" charset="0"/>
              </a:rPr>
              <a:t>O’zbekiston</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a:t>
            </a:r>
            <a:r>
              <a:rPr lang="en-US" sz="2000" b="1" dirty="0" err="1" smtClean="0">
                <a:latin typeface="Times New Roman" panose="02020603050405020304" pitchFamily="18" charset="0"/>
                <a:cs typeface="Times New Roman" panose="02020603050405020304" pitchFamily="18" charset="0"/>
              </a:rPr>
              <a:t>espublikasining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umumiy</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yer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fondining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taqsimlanishi</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541766"/>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Содержимое 2"/>
          <p:cNvSpPr>
            <a:spLocks noGrp="1"/>
          </p:cNvSpPr>
          <p:nvPr>
            <p:ph sz="quarter" idx="1"/>
          </p:nvPr>
        </p:nvSpPr>
        <p:spPr>
          <a:xfrm>
            <a:off x="1825626" y="4000500"/>
            <a:ext cx="8628063" cy="2643188"/>
          </a:xfrm>
        </p:spPr>
        <p:txBody>
          <a:bodyPr/>
          <a:lstStyle/>
          <a:p>
            <a:pPr eaLnBrk="1" hangingPunct="1"/>
            <a:r>
              <a:rPr lang="ru-RU" sz="2200" b="1">
                <a:latin typeface="Times New Roman" panose="02020603050405020304" pitchFamily="18" charset="0"/>
                <a:cs typeface="Times New Roman" panose="02020603050405020304" pitchFamily="18" charset="0"/>
              </a:rPr>
              <a:t>Жами қишлоқ хўжалиги майдони ерлари 27987 минг гектар, шундан суғоришга яроқли ерлар 5,0 млн. гектар, суғориладиган ерлар майдони эса 4238,6 минг гектар, қишлоқ хўжаллигида фойдаланиладиган ерларнинг умумий майдони деярли 32 млн. гектар, экиладиган ерлар 4090,2 минг гектар, ҳайдаладиган	ерлар 4474,5 минг гектардан иборат.</a:t>
            </a:r>
          </a:p>
          <a:p>
            <a:pPr eaLnBrk="1" hangingPunct="1"/>
            <a:endParaRPr lang="ru-RU" sz="2200">
              <a:latin typeface="Times New Roman" panose="02020603050405020304" pitchFamily="18" charset="0"/>
              <a:cs typeface="Times New Roman" panose="02020603050405020304" pitchFamily="18" charset="0"/>
            </a:endParaRPr>
          </a:p>
        </p:txBody>
      </p:sp>
      <p:pic>
        <p:nvPicPr>
          <p:cNvPr id="19460" name="Picture 4" descr="C:\Users\admin\Downloads\Shareit\Photo\IMG_087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553792"/>
            <a:ext cx="9149246" cy="3055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7157369"/>
      </p:ext>
    </p:extLst>
  </p:cSld>
  <p:clrMapOvr>
    <a:masterClrMapping/>
  </p:clrMapOvr>
  <p:transition spd="slow">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85624"/>
            <a:ext cx="12191999" cy="4372376"/>
          </a:xfrm>
          <a:prstGeom prst="rect">
            <a:avLst/>
          </a:prstGeom>
        </p:spPr>
      </p:pic>
      <p:sp>
        <p:nvSpPr>
          <p:cNvPr id="5" name="Прямоугольник 4"/>
          <p:cNvSpPr/>
          <p:nvPr/>
        </p:nvSpPr>
        <p:spPr>
          <a:xfrm>
            <a:off x="1507067" y="0"/>
            <a:ext cx="8796032" cy="2400657"/>
          </a:xfrm>
          <a:prstGeom prst="rect">
            <a:avLst/>
          </a:prstGeom>
        </p:spPr>
        <p:txBody>
          <a:bodyPr wrap="square">
            <a:spAutoFit/>
          </a:bodyPr>
          <a:lstStyle/>
          <a:p>
            <a:pPr>
              <a:lnSpc>
                <a:spcPct val="150000"/>
              </a:lnSpc>
              <a:spcAft>
                <a:spcPts val="600"/>
              </a:spcAft>
            </a:pPr>
            <a:r>
              <a:rPr lang="ru-RU" sz="2000" b="1" dirty="0" smtClean="0">
                <a:latin typeface="Times New Roman" panose="02020603050405020304" pitchFamily="18" charset="0"/>
                <a:ea typeface="Times New Roman" panose="02020603050405020304" pitchFamily="18" charset="0"/>
                <a:cs typeface="BalticaUzbek"/>
              </a:rPr>
              <a:t>  Республика </a:t>
            </a:r>
            <a:r>
              <a:rPr lang="ru-RU" sz="2000" b="1" dirty="0">
                <a:latin typeface="Times New Roman" panose="02020603050405020304" pitchFamily="18" charset="0"/>
                <a:ea typeface="Times New Roman" panose="02020603050405020304" pitchFamily="18" charset="0"/>
                <a:cs typeface="BalticaUzbek"/>
              </a:rPr>
              <a:t>ер </a:t>
            </a:r>
            <a:r>
              <a:rPr lang="ru-RU" sz="2000" b="1" dirty="0" err="1">
                <a:latin typeface="Times New Roman" panose="02020603050405020304" pitchFamily="18" charset="0"/>
                <a:ea typeface="Times New Roman" panose="02020603050405020304" pitchFamily="18" charset="0"/>
                <a:cs typeface="BalticaUzbek"/>
              </a:rPr>
              <a:t>фондининг</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асосий</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қисми</a:t>
            </a:r>
            <a:r>
              <a:rPr lang="ru-RU" sz="2000" b="1" dirty="0">
                <a:latin typeface="Times New Roman" panose="02020603050405020304" pitchFamily="18" charset="0"/>
                <a:ea typeface="Times New Roman" panose="02020603050405020304" pitchFamily="18" charset="0"/>
                <a:cs typeface="BalticaUzbek"/>
              </a:rPr>
              <a:t>(салкам 62 % га </a:t>
            </a:r>
            <a:r>
              <a:rPr lang="ru-RU" sz="2000" b="1" dirty="0" err="1">
                <a:latin typeface="Times New Roman" panose="02020603050405020304" pitchFamily="18" charset="0"/>
                <a:ea typeface="Times New Roman" panose="02020603050405020304" pitchFamily="18" charset="0"/>
                <a:cs typeface="BalticaUzbek"/>
              </a:rPr>
              <a:t>яқини</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қишлоқ</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хўжалиги</a:t>
            </a:r>
            <a:r>
              <a:rPr lang="ru-RU" sz="2000" b="1" dirty="0">
                <a:latin typeface="Times New Roman" panose="02020603050405020304" pitchFamily="18" charset="0"/>
                <a:ea typeface="Times New Roman" panose="02020603050405020304" pitchFamily="18" charset="0"/>
                <a:cs typeface="BalticaUzbek"/>
              </a:rPr>
              <a:t> </a:t>
            </a:r>
            <a:r>
              <a:rPr lang="ru-RU" sz="2000" b="1" dirty="0" err="1" smtClean="0">
                <a:latin typeface="Times New Roman" panose="02020603050405020304" pitchFamily="18" charset="0"/>
                <a:ea typeface="Times New Roman" panose="02020603050405020304" pitchFamily="18" charset="0"/>
                <a:cs typeface="BalticaUzbek"/>
              </a:rPr>
              <a:t>ерлари</a:t>
            </a:r>
            <a:r>
              <a:rPr lang="ru-RU" sz="2000" b="1" dirty="0" smtClean="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тоифаларига</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мансуб</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қолган</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қисми</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эса</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фуқаролар</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ерлари</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яъни</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томорқа</a:t>
            </a:r>
            <a:r>
              <a:rPr lang="ru-RU" sz="2000" b="1" dirty="0">
                <a:latin typeface="Times New Roman" panose="02020603050405020304" pitchFamily="18" charset="0"/>
                <a:ea typeface="Times New Roman" panose="02020603050405020304" pitchFamily="18" charset="0"/>
                <a:cs typeface="BalticaUzbek"/>
              </a:rPr>
              <a:t>(1 % ), </a:t>
            </a:r>
            <a:r>
              <a:rPr lang="ru-RU" sz="2000" b="1" dirty="0" err="1">
                <a:latin typeface="Times New Roman" panose="02020603050405020304" pitchFamily="18" charset="0"/>
                <a:ea typeface="Times New Roman" panose="02020603050405020304" pitchFamily="18" charset="0"/>
                <a:cs typeface="BalticaUzbek"/>
              </a:rPr>
              <a:t>ўрмон</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ва</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тўқайзорлар</a:t>
            </a:r>
            <a:r>
              <a:rPr lang="ru-RU" sz="2000" b="1" dirty="0">
                <a:latin typeface="Times New Roman" panose="02020603050405020304" pitchFamily="18" charset="0"/>
                <a:ea typeface="Times New Roman" panose="02020603050405020304" pitchFamily="18" charset="0"/>
                <a:cs typeface="BalticaUzbek"/>
              </a:rPr>
              <a:t>(3,2 %) </a:t>
            </a:r>
            <a:r>
              <a:rPr lang="ru-RU" sz="2000" b="1" dirty="0" err="1">
                <a:latin typeface="Times New Roman" panose="02020603050405020304" pitchFamily="18" charset="0"/>
                <a:ea typeface="Times New Roman" panose="02020603050405020304" pitchFamily="18" charset="0"/>
                <a:cs typeface="BalticaUzbek"/>
              </a:rPr>
              <a:t>ҳамда</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қишлоқ</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хўжалигида</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фойдаланилмайдиган</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ерлардан</a:t>
            </a:r>
            <a:r>
              <a:rPr lang="ru-RU" sz="2000" b="1" dirty="0">
                <a:latin typeface="Times New Roman" panose="02020603050405020304" pitchFamily="18" charset="0"/>
                <a:ea typeface="Times New Roman" panose="02020603050405020304" pitchFamily="18" charset="0"/>
                <a:cs typeface="BalticaUzbek"/>
              </a:rPr>
              <a:t> (34,2 %) </a:t>
            </a:r>
            <a:r>
              <a:rPr lang="ru-RU" sz="2000" b="1" dirty="0" err="1">
                <a:latin typeface="Times New Roman" panose="02020603050405020304" pitchFamily="18" charset="0"/>
                <a:ea typeface="Times New Roman" panose="02020603050405020304" pitchFamily="18" charset="0"/>
                <a:cs typeface="BalticaUzbek"/>
              </a:rPr>
              <a:t>иборат</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Суғориладиган</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ерлар</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жами</a:t>
            </a:r>
            <a:r>
              <a:rPr lang="ru-RU" sz="2000" b="1" dirty="0">
                <a:latin typeface="Times New Roman" panose="02020603050405020304" pitchFamily="18" charset="0"/>
                <a:ea typeface="Times New Roman" panose="02020603050405020304" pitchFamily="18" charset="0"/>
                <a:cs typeface="BalticaUzbek"/>
              </a:rPr>
              <a:t> ер </a:t>
            </a:r>
            <a:r>
              <a:rPr lang="ru-RU" sz="2000" b="1" dirty="0" err="1">
                <a:latin typeface="Times New Roman" panose="02020603050405020304" pitchFamily="18" charset="0"/>
                <a:ea typeface="Times New Roman" panose="02020603050405020304" pitchFamily="18" charset="0"/>
                <a:cs typeface="BalticaUzbek"/>
              </a:rPr>
              <a:t>ресурсларининг</a:t>
            </a:r>
            <a:r>
              <a:rPr lang="ru-RU" sz="2000" b="1" dirty="0">
                <a:latin typeface="Times New Roman" panose="02020603050405020304" pitchFamily="18" charset="0"/>
                <a:ea typeface="Times New Roman" panose="02020603050405020304" pitchFamily="18" charset="0"/>
                <a:cs typeface="BalticaUzbek"/>
              </a:rPr>
              <a:t> 9,2 % </a:t>
            </a:r>
            <a:r>
              <a:rPr lang="ru-RU" sz="2000" b="1" dirty="0" err="1">
                <a:latin typeface="Times New Roman" panose="02020603050405020304" pitchFamily="18" charset="0"/>
                <a:ea typeface="Times New Roman" panose="02020603050405020304" pitchFamily="18" charset="0"/>
                <a:cs typeface="BalticaUzbek"/>
              </a:rPr>
              <a:t>ини</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ташкил</a:t>
            </a:r>
            <a:r>
              <a:rPr lang="ru-RU" sz="2000" b="1" dirty="0">
                <a:latin typeface="Times New Roman" panose="02020603050405020304" pitchFamily="18" charset="0"/>
                <a:ea typeface="Times New Roman" panose="02020603050405020304" pitchFamily="18" charset="0"/>
                <a:cs typeface="BalticaUzbek"/>
              </a:rPr>
              <a:t> </a:t>
            </a:r>
            <a:r>
              <a:rPr lang="ru-RU" sz="2000" b="1" dirty="0" err="1">
                <a:latin typeface="Times New Roman" panose="02020603050405020304" pitchFamily="18" charset="0"/>
                <a:ea typeface="Times New Roman" panose="02020603050405020304" pitchFamily="18" charset="0"/>
                <a:cs typeface="BalticaUzbek"/>
              </a:rPr>
              <a:t>этади</a:t>
            </a:r>
            <a:r>
              <a:rPr lang="ru-RU" sz="2000" b="1" dirty="0">
                <a:latin typeface="Times New Roman" panose="02020603050405020304" pitchFamily="18" charset="0"/>
                <a:ea typeface="Times New Roman" panose="02020603050405020304" pitchFamily="18" charset="0"/>
                <a:cs typeface="BalticaUzbek"/>
              </a:rPr>
              <a:t>.</a:t>
            </a:r>
            <a:endParaRPr lang="ru-RU" sz="2000" b="1"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1594100270"/>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circle(in)">
                                      <p:cBhvr>
                                        <p:cTn id="11"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3672" y="0"/>
            <a:ext cx="6628327" cy="6858000"/>
          </a:xfrm>
          <a:prstGeom prst="rect">
            <a:avLst/>
          </a:prstGeom>
        </p:spPr>
      </p:pic>
      <p:sp>
        <p:nvSpPr>
          <p:cNvPr id="10" name="Блок-схема: документ 9"/>
          <p:cNvSpPr/>
          <p:nvPr/>
        </p:nvSpPr>
        <p:spPr>
          <a:xfrm>
            <a:off x="0" y="0"/>
            <a:ext cx="5563672" cy="6980349"/>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lumMod val="95000"/>
                    <a:lumOff val="5000"/>
                  </a:schemeClr>
                </a:solidFill>
              </a:rPr>
              <a:t>  </a:t>
            </a:r>
            <a:r>
              <a:rPr lang="ru-RU" sz="2400" b="1" dirty="0" err="1" smtClean="0">
                <a:solidFill>
                  <a:schemeClr val="tx1">
                    <a:lumMod val="95000"/>
                    <a:lumOff val="5000"/>
                  </a:schemeClr>
                </a:solidFill>
              </a:rPr>
              <a:t>Қишлоқ</a:t>
            </a:r>
            <a:r>
              <a:rPr lang="ru-RU" sz="2400" b="1" dirty="0" smtClean="0">
                <a:solidFill>
                  <a:schemeClr val="tx1">
                    <a:lumMod val="95000"/>
                    <a:lumOff val="5000"/>
                  </a:schemeClr>
                </a:solidFill>
              </a:rPr>
              <a:t> </a:t>
            </a:r>
            <a:r>
              <a:rPr lang="ru-RU" sz="2400" b="1" dirty="0" err="1">
                <a:solidFill>
                  <a:schemeClr val="tx1">
                    <a:lumMod val="95000"/>
                    <a:lumOff val="5000"/>
                  </a:schemeClr>
                </a:solidFill>
              </a:rPr>
              <a:t>хўжалиги</a:t>
            </a:r>
            <a:r>
              <a:rPr lang="ru-RU" sz="2400" b="1" dirty="0">
                <a:solidFill>
                  <a:schemeClr val="tx1">
                    <a:lumMod val="95000"/>
                    <a:lumOff val="5000"/>
                  </a:schemeClr>
                </a:solidFill>
              </a:rPr>
              <a:t> </a:t>
            </a:r>
            <a:r>
              <a:rPr lang="ru-RU" sz="2400" b="1" dirty="0" err="1">
                <a:solidFill>
                  <a:schemeClr val="tx1">
                    <a:lumMod val="95000"/>
                    <a:lumOff val="5000"/>
                  </a:schemeClr>
                </a:solidFill>
              </a:rPr>
              <a:t>ерлари</a:t>
            </a:r>
            <a:r>
              <a:rPr lang="ru-RU" sz="2400" b="1" dirty="0">
                <a:solidFill>
                  <a:schemeClr val="tx1">
                    <a:lumMod val="95000"/>
                    <a:lumOff val="5000"/>
                  </a:schemeClr>
                </a:solidFill>
              </a:rPr>
              <a:t> </a:t>
            </a:r>
            <a:r>
              <a:rPr lang="ru-RU" sz="2400" b="1" dirty="0" err="1">
                <a:solidFill>
                  <a:schemeClr val="tx1">
                    <a:lumMod val="95000"/>
                    <a:lumOff val="5000"/>
                  </a:schemeClr>
                </a:solidFill>
              </a:rPr>
              <a:t>ичида</a:t>
            </a:r>
            <a:r>
              <a:rPr lang="ru-RU" sz="2400" b="1" dirty="0">
                <a:solidFill>
                  <a:schemeClr val="tx1">
                    <a:lumMod val="95000"/>
                    <a:lumOff val="5000"/>
                  </a:schemeClr>
                </a:solidFill>
              </a:rPr>
              <a:t> </a:t>
            </a:r>
            <a:r>
              <a:rPr lang="ru-RU" sz="2400" b="1" dirty="0" err="1">
                <a:solidFill>
                  <a:schemeClr val="tx1">
                    <a:lumMod val="95000"/>
                    <a:lumOff val="5000"/>
                  </a:schemeClr>
                </a:solidFill>
              </a:rPr>
              <a:t>энг</a:t>
            </a:r>
            <a:r>
              <a:rPr lang="ru-RU" sz="2400" b="1" dirty="0">
                <a:solidFill>
                  <a:schemeClr val="tx1">
                    <a:lumMod val="95000"/>
                    <a:lumOff val="5000"/>
                  </a:schemeClr>
                </a:solidFill>
              </a:rPr>
              <a:t> </a:t>
            </a:r>
            <a:r>
              <a:rPr lang="ru-RU" sz="2400" b="1" dirty="0" err="1">
                <a:solidFill>
                  <a:schemeClr val="tx1">
                    <a:lumMod val="95000"/>
                    <a:lumOff val="5000"/>
                  </a:schemeClr>
                </a:solidFill>
              </a:rPr>
              <a:t>катта</a:t>
            </a:r>
            <a:r>
              <a:rPr lang="ru-RU" sz="2400" b="1" dirty="0">
                <a:solidFill>
                  <a:schemeClr val="tx1">
                    <a:lumMod val="95000"/>
                    <a:lumOff val="5000"/>
                  </a:schemeClr>
                </a:solidFill>
              </a:rPr>
              <a:t> </a:t>
            </a:r>
            <a:r>
              <a:rPr lang="ru-RU" sz="2400" b="1" dirty="0" err="1">
                <a:solidFill>
                  <a:schemeClr val="tx1">
                    <a:lumMod val="95000"/>
                    <a:lumOff val="5000"/>
                  </a:schemeClr>
                </a:solidFill>
              </a:rPr>
              <a:t>улуш</a:t>
            </a:r>
            <a:r>
              <a:rPr lang="ru-RU" sz="2400" b="1" dirty="0">
                <a:solidFill>
                  <a:schemeClr val="tx1">
                    <a:lumMod val="95000"/>
                    <a:lumOff val="5000"/>
                  </a:schemeClr>
                </a:solidFill>
              </a:rPr>
              <a:t> (83,5 % ) </a:t>
            </a:r>
            <a:r>
              <a:rPr lang="ru-RU" sz="2400" b="1" dirty="0" err="1">
                <a:solidFill>
                  <a:schemeClr val="tx1">
                    <a:lumMod val="95000"/>
                    <a:lumOff val="5000"/>
                  </a:schemeClr>
                </a:solidFill>
              </a:rPr>
              <a:t>ўтлоқлар</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айниқса</a:t>
            </a:r>
            <a:r>
              <a:rPr lang="ru-RU" sz="2400" b="1" dirty="0">
                <a:solidFill>
                  <a:schemeClr val="tx1">
                    <a:lumMod val="95000"/>
                    <a:lumOff val="5000"/>
                  </a:schemeClr>
                </a:solidFill>
              </a:rPr>
              <a:t>, </a:t>
            </a:r>
            <a:r>
              <a:rPr lang="ru-RU" sz="2400" b="1" dirty="0" err="1">
                <a:solidFill>
                  <a:schemeClr val="tx1">
                    <a:lumMod val="95000"/>
                    <a:lumOff val="5000"/>
                  </a:schemeClr>
                </a:solidFill>
              </a:rPr>
              <a:t>яйловларга</a:t>
            </a:r>
            <a:r>
              <a:rPr lang="ru-RU" sz="2400" b="1" dirty="0">
                <a:solidFill>
                  <a:schemeClr val="tx1">
                    <a:lumMod val="95000"/>
                    <a:lumOff val="5000"/>
                  </a:schemeClr>
                </a:solidFill>
              </a:rPr>
              <a:t> </a:t>
            </a:r>
            <a:r>
              <a:rPr lang="ru-RU" sz="2400" b="1" dirty="0" err="1">
                <a:solidFill>
                  <a:schemeClr val="tx1">
                    <a:lumMod val="95000"/>
                    <a:lumOff val="5000"/>
                  </a:schemeClr>
                </a:solidFill>
              </a:rPr>
              <a:t>тўғри</a:t>
            </a:r>
            <a:r>
              <a:rPr lang="ru-RU" sz="2400" b="1" dirty="0">
                <a:solidFill>
                  <a:schemeClr val="tx1">
                    <a:lumMod val="95000"/>
                    <a:lumOff val="5000"/>
                  </a:schemeClr>
                </a:solidFill>
              </a:rPr>
              <a:t> </a:t>
            </a:r>
            <a:r>
              <a:rPr lang="ru-RU" sz="2400" b="1" dirty="0" err="1">
                <a:solidFill>
                  <a:schemeClr val="tx1">
                    <a:lumMod val="95000"/>
                    <a:lumOff val="5000"/>
                  </a:schemeClr>
                </a:solidFill>
              </a:rPr>
              <a:t>келади</a:t>
            </a:r>
            <a:r>
              <a:rPr lang="ru-RU" sz="2400" b="1" dirty="0">
                <a:solidFill>
                  <a:schemeClr val="tx1">
                    <a:lumMod val="95000"/>
                    <a:lumOff val="5000"/>
                  </a:schemeClr>
                </a:solidFill>
              </a:rPr>
              <a:t>. </a:t>
            </a:r>
            <a:r>
              <a:rPr lang="ru-RU" sz="2400" b="1" dirty="0" err="1">
                <a:solidFill>
                  <a:schemeClr val="tx1">
                    <a:lumMod val="95000"/>
                    <a:lumOff val="5000"/>
                  </a:schemeClr>
                </a:solidFill>
              </a:rPr>
              <a:t>Кейинги</a:t>
            </a:r>
            <a:r>
              <a:rPr lang="ru-RU" sz="2400" b="1" dirty="0">
                <a:solidFill>
                  <a:schemeClr val="tx1">
                    <a:lumMod val="95000"/>
                    <a:lumOff val="5000"/>
                  </a:schemeClr>
                </a:solidFill>
              </a:rPr>
              <a:t> </a:t>
            </a:r>
            <a:r>
              <a:rPr lang="ru-RU" sz="2400" b="1" dirty="0" err="1">
                <a:solidFill>
                  <a:schemeClr val="tx1">
                    <a:lumMod val="95000"/>
                    <a:lumOff val="5000"/>
                  </a:schemeClr>
                </a:solidFill>
              </a:rPr>
              <a:t>ўринларни</a:t>
            </a:r>
            <a:r>
              <a:rPr lang="ru-RU" sz="2400" b="1" dirty="0">
                <a:solidFill>
                  <a:schemeClr val="tx1">
                    <a:lumMod val="95000"/>
                    <a:lumOff val="5000"/>
                  </a:schemeClr>
                </a:solidFill>
              </a:rPr>
              <a:t> </a:t>
            </a:r>
            <a:r>
              <a:rPr lang="ru-RU" sz="2400" b="1" dirty="0" err="1">
                <a:solidFill>
                  <a:schemeClr val="tx1">
                    <a:lumMod val="95000"/>
                    <a:lumOff val="5000"/>
                  </a:schemeClr>
                </a:solidFill>
              </a:rPr>
              <a:t>ҳайдаладиган</a:t>
            </a:r>
            <a:r>
              <a:rPr lang="ru-RU" sz="2400" b="1" dirty="0">
                <a:solidFill>
                  <a:schemeClr val="tx1">
                    <a:lumMod val="95000"/>
                    <a:lumOff val="5000"/>
                  </a:schemeClr>
                </a:solidFill>
              </a:rPr>
              <a:t> </a:t>
            </a:r>
            <a:r>
              <a:rPr lang="ru-RU" sz="2400" b="1" dirty="0" err="1">
                <a:solidFill>
                  <a:schemeClr val="tx1">
                    <a:lumMod val="95000"/>
                    <a:lumOff val="5000"/>
                  </a:schemeClr>
                </a:solidFill>
              </a:rPr>
              <a:t>ерлар</a:t>
            </a:r>
            <a:r>
              <a:rPr lang="ru-RU" sz="2400" b="1" dirty="0">
                <a:solidFill>
                  <a:schemeClr val="tx1">
                    <a:lumMod val="95000"/>
                    <a:lumOff val="5000"/>
                  </a:schemeClr>
                </a:solidFill>
              </a:rPr>
              <a:t> (14,9 % ), </a:t>
            </a:r>
            <a:r>
              <a:rPr lang="ru-RU" sz="2400" b="1" dirty="0" err="1">
                <a:solidFill>
                  <a:schemeClr val="tx1">
                    <a:lumMod val="95000"/>
                    <a:lumOff val="5000"/>
                  </a:schemeClr>
                </a:solidFill>
              </a:rPr>
              <a:t>кўп</a:t>
            </a:r>
            <a:r>
              <a:rPr lang="ru-RU" sz="2400" b="1" dirty="0">
                <a:solidFill>
                  <a:schemeClr val="tx1">
                    <a:lumMod val="95000"/>
                    <a:lumOff val="5000"/>
                  </a:schemeClr>
                </a:solidFill>
              </a:rPr>
              <a:t> </a:t>
            </a:r>
            <a:r>
              <a:rPr lang="ru-RU" sz="2400" b="1" dirty="0" err="1">
                <a:solidFill>
                  <a:schemeClr val="tx1">
                    <a:lumMod val="95000"/>
                    <a:lumOff val="5000"/>
                  </a:schemeClr>
                </a:solidFill>
              </a:rPr>
              <a:t>йиллик</a:t>
            </a:r>
            <a:r>
              <a:rPr lang="ru-RU" sz="2400" b="1" dirty="0">
                <a:solidFill>
                  <a:schemeClr val="tx1">
                    <a:lumMod val="95000"/>
                    <a:lumOff val="5000"/>
                  </a:schemeClr>
                </a:solidFill>
              </a:rPr>
              <a:t> </a:t>
            </a:r>
            <a:r>
              <a:rPr lang="ru-RU" sz="2400" b="1" dirty="0" err="1">
                <a:solidFill>
                  <a:schemeClr val="tx1">
                    <a:lumMod val="95000"/>
                    <a:lumOff val="5000"/>
                  </a:schemeClr>
                </a:solidFill>
              </a:rPr>
              <a:t>экинлар-боғ</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токзорлар</a:t>
            </a:r>
            <a:r>
              <a:rPr lang="ru-RU" sz="2400" b="1" dirty="0">
                <a:solidFill>
                  <a:schemeClr val="tx1">
                    <a:lumMod val="95000"/>
                    <a:lumOff val="5000"/>
                  </a:schemeClr>
                </a:solidFill>
              </a:rPr>
              <a:t> (1,4 % )</a:t>
            </a:r>
            <a:r>
              <a:rPr lang="ru-RU" sz="2400" b="1" dirty="0" err="1">
                <a:solidFill>
                  <a:schemeClr val="tx1">
                    <a:lumMod val="95000"/>
                    <a:lumOff val="5000"/>
                  </a:schemeClr>
                </a:solidFill>
              </a:rPr>
              <a:t>эгаллайди</a:t>
            </a:r>
            <a:r>
              <a:rPr lang="ru-RU" sz="2400" b="1" dirty="0">
                <a:solidFill>
                  <a:schemeClr val="tx1">
                    <a:lumMod val="95000"/>
                    <a:lumOff val="5000"/>
                  </a:schemeClr>
                </a:solidFill>
              </a:rPr>
              <a:t>. </a:t>
            </a:r>
            <a:r>
              <a:rPr lang="ru-RU" sz="2400" b="1" dirty="0" err="1">
                <a:solidFill>
                  <a:schemeClr val="tx1">
                    <a:lumMod val="95000"/>
                    <a:lumOff val="5000"/>
                  </a:schemeClr>
                </a:solidFill>
              </a:rPr>
              <a:t>Ўзбекистонда</a:t>
            </a:r>
            <a:r>
              <a:rPr lang="ru-RU" sz="2400" b="1" dirty="0">
                <a:solidFill>
                  <a:schemeClr val="tx1">
                    <a:lumMod val="95000"/>
                    <a:lumOff val="5000"/>
                  </a:schemeClr>
                </a:solidFill>
              </a:rPr>
              <a:t> </a:t>
            </a:r>
            <a:r>
              <a:rPr lang="ru-RU" sz="2400" b="1" dirty="0" err="1">
                <a:solidFill>
                  <a:schemeClr val="tx1">
                    <a:lumMod val="95000"/>
                    <a:lumOff val="5000"/>
                  </a:schemeClr>
                </a:solidFill>
              </a:rPr>
              <a:t>бўз</a:t>
            </a:r>
            <a:r>
              <a:rPr lang="ru-RU" sz="2400" b="1" dirty="0">
                <a:solidFill>
                  <a:schemeClr val="tx1">
                    <a:lumMod val="95000"/>
                    <a:lumOff val="5000"/>
                  </a:schemeClr>
                </a:solidFill>
              </a:rPr>
              <a:t> </a:t>
            </a:r>
            <a:r>
              <a:rPr lang="ru-RU" sz="2400" b="1" dirty="0" err="1">
                <a:solidFill>
                  <a:schemeClr val="tx1">
                    <a:lumMod val="95000"/>
                    <a:lumOff val="5000"/>
                  </a:schemeClr>
                </a:solidFill>
              </a:rPr>
              <a:t>ерлар</a:t>
            </a:r>
            <a:r>
              <a:rPr lang="ru-RU" sz="2400" b="1" dirty="0">
                <a:solidFill>
                  <a:schemeClr val="tx1">
                    <a:lumMod val="95000"/>
                    <a:lumOff val="5000"/>
                  </a:schemeClr>
                </a:solidFill>
              </a:rPr>
              <a:t> </a:t>
            </a:r>
            <a:r>
              <a:rPr lang="ru-RU" sz="2400" b="1" dirty="0" err="1">
                <a:solidFill>
                  <a:schemeClr val="tx1">
                    <a:lumMod val="95000"/>
                    <a:lumOff val="5000"/>
                  </a:schemeClr>
                </a:solidFill>
              </a:rPr>
              <a:t>улуши</a:t>
            </a:r>
            <a:r>
              <a:rPr lang="ru-RU" sz="2400" b="1" dirty="0">
                <a:solidFill>
                  <a:schemeClr val="tx1">
                    <a:lumMod val="95000"/>
                    <a:lumOff val="5000"/>
                  </a:schemeClr>
                </a:solidFill>
              </a:rPr>
              <a:t> </a:t>
            </a:r>
            <a:r>
              <a:rPr lang="ru-RU" sz="2400" b="1" dirty="0" err="1">
                <a:solidFill>
                  <a:schemeClr val="tx1">
                    <a:lumMod val="95000"/>
                    <a:lumOff val="5000"/>
                  </a:schemeClr>
                </a:solidFill>
              </a:rPr>
              <a:t>анча</a:t>
            </a:r>
            <a:r>
              <a:rPr lang="ru-RU" sz="2400" b="1" dirty="0">
                <a:solidFill>
                  <a:schemeClr val="tx1">
                    <a:lumMod val="95000"/>
                    <a:lumOff val="5000"/>
                  </a:schemeClr>
                </a:solidFill>
              </a:rPr>
              <a:t> паст, </a:t>
            </a:r>
            <a:r>
              <a:rPr lang="ru-RU" sz="2400" b="1" dirty="0" err="1">
                <a:solidFill>
                  <a:schemeClr val="tx1">
                    <a:lumMod val="95000"/>
                    <a:lumOff val="5000"/>
                  </a:schemeClr>
                </a:solidFill>
              </a:rPr>
              <a:t>яъни</a:t>
            </a:r>
            <a:r>
              <a:rPr lang="ru-RU" sz="2400" b="1" dirty="0">
                <a:solidFill>
                  <a:schemeClr val="tx1">
                    <a:lumMod val="95000"/>
                    <a:lumOff val="5000"/>
                  </a:schemeClr>
                </a:solidFill>
              </a:rPr>
              <a:t> (0,2 %) га </a:t>
            </a:r>
            <a:r>
              <a:rPr lang="ru-RU" sz="2400" b="1" dirty="0" err="1">
                <a:solidFill>
                  <a:schemeClr val="tx1">
                    <a:lumMod val="95000"/>
                    <a:lumOff val="5000"/>
                  </a:schemeClr>
                </a:solidFill>
              </a:rPr>
              <a:t>тенг</a:t>
            </a:r>
            <a:r>
              <a:rPr lang="ru-RU" sz="2400" b="1" dirty="0">
                <a:solidFill>
                  <a:schemeClr val="tx1">
                    <a:lumMod val="95000"/>
                    <a:lumOff val="5000"/>
                  </a:schemeClr>
                </a:solidFill>
              </a:rPr>
              <a:t>. </a:t>
            </a:r>
            <a:r>
              <a:rPr lang="ru-RU" sz="2400" b="1" dirty="0" err="1">
                <a:solidFill>
                  <a:schemeClr val="tx1">
                    <a:lumMod val="95000"/>
                    <a:lumOff val="5000"/>
                  </a:schemeClr>
                </a:solidFill>
              </a:rPr>
              <a:t>Қишлоқ</a:t>
            </a:r>
            <a:r>
              <a:rPr lang="ru-RU" sz="2400" b="1" dirty="0">
                <a:solidFill>
                  <a:schemeClr val="tx1">
                    <a:lumMod val="95000"/>
                    <a:lumOff val="5000"/>
                  </a:schemeClr>
                </a:solidFill>
              </a:rPr>
              <a:t> </a:t>
            </a:r>
            <a:r>
              <a:rPr lang="ru-RU" sz="2400" b="1" dirty="0" err="1">
                <a:solidFill>
                  <a:schemeClr val="tx1">
                    <a:lumMod val="95000"/>
                    <a:lumOff val="5000"/>
                  </a:schemeClr>
                </a:solidFill>
              </a:rPr>
              <a:t>хўжалигида</a:t>
            </a:r>
            <a:r>
              <a:rPr lang="ru-RU" sz="2400" b="1" dirty="0">
                <a:solidFill>
                  <a:schemeClr val="tx1">
                    <a:lumMod val="95000"/>
                    <a:lumOff val="5000"/>
                  </a:schemeClr>
                </a:solidFill>
              </a:rPr>
              <a:t> </a:t>
            </a:r>
            <a:r>
              <a:rPr lang="ru-RU" sz="2400" b="1" dirty="0" err="1">
                <a:solidFill>
                  <a:schemeClr val="tx1">
                    <a:lumMod val="95000"/>
                    <a:lumOff val="5000"/>
                  </a:schemeClr>
                </a:solidFill>
              </a:rPr>
              <a:t>фойдаланилмайдиган</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бошқа</a:t>
            </a:r>
            <a:r>
              <a:rPr lang="ru-RU" sz="2400" b="1" dirty="0">
                <a:solidFill>
                  <a:schemeClr val="tx1">
                    <a:lumMod val="95000"/>
                    <a:lumOff val="5000"/>
                  </a:schemeClr>
                </a:solidFill>
              </a:rPr>
              <a:t> </a:t>
            </a:r>
            <a:r>
              <a:rPr lang="ru-RU" sz="2400" b="1" dirty="0" err="1">
                <a:solidFill>
                  <a:schemeClr val="tx1">
                    <a:lumMod val="95000"/>
                    <a:lumOff val="5000"/>
                  </a:schemeClr>
                </a:solidFill>
              </a:rPr>
              <a:t>турдаги</a:t>
            </a:r>
            <a:r>
              <a:rPr lang="ru-RU" sz="2400" b="1" dirty="0">
                <a:solidFill>
                  <a:schemeClr val="tx1">
                    <a:lumMod val="95000"/>
                    <a:lumOff val="5000"/>
                  </a:schemeClr>
                </a:solidFill>
              </a:rPr>
              <a:t> </a:t>
            </a:r>
            <a:r>
              <a:rPr lang="ru-RU" sz="2400" b="1" dirty="0" err="1">
                <a:solidFill>
                  <a:schemeClr val="tx1">
                    <a:lumMod val="95000"/>
                    <a:lumOff val="5000"/>
                  </a:schemeClr>
                </a:solidFill>
              </a:rPr>
              <a:t>ерларнинг</a:t>
            </a:r>
            <a:r>
              <a:rPr lang="ru-RU" sz="2400" b="1" dirty="0">
                <a:solidFill>
                  <a:schemeClr val="tx1">
                    <a:lumMod val="95000"/>
                    <a:lumOff val="5000"/>
                  </a:schemeClr>
                </a:solidFill>
              </a:rPr>
              <a:t> </a:t>
            </a:r>
            <a:r>
              <a:rPr lang="ru-RU" sz="2400" b="1" dirty="0" err="1">
                <a:solidFill>
                  <a:schemeClr val="tx1">
                    <a:lumMod val="95000"/>
                    <a:lumOff val="5000"/>
                  </a:schemeClr>
                </a:solidFill>
              </a:rPr>
              <a:t>улуши</a:t>
            </a:r>
            <a:r>
              <a:rPr lang="ru-RU" sz="2400" b="1" dirty="0">
                <a:solidFill>
                  <a:schemeClr val="tx1">
                    <a:lumMod val="95000"/>
                    <a:lumOff val="5000"/>
                  </a:schemeClr>
                </a:solidFill>
              </a:rPr>
              <a:t> республика </a:t>
            </a:r>
            <a:r>
              <a:rPr lang="ru-RU" sz="2400" b="1" dirty="0" err="1">
                <a:solidFill>
                  <a:schemeClr val="tx1">
                    <a:lumMod val="95000"/>
                    <a:lumOff val="5000"/>
                  </a:schemeClr>
                </a:solidFill>
              </a:rPr>
              <a:t>жами</a:t>
            </a:r>
            <a:r>
              <a:rPr lang="ru-RU" sz="2400" b="1" dirty="0">
                <a:solidFill>
                  <a:schemeClr val="tx1">
                    <a:lumMod val="95000"/>
                    <a:lumOff val="5000"/>
                  </a:schemeClr>
                </a:solidFill>
              </a:rPr>
              <a:t> ер </a:t>
            </a:r>
            <a:r>
              <a:rPr lang="ru-RU" sz="2400" b="1" dirty="0" err="1">
                <a:solidFill>
                  <a:schemeClr val="tx1">
                    <a:lumMod val="95000"/>
                    <a:lumOff val="5000"/>
                  </a:schemeClr>
                </a:solidFill>
              </a:rPr>
              <a:t>фондининг</a:t>
            </a:r>
            <a:r>
              <a:rPr lang="ru-RU" sz="2400" b="1" dirty="0">
                <a:solidFill>
                  <a:schemeClr val="tx1">
                    <a:lumMod val="95000"/>
                    <a:lumOff val="5000"/>
                  </a:schemeClr>
                </a:solidFill>
              </a:rPr>
              <a:t> 37,3 % </a:t>
            </a:r>
            <a:r>
              <a:rPr lang="ru-RU" sz="2400" b="1" dirty="0" err="1">
                <a:solidFill>
                  <a:schemeClr val="tx1">
                    <a:lumMod val="95000"/>
                    <a:lumOff val="5000"/>
                  </a:schemeClr>
                </a:solidFill>
              </a:rPr>
              <a:t>ини</a:t>
            </a:r>
            <a:r>
              <a:rPr lang="ru-RU" sz="2400" b="1" dirty="0">
                <a:solidFill>
                  <a:schemeClr val="tx1">
                    <a:lumMod val="95000"/>
                    <a:lumOff val="5000"/>
                  </a:schemeClr>
                </a:solidFill>
              </a:rPr>
              <a:t> </a:t>
            </a:r>
            <a:r>
              <a:rPr lang="ru-RU" sz="2400" b="1" dirty="0" err="1">
                <a:solidFill>
                  <a:schemeClr val="tx1">
                    <a:lumMod val="95000"/>
                    <a:lumOff val="5000"/>
                  </a:schemeClr>
                </a:solidFill>
              </a:rPr>
              <a:t>ташкил</a:t>
            </a:r>
            <a:r>
              <a:rPr lang="ru-RU" sz="2400" b="1" dirty="0">
                <a:solidFill>
                  <a:schemeClr val="tx1">
                    <a:lumMod val="95000"/>
                    <a:lumOff val="5000"/>
                  </a:schemeClr>
                </a:solidFill>
              </a:rPr>
              <a:t> </a:t>
            </a:r>
            <a:r>
              <a:rPr lang="ru-RU" sz="2400" b="1" dirty="0" err="1">
                <a:solidFill>
                  <a:schemeClr val="tx1">
                    <a:lumMod val="95000"/>
                    <a:lumOff val="5000"/>
                  </a:schemeClr>
                </a:solidFill>
              </a:rPr>
              <a:t>этади</a:t>
            </a:r>
            <a:r>
              <a:rPr lang="ru-RU" sz="2400" b="1" dirty="0">
                <a:solidFill>
                  <a:schemeClr val="tx1">
                    <a:lumMod val="95000"/>
                    <a:lumOff val="5000"/>
                  </a:schemeClr>
                </a:solidFill>
              </a:rPr>
              <a:t>.</a:t>
            </a:r>
          </a:p>
        </p:txBody>
      </p:sp>
    </p:spTree>
    <p:extLst>
      <p:ext uri="{BB962C8B-B14F-4D97-AF65-F5344CB8AC3E}">
        <p14:creationId xmlns:p14="http://schemas.microsoft.com/office/powerpoint/2010/main" val="120421314"/>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562340"/>
            <a:ext cx="5112914" cy="2298879"/>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7928" y="0"/>
            <a:ext cx="4954072" cy="2601532"/>
          </a:xfrm>
          <a:prstGeom prst="rect">
            <a:avLst/>
          </a:prstGeom>
        </p:spPr>
      </p:pic>
      <p:sp>
        <p:nvSpPr>
          <p:cNvPr id="4" name="Прямоугольник 3"/>
          <p:cNvSpPr/>
          <p:nvPr/>
        </p:nvSpPr>
        <p:spPr>
          <a:xfrm>
            <a:off x="0" y="457023"/>
            <a:ext cx="7031865" cy="3785652"/>
          </a:xfrm>
          <a:prstGeom prst="rect">
            <a:avLst/>
          </a:prstGeom>
        </p:spPr>
        <p:txBody>
          <a:bodyPr wrap="square">
            <a:spAutoFit/>
          </a:bodyPr>
          <a:lstStyle/>
          <a:p>
            <a:pPr algn="just">
              <a:lnSpc>
                <a:spcPct val="150000"/>
              </a:lnSpc>
              <a:spcAft>
                <a:spcPts val="600"/>
              </a:spcAft>
            </a:pPr>
            <a:r>
              <a:rPr lang="uz-Cyrl-UZ" sz="2000" dirty="0" smtClean="0">
                <a:latin typeface="Times New Roman" panose="02020603050405020304" pitchFamily="18" charset="0"/>
                <a:ea typeface="Times New Roman" panose="02020603050405020304" pitchFamily="18" charset="0"/>
                <a:cs typeface="BalticaUzbek"/>
              </a:rPr>
              <a:t>    Ҳудуди </a:t>
            </a:r>
            <a:r>
              <a:rPr lang="uz-Cyrl-UZ" sz="2000" dirty="0">
                <a:latin typeface="Times New Roman" panose="02020603050405020304" pitchFamily="18" charset="0"/>
                <a:ea typeface="Times New Roman" panose="02020603050405020304" pitchFamily="18" charset="0"/>
                <a:cs typeface="BalticaUzbek"/>
              </a:rPr>
              <a:t>чўл ва дашт минтақаларда жойлашган вилоятларда яйловларнинг салмоғи нисбатан анча юқорилиги билан ажралиб туради. Бу кўрсаткич Навоий вилоятида жами қишлоқ хўжалиги ерларининг 98,7 % ини, Бухоро вилоятида-92,5 %, Сурхондарё вилоятида-73,8 %, Қашқадарё вилоятида-68,8 %, Самарқанд вилоятида-61,6 %, Хоразм вилоятида-59,8 %, Тошкент вилоятида-54,8 %, Қорақалпоғистон Республикасида эса 91,6 % ни ташкил этади.</a:t>
            </a:r>
            <a:endParaRPr lang="ru-RU" sz="2000"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1744214484"/>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ircle(in)">
                                      <p:cBhvr>
                                        <p:cTn id="1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Прямоугольник 2"/>
          <p:cNvSpPr/>
          <p:nvPr/>
        </p:nvSpPr>
        <p:spPr>
          <a:xfrm>
            <a:off x="0" y="608195"/>
            <a:ext cx="12093261" cy="4524315"/>
          </a:xfrm>
          <a:prstGeom prst="rect">
            <a:avLst/>
          </a:prstGeom>
        </p:spPr>
        <p:txBody>
          <a:bodyPr wrap="square">
            <a:spAutoFit/>
          </a:bodyPr>
          <a:lstStyle/>
          <a:p>
            <a:pPr algn="just">
              <a:lnSpc>
                <a:spcPct val="150000"/>
              </a:lnSpc>
              <a:spcAft>
                <a:spcPts val="0"/>
              </a:spcAft>
            </a:pPr>
            <a:r>
              <a:rPr lang="ru-RU" sz="2400" b="1" dirty="0" smtClean="0">
                <a:latin typeface="Times New Roman" panose="02020603050405020304" pitchFamily="18" charset="0"/>
                <a:ea typeface="Times New Roman" panose="02020603050405020304" pitchFamily="18" charset="0"/>
                <a:cs typeface="BalticaUzbek"/>
              </a:rPr>
              <a:t>     </a:t>
            </a:r>
            <a:r>
              <a:rPr lang="ru-RU" sz="2400" b="1" dirty="0" err="1" smtClean="0">
                <a:latin typeface="Times New Roman" panose="02020603050405020304" pitchFamily="18" charset="0"/>
                <a:ea typeface="Times New Roman" panose="02020603050405020304" pitchFamily="18" charset="0"/>
                <a:cs typeface="BalticaUzbek"/>
              </a:rPr>
              <a:t>Ўзбекистон</a:t>
            </a:r>
            <a:r>
              <a:rPr lang="ru-RU" sz="2400" b="1" dirty="0" smtClean="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суғорма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деҳқончиликнинг</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марказларидан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бири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ҳисобланади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Суғориладиган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ерларнинг</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умумий</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майдони</a:t>
            </a:r>
            <a:r>
              <a:rPr lang="ru-RU" sz="2400" b="1" dirty="0">
                <a:latin typeface="Times New Roman" panose="02020603050405020304" pitchFamily="18" charset="0"/>
                <a:ea typeface="Times New Roman" panose="02020603050405020304" pitchFamily="18" charset="0"/>
                <a:cs typeface="BalticaUzbek"/>
              </a:rPr>
              <a:t> салкам 4,</a:t>
            </a:r>
            <a:r>
              <a:rPr lang="uz-Cyrl-UZ" sz="2400" b="1" dirty="0">
                <a:latin typeface="Times New Roman" panose="02020603050405020304" pitchFamily="18" charset="0"/>
                <a:ea typeface="Times New Roman" panose="02020603050405020304" pitchFamily="18" charset="0"/>
                <a:cs typeface="BalticaUzbek"/>
              </a:rPr>
              <a:t>2</a:t>
            </a:r>
            <a:r>
              <a:rPr lang="ru-RU" sz="2400" b="1" dirty="0">
                <a:latin typeface="Times New Roman" panose="02020603050405020304" pitchFamily="18" charset="0"/>
                <a:ea typeface="Times New Roman" panose="02020603050405020304" pitchFamily="18" charset="0"/>
                <a:cs typeface="BalticaUzbek"/>
              </a:rPr>
              <a:t> млн. га ни </a:t>
            </a:r>
            <a:r>
              <a:rPr lang="ru-RU" sz="2400" b="1" dirty="0" err="1">
                <a:latin typeface="Times New Roman" panose="02020603050405020304" pitchFamily="18" charset="0"/>
                <a:ea typeface="Times New Roman" panose="02020603050405020304" pitchFamily="18" charset="0"/>
                <a:cs typeface="BalticaUzbek"/>
              </a:rPr>
              <a:t>ташкил</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этади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Унинг</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асосий</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қисми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тупроқ-сув</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шароити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нисбатан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қулай</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бўлган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водий</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ва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воҳаларда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жойлашган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Фарғона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Зарафшон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водийлари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Сурхондарё</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Қашқадарё</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Хоразм</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воҳалари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шулар</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жумласидандир</a:t>
            </a:r>
            <a:r>
              <a:rPr lang="ru-RU" sz="2400" b="1" dirty="0">
                <a:latin typeface="Times New Roman" panose="02020603050405020304" pitchFamily="18" charset="0"/>
                <a:ea typeface="Times New Roman" panose="02020603050405020304" pitchFamily="18" charset="0"/>
                <a:cs typeface="BalticaUzbek"/>
              </a:rPr>
              <a:t>. 1960-йиллардан </a:t>
            </a:r>
            <a:r>
              <a:rPr lang="ru-RU" sz="2400" b="1" dirty="0" err="1">
                <a:latin typeface="Times New Roman" panose="02020603050405020304" pitchFamily="18" charset="0"/>
                <a:ea typeface="Times New Roman" panose="02020603050405020304" pitchFamily="18" charset="0"/>
                <a:cs typeface="BalticaUzbek"/>
              </a:rPr>
              <a:t>бошланган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қўриқ</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ерларни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ўзлаштириш</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ҳисобига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суғориладиган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ерлар</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майдони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икки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мартадан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зиёд</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кўпайди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Ўсиш</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асосан</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Мирзачўл</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Қарши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чўли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Элликқалъа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массивлари</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ҳисобига</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таъминланди</a:t>
            </a:r>
            <a:r>
              <a:rPr lang="ru-RU" sz="2400" b="1" dirty="0">
                <a:latin typeface="Times New Roman" panose="02020603050405020304" pitchFamily="18" charset="0"/>
                <a:ea typeface="Times New Roman" panose="02020603050405020304" pitchFamily="18" charset="0"/>
                <a:cs typeface="BalticaUzbek"/>
              </a:rPr>
              <a:t>.</a:t>
            </a:r>
            <a:endParaRPr lang="ru-RU" sz="2400" b="1"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201595310"/>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Содержимое 2"/>
          <p:cNvSpPr>
            <a:spLocks noGrp="1"/>
          </p:cNvSpPr>
          <p:nvPr>
            <p:ph sz="quarter" idx="1"/>
          </p:nvPr>
        </p:nvSpPr>
        <p:spPr>
          <a:xfrm>
            <a:off x="6381751" y="357189"/>
            <a:ext cx="3948113" cy="5741987"/>
          </a:xfrm>
        </p:spPr>
        <p:txBody>
          <a:bodyPr>
            <a:normAutofit lnSpcReduction="10000"/>
          </a:bodyPr>
          <a:lstStyle/>
          <a:p>
            <a:pPr eaLnBrk="1" hangingPunct="1"/>
            <a:r>
              <a:rPr lang="uz-Cyrl-UZ" sz="2200" b="1">
                <a:latin typeface="Times New Roman" panose="02020603050405020304" pitchFamily="18" charset="0"/>
                <a:cs typeface="Times New Roman" panose="02020603050405020304" pitchFamily="18" charset="0"/>
              </a:rPr>
              <a:t>Ҳайдаладиган ерларнинг энг катта майдонлари Қашқадарё (16,9 %), Жиззах (11,1 %), Самарқанд (10,9 %) вилоятларида ва Қорақалпоғистон Республикасида (10,5 %) жойлашган. Шу вақтнинг ўзида энг паст кўрсаткичлар Наманган (4,8 %), Бухоро (4,9 %), Андижон (5,0 %), Хоразм (5,2 %) ва, айниқса, Навоий (2,7 %) вилоятларига хос бўлмоқда(2-жадвалга қаранг).</a:t>
            </a:r>
            <a:endParaRPr lang="ru-RU" sz="2200" b="1">
              <a:latin typeface="Times New Roman" panose="02020603050405020304" pitchFamily="18" charset="0"/>
              <a:cs typeface="Times New Roman" panose="02020603050405020304" pitchFamily="18" charset="0"/>
            </a:endParaRPr>
          </a:p>
          <a:p>
            <a:pPr eaLnBrk="1" hangingPunct="1"/>
            <a:endParaRPr lang="ru-RU" sz="2200">
              <a:latin typeface="Times New Roman" panose="02020603050405020304" pitchFamily="18" charset="0"/>
              <a:cs typeface="Times New Roman" panose="02020603050405020304" pitchFamily="18" charset="0"/>
            </a:endParaRPr>
          </a:p>
        </p:txBody>
      </p:sp>
      <p:pic>
        <p:nvPicPr>
          <p:cNvPr id="25603" name="Picture 5" descr="C:\Users\admin\Downloads\Shareit\Photo\IMG_08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0"/>
            <a:ext cx="47148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6249343"/>
      </p:ext>
    </p:extLst>
  </p:cSld>
  <p:clrMapOvr>
    <a:masterClrMapping/>
  </p:clrMapOvr>
  <p:transition spd="slow">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агетная рамка 1"/>
          <p:cNvSpPr/>
          <p:nvPr/>
        </p:nvSpPr>
        <p:spPr>
          <a:xfrm>
            <a:off x="0" y="0"/>
            <a:ext cx="12192000" cy="68580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800" dirty="0" smtClean="0"/>
              <a:t>     </a:t>
            </a:r>
            <a:r>
              <a:rPr lang="ru-RU" sz="2800" b="1" dirty="0" err="1" smtClean="0">
                <a:solidFill>
                  <a:schemeClr val="tx1">
                    <a:lumMod val="95000"/>
                    <a:lumOff val="5000"/>
                  </a:schemeClr>
                </a:solidFill>
              </a:rPr>
              <a:t>Ҳозирги</a:t>
            </a:r>
            <a:r>
              <a:rPr lang="ru-RU" sz="2800" b="1" dirty="0" smtClean="0">
                <a:solidFill>
                  <a:schemeClr val="tx1">
                    <a:lumMod val="95000"/>
                    <a:lumOff val="5000"/>
                  </a:schemeClr>
                </a:solidFill>
              </a:rPr>
              <a:t> </a:t>
            </a:r>
            <a:r>
              <a:rPr lang="ru-RU" sz="2800" b="1" dirty="0" err="1">
                <a:solidFill>
                  <a:schemeClr val="tx1">
                    <a:lumMod val="95000"/>
                    <a:lumOff val="5000"/>
                  </a:schemeClr>
                </a:solidFill>
              </a:rPr>
              <a:t>кунда</a:t>
            </a:r>
            <a:r>
              <a:rPr lang="ru-RU" sz="2800" b="1" dirty="0">
                <a:solidFill>
                  <a:schemeClr val="tx1">
                    <a:lumMod val="95000"/>
                    <a:lumOff val="5000"/>
                  </a:schemeClr>
                </a:solidFill>
              </a:rPr>
              <a:t> </a:t>
            </a:r>
            <a:r>
              <a:rPr lang="ru-RU" sz="2800" b="1" dirty="0" err="1">
                <a:solidFill>
                  <a:schemeClr val="tx1">
                    <a:lumMod val="95000"/>
                    <a:lumOff val="5000"/>
                  </a:schemeClr>
                </a:solidFill>
              </a:rPr>
              <a:t>суғорма</a:t>
            </a:r>
            <a:r>
              <a:rPr lang="ru-RU" sz="2800" b="1" dirty="0">
                <a:solidFill>
                  <a:schemeClr val="tx1">
                    <a:lumMod val="95000"/>
                    <a:lumOff val="5000"/>
                  </a:schemeClr>
                </a:solidFill>
              </a:rPr>
              <a:t> </a:t>
            </a:r>
            <a:r>
              <a:rPr lang="ru-RU" sz="2800" b="1" dirty="0" err="1">
                <a:solidFill>
                  <a:schemeClr val="tx1">
                    <a:lumMod val="95000"/>
                    <a:lumOff val="5000"/>
                  </a:schemeClr>
                </a:solidFill>
              </a:rPr>
              <a:t>деҳқончилик</a:t>
            </a:r>
            <a:r>
              <a:rPr lang="ru-RU" sz="2800" b="1" dirty="0">
                <a:solidFill>
                  <a:schemeClr val="tx1">
                    <a:lumMod val="95000"/>
                    <a:lumOff val="5000"/>
                  </a:schemeClr>
                </a:solidFill>
              </a:rPr>
              <a:t> </a:t>
            </a:r>
            <a:r>
              <a:rPr lang="ru-RU" sz="2800" b="1" dirty="0" err="1">
                <a:solidFill>
                  <a:schemeClr val="tx1">
                    <a:lumMod val="95000"/>
                    <a:lumOff val="5000"/>
                  </a:schemeClr>
                </a:solidFill>
              </a:rPr>
              <a:t>Қорақалпоғистон</a:t>
            </a:r>
            <a:r>
              <a:rPr lang="ru-RU" sz="2800" b="1" dirty="0">
                <a:solidFill>
                  <a:schemeClr val="tx1">
                    <a:lumMod val="95000"/>
                    <a:lumOff val="5000"/>
                  </a:schemeClr>
                </a:solidFill>
              </a:rPr>
              <a:t> </a:t>
            </a:r>
            <a:r>
              <a:rPr lang="ru-RU" sz="2800" b="1" dirty="0" err="1">
                <a:solidFill>
                  <a:schemeClr val="tx1">
                    <a:lumMod val="95000"/>
                    <a:lumOff val="5000"/>
                  </a:schemeClr>
                </a:solidFill>
              </a:rPr>
              <a:t>Республикасида</a:t>
            </a:r>
            <a:r>
              <a:rPr lang="ru-RU" sz="2800" b="1" dirty="0">
                <a:solidFill>
                  <a:schemeClr val="tx1">
                    <a:lumMod val="95000"/>
                    <a:lumOff val="5000"/>
                  </a:schemeClr>
                </a:solidFill>
              </a:rPr>
              <a:t> </a:t>
            </a:r>
            <a:r>
              <a:rPr lang="ru-RU" sz="2800" b="1" dirty="0" err="1">
                <a:solidFill>
                  <a:schemeClr val="tx1">
                    <a:lumMod val="95000"/>
                    <a:lumOff val="5000"/>
                  </a:schemeClr>
                </a:solidFill>
              </a:rPr>
              <a:t>ва</a:t>
            </a:r>
            <a:r>
              <a:rPr lang="ru-RU" sz="2800" b="1" dirty="0">
                <a:solidFill>
                  <a:schemeClr val="tx1">
                    <a:lumMod val="95000"/>
                    <a:lumOff val="5000"/>
                  </a:schemeClr>
                </a:solidFill>
              </a:rPr>
              <a:t> </a:t>
            </a:r>
            <a:r>
              <a:rPr lang="ru-RU" sz="2800" b="1" dirty="0" err="1">
                <a:solidFill>
                  <a:schemeClr val="tx1">
                    <a:lumMod val="95000"/>
                    <a:lumOff val="5000"/>
                  </a:schemeClr>
                </a:solidFill>
              </a:rPr>
              <a:t>Қашқадарё</a:t>
            </a:r>
            <a:r>
              <a:rPr lang="ru-RU" sz="2800" b="1" dirty="0">
                <a:solidFill>
                  <a:schemeClr val="tx1">
                    <a:lumMod val="95000"/>
                    <a:lumOff val="5000"/>
                  </a:schemeClr>
                </a:solidFill>
              </a:rPr>
              <a:t> </a:t>
            </a:r>
            <a:r>
              <a:rPr lang="ru-RU" sz="2800" b="1" dirty="0" err="1">
                <a:solidFill>
                  <a:schemeClr val="tx1">
                    <a:lumMod val="95000"/>
                    <a:lumOff val="5000"/>
                  </a:schemeClr>
                </a:solidFill>
              </a:rPr>
              <a:t>вилоятида</a:t>
            </a:r>
            <a:r>
              <a:rPr lang="ru-RU" sz="2800" b="1" dirty="0">
                <a:solidFill>
                  <a:schemeClr val="tx1">
                    <a:lumMod val="95000"/>
                    <a:lumOff val="5000"/>
                  </a:schemeClr>
                </a:solidFill>
              </a:rPr>
              <a:t> </a:t>
            </a:r>
            <a:r>
              <a:rPr lang="ru-RU" sz="2800" b="1" dirty="0" err="1">
                <a:solidFill>
                  <a:schemeClr val="tx1">
                    <a:lumMod val="95000"/>
                    <a:lumOff val="5000"/>
                  </a:schemeClr>
                </a:solidFill>
              </a:rPr>
              <a:t>юқори</a:t>
            </a:r>
            <a:r>
              <a:rPr lang="ru-RU" sz="2800" b="1" dirty="0">
                <a:solidFill>
                  <a:schemeClr val="tx1">
                    <a:lumMod val="95000"/>
                    <a:lumOff val="5000"/>
                  </a:schemeClr>
                </a:solidFill>
              </a:rPr>
              <a:t> </a:t>
            </a:r>
            <a:r>
              <a:rPr lang="ru-RU" sz="2800" b="1" dirty="0" err="1">
                <a:solidFill>
                  <a:schemeClr val="tx1">
                    <a:lumMod val="95000"/>
                    <a:lumOff val="5000"/>
                  </a:schemeClr>
                </a:solidFill>
              </a:rPr>
              <a:t>даражада</a:t>
            </a:r>
            <a:r>
              <a:rPr lang="ru-RU" sz="2800" b="1" dirty="0">
                <a:solidFill>
                  <a:schemeClr val="tx1">
                    <a:lumMod val="95000"/>
                    <a:lumOff val="5000"/>
                  </a:schemeClr>
                </a:solidFill>
              </a:rPr>
              <a:t> </a:t>
            </a:r>
            <a:r>
              <a:rPr lang="ru-RU" sz="2800" b="1" dirty="0" err="1">
                <a:solidFill>
                  <a:schemeClr val="tx1">
                    <a:lumMod val="95000"/>
                    <a:lumOff val="5000"/>
                  </a:schemeClr>
                </a:solidFill>
              </a:rPr>
              <a:t>ривожланган</a:t>
            </a:r>
            <a:r>
              <a:rPr lang="ru-RU" sz="2800" b="1" dirty="0">
                <a:solidFill>
                  <a:schemeClr val="tx1">
                    <a:lumMod val="95000"/>
                    <a:lumOff val="5000"/>
                  </a:schemeClr>
                </a:solidFill>
              </a:rPr>
              <a:t>. </a:t>
            </a:r>
            <a:r>
              <a:rPr lang="ru-RU" sz="2800" b="1" dirty="0" err="1">
                <a:solidFill>
                  <a:schemeClr val="tx1">
                    <a:lumMod val="95000"/>
                    <a:lumOff val="5000"/>
                  </a:schemeClr>
                </a:solidFill>
              </a:rPr>
              <a:t>Қадимги</a:t>
            </a:r>
            <a:r>
              <a:rPr lang="ru-RU" sz="2800" b="1" dirty="0">
                <a:solidFill>
                  <a:schemeClr val="tx1">
                    <a:lumMod val="95000"/>
                    <a:lumOff val="5000"/>
                  </a:schemeClr>
                </a:solidFill>
              </a:rPr>
              <a:t> </a:t>
            </a:r>
            <a:r>
              <a:rPr lang="ru-RU" sz="2800" b="1" dirty="0" err="1">
                <a:solidFill>
                  <a:schemeClr val="tx1">
                    <a:lumMod val="95000"/>
                    <a:lumOff val="5000"/>
                  </a:schemeClr>
                </a:solidFill>
              </a:rPr>
              <a:t>суғорма</a:t>
            </a:r>
            <a:r>
              <a:rPr lang="ru-RU" sz="2800" b="1" dirty="0">
                <a:solidFill>
                  <a:schemeClr val="tx1">
                    <a:lumMod val="95000"/>
                    <a:lumOff val="5000"/>
                  </a:schemeClr>
                </a:solidFill>
              </a:rPr>
              <a:t> </a:t>
            </a:r>
            <a:r>
              <a:rPr lang="ru-RU" sz="2800" b="1" dirty="0" err="1">
                <a:solidFill>
                  <a:schemeClr val="tx1">
                    <a:lumMod val="95000"/>
                    <a:lumOff val="5000"/>
                  </a:schemeClr>
                </a:solidFill>
              </a:rPr>
              <a:t>деҳқончилик</a:t>
            </a:r>
            <a:r>
              <a:rPr lang="ru-RU" sz="2800" b="1" dirty="0">
                <a:solidFill>
                  <a:schemeClr val="tx1">
                    <a:lumMod val="95000"/>
                    <a:lumOff val="5000"/>
                  </a:schemeClr>
                </a:solidFill>
              </a:rPr>
              <a:t> </a:t>
            </a:r>
            <a:r>
              <a:rPr lang="ru-RU" sz="2800" b="1" dirty="0" err="1">
                <a:solidFill>
                  <a:schemeClr val="tx1">
                    <a:lumMod val="95000"/>
                    <a:lumOff val="5000"/>
                  </a:schemeClr>
                </a:solidFill>
              </a:rPr>
              <a:t>марказлари-Тошкент</a:t>
            </a:r>
            <a:r>
              <a:rPr lang="ru-RU" sz="2800" b="1" dirty="0">
                <a:solidFill>
                  <a:schemeClr val="tx1">
                    <a:lumMod val="95000"/>
                    <a:lumOff val="5000"/>
                  </a:schemeClr>
                </a:solidFill>
              </a:rPr>
              <a:t>, </a:t>
            </a:r>
            <a:r>
              <a:rPr lang="ru-RU" sz="2800" b="1" dirty="0" err="1">
                <a:solidFill>
                  <a:schemeClr val="tx1">
                    <a:lumMod val="95000"/>
                    <a:lumOff val="5000"/>
                  </a:schemeClr>
                </a:solidFill>
              </a:rPr>
              <a:t>Самарқанд</a:t>
            </a:r>
            <a:r>
              <a:rPr lang="ru-RU" sz="2800" b="1" dirty="0">
                <a:solidFill>
                  <a:schemeClr val="tx1">
                    <a:lumMod val="95000"/>
                    <a:lumOff val="5000"/>
                  </a:schemeClr>
                </a:solidFill>
              </a:rPr>
              <a:t>, </a:t>
            </a:r>
            <a:r>
              <a:rPr lang="ru-RU" sz="2800" b="1" dirty="0" err="1">
                <a:solidFill>
                  <a:schemeClr val="tx1">
                    <a:lumMod val="95000"/>
                    <a:lumOff val="5000"/>
                  </a:schemeClr>
                </a:solidFill>
              </a:rPr>
              <a:t>Фарғона</a:t>
            </a:r>
            <a:r>
              <a:rPr lang="ru-RU" sz="2800" b="1" dirty="0">
                <a:solidFill>
                  <a:schemeClr val="tx1">
                    <a:lumMod val="95000"/>
                    <a:lumOff val="5000"/>
                  </a:schemeClr>
                </a:solidFill>
              </a:rPr>
              <a:t>, </a:t>
            </a:r>
            <a:r>
              <a:rPr lang="ru-RU" sz="2800" b="1" dirty="0" err="1">
                <a:solidFill>
                  <a:schemeClr val="tx1">
                    <a:lumMod val="95000"/>
                    <a:lumOff val="5000"/>
                  </a:schemeClr>
                </a:solidFill>
              </a:rPr>
              <a:t>Сурхондарё</a:t>
            </a:r>
            <a:r>
              <a:rPr lang="ru-RU" sz="2800" b="1" dirty="0">
                <a:solidFill>
                  <a:schemeClr val="tx1">
                    <a:lumMod val="95000"/>
                    <a:lumOff val="5000"/>
                  </a:schemeClr>
                </a:solidFill>
              </a:rPr>
              <a:t>, </a:t>
            </a:r>
            <a:r>
              <a:rPr lang="ru-RU" sz="2800" b="1" dirty="0" err="1">
                <a:solidFill>
                  <a:schemeClr val="tx1">
                    <a:lumMod val="95000"/>
                    <a:lumOff val="5000"/>
                  </a:schemeClr>
                </a:solidFill>
              </a:rPr>
              <a:t>Хоразм</a:t>
            </a:r>
            <a:r>
              <a:rPr lang="ru-RU" sz="2800" b="1" dirty="0">
                <a:solidFill>
                  <a:schemeClr val="tx1">
                    <a:lumMod val="95000"/>
                    <a:lumOff val="5000"/>
                  </a:schemeClr>
                </a:solidFill>
              </a:rPr>
              <a:t>, </a:t>
            </a:r>
            <a:r>
              <a:rPr lang="ru-RU" sz="2800" b="1" dirty="0" err="1">
                <a:solidFill>
                  <a:schemeClr val="tx1">
                    <a:lumMod val="95000"/>
                    <a:lumOff val="5000"/>
                  </a:schemeClr>
                </a:solidFill>
              </a:rPr>
              <a:t>Андижон</a:t>
            </a:r>
            <a:r>
              <a:rPr lang="ru-RU" sz="2800" b="1" dirty="0">
                <a:solidFill>
                  <a:schemeClr val="tx1">
                    <a:lumMod val="95000"/>
                    <a:lumOff val="5000"/>
                  </a:schemeClr>
                </a:solidFill>
              </a:rPr>
              <a:t>, Наманган </a:t>
            </a:r>
            <a:r>
              <a:rPr lang="ru-RU" sz="2800" b="1" dirty="0" err="1">
                <a:solidFill>
                  <a:schemeClr val="tx1">
                    <a:lumMod val="95000"/>
                    <a:lumOff val="5000"/>
                  </a:schemeClr>
                </a:solidFill>
              </a:rPr>
              <a:t>вилоятлари</a:t>
            </a:r>
            <a:r>
              <a:rPr lang="ru-RU" sz="2800" b="1" dirty="0">
                <a:solidFill>
                  <a:schemeClr val="tx1">
                    <a:lumMod val="95000"/>
                    <a:lumOff val="5000"/>
                  </a:schemeClr>
                </a:solidFill>
              </a:rPr>
              <a:t> </a:t>
            </a:r>
            <a:r>
              <a:rPr lang="ru-RU" sz="2800" b="1" dirty="0" err="1">
                <a:solidFill>
                  <a:schemeClr val="tx1">
                    <a:lumMod val="95000"/>
                    <a:lumOff val="5000"/>
                  </a:schemeClr>
                </a:solidFill>
              </a:rPr>
              <a:t>ўзларининг</a:t>
            </a:r>
            <a:r>
              <a:rPr lang="ru-RU" sz="2800" b="1" dirty="0">
                <a:solidFill>
                  <a:schemeClr val="tx1">
                    <a:lumMod val="95000"/>
                    <a:lumOff val="5000"/>
                  </a:schemeClr>
                </a:solidFill>
              </a:rPr>
              <a:t> </a:t>
            </a:r>
            <a:r>
              <a:rPr lang="ru-RU" sz="2800" b="1" dirty="0" err="1">
                <a:solidFill>
                  <a:schemeClr val="tx1">
                    <a:lumMod val="95000"/>
                    <a:lumOff val="5000"/>
                  </a:schemeClr>
                </a:solidFill>
              </a:rPr>
              <a:t>мавқеларини</a:t>
            </a:r>
            <a:r>
              <a:rPr lang="ru-RU" sz="2800" b="1" dirty="0">
                <a:solidFill>
                  <a:schemeClr val="tx1">
                    <a:lumMod val="95000"/>
                    <a:lumOff val="5000"/>
                  </a:schemeClr>
                </a:solidFill>
              </a:rPr>
              <a:t> </a:t>
            </a:r>
            <a:r>
              <a:rPr lang="ru-RU" sz="2800" b="1" dirty="0" err="1">
                <a:solidFill>
                  <a:schemeClr val="tx1">
                    <a:lumMod val="95000"/>
                    <a:lumOff val="5000"/>
                  </a:schemeClr>
                </a:solidFill>
              </a:rPr>
              <a:t>сақлаб</a:t>
            </a:r>
            <a:r>
              <a:rPr lang="ru-RU" sz="2800" b="1" dirty="0">
                <a:solidFill>
                  <a:schemeClr val="tx1">
                    <a:lumMod val="95000"/>
                    <a:lumOff val="5000"/>
                  </a:schemeClr>
                </a:solidFill>
              </a:rPr>
              <a:t> </a:t>
            </a:r>
            <a:r>
              <a:rPr lang="ru-RU" sz="2800" b="1" dirty="0" err="1">
                <a:solidFill>
                  <a:schemeClr val="tx1">
                    <a:lumMod val="95000"/>
                    <a:lumOff val="5000"/>
                  </a:schemeClr>
                </a:solidFill>
              </a:rPr>
              <a:t>қолдилар</a:t>
            </a:r>
            <a:r>
              <a:rPr lang="ru-RU" sz="2800" b="1" dirty="0">
                <a:solidFill>
                  <a:schemeClr val="tx1">
                    <a:lumMod val="95000"/>
                    <a:lumOff val="5000"/>
                  </a:schemeClr>
                </a:solidFill>
              </a:rPr>
              <a:t>. </a:t>
            </a:r>
            <a:r>
              <a:rPr lang="ru-RU" sz="2800" b="1" dirty="0" err="1">
                <a:solidFill>
                  <a:schemeClr val="tx1">
                    <a:lumMod val="95000"/>
                    <a:lumOff val="5000"/>
                  </a:schemeClr>
                </a:solidFill>
              </a:rPr>
              <a:t>Мирзачўлнинг</a:t>
            </a:r>
            <a:r>
              <a:rPr lang="ru-RU" sz="2800" b="1" dirty="0">
                <a:solidFill>
                  <a:schemeClr val="tx1">
                    <a:lumMod val="95000"/>
                    <a:lumOff val="5000"/>
                  </a:schemeClr>
                </a:solidFill>
              </a:rPr>
              <a:t> </a:t>
            </a:r>
            <a:r>
              <a:rPr lang="ru-RU" sz="2800" b="1" dirty="0" err="1">
                <a:solidFill>
                  <a:schemeClr val="tx1">
                    <a:lumMod val="95000"/>
                    <a:lumOff val="5000"/>
                  </a:schemeClr>
                </a:solidFill>
              </a:rPr>
              <a:t>ўзлаштирилган</a:t>
            </a:r>
            <a:r>
              <a:rPr lang="ru-RU" sz="2800" b="1" dirty="0">
                <a:solidFill>
                  <a:schemeClr val="tx1">
                    <a:lumMod val="95000"/>
                    <a:lumOff val="5000"/>
                  </a:schemeClr>
                </a:solidFill>
              </a:rPr>
              <a:t> </a:t>
            </a:r>
            <a:r>
              <a:rPr lang="ru-RU" sz="2800" b="1" dirty="0" err="1">
                <a:solidFill>
                  <a:schemeClr val="tx1">
                    <a:lumMod val="95000"/>
                    <a:lumOff val="5000"/>
                  </a:schemeClr>
                </a:solidFill>
              </a:rPr>
              <a:t>қўриқ</a:t>
            </a:r>
            <a:r>
              <a:rPr lang="ru-RU" sz="2800" b="1" dirty="0">
                <a:solidFill>
                  <a:schemeClr val="tx1">
                    <a:lumMod val="95000"/>
                    <a:lumOff val="5000"/>
                  </a:schemeClr>
                </a:solidFill>
              </a:rPr>
              <a:t> </a:t>
            </a:r>
            <a:r>
              <a:rPr lang="ru-RU" sz="2800" b="1" dirty="0" err="1">
                <a:solidFill>
                  <a:schemeClr val="tx1">
                    <a:lumMod val="95000"/>
                    <a:lumOff val="5000"/>
                  </a:schemeClr>
                </a:solidFill>
              </a:rPr>
              <a:t>ерлари</a:t>
            </a:r>
            <a:r>
              <a:rPr lang="ru-RU" sz="2800" b="1" dirty="0">
                <a:solidFill>
                  <a:schemeClr val="tx1">
                    <a:lumMod val="95000"/>
                    <a:lumOff val="5000"/>
                  </a:schemeClr>
                </a:solidFill>
              </a:rPr>
              <a:t> </a:t>
            </a:r>
            <a:r>
              <a:rPr lang="ru-RU" sz="2800" b="1" dirty="0" err="1">
                <a:solidFill>
                  <a:schemeClr val="tx1">
                    <a:lumMod val="95000"/>
                    <a:lumOff val="5000"/>
                  </a:schemeClr>
                </a:solidFill>
              </a:rPr>
              <a:t>ўрнида</a:t>
            </a:r>
            <a:r>
              <a:rPr lang="ru-RU" sz="2800" b="1" dirty="0">
                <a:solidFill>
                  <a:schemeClr val="tx1">
                    <a:lumMod val="95000"/>
                    <a:lumOff val="5000"/>
                  </a:schemeClr>
                </a:solidFill>
              </a:rPr>
              <a:t> </a:t>
            </a:r>
            <a:r>
              <a:rPr lang="ru-RU" sz="2800" b="1" dirty="0" err="1">
                <a:solidFill>
                  <a:schemeClr val="tx1">
                    <a:lumMod val="95000"/>
                    <a:lumOff val="5000"/>
                  </a:schemeClr>
                </a:solidFill>
              </a:rPr>
              <a:t>Сирдарё</a:t>
            </a:r>
            <a:r>
              <a:rPr lang="ru-RU" sz="2800" b="1" dirty="0">
                <a:solidFill>
                  <a:schemeClr val="tx1">
                    <a:lumMod val="95000"/>
                    <a:lumOff val="5000"/>
                  </a:schemeClr>
                </a:solidFill>
              </a:rPr>
              <a:t> </a:t>
            </a:r>
            <a:r>
              <a:rPr lang="ru-RU" sz="2800" b="1" dirty="0" err="1">
                <a:solidFill>
                  <a:schemeClr val="tx1">
                    <a:lumMod val="95000"/>
                    <a:lumOff val="5000"/>
                  </a:schemeClr>
                </a:solidFill>
              </a:rPr>
              <a:t>ва</a:t>
            </a:r>
            <a:r>
              <a:rPr lang="ru-RU" sz="2800" b="1" dirty="0">
                <a:solidFill>
                  <a:schemeClr val="tx1">
                    <a:lumMod val="95000"/>
                    <a:lumOff val="5000"/>
                  </a:schemeClr>
                </a:solidFill>
              </a:rPr>
              <a:t> </a:t>
            </a:r>
            <a:r>
              <a:rPr lang="ru-RU" sz="2800" b="1" dirty="0" err="1">
                <a:solidFill>
                  <a:schemeClr val="tx1">
                    <a:lumMod val="95000"/>
                    <a:lumOff val="5000"/>
                  </a:schemeClr>
                </a:solidFill>
              </a:rPr>
              <a:t>Жиззах</a:t>
            </a:r>
            <a:r>
              <a:rPr lang="ru-RU" sz="2800" b="1" dirty="0">
                <a:solidFill>
                  <a:schemeClr val="tx1">
                    <a:lumMod val="95000"/>
                    <a:lumOff val="5000"/>
                  </a:schemeClr>
                </a:solidFill>
              </a:rPr>
              <a:t> </a:t>
            </a:r>
            <a:r>
              <a:rPr lang="ru-RU" sz="2800" b="1" dirty="0" err="1">
                <a:solidFill>
                  <a:schemeClr val="tx1">
                    <a:lumMod val="95000"/>
                    <a:lumOff val="5000"/>
                  </a:schemeClr>
                </a:solidFill>
              </a:rPr>
              <a:t>вилоятлари</a:t>
            </a:r>
            <a:r>
              <a:rPr lang="ru-RU" sz="2800" b="1" dirty="0">
                <a:solidFill>
                  <a:schemeClr val="tx1">
                    <a:lumMod val="95000"/>
                    <a:lumOff val="5000"/>
                  </a:schemeClr>
                </a:solidFill>
              </a:rPr>
              <a:t> </a:t>
            </a:r>
            <a:r>
              <a:rPr lang="ru-RU" sz="2800" b="1" dirty="0" err="1">
                <a:solidFill>
                  <a:schemeClr val="tx1">
                    <a:lumMod val="95000"/>
                    <a:lumOff val="5000"/>
                  </a:schemeClr>
                </a:solidFill>
              </a:rPr>
              <a:t>ташкил</a:t>
            </a:r>
            <a:r>
              <a:rPr lang="ru-RU" sz="2800" b="1" dirty="0">
                <a:solidFill>
                  <a:schemeClr val="tx1">
                    <a:lumMod val="95000"/>
                    <a:lumOff val="5000"/>
                  </a:schemeClr>
                </a:solidFill>
              </a:rPr>
              <a:t> </a:t>
            </a:r>
            <a:r>
              <a:rPr lang="ru-RU" sz="2800" b="1" dirty="0" err="1">
                <a:solidFill>
                  <a:schemeClr val="tx1">
                    <a:lumMod val="95000"/>
                    <a:lumOff val="5000"/>
                  </a:schemeClr>
                </a:solidFill>
              </a:rPr>
              <a:t>этилди</a:t>
            </a:r>
            <a:r>
              <a:rPr lang="ru-RU" sz="2800" b="1" dirty="0">
                <a:solidFill>
                  <a:schemeClr val="tx1">
                    <a:lumMod val="95000"/>
                    <a:lumOff val="5000"/>
                  </a:schemeClr>
                </a:solidFill>
              </a:rPr>
              <a:t>. </a:t>
            </a:r>
            <a:r>
              <a:rPr lang="ru-RU" sz="2800" b="1" dirty="0" err="1">
                <a:solidFill>
                  <a:schemeClr val="tx1">
                    <a:lumMod val="95000"/>
                    <a:lumOff val="5000"/>
                  </a:schemeClr>
                </a:solidFill>
              </a:rPr>
              <a:t>Бугунги</a:t>
            </a:r>
            <a:r>
              <a:rPr lang="ru-RU" sz="2800" b="1" dirty="0">
                <a:solidFill>
                  <a:schemeClr val="tx1">
                    <a:lumMod val="95000"/>
                    <a:lumOff val="5000"/>
                  </a:schemeClr>
                </a:solidFill>
              </a:rPr>
              <a:t> </a:t>
            </a:r>
            <a:r>
              <a:rPr lang="ru-RU" sz="2800" b="1" dirty="0" err="1">
                <a:solidFill>
                  <a:schemeClr val="tx1">
                    <a:lumMod val="95000"/>
                    <a:lumOff val="5000"/>
                  </a:schemeClr>
                </a:solidFill>
              </a:rPr>
              <a:t>кунда</a:t>
            </a:r>
            <a:r>
              <a:rPr lang="ru-RU" sz="2800" b="1" dirty="0">
                <a:solidFill>
                  <a:schemeClr val="tx1">
                    <a:lumMod val="95000"/>
                    <a:lumOff val="5000"/>
                  </a:schemeClr>
                </a:solidFill>
              </a:rPr>
              <a:t> </a:t>
            </a:r>
            <a:r>
              <a:rPr lang="ru-RU" sz="2800" b="1" dirty="0" err="1">
                <a:solidFill>
                  <a:schemeClr val="tx1">
                    <a:lumMod val="95000"/>
                    <a:lumOff val="5000"/>
                  </a:schemeClr>
                </a:solidFill>
              </a:rPr>
              <a:t>республикадаги</a:t>
            </a:r>
            <a:r>
              <a:rPr lang="ru-RU" sz="2800" b="1" dirty="0">
                <a:solidFill>
                  <a:schemeClr val="tx1">
                    <a:lumMod val="95000"/>
                    <a:lumOff val="5000"/>
                  </a:schemeClr>
                </a:solidFill>
              </a:rPr>
              <a:t> </a:t>
            </a:r>
            <a:r>
              <a:rPr lang="ru-RU" sz="2800" b="1" dirty="0" err="1">
                <a:solidFill>
                  <a:schemeClr val="tx1">
                    <a:lumMod val="95000"/>
                    <a:lumOff val="5000"/>
                  </a:schemeClr>
                </a:solidFill>
              </a:rPr>
              <a:t>жами</a:t>
            </a:r>
            <a:r>
              <a:rPr lang="ru-RU" sz="2800" b="1" dirty="0">
                <a:solidFill>
                  <a:schemeClr val="tx1">
                    <a:lumMod val="95000"/>
                    <a:lumOff val="5000"/>
                  </a:schemeClr>
                </a:solidFill>
              </a:rPr>
              <a:t> </a:t>
            </a:r>
            <a:r>
              <a:rPr lang="ru-RU" sz="2800" b="1" dirty="0" err="1">
                <a:solidFill>
                  <a:schemeClr val="tx1">
                    <a:lumMod val="95000"/>
                    <a:lumOff val="5000"/>
                  </a:schemeClr>
                </a:solidFill>
              </a:rPr>
              <a:t>суғориладиган</a:t>
            </a:r>
            <a:r>
              <a:rPr lang="ru-RU" sz="2800" b="1" dirty="0">
                <a:solidFill>
                  <a:schemeClr val="tx1">
                    <a:lumMod val="95000"/>
                    <a:lumOff val="5000"/>
                  </a:schemeClr>
                </a:solidFill>
              </a:rPr>
              <a:t> </a:t>
            </a:r>
            <a:r>
              <a:rPr lang="ru-RU" sz="2800" b="1" dirty="0" err="1">
                <a:solidFill>
                  <a:schemeClr val="tx1">
                    <a:lumMod val="95000"/>
                    <a:lumOff val="5000"/>
                  </a:schemeClr>
                </a:solidFill>
              </a:rPr>
              <a:t>ерларнинг</a:t>
            </a:r>
            <a:r>
              <a:rPr lang="ru-RU" sz="2800" b="1" dirty="0">
                <a:solidFill>
                  <a:schemeClr val="tx1">
                    <a:lumMod val="95000"/>
                    <a:lumOff val="5000"/>
                  </a:schemeClr>
                </a:solidFill>
              </a:rPr>
              <a:t> 15,4 % и </a:t>
            </a:r>
            <a:r>
              <a:rPr lang="ru-RU" sz="2800" b="1" dirty="0" err="1">
                <a:solidFill>
                  <a:schemeClr val="tx1">
                    <a:lumMod val="95000"/>
                    <a:lumOff val="5000"/>
                  </a:schemeClr>
                </a:solidFill>
              </a:rPr>
              <a:t>мазкур</a:t>
            </a:r>
            <a:r>
              <a:rPr lang="ru-RU" sz="2800" b="1" dirty="0">
                <a:solidFill>
                  <a:schemeClr val="tx1">
                    <a:lumMod val="95000"/>
                    <a:lumOff val="5000"/>
                  </a:schemeClr>
                </a:solidFill>
              </a:rPr>
              <a:t> </a:t>
            </a:r>
            <a:r>
              <a:rPr lang="ru-RU" sz="2800" b="1" dirty="0" err="1">
                <a:solidFill>
                  <a:schemeClr val="tx1">
                    <a:lumMod val="95000"/>
                    <a:lumOff val="5000"/>
                  </a:schemeClr>
                </a:solidFill>
              </a:rPr>
              <a:t>вилоятларга</a:t>
            </a:r>
            <a:r>
              <a:rPr lang="ru-RU" sz="2800" b="1" dirty="0">
                <a:solidFill>
                  <a:schemeClr val="tx1">
                    <a:lumMod val="95000"/>
                    <a:lumOff val="5000"/>
                  </a:schemeClr>
                </a:solidFill>
              </a:rPr>
              <a:t> </a:t>
            </a:r>
            <a:r>
              <a:rPr lang="ru-RU" sz="2800" b="1" dirty="0" err="1">
                <a:solidFill>
                  <a:schemeClr val="tx1">
                    <a:lumMod val="95000"/>
                    <a:lumOff val="5000"/>
                  </a:schemeClr>
                </a:solidFill>
              </a:rPr>
              <a:t>тўғри</a:t>
            </a:r>
            <a:r>
              <a:rPr lang="ru-RU" sz="2800" b="1" dirty="0">
                <a:solidFill>
                  <a:schemeClr val="tx1">
                    <a:lumMod val="95000"/>
                    <a:lumOff val="5000"/>
                  </a:schemeClr>
                </a:solidFill>
              </a:rPr>
              <a:t> </a:t>
            </a:r>
            <a:r>
              <a:rPr lang="ru-RU" sz="2800" b="1" dirty="0" err="1">
                <a:solidFill>
                  <a:schemeClr val="tx1">
                    <a:lumMod val="95000"/>
                    <a:lumOff val="5000"/>
                  </a:schemeClr>
                </a:solidFill>
              </a:rPr>
              <a:t>келади</a:t>
            </a:r>
            <a:r>
              <a:rPr lang="ru-RU" sz="2800" b="1" dirty="0">
                <a:solidFill>
                  <a:schemeClr val="tx1">
                    <a:lumMod val="95000"/>
                    <a:lumOff val="5000"/>
                  </a:schemeClr>
                </a:solidFill>
              </a:rPr>
              <a:t>.</a:t>
            </a:r>
          </a:p>
        </p:txBody>
      </p:sp>
    </p:spTree>
    <p:extLst>
      <p:ext uri="{BB962C8B-B14F-4D97-AF65-F5344CB8AC3E}">
        <p14:creationId xmlns:p14="http://schemas.microsoft.com/office/powerpoint/2010/main" val="3433968392"/>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Downloads\Shareit\Photo\IMG_08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6" y="2928938"/>
            <a:ext cx="12195175"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Блок-схема: процесс 4"/>
          <p:cNvSpPr/>
          <p:nvPr/>
        </p:nvSpPr>
        <p:spPr>
          <a:xfrm>
            <a:off x="-13117" y="-123185"/>
            <a:ext cx="12191999" cy="2928938"/>
          </a:xfrm>
          <a:prstGeom prst="flowChartProcess">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3117" y="71772"/>
            <a:ext cx="12165769" cy="2795573"/>
          </a:xfrm>
          <a:prstGeom prst="rect">
            <a:avLst/>
          </a:prstGeom>
        </p:spPr>
        <p:txBody>
          <a:bodyPr wrap="square">
            <a:spAutoFit/>
          </a:bodyPr>
          <a:lstStyle/>
          <a:p>
            <a:pPr indent="457200" algn="just">
              <a:lnSpc>
                <a:spcPct val="150000"/>
              </a:lnSpc>
              <a:spcAft>
                <a:spcPts val="0"/>
              </a:spcAft>
            </a:pPr>
            <a:r>
              <a:rPr lang="ru-RU" sz="2400" b="1" dirty="0" err="1">
                <a:latin typeface="Times New Roman" panose="02020603050405020304" pitchFamily="18" charset="0"/>
                <a:ea typeface="Times New Roman" panose="02020603050405020304" pitchFamily="18" charset="0"/>
                <a:cs typeface="BalticaUzbek"/>
              </a:rPr>
              <a:t>Тупроқ</a:t>
            </a:r>
            <a:r>
              <a:rPr lang="ru-RU" sz="2400" b="1" dirty="0">
                <a:latin typeface="Times New Roman" panose="02020603050405020304" pitchFamily="18" charset="0"/>
                <a:ea typeface="Times New Roman" panose="02020603050405020304" pitchFamily="18" charset="0"/>
                <a:cs typeface="BalticaUzbek"/>
              </a:rPr>
              <a:t> </a:t>
            </a:r>
            <a:r>
              <a:rPr lang="ru-RU" sz="2400" b="1" dirty="0" err="1">
                <a:latin typeface="Times New Roman" panose="02020603050405020304" pitchFamily="18" charset="0"/>
                <a:ea typeface="Times New Roman" panose="02020603050405020304" pitchFamily="18" charset="0"/>
                <a:cs typeface="BalticaUzbek"/>
              </a:rPr>
              <a:t>деб</a:t>
            </a:r>
            <a:r>
              <a:rPr lang="ru-RU" sz="2400" dirty="0">
                <a:latin typeface="Times New Roman" panose="02020603050405020304" pitchFamily="18" charset="0"/>
                <a:ea typeface="Times New Roman" panose="02020603050405020304" pitchFamily="18" charset="0"/>
                <a:cs typeface="BalticaUzbek"/>
              </a:rPr>
              <a:t> литосфера(ер </a:t>
            </a:r>
            <a:r>
              <a:rPr lang="ru-RU" sz="2400" dirty="0" err="1">
                <a:latin typeface="Times New Roman" panose="02020603050405020304" pitchFamily="18" charset="0"/>
                <a:ea typeface="Times New Roman" panose="02020603050405020304" pitchFamily="18" charset="0"/>
                <a:cs typeface="BalticaUzbek"/>
              </a:rPr>
              <a:t>пўсти</a:t>
            </a:r>
            <a:r>
              <a:rPr lang="ru-RU" sz="2400" dirty="0">
                <a:latin typeface="Times New Roman" panose="02020603050405020304" pitchFamily="18" charset="0"/>
                <a:ea typeface="Times New Roman" panose="02020603050405020304" pitchFamily="18" charset="0"/>
                <a:cs typeface="BalticaUzbek"/>
              </a:rPr>
              <a:t>)</a:t>
            </a:r>
            <a:r>
              <a:rPr lang="ru-RU" sz="2400" dirty="0" err="1">
                <a:latin typeface="Times New Roman" panose="02020603050405020304" pitchFamily="18" charset="0"/>
                <a:ea typeface="Times New Roman" panose="02020603050405020304" pitchFamily="18" charset="0"/>
                <a:cs typeface="BalticaUzbek"/>
              </a:rPr>
              <a:t>нинг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энг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устки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унумдорлик</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хусусиятларига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эга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бўлган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ва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ўсимликлар</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ўса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оладиган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қатламига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айтилади</a:t>
            </a:r>
            <a:r>
              <a:rPr lang="ru-RU" sz="2400" dirty="0">
                <a:latin typeface="Times New Roman" panose="02020603050405020304" pitchFamily="18" charset="0"/>
                <a:ea typeface="Times New Roman" panose="02020603050405020304" pitchFamily="18" charset="0"/>
                <a:cs typeface="BalticaUzbek"/>
              </a:rPr>
              <a:t>.</a:t>
            </a:r>
            <a:r>
              <a:rPr lang="ru-RU" sz="2400" b="1" dirty="0">
                <a:latin typeface="Times New Roman" panose="02020603050405020304" pitchFamily="18" charset="0"/>
                <a:ea typeface="Times New Roman" panose="02020603050405020304" pitchFamily="18" charset="0"/>
                <a:cs typeface="BalticaUzbek"/>
              </a:rPr>
              <a:t> </a:t>
            </a:r>
            <a:endParaRPr lang="ru-RU" sz="2400" dirty="0">
              <a:latin typeface="BalticaUzbek"/>
              <a:ea typeface="Times New Roman" panose="02020603050405020304" pitchFamily="18" charset="0"/>
              <a:cs typeface="BalticaUzbek"/>
            </a:endParaRPr>
          </a:p>
          <a:p>
            <a:pPr indent="457200" algn="just">
              <a:lnSpc>
                <a:spcPct val="150000"/>
              </a:lnSpc>
              <a:spcAft>
                <a:spcPts val="0"/>
              </a:spcAft>
            </a:pPr>
            <a:r>
              <a:rPr lang="ru-RU" sz="2400" dirty="0" err="1">
                <a:latin typeface="Times New Roman" panose="02020603050405020304" pitchFamily="18" charset="0"/>
                <a:ea typeface="Times New Roman" panose="02020603050405020304" pitchFamily="18" charset="0"/>
                <a:cs typeface="BalticaUzbek"/>
              </a:rPr>
              <a:t>Тупроқ</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бир</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қатор</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омиллар</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таъсирида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пайдо</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бўлади</a:t>
            </a:r>
            <a:r>
              <a:rPr lang="ru-RU" sz="2400" dirty="0">
                <a:latin typeface="Times New Roman" panose="02020603050405020304" pitchFamily="18" charset="0"/>
                <a:ea typeface="Times New Roman" panose="02020603050405020304" pitchFamily="18" charset="0"/>
                <a:cs typeface="BalticaUzbek"/>
              </a:rPr>
              <a:t>. Бунда </a:t>
            </a:r>
            <a:r>
              <a:rPr lang="ru-RU" sz="2400" dirty="0" err="1">
                <a:latin typeface="Times New Roman" panose="02020603050405020304" pitchFamily="18" charset="0"/>
                <a:ea typeface="Times New Roman" panose="02020603050405020304" pitchFamily="18" charset="0"/>
                <a:cs typeface="BalticaUzbek"/>
              </a:rPr>
              <a:t>тупроқ</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ҳосил</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қилувчи</a:t>
            </a:r>
            <a:r>
              <a:rPr lang="ru-RU" sz="2400" dirty="0">
                <a:latin typeface="Times New Roman" panose="02020603050405020304" pitchFamily="18" charset="0"/>
                <a:ea typeface="Times New Roman" panose="02020603050405020304" pitchFamily="18" charset="0"/>
                <a:cs typeface="BalticaUzbek"/>
              </a:rPr>
              <a:t> она </a:t>
            </a:r>
            <a:r>
              <a:rPr lang="ru-RU" sz="2400" dirty="0" err="1">
                <a:latin typeface="Times New Roman" panose="02020603050405020304" pitchFamily="18" charset="0"/>
                <a:ea typeface="Times New Roman" panose="02020603050405020304" pitchFamily="18" charset="0"/>
                <a:cs typeface="BalticaUzbek"/>
              </a:rPr>
              <a:t>жинс-яъни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тоғ</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жинслари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сув</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ҳаво</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ва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турли</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организмларнинг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таъсирида</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мураккаб</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жараёнлардан</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сўнг</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тупроқ</a:t>
            </a:r>
            <a:r>
              <a:rPr lang="ru-RU" sz="2400" dirty="0">
                <a:latin typeface="Times New Roman" panose="02020603050405020304" pitchFamily="18" charset="0"/>
                <a:ea typeface="Times New Roman" panose="02020603050405020304" pitchFamily="18" charset="0"/>
                <a:cs typeface="BalticaUzbek"/>
              </a:rPr>
              <a:t> </a:t>
            </a:r>
            <a:r>
              <a:rPr lang="ru-RU" sz="2400" dirty="0" err="1">
                <a:latin typeface="Times New Roman" panose="02020603050405020304" pitchFamily="18" charset="0"/>
                <a:ea typeface="Times New Roman" panose="02020603050405020304" pitchFamily="18" charset="0"/>
                <a:cs typeface="BalticaUzbek"/>
              </a:rPr>
              <a:t>шаклланади</a:t>
            </a:r>
            <a:r>
              <a:rPr lang="ru-RU" sz="2400" dirty="0">
                <a:latin typeface="Times New Roman" panose="02020603050405020304" pitchFamily="18" charset="0"/>
                <a:ea typeface="Times New Roman" panose="02020603050405020304" pitchFamily="18" charset="0"/>
                <a:cs typeface="BalticaUzbek"/>
              </a:rPr>
              <a:t>. </a:t>
            </a:r>
            <a:endParaRPr lang="ru-RU" sz="2400"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2370614400"/>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ерфолента 1"/>
          <p:cNvSpPr/>
          <p:nvPr/>
        </p:nvSpPr>
        <p:spPr>
          <a:xfrm>
            <a:off x="1378039" y="0"/>
            <a:ext cx="9092485" cy="1744830"/>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err="1">
                <a:solidFill>
                  <a:schemeClr val="bg2">
                    <a:lumMod val="10000"/>
                  </a:schemeClr>
                </a:solidFill>
              </a:rPr>
              <a:t>Тупроқ</a:t>
            </a:r>
            <a:r>
              <a:rPr lang="ru-RU" sz="3200" dirty="0">
                <a:solidFill>
                  <a:schemeClr val="bg2">
                    <a:lumMod val="10000"/>
                  </a:schemeClr>
                </a:solidFill>
              </a:rPr>
              <a:t> </a:t>
            </a:r>
            <a:r>
              <a:rPr lang="ru-RU" sz="3200" dirty="0" err="1">
                <a:solidFill>
                  <a:schemeClr val="bg2">
                    <a:lumMod val="10000"/>
                  </a:schemeClr>
                </a:solidFill>
              </a:rPr>
              <a:t>унумдор</a:t>
            </a:r>
            <a:r>
              <a:rPr lang="ru-RU" sz="3200" dirty="0">
                <a:solidFill>
                  <a:schemeClr val="bg2">
                    <a:lumMod val="10000"/>
                  </a:schemeClr>
                </a:solidFill>
              </a:rPr>
              <a:t> </a:t>
            </a:r>
            <a:r>
              <a:rPr lang="ru-RU" sz="3200" dirty="0" err="1">
                <a:solidFill>
                  <a:schemeClr val="bg2">
                    <a:lumMod val="10000"/>
                  </a:schemeClr>
                </a:solidFill>
              </a:rPr>
              <a:t>қисмининг</a:t>
            </a:r>
            <a:r>
              <a:rPr lang="ru-RU" sz="3200" dirty="0">
                <a:solidFill>
                  <a:schemeClr val="bg2">
                    <a:lumMod val="10000"/>
                  </a:schemeClr>
                </a:solidFill>
              </a:rPr>
              <a:t> </a:t>
            </a:r>
            <a:r>
              <a:rPr lang="ru-RU" sz="3200" dirty="0" err="1">
                <a:solidFill>
                  <a:schemeClr val="bg2">
                    <a:lumMod val="10000"/>
                  </a:schemeClr>
                </a:solidFill>
              </a:rPr>
              <a:t>шаклланишида</a:t>
            </a:r>
            <a:r>
              <a:rPr lang="ru-RU" sz="3200" dirty="0">
                <a:solidFill>
                  <a:schemeClr val="bg2">
                    <a:lumMod val="10000"/>
                  </a:schemeClr>
                </a:solidFill>
              </a:rPr>
              <a:t> </a:t>
            </a:r>
            <a:r>
              <a:rPr lang="ru-RU" sz="3200" dirty="0" err="1">
                <a:solidFill>
                  <a:schemeClr val="bg2">
                    <a:lumMod val="10000"/>
                  </a:schemeClr>
                </a:solidFill>
              </a:rPr>
              <a:t>нураш</a:t>
            </a:r>
            <a:r>
              <a:rPr lang="ru-RU" sz="3200" dirty="0">
                <a:solidFill>
                  <a:schemeClr val="bg2">
                    <a:lumMod val="10000"/>
                  </a:schemeClr>
                </a:solidFill>
              </a:rPr>
              <a:t> </a:t>
            </a:r>
            <a:r>
              <a:rPr lang="ru-RU" sz="3200" dirty="0" err="1">
                <a:solidFill>
                  <a:schemeClr val="bg2">
                    <a:lumMod val="10000"/>
                  </a:schemeClr>
                </a:solidFill>
              </a:rPr>
              <a:t>муҳим</a:t>
            </a:r>
            <a:r>
              <a:rPr lang="ru-RU" sz="3200" dirty="0">
                <a:solidFill>
                  <a:schemeClr val="bg2">
                    <a:lumMod val="10000"/>
                  </a:schemeClr>
                </a:solidFill>
              </a:rPr>
              <a:t> </a:t>
            </a:r>
            <a:r>
              <a:rPr lang="ru-RU" sz="3200" dirty="0" err="1">
                <a:solidFill>
                  <a:schemeClr val="bg2">
                    <a:lumMod val="10000"/>
                  </a:schemeClr>
                </a:solidFill>
              </a:rPr>
              <a:t>ўрин</a:t>
            </a:r>
            <a:r>
              <a:rPr lang="ru-RU" sz="3200" dirty="0">
                <a:solidFill>
                  <a:schemeClr val="bg2">
                    <a:lumMod val="10000"/>
                  </a:schemeClr>
                </a:solidFill>
              </a:rPr>
              <a:t> </a:t>
            </a:r>
            <a:r>
              <a:rPr lang="ru-RU" sz="3200" dirty="0" err="1">
                <a:solidFill>
                  <a:schemeClr val="bg2">
                    <a:lumMod val="10000"/>
                  </a:schemeClr>
                </a:solidFill>
              </a:rPr>
              <a:t>тутади</a:t>
            </a:r>
            <a:endParaRPr lang="ru-RU" sz="3200" dirty="0">
              <a:solidFill>
                <a:schemeClr val="bg2">
                  <a:lumMod val="10000"/>
                </a:schemeClr>
              </a:solidFill>
            </a:endParaRPr>
          </a:p>
        </p:txBody>
      </p:sp>
      <p:sp>
        <p:nvSpPr>
          <p:cNvPr id="4" name="Блок-схема: данные 3"/>
          <p:cNvSpPr/>
          <p:nvPr/>
        </p:nvSpPr>
        <p:spPr>
          <a:xfrm>
            <a:off x="734096" y="1880315"/>
            <a:ext cx="9736428" cy="4977685"/>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err="1">
                <a:solidFill>
                  <a:schemeClr val="bg2">
                    <a:lumMod val="10000"/>
                  </a:schemeClr>
                </a:solidFill>
              </a:rPr>
              <a:t>Нураш</a:t>
            </a:r>
            <a:r>
              <a:rPr lang="ru-RU" sz="2800" b="1" dirty="0">
                <a:solidFill>
                  <a:schemeClr val="bg2">
                    <a:lumMod val="10000"/>
                  </a:schemeClr>
                </a:solidFill>
              </a:rPr>
              <a:t> </a:t>
            </a:r>
            <a:r>
              <a:rPr lang="ru-RU" sz="2800" dirty="0" err="1">
                <a:solidFill>
                  <a:schemeClr val="bg2">
                    <a:lumMod val="10000"/>
                  </a:schemeClr>
                </a:solidFill>
              </a:rPr>
              <a:t>деб</a:t>
            </a:r>
            <a:r>
              <a:rPr lang="ru-RU" sz="2800" dirty="0">
                <a:solidFill>
                  <a:schemeClr val="bg2">
                    <a:lumMod val="10000"/>
                  </a:schemeClr>
                </a:solidFill>
              </a:rPr>
              <a:t> </a:t>
            </a:r>
            <a:r>
              <a:rPr lang="ru-RU" sz="2800" dirty="0" err="1">
                <a:solidFill>
                  <a:schemeClr val="bg2">
                    <a:lumMod val="10000"/>
                  </a:schemeClr>
                </a:solidFill>
              </a:rPr>
              <a:t>тоғ</a:t>
            </a:r>
            <a:r>
              <a:rPr lang="ru-RU" sz="2800" dirty="0">
                <a:solidFill>
                  <a:schemeClr val="bg2">
                    <a:lumMod val="10000"/>
                  </a:schemeClr>
                </a:solidFill>
              </a:rPr>
              <a:t> </a:t>
            </a:r>
            <a:r>
              <a:rPr lang="ru-RU" sz="2800" dirty="0" err="1">
                <a:solidFill>
                  <a:schemeClr val="bg2">
                    <a:lumMod val="10000"/>
                  </a:schemeClr>
                </a:solidFill>
              </a:rPr>
              <a:t>жинсларининг</a:t>
            </a:r>
            <a:r>
              <a:rPr lang="ru-RU" sz="2800" dirty="0">
                <a:solidFill>
                  <a:schemeClr val="bg2">
                    <a:lumMod val="10000"/>
                  </a:schemeClr>
                </a:solidFill>
              </a:rPr>
              <a:t> </a:t>
            </a:r>
            <a:r>
              <a:rPr lang="ru-RU" sz="2800" dirty="0" err="1">
                <a:solidFill>
                  <a:schemeClr val="bg2">
                    <a:lumMod val="10000"/>
                  </a:schemeClr>
                </a:solidFill>
              </a:rPr>
              <a:t>иқлим</a:t>
            </a:r>
            <a:r>
              <a:rPr lang="ru-RU" sz="2800" dirty="0">
                <a:solidFill>
                  <a:schemeClr val="bg2">
                    <a:lumMod val="10000"/>
                  </a:schemeClr>
                </a:solidFill>
              </a:rPr>
              <a:t>, </a:t>
            </a:r>
            <a:r>
              <a:rPr lang="ru-RU" sz="2800" dirty="0" err="1">
                <a:solidFill>
                  <a:schemeClr val="bg2">
                    <a:lumMod val="10000"/>
                  </a:schemeClr>
                </a:solidFill>
              </a:rPr>
              <a:t>сув</a:t>
            </a:r>
            <a:r>
              <a:rPr lang="ru-RU" sz="2800" dirty="0">
                <a:solidFill>
                  <a:schemeClr val="bg2">
                    <a:lumMod val="10000"/>
                  </a:schemeClr>
                </a:solidFill>
              </a:rPr>
              <a:t> </a:t>
            </a:r>
            <a:r>
              <a:rPr lang="ru-RU" sz="2800" dirty="0" err="1">
                <a:solidFill>
                  <a:schemeClr val="bg2">
                    <a:lumMod val="10000"/>
                  </a:schemeClr>
                </a:solidFill>
              </a:rPr>
              <a:t>ва</a:t>
            </a:r>
            <a:r>
              <a:rPr lang="ru-RU" sz="2800" dirty="0">
                <a:solidFill>
                  <a:schemeClr val="bg2">
                    <a:lumMod val="10000"/>
                  </a:schemeClr>
                </a:solidFill>
              </a:rPr>
              <a:t> </a:t>
            </a:r>
            <a:r>
              <a:rPr lang="ru-RU" sz="2800" dirty="0" err="1">
                <a:solidFill>
                  <a:schemeClr val="bg2">
                    <a:lumMod val="10000"/>
                  </a:schemeClr>
                </a:solidFill>
              </a:rPr>
              <a:t>организмлар</a:t>
            </a:r>
            <a:r>
              <a:rPr lang="ru-RU" sz="2800" dirty="0">
                <a:solidFill>
                  <a:schemeClr val="bg2">
                    <a:lumMod val="10000"/>
                  </a:schemeClr>
                </a:solidFill>
              </a:rPr>
              <a:t> </a:t>
            </a:r>
            <a:r>
              <a:rPr lang="ru-RU" sz="2800" dirty="0" err="1">
                <a:solidFill>
                  <a:schemeClr val="bg2">
                    <a:lumMod val="10000"/>
                  </a:schemeClr>
                </a:solidFill>
              </a:rPr>
              <a:t>таъсирида</a:t>
            </a:r>
            <a:r>
              <a:rPr lang="ru-RU" sz="2800" dirty="0">
                <a:solidFill>
                  <a:schemeClr val="bg2">
                    <a:lumMod val="10000"/>
                  </a:schemeClr>
                </a:solidFill>
              </a:rPr>
              <a:t> </a:t>
            </a:r>
            <a:r>
              <a:rPr lang="ru-RU" sz="2800" dirty="0" err="1">
                <a:solidFill>
                  <a:schemeClr val="bg2">
                    <a:lumMod val="10000"/>
                  </a:schemeClr>
                </a:solidFill>
              </a:rPr>
              <a:t>парчаланишига</a:t>
            </a:r>
            <a:r>
              <a:rPr lang="ru-RU" sz="2800" dirty="0">
                <a:solidFill>
                  <a:schemeClr val="bg2">
                    <a:lumMod val="10000"/>
                  </a:schemeClr>
                </a:solidFill>
              </a:rPr>
              <a:t> </a:t>
            </a:r>
            <a:r>
              <a:rPr lang="ru-RU" sz="2800" dirty="0" err="1">
                <a:solidFill>
                  <a:schemeClr val="bg2">
                    <a:lumMod val="10000"/>
                  </a:schemeClr>
                </a:solidFill>
              </a:rPr>
              <a:t>айтилади</a:t>
            </a:r>
            <a:r>
              <a:rPr lang="ru-RU" sz="2800" dirty="0">
                <a:solidFill>
                  <a:schemeClr val="bg2">
                    <a:lumMod val="10000"/>
                  </a:schemeClr>
                </a:solidFill>
              </a:rPr>
              <a:t>. </a:t>
            </a:r>
            <a:r>
              <a:rPr lang="ru-RU" sz="2800" dirty="0" err="1">
                <a:solidFill>
                  <a:schemeClr val="bg2">
                    <a:lumMod val="10000"/>
                  </a:schemeClr>
                </a:solidFill>
              </a:rPr>
              <a:t>Нураш</a:t>
            </a:r>
            <a:r>
              <a:rPr lang="ru-RU" sz="2800" dirty="0">
                <a:solidFill>
                  <a:schemeClr val="bg2">
                    <a:lumMod val="10000"/>
                  </a:schemeClr>
                </a:solidFill>
              </a:rPr>
              <a:t> физик, </a:t>
            </a:r>
            <a:r>
              <a:rPr lang="ru-RU" sz="2800" dirty="0" err="1">
                <a:solidFill>
                  <a:schemeClr val="bg2">
                    <a:lumMod val="10000"/>
                  </a:schemeClr>
                </a:solidFill>
              </a:rPr>
              <a:t>кимёвий</a:t>
            </a:r>
            <a:r>
              <a:rPr lang="ru-RU" sz="2800" dirty="0">
                <a:solidFill>
                  <a:schemeClr val="bg2">
                    <a:lumMod val="10000"/>
                  </a:schemeClr>
                </a:solidFill>
              </a:rPr>
              <a:t> </a:t>
            </a:r>
            <a:r>
              <a:rPr lang="ru-RU" sz="2800" dirty="0" err="1">
                <a:solidFill>
                  <a:schemeClr val="bg2">
                    <a:lumMod val="10000"/>
                  </a:schemeClr>
                </a:solidFill>
              </a:rPr>
              <a:t>ва</a:t>
            </a:r>
            <a:r>
              <a:rPr lang="ru-RU" sz="2800" dirty="0">
                <a:solidFill>
                  <a:schemeClr val="bg2">
                    <a:lumMod val="10000"/>
                  </a:schemeClr>
                </a:solidFill>
              </a:rPr>
              <a:t> </a:t>
            </a:r>
            <a:r>
              <a:rPr lang="ru-RU" sz="2800" dirty="0" err="1">
                <a:solidFill>
                  <a:schemeClr val="bg2">
                    <a:lumMod val="10000"/>
                  </a:schemeClr>
                </a:solidFill>
              </a:rPr>
              <a:t>биологик</a:t>
            </a:r>
            <a:r>
              <a:rPr lang="ru-RU" sz="2800" dirty="0">
                <a:solidFill>
                  <a:schemeClr val="bg2">
                    <a:lumMod val="10000"/>
                  </a:schemeClr>
                </a:solidFill>
              </a:rPr>
              <a:t> </a:t>
            </a:r>
            <a:r>
              <a:rPr lang="ru-RU" sz="2800" dirty="0" err="1">
                <a:solidFill>
                  <a:schemeClr val="bg2">
                    <a:lumMod val="10000"/>
                  </a:schemeClr>
                </a:solidFill>
              </a:rPr>
              <a:t>турларга</a:t>
            </a:r>
            <a:r>
              <a:rPr lang="ru-RU" sz="2800" dirty="0">
                <a:solidFill>
                  <a:schemeClr val="bg2">
                    <a:lumMod val="10000"/>
                  </a:schemeClr>
                </a:solidFill>
              </a:rPr>
              <a:t> </a:t>
            </a:r>
            <a:r>
              <a:rPr lang="ru-RU" sz="2800" dirty="0" err="1">
                <a:solidFill>
                  <a:schemeClr val="bg2">
                    <a:lumMod val="10000"/>
                  </a:schemeClr>
                </a:solidFill>
              </a:rPr>
              <a:t>бўлинади</a:t>
            </a:r>
            <a:r>
              <a:rPr lang="ru-RU" sz="2800" dirty="0">
                <a:solidFill>
                  <a:schemeClr val="bg2">
                    <a:lumMod val="10000"/>
                  </a:schemeClr>
                </a:solidFill>
              </a:rPr>
              <a:t>. </a:t>
            </a:r>
            <a:r>
              <a:rPr lang="ru-RU" sz="2800" dirty="0" err="1">
                <a:solidFill>
                  <a:schemeClr val="bg2">
                    <a:lumMod val="10000"/>
                  </a:schemeClr>
                </a:solidFill>
              </a:rPr>
              <a:t>Нураш</a:t>
            </a:r>
            <a:r>
              <a:rPr lang="ru-RU" sz="2800" dirty="0">
                <a:solidFill>
                  <a:schemeClr val="bg2">
                    <a:lumMod val="10000"/>
                  </a:schemeClr>
                </a:solidFill>
              </a:rPr>
              <a:t> </a:t>
            </a:r>
            <a:r>
              <a:rPr lang="ru-RU" sz="2800" dirty="0" err="1">
                <a:solidFill>
                  <a:schemeClr val="bg2">
                    <a:lumMod val="10000"/>
                  </a:schemeClr>
                </a:solidFill>
              </a:rPr>
              <a:t>натижасида</a:t>
            </a:r>
            <a:r>
              <a:rPr lang="ru-RU" sz="2800" dirty="0">
                <a:solidFill>
                  <a:schemeClr val="bg2">
                    <a:lumMod val="10000"/>
                  </a:schemeClr>
                </a:solidFill>
              </a:rPr>
              <a:t> </a:t>
            </a:r>
            <a:r>
              <a:rPr lang="ru-RU" sz="2800" dirty="0" err="1">
                <a:solidFill>
                  <a:schemeClr val="bg2">
                    <a:lumMod val="10000"/>
                  </a:schemeClr>
                </a:solidFill>
              </a:rPr>
              <a:t>аллювиал</a:t>
            </a:r>
            <a:r>
              <a:rPr lang="ru-RU" sz="2800" dirty="0">
                <a:solidFill>
                  <a:schemeClr val="bg2">
                    <a:lumMod val="10000"/>
                  </a:schemeClr>
                </a:solidFill>
              </a:rPr>
              <a:t>, </a:t>
            </a:r>
            <a:r>
              <a:rPr lang="ru-RU" sz="2800" dirty="0" err="1">
                <a:solidFill>
                  <a:schemeClr val="bg2">
                    <a:lumMod val="10000"/>
                  </a:schemeClr>
                </a:solidFill>
              </a:rPr>
              <a:t>делювиал</a:t>
            </a:r>
            <a:r>
              <a:rPr lang="ru-RU" sz="2800" dirty="0">
                <a:solidFill>
                  <a:schemeClr val="bg2">
                    <a:lumMod val="10000"/>
                  </a:schemeClr>
                </a:solidFill>
              </a:rPr>
              <a:t>, </a:t>
            </a:r>
            <a:r>
              <a:rPr lang="ru-RU" sz="2800" dirty="0" err="1">
                <a:solidFill>
                  <a:schemeClr val="bg2">
                    <a:lumMod val="10000"/>
                  </a:schemeClr>
                </a:solidFill>
              </a:rPr>
              <a:t>пролювиал</a:t>
            </a:r>
            <a:r>
              <a:rPr lang="ru-RU" sz="2800" dirty="0">
                <a:solidFill>
                  <a:schemeClr val="bg2">
                    <a:lumMod val="10000"/>
                  </a:schemeClr>
                </a:solidFill>
              </a:rPr>
              <a:t>, </a:t>
            </a:r>
            <a:r>
              <a:rPr lang="ru-RU" sz="2800" dirty="0" err="1">
                <a:solidFill>
                  <a:schemeClr val="bg2">
                    <a:lumMod val="10000"/>
                  </a:schemeClr>
                </a:solidFill>
              </a:rPr>
              <a:t>эллювиал</a:t>
            </a:r>
            <a:r>
              <a:rPr lang="ru-RU" sz="2800" dirty="0">
                <a:solidFill>
                  <a:schemeClr val="bg2">
                    <a:lumMod val="10000"/>
                  </a:schemeClr>
                </a:solidFill>
              </a:rPr>
              <a:t>, </a:t>
            </a:r>
            <a:r>
              <a:rPr lang="ru-RU" sz="2800" dirty="0" err="1">
                <a:solidFill>
                  <a:schemeClr val="bg2">
                    <a:lumMod val="10000"/>
                  </a:schemeClr>
                </a:solidFill>
              </a:rPr>
              <a:t>эол</a:t>
            </a:r>
            <a:r>
              <a:rPr lang="ru-RU" sz="2800" dirty="0">
                <a:solidFill>
                  <a:schemeClr val="bg2">
                    <a:lumMod val="10000"/>
                  </a:schemeClr>
                </a:solidFill>
              </a:rPr>
              <a:t>, лёсс </a:t>
            </a:r>
            <a:r>
              <a:rPr lang="ru-RU" sz="2800" dirty="0" err="1">
                <a:solidFill>
                  <a:schemeClr val="bg2">
                    <a:lumMod val="10000"/>
                  </a:schemeClr>
                </a:solidFill>
              </a:rPr>
              <a:t>ётқизиқлари</a:t>
            </a:r>
            <a:r>
              <a:rPr lang="ru-RU" sz="2800" dirty="0">
                <a:solidFill>
                  <a:schemeClr val="bg2">
                    <a:lumMod val="10000"/>
                  </a:schemeClr>
                </a:solidFill>
              </a:rPr>
              <a:t> </a:t>
            </a:r>
            <a:r>
              <a:rPr lang="ru-RU" sz="2800" dirty="0" err="1">
                <a:solidFill>
                  <a:schemeClr val="bg2">
                    <a:lumMod val="10000"/>
                  </a:schemeClr>
                </a:solidFill>
              </a:rPr>
              <a:t>ҳосил</a:t>
            </a:r>
            <a:r>
              <a:rPr lang="ru-RU" sz="2800" dirty="0">
                <a:solidFill>
                  <a:schemeClr val="bg2">
                    <a:lumMod val="10000"/>
                  </a:schemeClr>
                </a:solidFill>
              </a:rPr>
              <a:t> </a:t>
            </a:r>
            <a:r>
              <a:rPr lang="ru-RU" sz="2800" dirty="0" err="1">
                <a:solidFill>
                  <a:schemeClr val="bg2">
                    <a:lumMod val="10000"/>
                  </a:schemeClr>
                </a:solidFill>
              </a:rPr>
              <a:t>бўлади</a:t>
            </a:r>
            <a:r>
              <a:rPr lang="ru-RU" sz="2800" dirty="0">
                <a:solidFill>
                  <a:schemeClr val="bg2">
                    <a:lumMod val="10000"/>
                  </a:schemeClr>
                </a:solidFill>
              </a:rPr>
              <a:t>. </a:t>
            </a:r>
          </a:p>
        </p:txBody>
      </p:sp>
    </p:spTree>
    <p:extLst>
      <p:ext uri="{BB962C8B-B14F-4D97-AF65-F5344CB8AC3E}">
        <p14:creationId xmlns:p14="http://schemas.microsoft.com/office/powerpoint/2010/main" val="3872593760"/>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Прямоугольник 3"/>
          <p:cNvSpPr/>
          <p:nvPr/>
        </p:nvSpPr>
        <p:spPr>
          <a:xfrm>
            <a:off x="667555" y="192333"/>
            <a:ext cx="10856890" cy="6124754"/>
          </a:xfrm>
          <a:prstGeom prst="rect">
            <a:avLst/>
          </a:prstGeom>
        </p:spPr>
        <p:txBody>
          <a:bodyPr wrap="square">
            <a:spAutoFit/>
          </a:bodyPr>
          <a:lstStyle/>
          <a:p>
            <a:pPr indent="457200" algn="just">
              <a:lnSpc>
                <a:spcPct val="150000"/>
              </a:lnSpc>
              <a:spcAft>
                <a:spcPts val="0"/>
              </a:spcAft>
            </a:pPr>
            <a:r>
              <a:rPr lang="uz-Cyrl-UZ" sz="2800" dirty="0">
                <a:solidFill>
                  <a:schemeClr val="bg2">
                    <a:lumMod val="10000"/>
                  </a:schemeClr>
                </a:solidFill>
                <a:latin typeface="Times New Roman" panose="02020603050405020304" pitchFamily="18" charset="0"/>
                <a:ea typeface="Times New Roman" panose="02020603050405020304" pitchFamily="18" charset="0"/>
                <a:cs typeface="BalticaUzbek"/>
              </a:rPr>
              <a:t>Тупроқ ҳосил бўлишида иқлим, релъеф, ўсимлик ва ҳайвонот дунёсининг таъсири жуда кучлидир. Иқлим-тупроқ ҳосил бўлишидаги асосий омиллардан биридир. У тупроқ шаклланишига ҳарорат ва ёғин-сочин миқдори орқали таъсир кўрсатади. Иқлим ўз навбатида ўсимлик, ҳайвонот дунёси ва нурашга ҳам таъсир кўрсатади.</a:t>
            </a:r>
            <a:r>
              <a:rPr lang="uz-Cyrl-UZ" sz="2800" b="1" dirty="0">
                <a:solidFill>
                  <a:schemeClr val="bg2">
                    <a:lumMod val="10000"/>
                  </a:schemeClr>
                </a:solidFill>
                <a:latin typeface="Times New Roman" panose="02020603050405020304" pitchFamily="18" charset="0"/>
                <a:ea typeface="Times New Roman" panose="02020603050405020304" pitchFamily="18" charset="0"/>
                <a:cs typeface="BalticaUzbek"/>
              </a:rPr>
              <a:t> </a:t>
            </a:r>
            <a:endParaRPr lang="ru-RU" sz="2800" dirty="0">
              <a:solidFill>
                <a:schemeClr val="bg2">
                  <a:lumMod val="10000"/>
                </a:schemeClr>
              </a:solidFill>
              <a:latin typeface="BalticaUzbek"/>
              <a:ea typeface="Times New Roman" panose="02020603050405020304" pitchFamily="18" charset="0"/>
              <a:cs typeface="BalticaUzbek"/>
            </a:endParaRPr>
          </a:p>
          <a:p>
            <a:r>
              <a:rPr lang="uz-Cyrl-UZ" sz="2800" dirty="0">
                <a:solidFill>
                  <a:schemeClr val="bg2">
                    <a:lumMod val="10000"/>
                  </a:schemeClr>
                </a:solidFill>
                <a:latin typeface="Times New Roman" panose="02020603050405020304" pitchFamily="18" charset="0"/>
                <a:ea typeface="Times New Roman" panose="02020603050405020304" pitchFamily="18" charset="0"/>
              </a:rPr>
              <a:t>Ер шарсимон бўлганлиги учун қуёшдан келаётган иссиқлик ер шарида нотекис тақсимланади. Бунинг натижасида иқлим минтақалари ҳосил бўлади. Бу иқлим минтақаларида ҳаво ҳарорати ва ёғин-сочин миқдори бир-биридан фарқ қилади.</a:t>
            </a:r>
            <a:r>
              <a:rPr lang="uz-Cyrl-UZ" sz="2800" b="1" dirty="0">
                <a:solidFill>
                  <a:schemeClr val="bg2">
                    <a:lumMod val="10000"/>
                  </a:schemeClr>
                </a:solidFill>
                <a:latin typeface="Times New Roman" panose="02020603050405020304" pitchFamily="18" charset="0"/>
                <a:ea typeface="Times New Roman" panose="02020603050405020304" pitchFamily="18" charset="0"/>
              </a:rPr>
              <a:t> </a:t>
            </a:r>
            <a:r>
              <a:rPr lang="uz-Cyrl-UZ" sz="2800" dirty="0">
                <a:solidFill>
                  <a:schemeClr val="bg2">
                    <a:lumMod val="10000"/>
                  </a:schemeClr>
                </a:solidFill>
                <a:latin typeface="Times New Roman" panose="02020603050405020304" pitchFamily="18" charset="0"/>
                <a:ea typeface="Times New Roman" panose="02020603050405020304" pitchFamily="18" charset="0"/>
              </a:rPr>
              <a:t>Қишлоқ хўжалигида ҳарорат деганда фақат фойдали ҳарорат ҳисобга олинади</a:t>
            </a:r>
            <a:r>
              <a:rPr lang="uz-Cyrl-UZ" sz="2800" dirty="0">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2161195005"/>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439"/>
            <a:ext cx="12192000" cy="6858000"/>
          </a:xfrm>
          <a:prstGeom prst="rect">
            <a:avLst/>
          </a:prstGeom>
        </p:spPr>
      </p:pic>
      <p:sp>
        <p:nvSpPr>
          <p:cNvPr id="3" name="Прямоугольник 2"/>
          <p:cNvSpPr/>
          <p:nvPr/>
        </p:nvSpPr>
        <p:spPr>
          <a:xfrm>
            <a:off x="3086636" y="640538"/>
            <a:ext cx="8967989" cy="4832092"/>
          </a:xfrm>
          <a:prstGeom prst="rect">
            <a:avLst/>
          </a:prstGeom>
        </p:spPr>
        <p:txBody>
          <a:bodyPr wrap="square">
            <a:spAutoFit/>
          </a:bodyPr>
          <a:lstStyle/>
          <a:p>
            <a:r>
              <a:rPr lang="uz-Cyrl-UZ" sz="2800" dirty="0" smtClean="0">
                <a:solidFill>
                  <a:schemeClr val="bg2">
                    <a:lumMod val="10000"/>
                  </a:schemeClr>
                </a:solidFill>
                <a:latin typeface="Times New Roman" panose="02020603050405020304" pitchFamily="18" charset="0"/>
                <a:ea typeface="Times New Roman" panose="02020603050405020304" pitchFamily="18" charset="0"/>
              </a:rPr>
              <a:t>    Ўсимликларнинг </a:t>
            </a:r>
            <a:r>
              <a:rPr lang="uz-Cyrl-UZ" sz="2800" dirty="0">
                <a:solidFill>
                  <a:schemeClr val="bg2">
                    <a:lumMod val="10000"/>
                  </a:schemeClr>
                </a:solidFill>
                <a:latin typeface="Times New Roman" panose="02020603050405020304" pitchFamily="18" charset="0"/>
                <a:ea typeface="Times New Roman" panose="02020603050405020304" pitchFamily="18" charset="0"/>
              </a:rPr>
              <a:t>вегетация давридаги 10-0</a:t>
            </a:r>
            <a:r>
              <a:rPr lang="uz-Cyrl-UZ" sz="2800" baseline="30000" dirty="0">
                <a:solidFill>
                  <a:schemeClr val="bg2">
                    <a:lumMod val="10000"/>
                  </a:schemeClr>
                </a:solidFill>
                <a:latin typeface="Times New Roman" panose="02020603050405020304" pitchFamily="18" charset="0"/>
                <a:ea typeface="Times New Roman" panose="02020603050405020304" pitchFamily="18" charset="0"/>
              </a:rPr>
              <a:t>0 </a:t>
            </a:r>
            <a:r>
              <a:rPr lang="uz-Cyrl-UZ" sz="2800" dirty="0">
                <a:solidFill>
                  <a:schemeClr val="bg2">
                    <a:lumMod val="10000"/>
                  </a:schemeClr>
                </a:solidFill>
                <a:latin typeface="Times New Roman" panose="02020603050405020304" pitchFamily="18" charset="0"/>
                <a:ea typeface="Times New Roman" panose="02020603050405020304" pitchFamily="18" charset="0"/>
              </a:rPr>
              <a:t>С дан юқори бўлган ҳароратга</a:t>
            </a:r>
            <a:r>
              <a:rPr lang="uz-Cyrl-UZ" sz="2800" b="1" dirty="0">
                <a:solidFill>
                  <a:schemeClr val="bg2">
                    <a:lumMod val="10000"/>
                  </a:schemeClr>
                </a:solidFill>
                <a:latin typeface="Times New Roman" panose="02020603050405020304" pitchFamily="18" charset="0"/>
                <a:ea typeface="Times New Roman" panose="02020603050405020304" pitchFamily="18" charset="0"/>
              </a:rPr>
              <a:t> </a:t>
            </a:r>
            <a:r>
              <a:rPr lang="uz-Cyrl-UZ" sz="2800" b="1" i="1" dirty="0">
                <a:solidFill>
                  <a:schemeClr val="bg2">
                    <a:lumMod val="10000"/>
                  </a:schemeClr>
                </a:solidFill>
                <a:latin typeface="Times New Roman" panose="02020603050405020304" pitchFamily="18" charset="0"/>
                <a:ea typeface="Times New Roman" panose="02020603050405020304" pitchFamily="18" charset="0"/>
              </a:rPr>
              <a:t>фойдали ҳарорат</a:t>
            </a:r>
            <a:r>
              <a:rPr lang="uz-Cyrl-UZ" sz="2800" b="1" dirty="0">
                <a:solidFill>
                  <a:schemeClr val="bg2">
                    <a:lumMod val="10000"/>
                  </a:schemeClr>
                </a:solidFill>
                <a:latin typeface="Times New Roman" panose="02020603050405020304" pitchFamily="18" charset="0"/>
                <a:ea typeface="Times New Roman" panose="02020603050405020304" pitchFamily="18" charset="0"/>
              </a:rPr>
              <a:t> </a:t>
            </a:r>
            <a:r>
              <a:rPr lang="uz-Cyrl-UZ" sz="2800" dirty="0">
                <a:solidFill>
                  <a:schemeClr val="bg2">
                    <a:lumMod val="10000"/>
                  </a:schemeClr>
                </a:solidFill>
                <a:latin typeface="Times New Roman" panose="02020603050405020304" pitchFamily="18" charset="0"/>
                <a:ea typeface="Times New Roman" panose="02020603050405020304" pitchFamily="18" charset="0"/>
              </a:rPr>
              <a:t>дейилади. Ўсимлик ва организмлар ҳам тупроқ ҳосил бўлишида муҳим ўрин тутади. Негаки, улар тупроқ ҳосил қилувчи маҳсулотларга таъсир кўрсатмаса тупроқ ҳосил бўлмайди. Организмлар тупроқдаги органик қолдиқларни парчалаб чириндига айлантиради, ўсимликлар уларни ўзлаштиради. Ўсимликларнинг вегетация даври тугагач, тупроқ бетида уларнинг қолдиқлари қолади. Бу қолдиқлар иқлим, микроорганизмлар таъсирида чириндига айланади</a:t>
            </a:r>
            <a:r>
              <a:rPr lang="uz-Cyrl-UZ" dirty="0">
                <a:latin typeface="Times New Roman" panose="02020603050405020304" pitchFamily="18" charset="0"/>
                <a:ea typeface="Times New Roman" panose="02020603050405020304" pitchFamily="18" charset="0"/>
              </a:rPr>
              <a:t>. </a:t>
            </a:r>
            <a:endParaRPr lang="ru-RU" dirty="0"/>
          </a:p>
        </p:txBody>
      </p:sp>
    </p:spTree>
    <p:extLst>
      <p:ext uri="{BB962C8B-B14F-4D97-AF65-F5344CB8AC3E}">
        <p14:creationId xmlns:p14="http://schemas.microsoft.com/office/powerpoint/2010/main" val="883550818"/>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Двойная стрелка влево/вправо 2"/>
          <p:cNvSpPr/>
          <p:nvPr/>
        </p:nvSpPr>
        <p:spPr>
          <a:xfrm>
            <a:off x="1339403" y="0"/>
            <a:ext cx="9259909" cy="2060620"/>
          </a:xfrm>
          <a:prstGeom prst="leftRight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dirty="0">
                <a:solidFill>
                  <a:schemeClr val="bg2">
                    <a:lumMod val="10000"/>
                  </a:schemeClr>
                </a:solidFill>
              </a:rPr>
              <a:t>Тупроқ ҳосил бўлишида инсон, яъни антропоген омил ҳам катта таъсир кўрсатади. Инсон тупроққа икки йўл билан таъсир кўрсатади:</a:t>
            </a:r>
            <a:endParaRPr lang="ru-RU" sz="2000" dirty="0">
              <a:solidFill>
                <a:schemeClr val="bg2">
                  <a:lumMod val="10000"/>
                </a:schemeClr>
              </a:solidFill>
            </a:endParaRPr>
          </a:p>
        </p:txBody>
      </p:sp>
      <p:sp>
        <p:nvSpPr>
          <p:cNvPr id="4" name="Стрелка вправо 3"/>
          <p:cNvSpPr/>
          <p:nvPr/>
        </p:nvSpPr>
        <p:spPr>
          <a:xfrm>
            <a:off x="0" y="2604753"/>
            <a:ext cx="9350062" cy="2054180"/>
          </a:xfrm>
          <a:prstGeom prst="rightArrow">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bg2">
                    <a:lumMod val="10000"/>
                  </a:schemeClr>
                </a:solidFill>
              </a:rPr>
              <a:t>1.Тупроқдан нотўғри фойдаланиш</a:t>
            </a:r>
            <a:endParaRPr lang="ru-RU" sz="2800" dirty="0">
              <a:solidFill>
                <a:schemeClr val="bg2">
                  <a:lumMod val="10000"/>
                </a:schemeClr>
              </a:solidFill>
            </a:endParaRPr>
          </a:p>
        </p:txBody>
      </p:sp>
      <p:sp>
        <p:nvSpPr>
          <p:cNvPr id="5" name="Стрелка вправо 4"/>
          <p:cNvSpPr/>
          <p:nvPr/>
        </p:nvSpPr>
        <p:spPr>
          <a:xfrm>
            <a:off x="0" y="5056566"/>
            <a:ext cx="9350062" cy="2073499"/>
          </a:xfrm>
          <a:prstGeom prst="rightArrow">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bg2">
                    <a:lumMod val="10000"/>
                  </a:schemeClr>
                </a:solidFill>
              </a:rPr>
              <a:t>2.Тупроқдан тўғри фойдаланиш</a:t>
            </a:r>
            <a:endParaRPr lang="ru-RU" sz="2800" dirty="0">
              <a:solidFill>
                <a:schemeClr val="bg2">
                  <a:lumMod val="10000"/>
                </a:schemeClr>
              </a:solidFill>
            </a:endParaRPr>
          </a:p>
        </p:txBody>
      </p:sp>
      <p:sp>
        <p:nvSpPr>
          <p:cNvPr id="6" name="Стрелка вниз 5"/>
          <p:cNvSpPr/>
          <p:nvPr/>
        </p:nvSpPr>
        <p:spPr>
          <a:xfrm>
            <a:off x="5344732" y="1571223"/>
            <a:ext cx="772733" cy="1364774"/>
          </a:xfrm>
          <a:prstGeom prst="downArrow">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111349415"/>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circle(in)">
                                      <p:cBhvr>
                                        <p:cTn id="26" dur="20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circle(in)">
                                      <p:cBhvr>
                                        <p:cTn id="3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0" y="0"/>
            <a:ext cx="6503831" cy="4339650"/>
          </a:xfrm>
          <a:prstGeom prst="rect">
            <a:avLst/>
          </a:prstGeom>
        </p:spPr>
        <p:txBody>
          <a:bodyPr wrap="square">
            <a:spAutoFit/>
          </a:bodyPr>
          <a:lstStyle/>
          <a:p>
            <a:pPr indent="457200" algn="just">
              <a:lnSpc>
                <a:spcPct val="150000"/>
              </a:lnSpc>
              <a:spcAft>
                <a:spcPts val="0"/>
              </a:spcAft>
            </a:pPr>
            <a:r>
              <a:rPr lang="uz-Cyrl-UZ" sz="2400" b="1" u="sng" dirty="0">
                <a:solidFill>
                  <a:schemeClr val="bg2">
                    <a:lumMod val="10000"/>
                  </a:schemeClr>
                </a:solidFill>
                <a:latin typeface="Times New Roman" panose="02020603050405020304" pitchFamily="18" charset="0"/>
                <a:ea typeface="Times New Roman" panose="02020603050405020304" pitchFamily="18" charset="0"/>
                <a:cs typeface="BalticaUzbek"/>
              </a:rPr>
              <a:t>Ўзбекистонда тарқалган тупроқлар.</a:t>
            </a:r>
            <a:r>
              <a:rPr lang="uz-Cyrl-UZ" sz="2400" b="1" dirty="0">
                <a:solidFill>
                  <a:schemeClr val="bg2">
                    <a:lumMod val="10000"/>
                  </a:schemeClr>
                </a:solidFill>
                <a:latin typeface="Times New Roman" panose="02020603050405020304" pitchFamily="18" charset="0"/>
                <a:ea typeface="Times New Roman" panose="02020603050405020304" pitchFamily="18" charset="0"/>
                <a:cs typeface="BalticaUzbek"/>
              </a:rPr>
              <a:t> Мамлакатимизда табиий шароитнинг хилма-хиллиги, яъни тоғ жинслари, ер усти тузилиши, гидрологик шароит, арид контенентал иқлим, ўсимлик ва организмлар таъсирида турли хил тупроқлар шаклланган.</a:t>
            </a:r>
            <a:endParaRPr lang="ru-RU" sz="2400" b="1" dirty="0">
              <a:solidFill>
                <a:schemeClr val="bg2">
                  <a:lumMod val="10000"/>
                </a:schemeClr>
              </a:solidFill>
              <a:latin typeface="BalticaUzbek"/>
              <a:ea typeface="Times New Roman" panose="02020603050405020304" pitchFamily="18" charset="0"/>
              <a:cs typeface="BalticaUzbek"/>
            </a:endParaRPr>
          </a:p>
          <a:p>
            <a:r>
              <a:rPr lang="uz-Cyrl-UZ" sz="2400" b="1" dirty="0" smtClean="0">
                <a:solidFill>
                  <a:schemeClr val="bg2">
                    <a:lumMod val="10000"/>
                  </a:schemeClr>
                </a:solidFill>
                <a:latin typeface="Times New Roman" panose="02020603050405020304" pitchFamily="18" charset="0"/>
                <a:ea typeface="Times New Roman" panose="02020603050405020304" pitchFamily="18" charset="0"/>
              </a:rPr>
              <a:t> </a:t>
            </a:r>
            <a:endParaRPr lang="ru-RU" sz="2400" b="1" dirty="0">
              <a:solidFill>
                <a:schemeClr val="bg2">
                  <a:lumMod val="10000"/>
                </a:schemeClr>
              </a:solidFill>
            </a:endParaRPr>
          </a:p>
        </p:txBody>
      </p:sp>
      <p:sp>
        <p:nvSpPr>
          <p:cNvPr id="4" name="Прямоугольник 3"/>
          <p:cNvSpPr/>
          <p:nvPr/>
        </p:nvSpPr>
        <p:spPr>
          <a:xfrm>
            <a:off x="6639059" y="3273054"/>
            <a:ext cx="5598017" cy="3416320"/>
          </a:xfrm>
          <a:prstGeom prst="rect">
            <a:avLst/>
          </a:prstGeom>
        </p:spPr>
        <p:txBody>
          <a:bodyPr wrap="square">
            <a:spAutoFit/>
          </a:bodyPr>
          <a:lstStyle/>
          <a:p>
            <a:r>
              <a:rPr lang="uz-Cyrl-UZ" sz="2400" dirty="0" smtClean="0">
                <a:latin typeface="Times New Roman" panose="02020603050405020304" pitchFamily="18" charset="0"/>
                <a:ea typeface="Times New Roman" panose="02020603050405020304" pitchFamily="18" charset="0"/>
              </a:rPr>
              <a:t>   Табиий </a:t>
            </a:r>
            <a:r>
              <a:rPr lang="uz-Cyrl-UZ" sz="2400" dirty="0">
                <a:latin typeface="Times New Roman" panose="02020603050405020304" pitchFamily="18" charset="0"/>
                <a:ea typeface="Times New Roman" panose="02020603050405020304" pitchFamily="18" charset="0"/>
              </a:rPr>
              <a:t>шароитга боғлиқ ҳолда республикамизда тупроқлар зонал ва азоналлик қонуниятлари асосида тарқалган. Пастдан юқорига томон ҳаво ҳарорати, атмосфера босими ва ёғин-сочин миқдорининг ўзгариб бориши ўсимлик ва ҳайвонот дунёсига, шу жумладан тупроқларнинг ҳам ўзгариб, алмашиниб  боришига сабабчи бўлади. </a:t>
            </a:r>
            <a:endParaRPr lang="ru-RU" sz="2400" dirty="0"/>
          </a:p>
        </p:txBody>
      </p:sp>
    </p:spTree>
    <p:extLst>
      <p:ext uri="{BB962C8B-B14F-4D97-AF65-F5344CB8AC3E}">
        <p14:creationId xmlns:p14="http://schemas.microsoft.com/office/powerpoint/2010/main" val="37426935"/>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r001-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7914" y="0"/>
            <a:ext cx="665408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0" y="0"/>
            <a:ext cx="5537913" cy="68580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err="1">
                <a:solidFill>
                  <a:schemeClr val="bg2">
                    <a:lumMod val="10000"/>
                  </a:schemeClr>
                </a:solidFill>
              </a:rPr>
              <a:t>Чўл</a:t>
            </a:r>
            <a:r>
              <a:rPr lang="ru-RU" sz="2400" b="1" dirty="0">
                <a:solidFill>
                  <a:schemeClr val="bg2">
                    <a:lumMod val="10000"/>
                  </a:schemeClr>
                </a:solidFill>
              </a:rPr>
              <a:t> </a:t>
            </a:r>
            <a:r>
              <a:rPr lang="ru-RU" sz="2400" b="1" dirty="0" err="1">
                <a:solidFill>
                  <a:schemeClr val="bg2">
                    <a:lumMod val="10000"/>
                  </a:schemeClr>
                </a:solidFill>
              </a:rPr>
              <a:t>минтақаси</a:t>
            </a:r>
            <a:r>
              <a:rPr lang="ru-RU" sz="2400" b="1" dirty="0">
                <a:solidFill>
                  <a:schemeClr val="bg2">
                    <a:lumMod val="10000"/>
                  </a:schemeClr>
                </a:solidFill>
              </a:rPr>
              <a:t> </a:t>
            </a:r>
            <a:r>
              <a:rPr lang="ru-RU" sz="2400" b="1" dirty="0" err="1">
                <a:solidFill>
                  <a:schemeClr val="bg2">
                    <a:lumMod val="10000"/>
                  </a:schemeClr>
                </a:solidFill>
              </a:rPr>
              <a:t>тупроқлари</a:t>
            </a:r>
            <a:r>
              <a:rPr lang="ru-RU" sz="2400" b="1" dirty="0">
                <a:solidFill>
                  <a:schemeClr val="bg2">
                    <a:lumMod val="10000"/>
                  </a:schemeClr>
                </a:solidFill>
              </a:rPr>
              <a:t>.</a:t>
            </a:r>
            <a:r>
              <a:rPr lang="ru-RU" sz="2400" dirty="0">
                <a:solidFill>
                  <a:schemeClr val="bg2">
                    <a:lumMod val="10000"/>
                  </a:schemeClr>
                </a:solidFill>
              </a:rPr>
              <a:t> </a:t>
            </a:r>
            <a:r>
              <a:rPr lang="ru-RU" sz="2400" dirty="0" err="1">
                <a:solidFill>
                  <a:schemeClr val="bg2">
                    <a:lumMod val="10000"/>
                  </a:schemeClr>
                </a:solidFill>
              </a:rPr>
              <a:t>Бу</a:t>
            </a:r>
            <a:r>
              <a:rPr lang="ru-RU" sz="2400" dirty="0">
                <a:solidFill>
                  <a:schemeClr val="bg2">
                    <a:lumMod val="10000"/>
                  </a:schemeClr>
                </a:solidFill>
              </a:rPr>
              <a:t> </a:t>
            </a:r>
            <a:r>
              <a:rPr lang="ru-RU" sz="2400" dirty="0" err="1">
                <a:solidFill>
                  <a:schemeClr val="bg2">
                    <a:lumMod val="10000"/>
                  </a:schemeClr>
                </a:solidFill>
              </a:rPr>
              <a:t>минтақа</a:t>
            </a:r>
            <a:r>
              <a:rPr lang="ru-RU" sz="2400" dirty="0">
                <a:solidFill>
                  <a:schemeClr val="bg2">
                    <a:lumMod val="10000"/>
                  </a:schemeClr>
                </a:solidFill>
              </a:rPr>
              <a:t> океан </a:t>
            </a:r>
            <a:r>
              <a:rPr lang="ru-RU" sz="2400" dirty="0" err="1">
                <a:solidFill>
                  <a:schemeClr val="bg2">
                    <a:lumMod val="10000"/>
                  </a:schemeClr>
                </a:solidFill>
              </a:rPr>
              <a:t>сатҳидан</a:t>
            </a:r>
            <a:r>
              <a:rPr lang="ru-RU" sz="2400" dirty="0">
                <a:solidFill>
                  <a:schemeClr val="bg2">
                    <a:lumMod val="10000"/>
                  </a:schemeClr>
                </a:solidFill>
              </a:rPr>
              <a:t> 400-500 </a:t>
            </a:r>
            <a:r>
              <a:rPr lang="ru-RU" sz="2400" dirty="0" err="1">
                <a:solidFill>
                  <a:schemeClr val="bg2">
                    <a:lumMod val="10000"/>
                  </a:schemeClr>
                </a:solidFill>
              </a:rPr>
              <a:t>метргача</a:t>
            </a:r>
            <a:r>
              <a:rPr lang="ru-RU" sz="2400" dirty="0">
                <a:solidFill>
                  <a:schemeClr val="bg2">
                    <a:lumMod val="10000"/>
                  </a:schemeClr>
                </a:solidFill>
              </a:rPr>
              <a:t> </a:t>
            </a:r>
            <a:r>
              <a:rPr lang="ru-RU" sz="2400" dirty="0" err="1">
                <a:solidFill>
                  <a:schemeClr val="bg2">
                    <a:lumMod val="10000"/>
                  </a:schemeClr>
                </a:solidFill>
              </a:rPr>
              <a:t>бўлган</a:t>
            </a:r>
            <a:r>
              <a:rPr lang="ru-RU" sz="2400" dirty="0">
                <a:solidFill>
                  <a:schemeClr val="bg2">
                    <a:lumMod val="10000"/>
                  </a:schemeClr>
                </a:solidFill>
              </a:rPr>
              <a:t> </a:t>
            </a:r>
            <a:r>
              <a:rPr lang="ru-RU" sz="2400" dirty="0" err="1">
                <a:solidFill>
                  <a:schemeClr val="bg2">
                    <a:lumMod val="10000"/>
                  </a:schemeClr>
                </a:solidFill>
              </a:rPr>
              <a:t>ҳудудларни</a:t>
            </a:r>
            <a:r>
              <a:rPr lang="ru-RU" sz="2400" dirty="0">
                <a:solidFill>
                  <a:schemeClr val="bg2">
                    <a:lumMod val="10000"/>
                  </a:schemeClr>
                </a:solidFill>
              </a:rPr>
              <a:t> </a:t>
            </a:r>
            <a:r>
              <a:rPr lang="ru-RU" sz="2400" dirty="0" err="1">
                <a:solidFill>
                  <a:schemeClr val="bg2">
                    <a:lumMod val="10000"/>
                  </a:schemeClr>
                </a:solidFill>
              </a:rPr>
              <a:t>ўз</a:t>
            </a:r>
            <a:r>
              <a:rPr lang="ru-RU" sz="2400" dirty="0">
                <a:solidFill>
                  <a:schemeClr val="bg2">
                    <a:lumMod val="10000"/>
                  </a:schemeClr>
                </a:solidFill>
              </a:rPr>
              <a:t> ичига </a:t>
            </a:r>
            <a:r>
              <a:rPr lang="ru-RU" sz="2400" dirty="0" err="1">
                <a:solidFill>
                  <a:schemeClr val="bg2">
                    <a:lumMod val="10000"/>
                  </a:schemeClr>
                </a:solidFill>
              </a:rPr>
              <a:t>олади</a:t>
            </a:r>
            <a:r>
              <a:rPr lang="ru-RU" sz="2400" dirty="0">
                <a:solidFill>
                  <a:schemeClr val="bg2">
                    <a:lumMod val="10000"/>
                  </a:schemeClr>
                </a:solidFill>
              </a:rPr>
              <a:t>. </a:t>
            </a:r>
            <a:r>
              <a:rPr lang="ru-RU" sz="2400" dirty="0" err="1">
                <a:solidFill>
                  <a:schemeClr val="bg2">
                    <a:lumMod val="10000"/>
                  </a:schemeClr>
                </a:solidFill>
              </a:rPr>
              <a:t>Чўл</a:t>
            </a:r>
            <a:r>
              <a:rPr lang="ru-RU" sz="2400" dirty="0">
                <a:solidFill>
                  <a:schemeClr val="bg2">
                    <a:lumMod val="10000"/>
                  </a:schemeClr>
                </a:solidFill>
              </a:rPr>
              <a:t> </a:t>
            </a:r>
            <a:r>
              <a:rPr lang="ru-RU" sz="2400" dirty="0" err="1">
                <a:solidFill>
                  <a:schemeClr val="bg2">
                    <a:lumMod val="10000"/>
                  </a:schemeClr>
                </a:solidFill>
              </a:rPr>
              <a:t>минтақасида</a:t>
            </a:r>
            <a:r>
              <a:rPr lang="ru-RU" sz="2400" dirty="0">
                <a:solidFill>
                  <a:schemeClr val="bg2">
                    <a:lumMod val="10000"/>
                  </a:schemeClr>
                </a:solidFill>
              </a:rPr>
              <a:t> </a:t>
            </a:r>
            <a:r>
              <a:rPr lang="ru-RU" sz="2400" dirty="0" err="1">
                <a:solidFill>
                  <a:schemeClr val="bg2">
                    <a:lumMod val="10000"/>
                  </a:schemeClr>
                </a:solidFill>
              </a:rPr>
              <a:t>асосан</a:t>
            </a:r>
            <a:r>
              <a:rPr lang="ru-RU" sz="2400" dirty="0">
                <a:solidFill>
                  <a:schemeClr val="bg2">
                    <a:lumMod val="10000"/>
                  </a:schemeClr>
                </a:solidFill>
              </a:rPr>
              <a:t> </a:t>
            </a:r>
            <a:r>
              <a:rPr lang="ru-RU" sz="2400" b="1" i="1" dirty="0">
                <a:solidFill>
                  <a:schemeClr val="bg2">
                    <a:lumMod val="10000"/>
                  </a:schemeClr>
                </a:solidFill>
              </a:rPr>
              <a:t>сур-</a:t>
            </a:r>
            <a:r>
              <a:rPr lang="ru-RU" sz="2400" b="1" i="1" dirty="0" err="1">
                <a:solidFill>
                  <a:schemeClr val="bg2">
                    <a:lumMod val="10000"/>
                  </a:schemeClr>
                </a:solidFill>
              </a:rPr>
              <a:t>қўнғир</a:t>
            </a:r>
            <a:r>
              <a:rPr lang="ru-RU" sz="2400" b="1" i="1" dirty="0">
                <a:solidFill>
                  <a:schemeClr val="bg2">
                    <a:lumMod val="10000"/>
                  </a:schemeClr>
                </a:solidFill>
              </a:rPr>
              <a:t> </a:t>
            </a:r>
            <a:r>
              <a:rPr lang="ru-RU" sz="2400" b="1" i="1" dirty="0" err="1">
                <a:solidFill>
                  <a:schemeClr val="bg2">
                    <a:lumMod val="10000"/>
                  </a:schemeClr>
                </a:solidFill>
              </a:rPr>
              <a:t>тупроқ</a:t>
            </a:r>
            <a:r>
              <a:rPr lang="ru-RU" sz="2400" dirty="0">
                <a:solidFill>
                  <a:schemeClr val="bg2">
                    <a:lumMod val="10000"/>
                  </a:schemeClr>
                </a:solidFill>
              </a:rPr>
              <a:t> </a:t>
            </a:r>
            <a:r>
              <a:rPr lang="ru-RU" sz="2400" dirty="0" err="1">
                <a:solidFill>
                  <a:schemeClr val="bg2">
                    <a:lumMod val="10000"/>
                  </a:schemeClr>
                </a:solidFill>
              </a:rPr>
              <a:t>тарқалган</a:t>
            </a:r>
            <a:r>
              <a:rPr lang="ru-RU" sz="2400" dirty="0">
                <a:solidFill>
                  <a:schemeClr val="bg2">
                    <a:lumMod val="10000"/>
                  </a:schemeClr>
                </a:solidFill>
              </a:rPr>
              <a:t>. Сур-</a:t>
            </a:r>
            <a:r>
              <a:rPr lang="ru-RU" sz="2400" dirty="0" err="1">
                <a:solidFill>
                  <a:schemeClr val="bg2">
                    <a:lumMod val="10000"/>
                  </a:schemeClr>
                </a:solidFill>
              </a:rPr>
              <a:t>қўнғир</a:t>
            </a:r>
            <a:r>
              <a:rPr lang="ru-RU" sz="2400" dirty="0">
                <a:solidFill>
                  <a:schemeClr val="bg2">
                    <a:lumMod val="10000"/>
                  </a:schemeClr>
                </a:solidFill>
              </a:rPr>
              <a:t> </a:t>
            </a:r>
            <a:r>
              <a:rPr lang="ru-RU" sz="2400" dirty="0" err="1">
                <a:solidFill>
                  <a:schemeClr val="bg2">
                    <a:lumMod val="10000"/>
                  </a:schemeClr>
                </a:solidFill>
              </a:rPr>
              <a:t>тупроқда</a:t>
            </a:r>
            <a:r>
              <a:rPr lang="ru-RU" sz="2400" dirty="0">
                <a:solidFill>
                  <a:schemeClr val="bg2">
                    <a:lumMod val="10000"/>
                  </a:schemeClr>
                </a:solidFill>
              </a:rPr>
              <a:t> </a:t>
            </a:r>
            <a:r>
              <a:rPr lang="ru-RU" sz="2400" dirty="0" err="1">
                <a:solidFill>
                  <a:schemeClr val="bg2">
                    <a:lumMod val="10000"/>
                  </a:schemeClr>
                </a:solidFill>
              </a:rPr>
              <a:t>чиринди</a:t>
            </a:r>
            <a:r>
              <a:rPr lang="ru-RU" sz="2400" dirty="0">
                <a:solidFill>
                  <a:schemeClr val="bg2">
                    <a:lumMod val="10000"/>
                  </a:schemeClr>
                </a:solidFill>
              </a:rPr>
              <a:t> </a:t>
            </a:r>
            <a:r>
              <a:rPr lang="ru-RU" sz="2400" dirty="0" err="1">
                <a:solidFill>
                  <a:schemeClr val="bg2">
                    <a:lumMod val="10000"/>
                  </a:schemeClr>
                </a:solidFill>
              </a:rPr>
              <a:t>миқдори</a:t>
            </a:r>
            <a:r>
              <a:rPr lang="ru-RU" sz="2400" dirty="0">
                <a:solidFill>
                  <a:schemeClr val="bg2">
                    <a:lumMod val="10000"/>
                  </a:schemeClr>
                </a:solidFill>
              </a:rPr>
              <a:t> </a:t>
            </a:r>
            <a:r>
              <a:rPr lang="ru-RU" sz="2400" dirty="0" err="1">
                <a:solidFill>
                  <a:schemeClr val="bg2">
                    <a:lumMod val="10000"/>
                  </a:schemeClr>
                </a:solidFill>
              </a:rPr>
              <a:t>жуда</a:t>
            </a:r>
            <a:r>
              <a:rPr lang="ru-RU" sz="2400" dirty="0">
                <a:solidFill>
                  <a:schemeClr val="bg2">
                    <a:lumMod val="10000"/>
                  </a:schemeClr>
                </a:solidFill>
              </a:rPr>
              <a:t> </a:t>
            </a:r>
            <a:r>
              <a:rPr lang="ru-RU" sz="2400" dirty="0" err="1">
                <a:solidFill>
                  <a:schemeClr val="bg2">
                    <a:lumMod val="10000"/>
                  </a:schemeClr>
                </a:solidFill>
              </a:rPr>
              <a:t>ҳам</a:t>
            </a:r>
            <a:r>
              <a:rPr lang="ru-RU" sz="2400" dirty="0">
                <a:solidFill>
                  <a:schemeClr val="bg2">
                    <a:lumMod val="10000"/>
                  </a:schemeClr>
                </a:solidFill>
              </a:rPr>
              <a:t> </a:t>
            </a:r>
            <a:r>
              <a:rPr lang="ru-RU" sz="2400" dirty="0" err="1">
                <a:solidFill>
                  <a:schemeClr val="bg2">
                    <a:lumMod val="10000"/>
                  </a:schemeClr>
                </a:solidFill>
              </a:rPr>
              <a:t>кам</a:t>
            </a:r>
            <a:r>
              <a:rPr lang="ru-RU" sz="2400" dirty="0">
                <a:solidFill>
                  <a:schemeClr val="bg2">
                    <a:lumMod val="10000"/>
                  </a:schemeClr>
                </a:solidFill>
              </a:rPr>
              <a:t> </a:t>
            </a:r>
            <a:r>
              <a:rPr lang="ru-RU" sz="2400" dirty="0" err="1">
                <a:solidFill>
                  <a:schemeClr val="bg2">
                    <a:lumMod val="10000"/>
                  </a:schemeClr>
                </a:solidFill>
              </a:rPr>
              <a:t>бўлиб</a:t>
            </a:r>
            <a:r>
              <a:rPr lang="ru-RU" sz="2400" dirty="0">
                <a:solidFill>
                  <a:schemeClr val="bg2">
                    <a:lumMod val="10000"/>
                  </a:schemeClr>
                </a:solidFill>
              </a:rPr>
              <a:t>, 0,3-0,7 % </a:t>
            </a:r>
            <a:r>
              <a:rPr lang="ru-RU" sz="2400" dirty="0" err="1">
                <a:solidFill>
                  <a:schemeClr val="bg2">
                    <a:lumMod val="10000"/>
                  </a:schemeClr>
                </a:solidFill>
              </a:rPr>
              <a:t>гача</a:t>
            </a:r>
            <a:r>
              <a:rPr lang="ru-RU" sz="2400" dirty="0">
                <a:solidFill>
                  <a:schemeClr val="bg2">
                    <a:lumMod val="10000"/>
                  </a:schemeClr>
                </a:solidFill>
              </a:rPr>
              <a:t> </a:t>
            </a:r>
            <a:r>
              <a:rPr lang="ru-RU" sz="2400" dirty="0" err="1">
                <a:solidFill>
                  <a:schemeClr val="bg2">
                    <a:lumMod val="10000"/>
                  </a:schemeClr>
                </a:solidFill>
              </a:rPr>
              <a:t>етади</a:t>
            </a:r>
            <a:r>
              <a:rPr lang="ru-RU" sz="2400" dirty="0">
                <a:solidFill>
                  <a:schemeClr val="bg2">
                    <a:lumMod val="10000"/>
                  </a:schemeClr>
                </a:solidFill>
              </a:rPr>
              <a:t>. </a:t>
            </a:r>
            <a:r>
              <a:rPr lang="ru-RU" sz="2400" dirty="0" err="1">
                <a:solidFill>
                  <a:schemeClr val="bg2">
                    <a:lumMod val="10000"/>
                  </a:schemeClr>
                </a:solidFill>
              </a:rPr>
              <a:t>Таркибида</a:t>
            </a:r>
            <a:r>
              <a:rPr lang="ru-RU" sz="2400" dirty="0">
                <a:solidFill>
                  <a:schemeClr val="bg2">
                    <a:lumMod val="10000"/>
                  </a:schemeClr>
                </a:solidFill>
              </a:rPr>
              <a:t> туз </a:t>
            </a:r>
            <a:r>
              <a:rPr lang="ru-RU" sz="2400" dirty="0" err="1">
                <a:solidFill>
                  <a:schemeClr val="bg2">
                    <a:lumMod val="10000"/>
                  </a:schemeClr>
                </a:solidFill>
              </a:rPr>
              <a:t>миқдори</a:t>
            </a:r>
            <a:r>
              <a:rPr lang="ru-RU" sz="2400" dirty="0">
                <a:solidFill>
                  <a:schemeClr val="bg2">
                    <a:lumMod val="10000"/>
                  </a:schemeClr>
                </a:solidFill>
              </a:rPr>
              <a:t> </a:t>
            </a:r>
            <a:r>
              <a:rPr lang="ru-RU" sz="2400" dirty="0" err="1">
                <a:solidFill>
                  <a:schemeClr val="bg2">
                    <a:lumMod val="10000"/>
                  </a:schemeClr>
                </a:solidFill>
              </a:rPr>
              <a:t>кўп</a:t>
            </a:r>
            <a:r>
              <a:rPr lang="ru-RU" sz="2400" dirty="0">
                <a:solidFill>
                  <a:schemeClr val="bg2">
                    <a:lumMod val="10000"/>
                  </a:schemeClr>
                </a:solidFill>
              </a:rPr>
              <a:t>. </a:t>
            </a:r>
            <a:r>
              <a:rPr lang="ru-RU" sz="2400" dirty="0" err="1">
                <a:solidFill>
                  <a:schemeClr val="bg2">
                    <a:lumMod val="10000"/>
                  </a:schemeClr>
                </a:solidFill>
              </a:rPr>
              <a:t>Бу</a:t>
            </a:r>
            <a:r>
              <a:rPr lang="ru-RU" sz="2400" dirty="0">
                <a:solidFill>
                  <a:schemeClr val="bg2">
                    <a:lumMod val="10000"/>
                  </a:schemeClr>
                </a:solidFill>
              </a:rPr>
              <a:t> </a:t>
            </a:r>
            <a:r>
              <a:rPr lang="ru-RU" sz="2400" dirty="0" err="1">
                <a:solidFill>
                  <a:schemeClr val="bg2">
                    <a:lumMod val="10000"/>
                  </a:schemeClr>
                </a:solidFill>
              </a:rPr>
              <a:t>тупроқ</a:t>
            </a:r>
            <a:r>
              <a:rPr lang="ru-RU" sz="2400" dirty="0">
                <a:solidFill>
                  <a:schemeClr val="bg2">
                    <a:lumMod val="10000"/>
                  </a:schemeClr>
                </a:solidFill>
              </a:rPr>
              <a:t> </a:t>
            </a:r>
            <a:r>
              <a:rPr lang="ru-RU" sz="2400" dirty="0" err="1">
                <a:solidFill>
                  <a:schemeClr val="bg2">
                    <a:lumMod val="10000"/>
                  </a:schemeClr>
                </a:solidFill>
              </a:rPr>
              <a:t>республиканинг</a:t>
            </a:r>
            <a:r>
              <a:rPr lang="ru-RU" sz="2400" dirty="0">
                <a:solidFill>
                  <a:schemeClr val="bg2">
                    <a:lumMod val="10000"/>
                  </a:schemeClr>
                </a:solidFill>
              </a:rPr>
              <a:t> Устюрт </a:t>
            </a:r>
            <a:r>
              <a:rPr lang="ru-RU" sz="2400" dirty="0" err="1">
                <a:solidFill>
                  <a:schemeClr val="bg2">
                    <a:lumMod val="10000"/>
                  </a:schemeClr>
                </a:solidFill>
              </a:rPr>
              <a:t>платоси</a:t>
            </a:r>
            <a:r>
              <a:rPr lang="ru-RU" sz="2400" dirty="0">
                <a:solidFill>
                  <a:schemeClr val="bg2">
                    <a:lumMod val="10000"/>
                  </a:schemeClr>
                </a:solidFill>
              </a:rPr>
              <a:t>, </a:t>
            </a:r>
            <a:r>
              <a:rPr lang="ru-RU" sz="2400" dirty="0" err="1">
                <a:solidFill>
                  <a:schemeClr val="bg2">
                    <a:lumMod val="10000"/>
                  </a:schemeClr>
                </a:solidFill>
              </a:rPr>
              <a:t>Қарши</a:t>
            </a:r>
            <a:r>
              <a:rPr lang="ru-RU" sz="2400" dirty="0">
                <a:solidFill>
                  <a:schemeClr val="bg2">
                    <a:lumMod val="10000"/>
                  </a:schemeClr>
                </a:solidFill>
              </a:rPr>
              <a:t>, Малик </a:t>
            </a:r>
            <a:r>
              <a:rPr lang="ru-RU" sz="2400" dirty="0" err="1">
                <a:solidFill>
                  <a:schemeClr val="bg2">
                    <a:lumMod val="10000"/>
                  </a:schemeClr>
                </a:solidFill>
              </a:rPr>
              <a:t>чўллари</a:t>
            </a:r>
            <a:r>
              <a:rPr lang="ru-RU" sz="2400" dirty="0">
                <a:solidFill>
                  <a:schemeClr val="bg2">
                    <a:lumMod val="10000"/>
                  </a:schemeClr>
                </a:solidFill>
              </a:rPr>
              <a:t>, </a:t>
            </a:r>
            <a:r>
              <a:rPr lang="ru-RU" sz="2400" dirty="0" err="1">
                <a:solidFill>
                  <a:schemeClr val="bg2">
                    <a:lumMod val="10000"/>
                  </a:schemeClr>
                </a:solidFill>
              </a:rPr>
              <a:t>Марказий</a:t>
            </a:r>
            <a:r>
              <a:rPr lang="ru-RU" sz="2400" dirty="0">
                <a:solidFill>
                  <a:schemeClr val="bg2">
                    <a:lumMod val="10000"/>
                  </a:schemeClr>
                </a:solidFill>
              </a:rPr>
              <a:t> </a:t>
            </a:r>
            <a:r>
              <a:rPr lang="ru-RU" sz="2400" dirty="0" err="1">
                <a:solidFill>
                  <a:schemeClr val="bg2">
                    <a:lumMod val="10000"/>
                  </a:schemeClr>
                </a:solidFill>
              </a:rPr>
              <a:t>Қизилқумда</a:t>
            </a:r>
            <a:r>
              <a:rPr lang="ru-RU" sz="2400" dirty="0">
                <a:solidFill>
                  <a:schemeClr val="bg2">
                    <a:lumMod val="10000"/>
                  </a:schemeClr>
                </a:solidFill>
              </a:rPr>
              <a:t> </a:t>
            </a:r>
            <a:r>
              <a:rPr lang="ru-RU" sz="2400" dirty="0" err="1">
                <a:solidFill>
                  <a:schemeClr val="bg2">
                    <a:lumMod val="10000"/>
                  </a:schemeClr>
                </a:solidFill>
              </a:rPr>
              <a:t>жойлашган</a:t>
            </a:r>
            <a:r>
              <a:rPr lang="ru-RU" sz="2400" dirty="0">
                <a:solidFill>
                  <a:schemeClr val="bg2">
                    <a:lumMod val="10000"/>
                  </a:schemeClr>
                </a:solidFill>
              </a:rPr>
              <a:t> </a:t>
            </a:r>
            <a:r>
              <a:rPr lang="ru-RU" sz="2400" dirty="0" err="1">
                <a:solidFill>
                  <a:schemeClr val="bg2">
                    <a:lumMod val="10000"/>
                  </a:schemeClr>
                </a:solidFill>
              </a:rPr>
              <a:t>қолдиқ</a:t>
            </a:r>
            <a:r>
              <a:rPr lang="ru-RU" sz="2400" dirty="0">
                <a:solidFill>
                  <a:schemeClr val="bg2">
                    <a:lumMod val="10000"/>
                  </a:schemeClr>
                </a:solidFill>
              </a:rPr>
              <a:t> </a:t>
            </a:r>
            <a:r>
              <a:rPr lang="ru-RU" sz="2400" dirty="0" err="1">
                <a:solidFill>
                  <a:schemeClr val="bg2">
                    <a:lumMod val="10000"/>
                  </a:schemeClr>
                </a:solidFill>
              </a:rPr>
              <a:t>тоғларнинг</a:t>
            </a:r>
            <a:r>
              <a:rPr lang="ru-RU" sz="2400" dirty="0">
                <a:solidFill>
                  <a:schemeClr val="bg2">
                    <a:lumMod val="10000"/>
                  </a:schemeClr>
                </a:solidFill>
              </a:rPr>
              <a:t> </a:t>
            </a:r>
            <a:r>
              <a:rPr lang="ru-RU" sz="2400" dirty="0" err="1">
                <a:solidFill>
                  <a:schemeClr val="bg2">
                    <a:lumMod val="10000"/>
                  </a:schemeClr>
                </a:solidFill>
              </a:rPr>
              <a:t>этакларида</a:t>
            </a:r>
            <a:r>
              <a:rPr lang="ru-RU" sz="2400" dirty="0">
                <a:solidFill>
                  <a:schemeClr val="bg2">
                    <a:lumMod val="10000"/>
                  </a:schemeClr>
                </a:solidFill>
              </a:rPr>
              <a:t> </a:t>
            </a:r>
            <a:r>
              <a:rPr lang="ru-RU" sz="2400" dirty="0" err="1">
                <a:solidFill>
                  <a:schemeClr val="bg2">
                    <a:lumMod val="10000"/>
                  </a:schemeClr>
                </a:solidFill>
              </a:rPr>
              <a:t>учрайди</a:t>
            </a:r>
            <a:r>
              <a:rPr lang="ru-RU" sz="2400" dirty="0">
                <a:solidFill>
                  <a:schemeClr val="bg2">
                    <a:lumMod val="10000"/>
                  </a:schemeClr>
                </a:solidFill>
              </a:rPr>
              <a:t>. </a:t>
            </a:r>
            <a:r>
              <a:rPr lang="ru-RU" sz="2400" dirty="0" err="1">
                <a:solidFill>
                  <a:schemeClr val="bg2">
                    <a:lumMod val="10000"/>
                  </a:schemeClr>
                </a:solidFill>
              </a:rPr>
              <a:t>Суғорма</a:t>
            </a:r>
            <a:r>
              <a:rPr lang="ru-RU" sz="2400" dirty="0">
                <a:solidFill>
                  <a:schemeClr val="bg2">
                    <a:lumMod val="10000"/>
                  </a:schemeClr>
                </a:solidFill>
              </a:rPr>
              <a:t> </a:t>
            </a:r>
            <a:r>
              <a:rPr lang="ru-RU" sz="2400" dirty="0" err="1">
                <a:solidFill>
                  <a:schemeClr val="bg2">
                    <a:lumMod val="10000"/>
                  </a:schemeClr>
                </a:solidFill>
              </a:rPr>
              <a:t>деҳқончилик</a:t>
            </a:r>
            <a:r>
              <a:rPr lang="ru-RU" sz="2400" dirty="0">
                <a:solidFill>
                  <a:schemeClr val="bg2">
                    <a:lumMod val="10000"/>
                  </a:schemeClr>
                </a:solidFill>
              </a:rPr>
              <a:t> </a:t>
            </a:r>
            <a:r>
              <a:rPr lang="ru-RU" sz="2400" dirty="0" err="1">
                <a:solidFill>
                  <a:schemeClr val="bg2">
                    <a:lumMod val="10000"/>
                  </a:schemeClr>
                </a:solidFill>
              </a:rPr>
              <a:t>учун</a:t>
            </a:r>
            <a:r>
              <a:rPr lang="ru-RU" sz="2400" dirty="0">
                <a:solidFill>
                  <a:schemeClr val="bg2">
                    <a:lumMod val="10000"/>
                  </a:schemeClr>
                </a:solidFill>
              </a:rPr>
              <a:t> </a:t>
            </a:r>
            <a:r>
              <a:rPr lang="ru-RU" sz="2400" dirty="0" err="1">
                <a:solidFill>
                  <a:schemeClr val="bg2">
                    <a:lumMod val="10000"/>
                  </a:schemeClr>
                </a:solidFill>
              </a:rPr>
              <a:t>яроқли</a:t>
            </a:r>
            <a:r>
              <a:rPr lang="ru-RU" sz="2400" dirty="0">
                <a:solidFill>
                  <a:schemeClr val="bg2">
                    <a:lumMod val="10000"/>
                  </a:schemeClr>
                </a:solidFill>
              </a:rPr>
              <a:t>, </a:t>
            </a:r>
            <a:r>
              <a:rPr lang="ru-RU" sz="2400" dirty="0" err="1">
                <a:solidFill>
                  <a:schemeClr val="bg2">
                    <a:lumMod val="10000"/>
                  </a:schemeClr>
                </a:solidFill>
              </a:rPr>
              <a:t>лекин</a:t>
            </a:r>
            <a:r>
              <a:rPr lang="ru-RU" sz="2400" dirty="0">
                <a:solidFill>
                  <a:schemeClr val="bg2">
                    <a:lumMod val="10000"/>
                  </a:schemeClr>
                </a:solidFill>
              </a:rPr>
              <a:t> </a:t>
            </a:r>
            <a:r>
              <a:rPr lang="ru-RU" sz="2400" dirty="0" err="1">
                <a:solidFill>
                  <a:schemeClr val="bg2">
                    <a:lumMod val="10000"/>
                  </a:schemeClr>
                </a:solidFill>
              </a:rPr>
              <a:t>ундан</a:t>
            </a:r>
            <a:r>
              <a:rPr lang="ru-RU" sz="2400" dirty="0">
                <a:solidFill>
                  <a:schemeClr val="bg2">
                    <a:lumMod val="10000"/>
                  </a:schemeClr>
                </a:solidFill>
              </a:rPr>
              <a:t> </a:t>
            </a:r>
            <a:r>
              <a:rPr lang="ru-RU" sz="2400" dirty="0" err="1">
                <a:solidFill>
                  <a:schemeClr val="bg2">
                    <a:lumMod val="10000"/>
                  </a:schemeClr>
                </a:solidFill>
              </a:rPr>
              <a:t>фойдаланиш</a:t>
            </a:r>
            <a:r>
              <a:rPr lang="ru-RU" sz="2400" dirty="0">
                <a:solidFill>
                  <a:schemeClr val="bg2">
                    <a:lumMod val="10000"/>
                  </a:schemeClr>
                </a:solidFill>
              </a:rPr>
              <a:t> </a:t>
            </a:r>
            <a:r>
              <a:rPr lang="ru-RU" sz="2400" dirty="0" err="1">
                <a:solidFill>
                  <a:schemeClr val="bg2">
                    <a:lumMod val="10000"/>
                  </a:schemeClr>
                </a:solidFill>
              </a:rPr>
              <a:t>имконияти</a:t>
            </a:r>
            <a:r>
              <a:rPr lang="ru-RU" sz="2400" dirty="0">
                <a:solidFill>
                  <a:schemeClr val="bg2">
                    <a:lumMod val="10000"/>
                  </a:schemeClr>
                </a:solidFill>
              </a:rPr>
              <a:t> </a:t>
            </a:r>
            <a:r>
              <a:rPr lang="ru-RU" sz="2400" dirty="0" err="1">
                <a:solidFill>
                  <a:schemeClr val="bg2">
                    <a:lumMod val="10000"/>
                  </a:schemeClr>
                </a:solidFill>
              </a:rPr>
              <a:t>жуда</a:t>
            </a:r>
            <a:r>
              <a:rPr lang="ru-RU" sz="2400" dirty="0">
                <a:solidFill>
                  <a:schemeClr val="bg2">
                    <a:lumMod val="10000"/>
                  </a:schemeClr>
                </a:solidFill>
              </a:rPr>
              <a:t> </a:t>
            </a:r>
            <a:r>
              <a:rPr lang="ru-RU" sz="2400" dirty="0" err="1">
                <a:solidFill>
                  <a:schemeClr val="bg2">
                    <a:lumMod val="10000"/>
                  </a:schemeClr>
                </a:solidFill>
              </a:rPr>
              <a:t>ҳам</a:t>
            </a:r>
            <a:r>
              <a:rPr lang="ru-RU" sz="2400" dirty="0">
                <a:solidFill>
                  <a:schemeClr val="bg2">
                    <a:lumMod val="10000"/>
                  </a:schemeClr>
                </a:solidFill>
              </a:rPr>
              <a:t> паст. </a:t>
            </a:r>
            <a:r>
              <a:rPr lang="ru-RU" sz="2400" dirty="0" err="1">
                <a:solidFill>
                  <a:schemeClr val="bg2">
                    <a:lumMod val="10000"/>
                  </a:schemeClr>
                </a:solidFill>
              </a:rPr>
              <a:t>Бу</a:t>
            </a:r>
            <a:r>
              <a:rPr lang="ru-RU" sz="2400" dirty="0">
                <a:solidFill>
                  <a:schemeClr val="bg2">
                    <a:lumMod val="10000"/>
                  </a:schemeClr>
                </a:solidFill>
              </a:rPr>
              <a:t> </a:t>
            </a:r>
            <a:r>
              <a:rPr lang="ru-RU" sz="2400" dirty="0" err="1">
                <a:solidFill>
                  <a:schemeClr val="bg2">
                    <a:lumMod val="10000"/>
                  </a:schemeClr>
                </a:solidFill>
              </a:rPr>
              <a:t>ерлардан</a:t>
            </a:r>
            <a:r>
              <a:rPr lang="ru-RU" sz="2400" dirty="0">
                <a:solidFill>
                  <a:schemeClr val="bg2">
                    <a:lumMod val="10000"/>
                  </a:schemeClr>
                </a:solidFill>
              </a:rPr>
              <a:t> </a:t>
            </a:r>
            <a:r>
              <a:rPr lang="ru-RU" sz="2400" dirty="0" err="1">
                <a:solidFill>
                  <a:schemeClr val="bg2">
                    <a:lumMod val="10000"/>
                  </a:schemeClr>
                </a:solidFill>
              </a:rPr>
              <a:t>кўпинча</a:t>
            </a:r>
            <a:r>
              <a:rPr lang="ru-RU" sz="2400" dirty="0">
                <a:solidFill>
                  <a:schemeClr val="bg2">
                    <a:lumMod val="10000"/>
                  </a:schemeClr>
                </a:solidFill>
              </a:rPr>
              <a:t> </a:t>
            </a:r>
            <a:r>
              <a:rPr lang="ru-RU" sz="2400" dirty="0" err="1">
                <a:solidFill>
                  <a:schemeClr val="bg2">
                    <a:lumMod val="10000"/>
                  </a:schemeClr>
                </a:solidFill>
              </a:rPr>
              <a:t>яйлов</a:t>
            </a:r>
            <a:r>
              <a:rPr lang="ru-RU" sz="2400" dirty="0">
                <a:solidFill>
                  <a:schemeClr val="bg2">
                    <a:lumMod val="10000"/>
                  </a:schemeClr>
                </a:solidFill>
              </a:rPr>
              <a:t> </a:t>
            </a:r>
            <a:r>
              <a:rPr lang="ru-RU" sz="2400" dirty="0" err="1">
                <a:solidFill>
                  <a:schemeClr val="bg2">
                    <a:lumMod val="10000"/>
                  </a:schemeClr>
                </a:solidFill>
              </a:rPr>
              <a:t>сифатида</a:t>
            </a:r>
            <a:r>
              <a:rPr lang="ru-RU" sz="2400" dirty="0">
                <a:solidFill>
                  <a:schemeClr val="bg2">
                    <a:lumMod val="10000"/>
                  </a:schemeClr>
                </a:solidFill>
              </a:rPr>
              <a:t> </a:t>
            </a:r>
            <a:r>
              <a:rPr lang="ru-RU" sz="2400" dirty="0" err="1">
                <a:solidFill>
                  <a:schemeClr val="bg2">
                    <a:lumMod val="10000"/>
                  </a:schemeClr>
                </a:solidFill>
              </a:rPr>
              <a:t>фойдаланилади</a:t>
            </a:r>
            <a:endParaRPr lang="ru-RU" sz="2400" dirty="0">
              <a:solidFill>
                <a:schemeClr val="bg2">
                  <a:lumMod val="10000"/>
                </a:schemeClr>
              </a:solidFill>
            </a:endParaRPr>
          </a:p>
        </p:txBody>
      </p:sp>
    </p:spTree>
    <p:extLst>
      <p:ext uri="{BB962C8B-B14F-4D97-AF65-F5344CB8AC3E}">
        <p14:creationId xmlns:p14="http://schemas.microsoft.com/office/powerpoint/2010/main" val="871970315"/>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dmin\Downloads\Shareit\Photo\IMG_086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212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837127" y="444144"/>
            <a:ext cx="9684913" cy="6477735"/>
          </a:xfrm>
          <a:prstGeom prst="rect">
            <a:avLst/>
          </a:prstGeom>
        </p:spPr>
        <p:txBody>
          <a:bodyPr wrap="square">
            <a:spAutoFit/>
          </a:bodyPr>
          <a:lstStyle/>
          <a:p>
            <a:pPr indent="457200" algn="just">
              <a:lnSpc>
                <a:spcPct val="150000"/>
              </a:lnSpc>
              <a:spcAft>
                <a:spcPts val="0"/>
              </a:spcAft>
            </a:pPr>
            <a:r>
              <a:rPr lang="ru-RU" sz="2800" b="1" dirty="0" err="1">
                <a:latin typeface="Times New Roman" panose="02020603050405020304" pitchFamily="18" charset="0"/>
                <a:ea typeface="Times New Roman" panose="02020603050405020304" pitchFamily="18" charset="0"/>
                <a:cs typeface="BalticaUzbek"/>
              </a:rPr>
              <a:t>Адир</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минтақаси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тупроқлари</a:t>
            </a:r>
            <a:r>
              <a:rPr lang="ru-RU" sz="2800" b="1" dirty="0">
                <a:latin typeface="Times New Roman" panose="02020603050405020304" pitchFamily="18" charset="0"/>
                <a:ea typeface="Times New Roman" panose="02020603050405020304" pitchFamily="18" charset="0"/>
                <a:cs typeface="BalticaUzbek"/>
              </a:rPr>
              <a:t>. Республика </a:t>
            </a:r>
            <a:r>
              <a:rPr lang="ru-RU" sz="2800" b="1" dirty="0" err="1">
                <a:latin typeface="Times New Roman" panose="02020603050405020304" pitchFamily="18" charset="0"/>
                <a:ea typeface="Times New Roman" panose="02020603050405020304" pitchFamily="18" charset="0"/>
                <a:cs typeface="BalticaUzbek"/>
              </a:rPr>
              <a:t>қишлоқ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хўжалигида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энг</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кўп</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фойдаланиладиган</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бўз</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бўлиб</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унинг</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тарқалиш</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ареали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адир</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минтақасига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тўғри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келади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Республиканинг</a:t>
            </a:r>
            <a:r>
              <a:rPr lang="ru-RU" sz="2800" b="1" dirty="0">
                <a:latin typeface="Times New Roman" panose="02020603050405020304" pitchFamily="18" charset="0"/>
                <a:ea typeface="Times New Roman" panose="02020603050405020304" pitchFamily="18" charset="0"/>
                <a:cs typeface="BalticaUzbek"/>
              </a:rPr>
              <a:t> 400-500 м дан то 1000-1200 м, </a:t>
            </a:r>
            <a:r>
              <a:rPr lang="ru-RU" sz="2800" b="1" dirty="0" err="1">
                <a:latin typeface="Times New Roman" panose="02020603050405020304" pitchFamily="18" charset="0"/>
                <a:ea typeface="Times New Roman" panose="02020603050405020304" pitchFamily="18" charset="0"/>
                <a:cs typeface="BalticaUzbek"/>
              </a:rPr>
              <a:t>айрим</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жойларда</a:t>
            </a:r>
            <a:r>
              <a:rPr lang="ru-RU" sz="2800" b="1" dirty="0">
                <a:latin typeface="Times New Roman" panose="02020603050405020304" pitchFamily="18" charset="0"/>
                <a:ea typeface="Times New Roman" panose="02020603050405020304" pitchFamily="18" charset="0"/>
                <a:cs typeface="BalticaUzbek"/>
              </a:rPr>
              <a:t> 1600 м </a:t>
            </a:r>
            <a:r>
              <a:rPr lang="ru-RU" sz="2800" b="1" dirty="0" err="1">
                <a:latin typeface="Times New Roman" panose="02020603050405020304" pitchFamily="18" charset="0"/>
                <a:ea typeface="Times New Roman" panose="02020603050405020304" pitchFamily="18" charset="0"/>
                <a:cs typeface="BalticaUzbek"/>
              </a:rPr>
              <a:t>гача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бўлган</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қисмини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адир</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минтақаси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эгаллайди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Адир</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минтақасининг</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асосий</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тупроғи</a:t>
            </a:r>
            <a:r>
              <a:rPr lang="ru-RU" sz="2800" b="1" dirty="0">
                <a:latin typeface="Times New Roman" panose="02020603050405020304" pitchFamily="18" charset="0"/>
                <a:ea typeface="Times New Roman" panose="02020603050405020304" pitchFamily="18" charset="0"/>
                <a:cs typeface="BalticaUzbek"/>
              </a:rPr>
              <a:t> </a:t>
            </a:r>
            <a:r>
              <a:rPr lang="ru-RU" sz="2800" b="1" i="1" dirty="0" err="1">
                <a:latin typeface="Times New Roman" panose="02020603050405020304" pitchFamily="18" charset="0"/>
                <a:ea typeface="Times New Roman" panose="02020603050405020304" pitchFamily="18" charset="0"/>
                <a:cs typeface="BalticaUzbek"/>
              </a:rPr>
              <a:t>бўз</a:t>
            </a:r>
            <a:r>
              <a:rPr lang="ru-RU" sz="2800" b="1" i="1" dirty="0">
                <a:latin typeface="Times New Roman" panose="02020603050405020304" pitchFamily="18" charset="0"/>
                <a:ea typeface="Times New Roman" panose="02020603050405020304" pitchFamily="18" charset="0"/>
                <a:cs typeface="BalticaUzbek"/>
              </a:rPr>
              <a:t> </a:t>
            </a:r>
            <a:r>
              <a:rPr lang="ru-RU" sz="2800" b="1" i="1" dirty="0" err="1">
                <a:latin typeface="Times New Roman" panose="02020603050405020304" pitchFamily="18" charset="0"/>
                <a:ea typeface="Times New Roman" panose="02020603050405020304" pitchFamily="18" charset="0"/>
                <a:cs typeface="BalticaUzbek"/>
              </a:rPr>
              <a:t>тупроқ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ҳисобланади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Бу</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асосан</a:t>
            </a:r>
            <a:r>
              <a:rPr lang="ru-RU" sz="2800" b="1" dirty="0">
                <a:latin typeface="Times New Roman" panose="02020603050405020304" pitchFamily="18" charset="0"/>
                <a:ea typeface="Times New Roman" panose="02020603050405020304" pitchFamily="18" charset="0"/>
                <a:cs typeface="BalticaUzbek"/>
              </a:rPr>
              <a:t> лёсс, </a:t>
            </a:r>
            <a:r>
              <a:rPr lang="ru-RU" sz="2800" b="1" dirty="0" err="1">
                <a:latin typeface="Times New Roman" panose="02020603050405020304" pitchFamily="18" charset="0"/>
                <a:ea typeface="Times New Roman" panose="02020603050405020304" pitchFamily="18" charset="0"/>
                <a:cs typeface="BalticaUzbek"/>
              </a:rPr>
              <a:t>пролювиал</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ва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аллювиал</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ётқизиқлардан</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ҳосил</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бўлган</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Бўз</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тупроқ</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таркибида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чиринди</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миқдори</a:t>
            </a:r>
            <a:r>
              <a:rPr lang="ru-RU" sz="2800" b="1" dirty="0">
                <a:latin typeface="Times New Roman" panose="02020603050405020304" pitchFamily="18" charset="0"/>
                <a:ea typeface="Times New Roman" panose="02020603050405020304" pitchFamily="18" charset="0"/>
                <a:cs typeface="BalticaUzbek"/>
              </a:rPr>
              <a:t> 1-2 % дан 4-5 % </a:t>
            </a:r>
            <a:r>
              <a:rPr lang="ru-RU" sz="2800" b="1" dirty="0" err="1">
                <a:latin typeface="Times New Roman" panose="02020603050405020304" pitchFamily="18" charset="0"/>
                <a:ea typeface="Times New Roman" panose="02020603050405020304" pitchFamily="18" charset="0"/>
                <a:cs typeface="BalticaUzbek"/>
              </a:rPr>
              <a:t>гача</a:t>
            </a:r>
            <a:r>
              <a:rPr lang="ru-RU" sz="2800" b="1" dirty="0">
                <a:latin typeface="Times New Roman" panose="02020603050405020304" pitchFamily="18" charset="0"/>
                <a:ea typeface="Times New Roman" panose="02020603050405020304" pitchFamily="18" charset="0"/>
                <a:cs typeface="BalticaUzbek"/>
              </a:rPr>
              <a:t> </a:t>
            </a:r>
            <a:r>
              <a:rPr lang="ru-RU" sz="2800" b="1" dirty="0" err="1">
                <a:latin typeface="Times New Roman" panose="02020603050405020304" pitchFamily="18" charset="0"/>
                <a:ea typeface="Times New Roman" panose="02020603050405020304" pitchFamily="18" charset="0"/>
                <a:cs typeface="BalticaUzbek"/>
              </a:rPr>
              <a:t>етади</a:t>
            </a:r>
            <a:r>
              <a:rPr lang="ru-RU" sz="2800" b="1" dirty="0">
                <a:latin typeface="Times New Roman" panose="02020603050405020304" pitchFamily="18" charset="0"/>
                <a:ea typeface="Times New Roman" panose="02020603050405020304" pitchFamily="18" charset="0"/>
                <a:cs typeface="BalticaUzbek"/>
              </a:rPr>
              <a:t>.</a:t>
            </a:r>
            <a:endParaRPr lang="ru-RU" sz="2800" b="1" dirty="0">
              <a:effectLst/>
              <a:latin typeface="BalticaUzbek"/>
              <a:ea typeface="Times New Roman" panose="02020603050405020304" pitchFamily="18" charset="0"/>
              <a:cs typeface="BalticaUzbek"/>
            </a:endParaRPr>
          </a:p>
        </p:txBody>
      </p:sp>
    </p:spTree>
    <p:extLst>
      <p:ext uri="{BB962C8B-B14F-4D97-AF65-F5344CB8AC3E}">
        <p14:creationId xmlns:p14="http://schemas.microsoft.com/office/powerpoint/2010/main" val="2381914586"/>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C:\Users\admin\Downloads\Shareit\Photo\IMG_087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2463" y="0"/>
            <a:ext cx="64995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0" y="0"/>
            <a:ext cx="56896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6" name="Rectangle 2"/>
          <p:cNvSpPr>
            <a:spLocks noChangeArrowheads="1"/>
          </p:cNvSpPr>
          <p:nvPr/>
        </p:nvSpPr>
        <p:spPr bwMode="auto">
          <a:xfrm>
            <a:off x="284813" y="0"/>
            <a:ext cx="5231568"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Тоғ минтақаси тупроқлари.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Тоғ минтақаси </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океан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сатҳидан </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1200-1600 м дан 2800-3000 м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баландликка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эга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бўлган</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жойларни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ўз</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ичига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олади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Бу</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минтақада асосан</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тоғ жигарранг</a:t>
            </a:r>
            <a:r>
              <a:rPr kumimoji="0" lang="ru-RU"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ва</a:t>
            </a:r>
            <a:r>
              <a:rPr kumimoji="0" lang="ru-RU"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тоғ қўнғир ўрмон</a:t>
            </a:r>
            <a:r>
              <a:rPr kumimoji="0" lang="ru-RU"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тупроқлари</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тарқалган.</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Чиринди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миқдори нисбатан</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кўп</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4-5 % дан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айрим</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жойлар-арчазорлар</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тагида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11 %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гача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етади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Афсуски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чириндига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бой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бўлган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бу</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тупроқлардан деҳқончилик мақсадларида қарайб фойдаланилмайди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чунки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бунга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ноқулай релъеф</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шароити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йўл</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бермайди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Қисман лалмикор</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деҳқончилик ва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чорвачиликда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фойдаланилади</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29838237"/>
      </p:ext>
    </p:extLst>
  </p:cSld>
  <p:clrMapOvr>
    <a:masterClrMapping/>
  </p:clrMapOvr>
  <p:transition spd="slow">
    <p:spli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Рамка 1"/>
          <p:cNvSpPr/>
          <p:nvPr/>
        </p:nvSpPr>
        <p:spPr>
          <a:xfrm>
            <a:off x="0" y="0"/>
            <a:ext cx="12192001" cy="68580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0961" name="Rectangle 1"/>
          <p:cNvSpPr>
            <a:spLocks noChangeArrowheads="1"/>
          </p:cNvSpPr>
          <p:nvPr/>
        </p:nvSpPr>
        <p:spPr bwMode="auto">
          <a:xfrm>
            <a:off x="1538040" y="1357918"/>
            <a:ext cx="912901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Яйлов</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минтақаси тупроқлари.</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Бу</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минтақа тоғларнинг </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баланд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қисмларини ўз</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ичига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олади</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Асосий</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тупроғи-</a:t>
            </a:r>
            <a:r>
              <a:rPr kumimoji="0" lang="ru-RU" sz="36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оч тусли</a:t>
            </a:r>
            <a:r>
              <a:rPr kumimoji="0" lang="ru-RU" sz="36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1"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қўнғир тупроқ.</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Тупроқдаги чиринди</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миқдори </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5-7 %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атрофида</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Бу</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минтақада асосан</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чорвачилик</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ривожланган</a:t>
            </a:r>
            <a:r>
              <a:rPr kumimoji="0" lang="ru-RU"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Содержимое 2"/>
          <p:cNvSpPr>
            <a:spLocks noGrp="1"/>
          </p:cNvSpPr>
          <p:nvPr>
            <p:ph sz="quarter" idx="1"/>
          </p:nvPr>
        </p:nvSpPr>
        <p:spPr>
          <a:xfrm>
            <a:off x="7239001" y="285751"/>
            <a:ext cx="4550833" cy="5813425"/>
          </a:xfrm>
        </p:spPr>
        <p:txBody>
          <a:bodyPr>
            <a:normAutofit lnSpcReduction="10000"/>
          </a:bodyPr>
          <a:lstStyle/>
          <a:p>
            <a:r>
              <a:rPr lang="ru-RU" sz="2400" b="1" u="sng" dirty="0" smtClean="0"/>
              <a:t>   </a:t>
            </a:r>
            <a:r>
              <a:rPr lang="ru-RU" sz="2400" b="1" u="sng" dirty="0" err="1" smtClean="0"/>
              <a:t>Тупроқлардан тўғри фойдаланиш</a:t>
            </a:r>
            <a:r>
              <a:rPr lang="ru-RU" sz="2400" b="1" u="sng" dirty="0" smtClean="0"/>
              <a:t>.</a:t>
            </a:r>
            <a:r>
              <a:rPr lang="ru-RU" sz="2400" dirty="0" smtClean="0"/>
              <a:t> </a:t>
            </a:r>
            <a:r>
              <a:rPr lang="ru-RU" sz="2400" dirty="0" err="1" smtClean="0"/>
              <a:t>Тупроқ бебаҳо табиий</a:t>
            </a:r>
            <a:r>
              <a:rPr lang="ru-RU" sz="2400" dirty="0" smtClean="0"/>
              <a:t> ресурс. </a:t>
            </a:r>
            <a:r>
              <a:rPr lang="ru-RU" sz="2400" dirty="0" err="1" smtClean="0"/>
              <a:t>Инсон</a:t>
            </a:r>
            <a:r>
              <a:rPr lang="ru-RU" sz="2400" dirty="0" smtClean="0"/>
              <a:t> </a:t>
            </a:r>
            <a:r>
              <a:rPr lang="ru-RU" sz="2400" dirty="0" err="1" smtClean="0"/>
              <a:t>тупроққа ишлов</a:t>
            </a:r>
            <a:r>
              <a:rPr lang="ru-RU" sz="2400" dirty="0" smtClean="0"/>
              <a:t> </a:t>
            </a:r>
            <a:r>
              <a:rPr lang="ru-RU" sz="2400" dirty="0" err="1" smtClean="0"/>
              <a:t>бериб</a:t>
            </a:r>
            <a:r>
              <a:rPr lang="ru-RU" sz="2400" dirty="0" smtClean="0"/>
              <a:t> </a:t>
            </a:r>
            <a:r>
              <a:rPr lang="ru-RU" sz="2400" dirty="0" err="1" smtClean="0"/>
              <a:t>ундан</a:t>
            </a:r>
            <a:r>
              <a:rPr lang="ru-RU" sz="2400" dirty="0" smtClean="0"/>
              <a:t> </a:t>
            </a:r>
            <a:r>
              <a:rPr lang="ru-RU" sz="2400" dirty="0" err="1" smtClean="0"/>
              <a:t>ўзи</a:t>
            </a:r>
            <a:r>
              <a:rPr lang="ru-RU" sz="2400" dirty="0" smtClean="0"/>
              <a:t> </a:t>
            </a:r>
            <a:r>
              <a:rPr lang="ru-RU" sz="2400" dirty="0" err="1" smtClean="0"/>
              <a:t>учун</a:t>
            </a:r>
            <a:r>
              <a:rPr lang="ru-RU" sz="2400" dirty="0" smtClean="0"/>
              <a:t> </a:t>
            </a:r>
            <a:r>
              <a:rPr lang="ru-RU" sz="2400" dirty="0" err="1" smtClean="0"/>
              <a:t>зарур</a:t>
            </a:r>
            <a:r>
              <a:rPr lang="ru-RU" sz="2400" dirty="0" smtClean="0"/>
              <a:t> </a:t>
            </a:r>
            <a:r>
              <a:rPr lang="ru-RU" sz="2400" dirty="0" err="1" smtClean="0"/>
              <a:t>бўлган</a:t>
            </a:r>
            <a:r>
              <a:rPr lang="ru-RU" sz="2400" dirty="0" smtClean="0"/>
              <a:t> </a:t>
            </a:r>
            <a:r>
              <a:rPr lang="ru-RU" sz="2400" dirty="0" err="1" smtClean="0"/>
              <a:t>маҳсулотларни етиштиради</a:t>
            </a:r>
            <a:r>
              <a:rPr lang="ru-RU" sz="2400" dirty="0" smtClean="0"/>
              <a:t>. Республика ер </a:t>
            </a:r>
            <a:r>
              <a:rPr lang="ru-RU" sz="2400" dirty="0" err="1" smtClean="0"/>
              <a:t>майдони</a:t>
            </a:r>
            <a:r>
              <a:rPr lang="ru-RU" sz="2400" dirty="0" smtClean="0"/>
              <a:t> 44,7 млн. </a:t>
            </a:r>
            <a:r>
              <a:rPr lang="ru-RU" sz="2400" dirty="0" err="1" smtClean="0"/>
              <a:t>гектарга</a:t>
            </a:r>
            <a:r>
              <a:rPr lang="ru-RU" sz="2400" dirty="0" smtClean="0"/>
              <a:t> </a:t>
            </a:r>
            <a:r>
              <a:rPr lang="ru-RU" sz="2400" dirty="0" err="1" smtClean="0"/>
              <a:t>тенг</a:t>
            </a:r>
            <a:r>
              <a:rPr lang="ru-RU" sz="2400" dirty="0" smtClean="0"/>
              <a:t> </a:t>
            </a:r>
            <a:r>
              <a:rPr lang="ru-RU" sz="2400" dirty="0" err="1" smtClean="0"/>
              <a:t>бўлиб</a:t>
            </a:r>
            <a:r>
              <a:rPr lang="ru-RU" sz="2400" dirty="0" smtClean="0"/>
              <a:t>, </a:t>
            </a:r>
            <a:r>
              <a:rPr lang="ru-RU" sz="2400" dirty="0" err="1" smtClean="0"/>
              <a:t>унинг</a:t>
            </a:r>
            <a:r>
              <a:rPr lang="ru-RU" sz="2400" dirty="0" smtClean="0"/>
              <a:t> </a:t>
            </a:r>
            <a:r>
              <a:rPr lang="ru-RU" sz="2400" dirty="0" err="1" smtClean="0"/>
              <a:t>фақат </a:t>
            </a:r>
            <a:r>
              <a:rPr lang="ru-RU" sz="2400" dirty="0" smtClean="0"/>
              <a:t>4,2 млн. </a:t>
            </a:r>
            <a:r>
              <a:rPr lang="ru-RU" sz="2400" dirty="0" err="1" smtClean="0"/>
              <a:t>гектаридангина</a:t>
            </a:r>
            <a:r>
              <a:rPr lang="ru-RU" sz="2400" dirty="0" smtClean="0"/>
              <a:t> </a:t>
            </a:r>
            <a:r>
              <a:rPr lang="ru-RU" sz="2400" dirty="0" err="1" smtClean="0"/>
              <a:t>суғорма деҳқончиликда фойдаланилади</a:t>
            </a:r>
            <a:r>
              <a:rPr lang="ru-RU" sz="2400" dirty="0" smtClean="0"/>
              <a:t>, </a:t>
            </a:r>
            <a:r>
              <a:rPr lang="ru-RU" sz="2400" dirty="0" err="1" smtClean="0"/>
              <a:t>холос</a:t>
            </a:r>
            <a:r>
              <a:rPr lang="ru-RU" sz="2400" dirty="0" smtClean="0"/>
              <a:t>. </a:t>
            </a:r>
            <a:r>
              <a:rPr lang="ru-RU" sz="2400" dirty="0" err="1" smtClean="0"/>
              <a:t>Холбуки</a:t>
            </a:r>
            <a:r>
              <a:rPr lang="ru-RU" sz="2400" dirty="0" smtClean="0"/>
              <a:t> </a:t>
            </a:r>
            <a:r>
              <a:rPr lang="ru-RU" sz="2400" dirty="0" err="1" smtClean="0"/>
              <a:t>республикада</a:t>
            </a:r>
            <a:r>
              <a:rPr lang="ru-RU" sz="2400" dirty="0" smtClean="0"/>
              <a:t> </a:t>
            </a:r>
            <a:r>
              <a:rPr lang="ru-RU" sz="2400" dirty="0" err="1" smtClean="0"/>
              <a:t>ўзлаштириш</a:t>
            </a:r>
            <a:r>
              <a:rPr lang="ru-RU" sz="2400" dirty="0" smtClean="0"/>
              <a:t> </a:t>
            </a:r>
            <a:r>
              <a:rPr lang="ru-RU" sz="2400" dirty="0" err="1" smtClean="0"/>
              <a:t>мумкин</a:t>
            </a:r>
            <a:r>
              <a:rPr lang="ru-RU" sz="2400" dirty="0" smtClean="0"/>
              <a:t> </a:t>
            </a:r>
            <a:r>
              <a:rPr lang="ru-RU" sz="2400" dirty="0" err="1" smtClean="0"/>
              <a:t>бўлган</a:t>
            </a:r>
            <a:r>
              <a:rPr lang="ru-RU" sz="2400" dirty="0" smtClean="0"/>
              <a:t> </a:t>
            </a:r>
            <a:r>
              <a:rPr lang="ru-RU" sz="2400" dirty="0" err="1" smtClean="0"/>
              <a:t>ерлар</a:t>
            </a:r>
            <a:r>
              <a:rPr lang="ru-RU" sz="2400" dirty="0" smtClean="0"/>
              <a:t> 18 млн. </a:t>
            </a:r>
            <a:r>
              <a:rPr lang="ru-RU" sz="2400" dirty="0" err="1" smtClean="0"/>
              <a:t>гектарни</a:t>
            </a:r>
            <a:r>
              <a:rPr lang="ru-RU" sz="2400" dirty="0" smtClean="0"/>
              <a:t> </a:t>
            </a:r>
            <a:r>
              <a:rPr lang="ru-RU" sz="2400" dirty="0" err="1" smtClean="0"/>
              <a:t>ташкил</a:t>
            </a:r>
            <a:r>
              <a:rPr lang="ru-RU" sz="2400" dirty="0" smtClean="0"/>
              <a:t> </a:t>
            </a:r>
            <a:r>
              <a:rPr lang="ru-RU" sz="2400" dirty="0" err="1" smtClean="0"/>
              <a:t>этади</a:t>
            </a:r>
            <a:endParaRPr lang="ru-RU" sz="2400" dirty="0" smtClean="0"/>
          </a:p>
          <a:p>
            <a:endParaRPr lang="ru-RU" sz="2200" b="1" dirty="0" smtClean="0">
              <a:latin typeface="Times New Roman" pitchFamily="18" charset="0"/>
              <a:cs typeface="Times New Roman" pitchFamily="18" charset="0"/>
            </a:endParaRPr>
          </a:p>
        </p:txBody>
      </p:sp>
      <p:pic>
        <p:nvPicPr>
          <p:cNvPr id="27651" name="Picture 3" descr="C:\Users\admin\Desktop\720_440_80_5f868513c18005170ba48111eb7e28b6.jpg"/>
          <p:cNvPicPr>
            <a:picLocks noChangeAspect="1" noChangeArrowheads="1"/>
          </p:cNvPicPr>
          <p:nvPr/>
        </p:nvPicPr>
        <p:blipFill>
          <a:blip r:embed="rId2"/>
          <a:srcRect/>
          <a:stretch>
            <a:fillRect/>
          </a:stretch>
        </p:blipFill>
        <p:spPr bwMode="auto">
          <a:xfrm>
            <a:off x="1" y="0"/>
            <a:ext cx="7143751" cy="6858000"/>
          </a:xfrm>
          <a:prstGeom prst="rect">
            <a:avLst/>
          </a:prstGeom>
          <a:noFill/>
          <a:ln w="9525">
            <a:noFill/>
            <a:miter lim="800000"/>
            <a:headEnd/>
            <a:tailEnd/>
          </a:ln>
        </p:spPr>
      </p:pic>
    </p:spTree>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Содержимое 3"/>
          <p:cNvPicPr>
            <a:picLocks noGrp="1" noChangeAspect="1"/>
          </p:cNvPicPr>
          <p:nvPr>
            <p:ph sz="quarter" idx="1"/>
          </p:nvPr>
        </p:nvPicPr>
        <p:blipFill>
          <a:blip r:embed="rId2"/>
          <a:srcRect/>
          <a:stretch>
            <a:fillRect/>
          </a:stretch>
        </p:blipFill>
        <p:spPr>
          <a:xfrm>
            <a:off x="0" y="2653260"/>
            <a:ext cx="12192000" cy="4204740"/>
          </a:xfrm>
        </p:spPr>
      </p:pic>
      <p:sp>
        <p:nvSpPr>
          <p:cNvPr id="16388" name="Прямоугольник 4"/>
          <p:cNvSpPr>
            <a:spLocks noChangeArrowheads="1"/>
          </p:cNvSpPr>
          <p:nvPr/>
        </p:nvSpPr>
        <p:spPr bwMode="auto">
          <a:xfrm>
            <a:off x="0" y="1"/>
            <a:ext cx="12192000" cy="4524315"/>
          </a:xfrm>
          <a:prstGeom prst="rect">
            <a:avLst/>
          </a:prstGeom>
          <a:noFill/>
          <a:ln w="9525">
            <a:noFill/>
            <a:miter lim="800000"/>
            <a:headEnd/>
            <a:tailEnd/>
          </a:ln>
        </p:spPr>
        <p:txBody>
          <a:bodyPr wrap="square">
            <a:spAutoFit/>
          </a:bodyPr>
          <a:lstStyle/>
          <a:p>
            <a:pPr algn="r"/>
            <a:r>
              <a:rPr lang="en-US" b="1" dirty="0">
                <a:latin typeface="Times New Roman" pitchFamily="18" charset="0"/>
                <a:cs typeface="Times New Roman" pitchFamily="18" charset="0"/>
              </a:rPr>
              <a:t>                                          </a:t>
            </a: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r>
              <a:rPr lang="ru-RU" b="1" dirty="0">
                <a:latin typeface="Times New Roman" pitchFamily="18" charset="0"/>
                <a:cs typeface="Times New Roman" pitchFamily="18" charset="0"/>
              </a:rPr>
              <a:t> </a:t>
            </a:r>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p:txBody>
      </p:sp>
      <p:sp>
        <p:nvSpPr>
          <p:cNvPr id="11" name="Прямоугольник 10"/>
          <p:cNvSpPr/>
          <p:nvPr/>
        </p:nvSpPr>
        <p:spPr>
          <a:xfrm>
            <a:off x="344773" y="280508"/>
            <a:ext cx="9084040" cy="1815882"/>
          </a:xfrm>
          <a:prstGeom prst="rect">
            <a:avLst/>
          </a:prstGeom>
        </p:spPr>
        <p:txBody>
          <a:bodyPr wrap="square">
            <a:spAutoFit/>
          </a:bodyPr>
          <a:lstStyle/>
          <a:p>
            <a:r>
              <a:rPr lang="ru-RU" sz="2800" dirty="0" smtClean="0"/>
              <a:t>   </a:t>
            </a:r>
            <a:r>
              <a:rPr lang="ru-RU" sz="2800" dirty="0" err="1" smtClean="0"/>
              <a:t>Ўзбекистон</a:t>
            </a:r>
            <a:r>
              <a:rPr lang="ru-RU" sz="2800" dirty="0" smtClean="0"/>
              <a:t> ер </a:t>
            </a:r>
            <a:r>
              <a:rPr lang="ru-RU" sz="2800" dirty="0" err="1" smtClean="0"/>
              <a:t>фондининг</a:t>
            </a:r>
            <a:r>
              <a:rPr lang="ru-RU" sz="2800" dirty="0" smtClean="0"/>
              <a:t> </a:t>
            </a:r>
            <a:r>
              <a:rPr lang="ru-RU" sz="2800" dirty="0" err="1" smtClean="0"/>
              <a:t>катта</a:t>
            </a:r>
            <a:r>
              <a:rPr lang="ru-RU" sz="2800" dirty="0" smtClean="0"/>
              <a:t> </a:t>
            </a:r>
            <a:r>
              <a:rPr lang="ru-RU" sz="2800" dirty="0" err="1" smtClean="0"/>
              <a:t>қисми </a:t>
            </a:r>
            <a:r>
              <a:rPr lang="ru-RU" sz="2800" dirty="0" smtClean="0"/>
              <a:t>26,5-27,0 млн. </a:t>
            </a:r>
            <a:r>
              <a:rPr lang="ru-RU" sz="2800" dirty="0" err="1" smtClean="0"/>
              <a:t>гектари</a:t>
            </a:r>
            <a:r>
              <a:rPr lang="ru-RU" sz="2800" dirty="0" smtClean="0"/>
              <a:t> </a:t>
            </a:r>
            <a:r>
              <a:rPr lang="ru-RU" sz="2800" dirty="0" err="1" smtClean="0"/>
              <a:t>ёки</a:t>
            </a:r>
            <a:r>
              <a:rPr lang="ru-RU" sz="2800" dirty="0" smtClean="0"/>
              <a:t> 60,4 % и </a:t>
            </a:r>
            <a:r>
              <a:rPr lang="ru-RU" sz="2800" dirty="0" err="1" smtClean="0"/>
              <a:t>яйловлардан</a:t>
            </a:r>
            <a:r>
              <a:rPr lang="ru-RU" sz="2800" dirty="0" smtClean="0"/>
              <a:t> </a:t>
            </a:r>
            <a:r>
              <a:rPr lang="ru-RU" sz="2800" dirty="0" err="1" smtClean="0"/>
              <a:t>ташкил</a:t>
            </a:r>
            <a:r>
              <a:rPr lang="ru-RU" sz="2800" dirty="0" smtClean="0"/>
              <a:t> </a:t>
            </a:r>
            <a:r>
              <a:rPr lang="ru-RU" sz="2800" dirty="0" err="1" smtClean="0"/>
              <a:t>топган</a:t>
            </a:r>
            <a:r>
              <a:rPr lang="ru-RU" sz="2800" dirty="0" smtClean="0"/>
              <a:t>. </a:t>
            </a:r>
            <a:r>
              <a:rPr lang="ru-RU" sz="2800" dirty="0" err="1" smtClean="0"/>
              <a:t>Улардан</a:t>
            </a:r>
            <a:r>
              <a:rPr lang="ru-RU" sz="2800" dirty="0" smtClean="0"/>
              <a:t> </a:t>
            </a:r>
            <a:r>
              <a:rPr lang="ru-RU" sz="2800" dirty="0" err="1" smtClean="0"/>
              <a:t>чорвачиликда</a:t>
            </a:r>
            <a:r>
              <a:rPr lang="ru-RU" sz="2800" dirty="0" smtClean="0"/>
              <a:t>, </a:t>
            </a:r>
            <a:r>
              <a:rPr lang="ru-RU" sz="2800" dirty="0" err="1" smtClean="0"/>
              <a:t>айниқса қоракўл қўйларини боқишда кенг</a:t>
            </a:r>
            <a:r>
              <a:rPr lang="ru-RU" sz="2800" dirty="0" smtClean="0"/>
              <a:t> </a:t>
            </a:r>
            <a:r>
              <a:rPr lang="ru-RU" sz="2800" dirty="0" err="1" smtClean="0"/>
              <a:t>фойдаланилади</a:t>
            </a:r>
            <a:r>
              <a:rPr lang="ru-RU" sz="2800" dirty="0" smtClean="0"/>
              <a:t> </a:t>
            </a:r>
            <a:endParaRPr lang="ru-RU" sz="2800" dirty="0"/>
          </a:p>
        </p:txBody>
      </p:sp>
    </p:spTree>
  </p:cSld>
  <p:clrMapOvr>
    <a:masterClrMapping/>
  </p:clrMapOvr>
  <p:transition spd="slow">
    <p:pull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1"/>
          <p:cNvPicPr>
            <a:picLocks noChangeAspect="1" noChangeArrowheads="1"/>
          </p:cNvPicPr>
          <p:nvPr/>
        </p:nvPicPr>
        <p:blipFill>
          <a:blip r:embed="rId2"/>
          <a:srcRect/>
          <a:stretch>
            <a:fillRect/>
          </a:stretch>
        </p:blipFill>
        <p:spPr bwMode="auto">
          <a:xfrm>
            <a:off x="0" y="1"/>
            <a:ext cx="12191999" cy="689772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5058" name="Rectangle 2"/>
          <p:cNvSpPr>
            <a:spLocks noChangeArrowheads="1"/>
          </p:cNvSpPr>
          <p:nvPr/>
        </p:nvSpPr>
        <p:spPr bwMode="auto">
          <a:xfrm>
            <a:off x="653143" y="363915"/>
            <a:ext cx="10921644"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Тупроқлардан тўғри фойдаланиш</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уларни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шўрлашиш</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ва</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эрозиядан</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сақлаш бугунги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куннинг</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энг</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асосий</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масалаларидан</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бири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ҳисобланади.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Негаки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суғорма деҳқончилик қилинадиган бўз</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тупроқларнинг тенг</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ярми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шўрлашган</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ва</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сув</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эрозиясига</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учраган</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Шўрлашиш</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даражаси</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Сирдарё</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Жиззах</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Қашқадарё, Бухоро</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Хоразм</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вилоятларида</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нисбатан</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юқоридир.</a:t>
            </a:r>
            <a:endPar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Тупроқларни эрозиядан</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ҳимоя қилиш энг</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асосий</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вазифалардан</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бири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ҳисобланади.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Эрозия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кўпроқ яйловларда</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чорва</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молларини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тартибсиз</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боқилиши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тоғ ёнбағирларини нотўғри ҳайдаш</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ўсимликларнинг</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кўп</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нобуд</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қилиниши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ўрмонлар</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ва</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арчазорларнинг</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аёвсиз</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кесилиши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натижасида</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келиб</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чиқади</a:t>
            </a: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800" b="1"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ransition spd="slow">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стрелка влево/вправо 1"/>
          <p:cNvSpPr/>
          <p:nvPr/>
        </p:nvSpPr>
        <p:spPr>
          <a:xfrm>
            <a:off x="566057" y="1015998"/>
            <a:ext cx="9927771" cy="400594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000" b="1" dirty="0" err="1" smtClean="0">
                <a:solidFill>
                  <a:schemeClr val="tx1">
                    <a:lumMod val="95000"/>
                    <a:lumOff val="5000"/>
                  </a:schemeClr>
                </a:solidFill>
              </a:rPr>
              <a:t>Етиборингиз</a:t>
            </a:r>
            <a:r>
              <a:rPr lang="ru-RU" sz="4000" b="1" dirty="0" smtClean="0">
                <a:solidFill>
                  <a:schemeClr val="tx1">
                    <a:lumMod val="95000"/>
                    <a:lumOff val="5000"/>
                  </a:schemeClr>
                </a:solidFill>
              </a:rPr>
              <a:t>  </a:t>
            </a:r>
            <a:r>
              <a:rPr lang="ru-RU" sz="4000" b="1" dirty="0" err="1" smtClean="0">
                <a:solidFill>
                  <a:schemeClr val="tx1">
                    <a:lumMod val="95000"/>
                    <a:lumOff val="5000"/>
                  </a:schemeClr>
                </a:solidFill>
              </a:rPr>
              <a:t>учун</a:t>
            </a:r>
            <a:r>
              <a:rPr lang="ru-RU" sz="4000" b="1" dirty="0" smtClean="0">
                <a:solidFill>
                  <a:schemeClr val="tx1">
                    <a:lumMod val="95000"/>
                    <a:lumOff val="5000"/>
                  </a:schemeClr>
                </a:solidFill>
              </a:rPr>
              <a:t>  </a:t>
            </a:r>
            <a:r>
              <a:rPr lang="ru-RU" sz="4000" b="1" dirty="0" err="1" smtClean="0">
                <a:solidFill>
                  <a:schemeClr val="tx1">
                    <a:lumMod val="95000"/>
                    <a:lumOff val="5000"/>
                  </a:schemeClr>
                </a:solidFill>
              </a:rPr>
              <a:t>рахмат</a:t>
            </a:r>
            <a:r>
              <a:rPr lang="ru-RU" dirty="0" smtClean="0"/>
              <a:t>.</a:t>
            </a:r>
            <a:endParaRPr lang="ru-RU" dirty="0"/>
          </a:p>
        </p:txBody>
      </p:sp>
    </p:spTree>
  </p:cSld>
  <p:clrMapOvr>
    <a:masterClrMapping/>
  </p:clrMapOvr>
  <p:transition spd="slow">
    <p:split orient="vert"/>
  </p:transition>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259</TotalTime>
  <Words>1470</Words>
  <Application>Microsoft Office PowerPoint</Application>
  <PresentationFormat>Широкоэкранный</PresentationFormat>
  <Paragraphs>61</Paragraphs>
  <Slides>27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27</vt:i4>
      </vt:variant>
    </vt:vector>
  </HeadingPairs>
  <TitlesOfParts>
    <vt:vector size="33" baseType="lpstr">
      <vt:lpstr>Arial</vt:lpstr>
      <vt:lpstr>BalticaUzbek</vt:lpstr>
      <vt:lpstr>Times New Roman</vt:lpstr>
      <vt:lpstr>Trebuchet MS</vt:lpstr>
      <vt:lpstr>Wingdings 3</vt:lpstr>
      <vt:lpstr>Грань</vt:lpstr>
      <vt:lpstr>32456789-9900--=87654321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Maftuna</dc:creator>
  <cp:lastModifiedBy>Hewlett-Packard Company</cp:lastModifiedBy>
  <cp:revision>33</cp:revision>
  <dcterms:created xsi:type="dcterms:W3CDTF">2019-04-12T09:55:52Z</dcterms:created>
  <dcterms:modified xsi:type="dcterms:W3CDTF">2019-04-13T11:01:49Z</dcterms:modified>
</cp:coreProperties>
</file>