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0"/>
  </p:notesMasterIdLst>
  <p:sldIdLst>
    <p:sldId id="295" r:id="rId2"/>
    <p:sldId id="273" r:id="rId3"/>
    <p:sldId id="257" r:id="rId4"/>
    <p:sldId id="274" r:id="rId5"/>
    <p:sldId id="259" r:id="rId6"/>
    <p:sldId id="260" r:id="rId7"/>
    <p:sldId id="265" r:id="rId8"/>
    <p:sldId id="267" r:id="rId9"/>
    <p:sldId id="266" r:id="rId10"/>
    <p:sldId id="268" r:id="rId11"/>
    <p:sldId id="269" r:id="rId12"/>
    <p:sldId id="272" r:id="rId13"/>
    <p:sldId id="271" r:id="rId14"/>
    <p:sldId id="275" r:id="rId15"/>
    <p:sldId id="276" r:id="rId16"/>
    <p:sldId id="278" r:id="rId17"/>
    <p:sldId id="279" r:id="rId18"/>
    <p:sldId id="280" r:id="rId19"/>
    <p:sldId id="281" r:id="rId20"/>
    <p:sldId id="289" r:id="rId21"/>
    <p:sldId id="290" r:id="rId22"/>
    <p:sldId id="284" r:id="rId23"/>
    <p:sldId id="291" r:id="rId24"/>
    <p:sldId id="292" r:id="rId25"/>
    <p:sldId id="287" r:id="rId26"/>
    <p:sldId id="288" r:id="rId27"/>
    <p:sldId id="293" r:id="rId28"/>
    <p:sldId id="294"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92" d="100"/>
          <a:sy n="92" d="100"/>
        </p:scale>
        <p:origin x="40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8DE059-A1CB-45B1-AEDF-0B3EA1A59D1D}" type="datetimeFigureOut">
              <a:rPr lang="ru-RU" smtClean="0"/>
              <a:t>13.04.2019</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31C33-5C85-40DF-8372-4B29C07FC6A5}" type="slidenum">
              <a:rPr lang="ru-RU" smtClean="0"/>
              <a:t>‹#›</a:t>
            </a:fld>
            <a:endParaRPr lang="ru-RU"/>
          </a:p>
        </p:txBody>
      </p:sp>
    </p:spTree>
    <p:extLst>
      <p:ext uri="{BB962C8B-B14F-4D97-AF65-F5344CB8AC3E}">
        <p14:creationId xmlns:p14="http://schemas.microsoft.com/office/powerpoint/2010/main" val="1642812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defTabSz="914871">
              <a:defRPr>
                <a:solidFill>
                  <a:schemeClr val="tx1"/>
                </a:solidFill>
                <a:latin typeface="Arial" pitchFamily="34" charset="0"/>
              </a:defRPr>
            </a:lvl1pPr>
            <a:lvl2pPr marL="703054" indent="-270405" defTabSz="914871">
              <a:defRPr>
                <a:solidFill>
                  <a:schemeClr val="tx1"/>
                </a:solidFill>
                <a:latin typeface="Arial" pitchFamily="34" charset="0"/>
              </a:defRPr>
            </a:lvl2pPr>
            <a:lvl3pPr marL="1081621" indent="-216324" defTabSz="914871">
              <a:defRPr>
                <a:solidFill>
                  <a:schemeClr val="tx1"/>
                </a:solidFill>
                <a:latin typeface="Arial" pitchFamily="34" charset="0"/>
              </a:defRPr>
            </a:lvl3pPr>
            <a:lvl4pPr marL="1514269" indent="-216324" defTabSz="914871">
              <a:defRPr>
                <a:solidFill>
                  <a:schemeClr val="tx1"/>
                </a:solidFill>
                <a:latin typeface="Arial" pitchFamily="34" charset="0"/>
              </a:defRPr>
            </a:lvl4pPr>
            <a:lvl5pPr marL="1946918" indent="-216324" defTabSz="914871">
              <a:defRPr>
                <a:solidFill>
                  <a:schemeClr val="tx1"/>
                </a:solidFill>
                <a:latin typeface="Arial" pitchFamily="34" charset="0"/>
              </a:defRPr>
            </a:lvl5pPr>
            <a:lvl6pPr marL="2379566" indent="-216324" defTabSz="914871" eaLnBrk="0" fontAlgn="base" hangingPunct="0">
              <a:spcBef>
                <a:spcPct val="0"/>
              </a:spcBef>
              <a:spcAft>
                <a:spcPct val="0"/>
              </a:spcAft>
              <a:defRPr>
                <a:solidFill>
                  <a:schemeClr val="tx1"/>
                </a:solidFill>
                <a:latin typeface="Arial" pitchFamily="34" charset="0"/>
              </a:defRPr>
            </a:lvl6pPr>
            <a:lvl7pPr marL="2812214" indent="-216324" defTabSz="914871" eaLnBrk="0" fontAlgn="base" hangingPunct="0">
              <a:spcBef>
                <a:spcPct val="0"/>
              </a:spcBef>
              <a:spcAft>
                <a:spcPct val="0"/>
              </a:spcAft>
              <a:defRPr>
                <a:solidFill>
                  <a:schemeClr val="tx1"/>
                </a:solidFill>
                <a:latin typeface="Arial" pitchFamily="34" charset="0"/>
              </a:defRPr>
            </a:lvl7pPr>
            <a:lvl8pPr marL="3244863" indent="-216324" defTabSz="914871" eaLnBrk="0" fontAlgn="base" hangingPunct="0">
              <a:spcBef>
                <a:spcPct val="0"/>
              </a:spcBef>
              <a:spcAft>
                <a:spcPct val="0"/>
              </a:spcAft>
              <a:defRPr>
                <a:solidFill>
                  <a:schemeClr val="tx1"/>
                </a:solidFill>
                <a:latin typeface="Arial" pitchFamily="34" charset="0"/>
              </a:defRPr>
            </a:lvl8pPr>
            <a:lvl9pPr marL="3677511" indent="-216324" defTabSz="914871" eaLnBrk="0" fontAlgn="base" hangingPunct="0">
              <a:spcBef>
                <a:spcPct val="0"/>
              </a:spcBef>
              <a:spcAft>
                <a:spcPct val="0"/>
              </a:spcAft>
              <a:defRPr>
                <a:solidFill>
                  <a:schemeClr val="tx1"/>
                </a:solidFill>
                <a:latin typeface="Arial" pitchFamily="34" charset="0"/>
              </a:defRPr>
            </a:lvl9pPr>
          </a:lstStyle>
          <a:p>
            <a:fld id="{25AE5318-3BF2-49ED-8D48-5DA46880A5DA}" type="slidenum">
              <a:rPr lang="ru-RU" altLang="ru-RU"/>
              <a:pPr/>
              <a:t>16</a:t>
            </a:fld>
            <a:endParaRPr lang="ru-RU" altLang="ru-RU"/>
          </a:p>
        </p:txBody>
      </p:sp>
      <p:sp>
        <p:nvSpPr>
          <p:cNvPr id="194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0" name="Rectangle 3"/>
          <p:cNvSpPr>
            <a:spLocks noGrp="1" noChangeArrowheads="1"/>
          </p:cNvSpPr>
          <p:nvPr>
            <p:ph type="body" idx="1"/>
          </p:nvPr>
        </p:nvSpPr>
        <p:spPr>
          <a:noFill/>
        </p:spPr>
        <p:txBody>
          <a:bodyPr/>
          <a:lstStyle/>
          <a:p>
            <a:pPr eaLnBrk="1" hangingPunct="1"/>
            <a:endParaRPr lang="ru-RU" altLang="ru-RU" smtClean="0"/>
          </a:p>
        </p:txBody>
      </p:sp>
    </p:spTree>
    <p:extLst>
      <p:ext uri="{BB962C8B-B14F-4D97-AF65-F5344CB8AC3E}">
        <p14:creationId xmlns:p14="http://schemas.microsoft.com/office/powerpoint/2010/main" val="2114068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94DEAF-1501-4FF1-BE49-75C67B2858E1}" type="slidenum">
              <a:rPr lang="ru-RU" altLang="ru-RU"/>
              <a:pPr/>
              <a:t>20</a:t>
            </a:fld>
            <a:endParaRPr lang="ru-RU" altLang="ru-RU"/>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ru-RU" altLang="ru-RU"/>
          </a:p>
        </p:txBody>
      </p:sp>
    </p:spTree>
    <p:extLst>
      <p:ext uri="{BB962C8B-B14F-4D97-AF65-F5344CB8AC3E}">
        <p14:creationId xmlns:p14="http://schemas.microsoft.com/office/powerpoint/2010/main" val="1293273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F54DE9-DFEE-42B4-8D9C-7A888BE78AA1}" type="slidenum">
              <a:rPr lang="ru-RU" altLang="ru-RU"/>
              <a:pPr/>
              <a:t>21</a:t>
            </a:fld>
            <a:endParaRPr lang="ru-RU" altLang="ru-RU"/>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ru-RU" altLang="ru-RU"/>
          </a:p>
        </p:txBody>
      </p:sp>
    </p:spTree>
    <p:extLst>
      <p:ext uri="{BB962C8B-B14F-4D97-AF65-F5344CB8AC3E}">
        <p14:creationId xmlns:p14="http://schemas.microsoft.com/office/powerpoint/2010/main" val="253621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8D1B9A-759F-4522-87E9-C92F92725D7F}" type="slidenum">
              <a:rPr lang="ru-RU" altLang="ru-RU"/>
              <a:pPr/>
              <a:t>23</a:t>
            </a:fld>
            <a:endParaRPr lang="ru-RU" altLang="ru-RU"/>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ru-RU" altLang="ru-RU"/>
          </a:p>
        </p:txBody>
      </p:sp>
    </p:spTree>
    <p:extLst>
      <p:ext uri="{BB962C8B-B14F-4D97-AF65-F5344CB8AC3E}">
        <p14:creationId xmlns:p14="http://schemas.microsoft.com/office/powerpoint/2010/main" val="1169587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53A349-BDE5-46B5-9D61-FE397986375C}" type="slidenum">
              <a:rPr lang="ru-RU" altLang="ru-RU"/>
              <a:pPr/>
              <a:t>24</a:t>
            </a:fld>
            <a:endParaRPr lang="ru-RU" altLang="ru-RU"/>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ru-RU" altLang="ru-RU"/>
          </a:p>
        </p:txBody>
      </p:sp>
    </p:spTree>
    <p:extLst>
      <p:ext uri="{BB962C8B-B14F-4D97-AF65-F5344CB8AC3E}">
        <p14:creationId xmlns:p14="http://schemas.microsoft.com/office/powerpoint/2010/main" val="334240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609600" y="274639"/>
            <a:ext cx="109728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Дата 2"/>
          <p:cNvSpPr>
            <a:spLocks noGrp="1"/>
          </p:cNvSpPr>
          <p:nvPr>
            <p:ph type="dt" sz="half" idx="10"/>
          </p:nvPr>
        </p:nvSpPr>
        <p:spPr>
          <a:xfrm>
            <a:off x="609600" y="6245225"/>
            <a:ext cx="2844800" cy="476250"/>
          </a:xfrm>
        </p:spPr>
        <p:txBody>
          <a:bodyPr/>
          <a:lstStyle>
            <a:lvl1pPr>
              <a:defRPr/>
            </a:lvl1pPr>
          </a:lstStyle>
          <a:p>
            <a:endParaRPr lang="ru-RU" altLang="ru-RU"/>
          </a:p>
        </p:txBody>
      </p:sp>
      <p:sp>
        <p:nvSpPr>
          <p:cNvPr id="4" name="Нижний колонтитул 3"/>
          <p:cNvSpPr>
            <a:spLocks noGrp="1"/>
          </p:cNvSpPr>
          <p:nvPr>
            <p:ph type="ftr" sz="quarter" idx="11"/>
          </p:nvPr>
        </p:nvSpPr>
        <p:spPr>
          <a:xfrm>
            <a:off x="4165600" y="6245225"/>
            <a:ext cx="3860800" cy="476250"/>
          </a:xfrm>
        </p:spPr>
        <p:txBody>
          <a:bodyPr/>
          <a:lstStyle>
            <a:lvl1pPr>
              <a:defRPr/>
            </a:lvl1pPr>
          </a:lstStyle>
          <a:p>
            <a:endParaRPr lang="ru-RU" altLang="ru-RU"/>
          </a:p>
        </p:txBody>
      </p:sp>
      <p:sp>
        <p:nvSpPr>
          <p:cNvPr id="5" name="Номер слайда 4"/>
          <p:cNvSpPr>
            <a:spLocks noGrp="1"/>
          </p:cNvSpPr>
          <p:nvPr>
            <p:ph type="sldNum" sz="quarter" idx="12"/>
          </p:nvPr>
        </p:nvSpPr>
        <p:spPr>
          <a:xfrm>
            <a:off x="8737600" y="6245225"/>
            <a:ext cx="2844800" cy="476250"/>
          </a:xfrm>
        </p:spPr>
        <p:txBody>
          <a:bodyPr/>
          <a:lstStyle>
            <a:lvl1pPr>
              <a:defRPr/>
            </a:lvl1pPr>
          </a:lstStyle>
          <a:p>
            <a:fld id="{29BCE5F1-EC59-47C4-ACC3-8DCFBF9839E3}" type="slidenum">
              <a:rPr lang="ru-RU" altLang="ru-RU"/>
              <a:pPr/>
              <a:t>‹#›</a:t>
            </a:fld>
            <a:endParaRPr lang="ru-RU" altLang="ru-RU"/>
          </a:p>
        </p:txBody>
      </p:sp>
    </p:spTree>
    <p:extLst>
      <p:ext uri="{BB962C8B-B14F-4D97-AF65-F5344CB8AC3E}">
        <p14:creationId xmlns:p14="http://schemas.microsoft.com/office/powerpoint/2010/main" val="33157323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4/13/2019</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 id="2147483669" r:id="rId18"/>
  </p:sldLayoutIdLst>
  <mc:AlternateContent xmlns:mc="http://schemas.openxmlformats.org/markup-compatibility/2006">
    <mc:Choice xmlns:p14="http://schemas.microsoft.com/office/powerpoint/2010/main" Requires="p14">
      <p:transition spd="slow" p14:dur="2000" advClick="0"/>
    </mc:Choice>
    <mc:Fallback>
      <p:transition spd="slow" advClick="0"/>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gif"/><Relationship Id="rId5" Type="http://schemas.openxmlformats.org/officeDocument/2006/relationships/image" Target="../media/image9.gif"/><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13.gif"/><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wmf"/></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Прямоугольник с двумя вырезанными противолежащими углами 2"/>
          <p:cNvSpPr/>
          <p:nvPr/>
        </p:nvSpPr>
        <p:spPr bwMode="auto">
          <a:xfrm>
            <a:off x="2186609" y="1548861"/>
            <a:ext cx="7818782" cy="1428760"/>
          </a:xfrm>
          <a:prstGeom prst="snip2DiagRect">
            <a:avLst>
              <a:gd name="adj1" fmla="val 35679"/>
              <a:gd name="adj2" fmla="val 36667"/>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cap="flat" cmpd="sng" algn="ctr">
            <a:solidFill>
              <a:schemeClr val="tx1"/>
            </a:solidFill>
            <a:prstDash val="solid"/>
            <a:round/>
            <a:headEnd type="none" w="med" len="med"/>
            <a:tailEnd type="none" w="med" len="med"/>
          </a:ln>
          <a:effectLst/>
          <a:scene3d>
            <a:camera prst="orthographicFront"/>
            <a:lightRig rig="threePt" dir="t"/>
          </a:scene3d>
          <a:sp3d>
            <a:bevelT w="381000" h="381000"/>
          </a:sp3d>
        </p:spPr>
        <p:txBody>
          <a:bodyPr/>
          <a:lstStyle/>
          <a:p>
            <a:pPr algn="ctr" fontAlgn="auto">
              <a:spcBef>
                <a:spcPts val="0"/>
              </a:spcBef>
              <a:spcAft>
                <a:spcPts val="0"/>
              </a:spcAft>
              <a:defRPr/>
            </a:pPr>
            <a:r>
              <a:rPr lang="ru-RU" sz="2800" b="1" dirty="0" smtClean="0">
                <a:latin typeface="Times New Roman" pitchFamily="18" charset="0"/>
                <a:cs typeface="Times New Roman" pitchFamily="18" charset="0"/>
              </a:rPr>
              <a:t>МАВЗУ : </a:t>
            </a:r>
            <a:r>
              <a:rPr lang="ru-RU" sz="2800" b="1" dirty="0" err="1" smtClean="0">
                <a:latin typeface="Times New Roman" pitchFamily="18" charset="0"/>
                <a:cs typeface="Times New Roman" pitchFamily="18" charset="0"/>
              </a:rPr>
              <a:t>Давлат</a:t>
            </a:r>
            <a:r>
              <a:rPr lang="ru-RU" sz="2800" b="1" dirty="0" smtClean="0">
                <a:latin typeface="Times New Roman" pitchFamily="18" charset="0"/>
                <a:cs typeface="Times New Roman" pitchFamily="18" charset="0"/>
              </a:rPr>
              <a:t> ер </a:t>
            </a:r>
            <a:r>
              <a:rPr lang="ru-RU" sz="2800" b="1" dirty="0" err="1" smtClean="0">
                <a:latin typeface="Times New Roman" pitchFamily="18" charset="0"/>
                <a:cs typeface="Times New Roman" pitchFamily="18" charset="0"/>
              </a:rPr>
              <a:t>кадастри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p>
          <a:p>
            <a:pPr algn="ctr" fontAlgn="auto">
              <a:spcBef>
                <a:spcPts val="0"/>
              </a:spcBef>
              <a:spcAft>
                <a:spcPts val="0"/>
              </a:spcAft>
              <a:defRPr/>
            </a:pPr>
            <a:r>
              <a:rPr lang="ru-RU" sz="2800" b="1" dirty="0" err="1" smtClean="0">
                <a:latin typeface="Times New Roman" pitchFamily="18" charset="0"/>
                <a:cs typeface="Times New Roman" pitchFamily="18" charset="0"/>
              </a:rPr>
              <a:t>Тупрок</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бонитировкаси</a:t>
            </a:r>
            <a:endParaRPr lang="ru-RU" sz="2800" b="1" dirty="0">
              <a:latin typeface="Times New Roman" pitchFamily="18" charset="0"/>
              <a:cs typeface="Times New Roman" pitchFamily="18" charset="0"/>
            </a:endParaRPr>
          </a:p>
        </p:txBody>
      </p:sp>
      <p:pic>
        <p:nvPicPr>
          <p:cNvPr id="8" name="Picture 5" descr="b008"/>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6450" y="1548861"/>
            <a:ext cx="2089150"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b008"/>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9358313" y="1405991"/>
            <a:ext cx="2320925"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1116419"/>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endParaRPr lang="ru-RU"/>
          </a:p>
        </p:txBody>
      </p:sp>
      <p:sp>
        <p:nvSpPr>
          <p:cNvPr id="10243" name="Rectangle 3"/>
          <p:cNvSpPr>
            <a:spLocks noGrp="1" noChangeArrowheads="1"/>
          </p:cNvSpPr>
          <p:nvPr>
            <p:ph type="body" idx="1"/>
          </p:nvPr>
        </p:nvSpPr>
        <p:spPr/>
        <p:txBody>
          <a:bodyPr/>
          <a:lstStyle/>
          <a:p>
            <a:endParaRPr lang="ru-RU"/>
          </a:p>
        </p:txBody>
      </p:sp>
      <p:pic>
        <p:nvPicPr>
          <p:cNvPr id="10244" name="Picture 4" descr="SAVE_20181016_0905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82626" y="1768591"/>
            <a:ext cx="10998925" cy="5447645"/>
          </a:xfrm>
          <a:prstGeom prst="rect">
            <a:avLst/>
          </a:prstGeom>
        </p:spPr>
        <p:txBody>
          <a:bodyPr wrap="square">
            <a:spAutoFit/>
          </a:bodyPr>
          <a:lstStyle/>
          <a:p>
            <a:pPr algn="ctr">
              <a:lnSpc>
                <a:spcPct val="200000"/>
              </a:lnSpc>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itchFamily="18" charset="0"/>
              </a:rPr>
              <a:t>Режа:</a:t>
            </a:r>
            <a:endParaRPr lang="ru-RU" sz="2400" b="1" dirty="0">
              <a:solidFill>
                <a:schemeClr val="accent1">
                  <a:lumMod val="50000"/>
                </a:schemeClr>
              </a:solidFill>
              <a:latin typeface="Times New Roman" pitchFamily="18" charset="0"/>
              <a:ea typeface="Times New Roman" panose="02020603050405020304" pitchFamily="18" charset="0"/>
              <a:cs typeface="Times New Roman" pitchFamily="18" charset="0"/>
            </a:endParaRPr>
          </a:p>
          <a:p>
            <a:pPr indent="457200">
              <a:lnSpc>
                <a:spcPct val="200000"/>
              </a:lnSpc>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1.Кадастр ҳақида умумий тушунча</a:t>
            </a:r>
            <a:endParaRPr lang="ru-RU" sz="2400"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ct val="200000"/>
              </a:lnSpc>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2.Ер кадастри ва уни юритиш жараёни</a:t>
            </a:r>
            <a:endParaRPr lang="ru-RU" sz="2400"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ct val="200000"/>
              </a:lnSpc>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3.Тупроқ бонитировкаси</a:t>
            </a:r>
            <a:endParaRPr lang="ru-RU" sz="2400"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ct val="200000"/>
              </a:lnSpc>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4.Ерларни иқтисодий баҳолаш</a:t>
            </a:r>
          </a:p>
          <a:p>
            <a:pPr>
              <a:spcAft>
                <a:spcPts val="0"/>
              </a:spcAft>
            </a:pPr>
            <a:r>
              <a:rPr lang="ru-RU" sz="2400"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5. Ер-қишлоқ хўжалигида асосий ишлаб чиқариш воситаси</a:t>
            </a:r>
          </a:p>
          <a:p>
            <a:pPr>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6. Қишлоқ хўжалигида ишлаб чиқариш қуролларидан фойдаланиш</a:t>
            </a:r>
            <a:endParaRPr lang="ru-RU" sz="2400"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Aft>
                <a:spcPts val="0"/>
              </a:spcAft>
            </a:pPr>
            <a:r>
              <a:rPr lang="uz-Cyrl-UZ" sz="2400" b="1" i="1"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271273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2" dur="500"/>
                                        <p:tgtEl>
                                          <p:spTgt spid="2">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5" dur="500"/>
                                        <p:tgtEl>
                                          <p:spTgt spid="2">
                                            <p:txEl>
                                              <p:pRg st="1" end="1"/>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8" dur="500"/>
                                        <p:tgtEl>
                                          <p:spTgt spid="2">
                                            <p:txEl>
                                              <p:pRg st="3" end="3"/>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1" dur="500"/>
                                        <p:tgtEl>
                                          <p:spTgt spid="2">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4" dur="500"/>
                                        <p:tgtEl>
                                          <p:spTgt spid="2">
                                            <p:txEl>
                                              <p:pRg st="5" end="5"/>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7" dur="500"/>
                                        <p:tgtEl>
                                          <p:spTgt spid="2">
                                            <p:txEl>
                                              <p:pRg st="6" end="6"/>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агетная рамка 3"/>
          <p:cNvSpPr/>
          <p:nvPr/>
        </p:nvSpPr>
        <p:spPr>
          <a:xfrm>
            <a:off x="979714" y="718458"/>
            <a:ext cx="10698480" cy="5525588"/>
          </a:xfrm>
          <a:prstGeom prst="bevel">
            <a:avLst/>
          </a:prstGeom>
        </p:spPr>
        <p:style>
          <a:lnRef idx="1">
            <a:schemeClr val="accent5"/>
          </a:lnRef>
          <a:fillRef idx="2">
            <a:schemeClr val="accent5"/>
          </a:fillRef>
          <a:effectRef idx="1">
            <a:schemeClr val="accent5"/>
          </a:effectRef>
          <a:fontRef idx="minor">
            <a:schemeClr val="dk1"/>
          </a:fontRef>
        </p:style>
        <p:txBody>
          <a:bodyPr rtlCol="0" anchor="ctr"/>
          <a:lstStyle/>
          <a:p>
            <a:r>
              <a:rPr lang="uz-Cyrl-UZ" sz="2400" dirty="0">
                <a:latin typeface="Times New Roman" panose="02020603050405020304" pitchFamily="18" charset="0"/>
                <a:cs typeface="Times New Roman" panose="02020603050405020304" pitchFamily="18" charset="0"/>
              </a:rPr>
              <a:t>Кадастр “солиққа тортиладиган ашёлар рўйхати” деган маънони англатади </a:t>
            </a:r>
            <a:r>
              <a:rPr lang="uz-Cyrl-UZ" sz="2400" b="1" i="1" dirty="0">
                <a:latin typeface="Times New Roman" panose="02020603050405020304" pitchFamily="18" charset="0"/>
                <a:cs typeface="Times New Roman" panose="02020603050405020304" pitchFamily="18" charset="0"/>
              </a:rPr>
              <a:t>(лотинча – кадитаструм – рўйхат</a:t>
            </a:r>
            <a:r>
              <a:rPr lang="uz-Cyrl-UZ" sz="2400" dirty="0">
                <a:latin typeface="Times New Roman" panose="02020603050405020304" pitchFamily="18" charset="0"/>
                <a:cs typeface="Times New Roman" panose="02020603050405020304" pitchFamily="18" charset="0"/>
              </a:rPr>
              <a:t>). Дастлаб кадастр ер солиғи манбаига оид китоб (реестр) сифатида қўлланилган бўлса, кейинчалик у давлатнинг ҳисобга олиш, баҳолаш тадбирлари тузилишини ифодалайдиган бўлди.</a:t>
            </a:r>
            <a:endParaRPr lang="ru-RU" sz="2400" dirty="0">
              <a:latin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cs typeface="Times New Roman" panose="02020603050405020304" pitchFamily="18" charset="0"/>
              </a:rPr>
              <a:t>Муайян ҳудуддаги ер ресурсларини доимий кузатиб, ернинг табиий, иқтисодий ва ҳуқуқий ҳолати тўғрисида ишончли маълумотлар тўплашга ва шу асосда ерни сифат жиҳатдан баҳо беришга </a:t>
            </a:r>
            <a:r>
              <a:rPr lang="uz-Cyrl-UZ" sz="2400" b="1" i="1" dirty="0">
                <a:latin typeface="Times New Roman" panose="02020603050405020304" pitchFamily="18" charset="0"/>
                <a:cs typeface="Times New Roman" panose="02020603050405020304" pitchFamily="18" charset="0"/>
              </a:rPr>
              <a:t>ер кадастри</a:t>
            </a:r>
            <a:r>
              <a:rPr lang="uz-Cyrl-UZ" sz="2400" dirty="0">
                <a:latin typeface="Times New Roman" panose="02020603050405020304" pitchFamily="18" charset="0"/>
                <a:cs typeface="Times New Roman" panose="02020603050405020304" pitchFamily="18" charset="0"/>
              </a:rPr>
              <a:t> дейилади. </a:t>
            </a:r>
            <a:endParaRPr lang="ru-RU" sz="2400" dirty="0">
              <a:latin typeface="Times New Roman" panose="02020603050405020304" pitchFamily="18" charset="0"/>
              <a:cs typeface="Times New Roman" panose="02020603050405020304" pitchFamily="18" charset="0"/>
            </a:endParaRPr>
          </a:p>
        </p:txBody>
      </p:sp>
      <p:pic>
        <p:nvPicPr>
          <p:cNvPr id="3" name="Picture 8" descr="РАМ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784" y="-100013"/>
            <a:ext cx="12743933"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5380249"/>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0" y="0"/>
            <a:ext cx="12192000" cy="6858000"/>
          </a:xfrm>
        </p:spPr>
        <p:txBody>
          <a:bodyPr/>
          <a:lstStyle/>
          <a:p>
            <a:endParaRPr lang="ru-RU"/>
          </a:p>
        </p:txBody>
      </p:sp>
      <p:pic>
        <p:nvPicPr>
          <p:cNvPr id="8196" name="Picture 4" descr="SAVE_20181016_0916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Блок-схема: несколько документов 3"/>
          <p:cNvSpPr/>
          <p:nvPr/>
        </p:nvSpPr>
        <p:spPr>
          <a:xfrm>
            <a:off x="1136469" y="418010"/>
            <a:ext cx="10032274" cy="6439989"/>
          </a:xfrm>
          <a:prstGeom prst="flowChartMultidocument">
            <a:avLst/>
          </a:prstGeom>
          <a:solidFill>
            <a:schemeClr val="accent6">
              <a:lumMod val="60000"/>
              <a:lumOff val="40000"/>
            </a:schemeClr>
          </a:solidFill>
          <a:effectLst>
            <a:glow rad="228600">
              <a:schemeClr val="accent2">
                <a:satMod val="175000"/>
                <a:alpha val="40000"/>
              </a:schemeClr>
            </a:glo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latin typeface="Times New Roman" pitchFamily="18" charset="0"/>
                <a:cs typeface="Times New Roman" pitchFamily="18" charset="0"/>
              </a:rPr>
              <a:t>Бугунги кунда ер кадастри ернинг табиий ҳолати, хўжалик ва ҳуқуқий аҳволи тўғрисидаги узлуксиз такомиллашиб борадиган ишончли маълумотлар тизими ҳисобланади.</a:t>
            </a:r>
            <a:endParaRPr lang="ru-RU" sz="2400" dirty="0">
              <a:latin typeface="Times New Roman" pitchFamily="18" charset="0"/>
              <a:cs typeface="Times New Roman" pitchFamily="18" charset="0"/>
            </a:endParaRPr>
          </a:p>
          <a:p>
            <a:pPr algn="ctr"/>
            <a:r>
              <a:rPr lang="uz-Cyrl-UZ" sz="2400" dirty="0">
                <a:latin typeface="Times New Roman" pitchFamily="18" charset="0"/>
                <a:cs typeface="Times New Roman" pitchFamily="18" charset="0"/>
              </a:rPr>
              <a:t>	Ер кадастрининг асосий таркибий қисмларига ер участкаларига оид ҳуқуқларни рўйхатга олиш, ернинг миқдори ва сифатини баҳолаш киради.</a:t>
            </a:r>
            <a:endParaRPr lang="ru-RU" sz="2400" dirty="0">
              <a:latin typeface="Times New Roman" pitchFamily="18" charset="0"/>
              <a:cs typeface="Times New Roman" pitchFamily="18" charset="0"/>
            </a:endParaRPr>
          </a:p>
          <a:p>
            <a:pPr algn="ctr"/>
            <a:r>
              <a:rPr lang="uz-Cyrl-UZ" sz="2400" dirty="0">
                <a:latin typeface="Times New Roman" pitchFamily="18" charset="0"/>
                <a:cs typeface="Times New Roman" pitchFamily="18" charset="0"/>
              </a:rPr>
              <a:t>Ўзбекистон Республикасида ердан фойдаланишни тартибга солиш мақсадида ер кадастри қабул қилинган.</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3344816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агетная рамка 3"/>
          <p:cNvSpPr/>
          <p:nvPr/>
        </p:nvSpPr>
        <p:spPr>
          <a:xfrm>
            <a:off x="0" y="0"/>
            <a:ext cx="12192000" cy="6857999"/>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Табличка 4"/>
          <p:cNvSpPr/>
          <p:nvPr/>
        </p:nvSpPr>
        <p:spPr>
          <a:xfrm>
            <a:off x="10241280" y="1005840"/>
            <a:ext cx="744583" cy="20900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Табличка 5"/>
          <p:cNvSpPr/>
          <p:nvPr/>
        </p:nvSpPr>
        <p:spPr>
          <a:xfrm>
            <a:off x="1110343" y="1005840"/>
            <a:ext cx="10110651" cy="4872446"/>
          </a:xfrm>
          <a:prstGeom prst="plaque">
            <a:avLst/>
          </a:prstGeom>
          <a:solidFill>
            <a:schemeClr val="accent2">
              <a:lumMod val="60000"/>
              <a:lumOff val="40000"/>
            </a:schemeClr>
          </a:solid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latin typeface="Times New Roman" pitchFamily="18" charset="0"/>
                <a:cs typeface="Times New Roman" pitchFamily="18" charset="0"/>
              </a:rPr>
              <a:t>Маълум бир давлат ва унинг маъмурий бирликларида ер ресурслари бўйича доимий равишда ўтказилиб бориладиган кузатишлар бўйича тўпланган маълумотларнинг йиғиндисига </a:t>
            </a:r>
            <a:r>
              <a:rPr lang="uz-Cyrl-UZ" sz="2400" b="1" dirty="0">
                <a:latin typeface="Times New Roman" pitchFamily="18" charset="0"/>
                <a:cs typeface="Times New Roman" pitchFamily="18" charset="0"/>
              </a:rPr>
              <a:t>кадастр </a:t>
            </a:r>
            <a:r>
              <a:rPr lang="uz-Cyrl-UZ" sz="2400" dirty="0">
                <a:latin typeface="Times New Roman" pitchFamily="18" charset="0"/>
                <a:cs typeface="Times New Roman" pitchFamily="18" charset="0"/>
              </a:rPr>
              <a:t>деб аталади. Кадастр ер, сув, қазилма бойлик, яйлов, ўрмон ва бошқалар бўйича ҳам тузилади.</a:t>
            </a:r>
            <a:endParaRPr lang="ru-RU" sz="2400" dirty="0">
              <a:latin typeface="Times New Roman" pitchFamily="18" charset="0"/>
              <a:cs typeface="Times New Roman" pitchFamily="18" charset="0"/>
            </a:endParaRPr>
          </a:p>
          <a:p>
            <a:pPr algn="ctr"/>
            <a:r>
              <a:rPr lang="uz-Cyrl-UZ" sz="2400" dirty="0">
                <a:latin typeface="Times New Roman" pitchFamily="18" charset="0"/>
                <a:cs typeface="Times New Roman" pitchFamily="18" charset="0"/>
              </a:rPr>
              <a:t>	Ер кадастри-ягона давлат кадастрлари тизимининг асосий таркибий қисми, ер ресурсларининг табиий, хўжалик, ҳудудий режими, тоифалари, сифат хусусиятлари ва қиммати, ер майдонларининг ўрни, ўлчамлари, чегараси ва майдони, уларнинг ер эгалари, ердан фойдаланувчилар, ижарачилар ва мулкдорлар ўртасидаги тақсимоти тўғрисидаги маълумотлар ҳамда хужжатлар мажмуи.</a:t>
            </a:r>
            <a:endParaRPr lang="ru-RU" sz="2400" dirty="0">
              <a:latin typeface="Times New Roman" pitchFamily="18" charset="0"/>
              <a:cs typeface="Times New Roman" pitchFamily="18" charset="0"/>
            </a:endParaRPr>
          </a:p>
          <a:p>
            <a:pPr algn="ctr"/>
            <a:r>
              <a:rPr lang="uz-Cyrl-UZ"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09371779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Объект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9884"/>
            <a:ext cx="12192000" cy="7757884"/>
          </a:xfrm>
          <a:prstGeom prst="rect">
            <a:avLst/>
          </a:prstGeom>
        </p:spPr>
      </p:pic>
      <p:sp>
        <p:nvSpPr>
          <p:cNvPr id="5" name="Вертикальный свиток 4"/>
          <p:cNvSpPr/>
          <p:nvPr/>
        </p:nvSpPr>
        <p:spPr>
          <a:xfrm>
            <a:off x="509450" y="-143691"/>
            <a:ext cx="6779623" cy="5669280"/>
          </a:xfrm>
          <a:prstGeom prst="verticalScroll">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dirty="0">
                <a:latin typeface="Times New Roman" pitchFamily="18" charset="0"/>
                <a:cs typeface="Times New Roman" pitchFamily="18" charset="0"/>
              </a:rPr>
              <a:t>Ер кадастрини юритиш жараёни қуйидагиларни ўз ичига олади:</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-аэрокосмик суратга олиш, топография-геодезия, картография, тупроқшунослик, агрокимё, геоботаника, гидрогеологияга оид изланиш ва тадқиқотларни ўтказиш;</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-ерларни миқдор ва сифат жиҳатдан (яъни, ернинг сифатини рельеф, тупроқ турлари ва уларнинг унумдорлиги, ўсимлик қоплами, шамол ва сув эрозиясига мойиллик даражаси, озиқ моддалар билан таъминланиш, шўрланиш ва б. бўйича) ҳисобга олиш ва баҳолаш;</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387744727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Содержимое 3" descr="ppt_a_055.jpg"/>
          <p:cNvPicPr/>
          <p:nvPr/>
        </p:nvPicPr>
        <p:blipFill>
          <a:blip r:embed="rId3"/>
          <a:stretch>
            <a:fillRect/>
          </a:stretch>
        </p:blipFill>
        <p:spPr>
          <a:xfrm>
            <a:off x="0" y="-81762"/>
            <a:ext cx="6781800" cy="6858000"/>
          </a:xfrm>
          <a:prstGeom prst="rect">
            <a:avLst/>
          </a:prstGeom>
        </p:spPr>
      </p:pic>
      <p:pic>
        <p:nvPicPr>
          <p:cNvPr id="6" name="Picture 2" descr="1600FG100_2_003"/>
          <p:cNvPicPr>
            <a:picLocks noChangeAspect="1" noChangeArrowheads="1"/>
          </p:cNvPicPr>
          <p:nvPr/>
        </p:nvPicPr>
        <p:blipFill>
          <a:blip r:embed="rId4" cstate="print"/>
          <a:srcRect/>
          <a:stretch>
            <a:fillRect/>
          </a:stretch>
        </p:blipFill>
        <p:spPr bwMode="auto">
          <a:xfrm>
            <a:off x="6720840" y="0"/>
            <a:ext cx="5471160" cy="3437954"/>
          </a:xfrm>
          <a:prstGeom prst="rect">
            <a:avLst/>
          </a:prstGeom>
          <a:noFill/>
          <a:ln w="9525">
            <a:noFill/>
            <a:miter lim="800000"/>
            <a:headEnd/>
            <a:tailEnd/>
          </a:ln>
        </p:spPr>
      </p:pic>
      <p:pic>
        <p:nvPicPr>
          <p:cNvPr id="7" name="Picture 7" descr="169655107"/>
          <p:cNvPicPr>
            <a:picLocks noGrp="1"/>
          </p:cNvPicPr>
          <p:nvPr>
            <p:ph idx="4294967295"/>
          </p:nvPr>
        </p:nvPicPr>
        <p:blipFill>
          <a:blip r:embed="rId5">
            <a:extLst/>
          </a:blip>
          <a:srcRect/>
          <a:stretch>
            <a:fillRect/>
          </a:stretch>
        </p:blipFill>
        <p:spPr bwMode="auto">
          <a:xfrm>
            <a:off x="6720840" y="3468200"/>
            <a:ext cx="5471160" cy="3487586"/>
          </a:xfrm>
          <a:prstGeom prst="rect">
            <a:avLst/>
          </a:prstGeom>
          <a:ln>
            <a:noFill/>
          </a:ln>
          <a:effectLst>
            <a:softEdge rad="112500"/>
          </a:effectLst>
          <a:extLst/>
        </p:spPr>
      </p:pic>
      <p:sp>
        <p:nvSpPr>
          <p:cNvPr id="8" name="Двойная волна 7"/>
          <p:cNvSpPr/>
          <p:nvPr/>
        </p:nvSpPr>
        <p:spPr>
          <a:xfrm>
            <a:off x="103031" y="1416676"/>
            <a:ext cx="6400799" cy="3554569"/>
          </a:xfrm>
          <a:prstGeom prst="doubleWave">
            <a:avLst>
              <a:gd name="adj1" fmla="val 3015"/>
              <a:gd name="adj2" fmla="val -6443"/>
            </a:avLst>
          </a:prstGeom>
          <a:solidFill>
            <a:schemeClr val="accent4">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lang="uz-Cyrl-UZ" sz="1400" dirty="0"/>
              <a:t>-</a:t>
            </a:r>
            <a:r>
              <a:rPr lang="uz-Cyrl-UZ" sz="1600" dirty="0">
                <a:latin typeface="Times New Roman" pitchFamily="18" charset="0"/>
                <a:cs typeface="Times New Roman" pitchFamily="18" charset="0"/>
              </a:rPr>
              <a:t>юридик ва ижтимоий шахсларнинг ер участкаларига бўлган ҳуқуқларини давлат рўйхатига олиш;</a:t>
            </a:r>
            <a:endParaRPr lang="ru-RU" sz="1600" dirty="0">
              <a:latin typeface="Times New Roman" pitchFamily="18" charset="0"/>
              <a:cs typeface="Times New Roman" pitchFamily="18" charset="0"/>
            </a:endParaRPr>
          </a:p>
          <a:p>
            <a:r>
              <a:rPr lang="uz-Cyrl-UZ" sz="1600" dirty="0">
                <a:latin typeface="Times New Roman" pitchFamily="18" charset="0"/>
                <a:cs typeface="Times New Roman" pitchFamily="18" charset="0"/>
              </a:rPr>
              <a:t>-ерларни тақсимлаш, улардан фойдаланишни назорат қилувчи давлат хизмат органлари фаолиятини мувофиқлаштириш;</a:t>
            </a:r>
            <a:endParaRPr lang="ru-RU" sz="1600" dirty="0">
              <a:latin typeface="Times New Roman" pitchFamily="18" charset="0"/>
              <a:cs typeface="Times New Roman" pitchFamily="18" charset="0"/>
            </a:endParaRPr>
          </a:p>
          <a:p>
            <a:r>
              <a:rPr lang="uz-Cyrl-UZ" sz="1600" dirty="0">
                <a:latin typeface="Times New Roman" pitchFamily="18" charset="0"/>
                <a:cs typeface="Times New Roman" pitchFamily="18" charset="0"/>
              </a:rPr>
              <a:t>-ерларнинг ҳолати, мавжудлиги ва улардан фойдаланиш тўғрисидаги ҳисоботларни тузиш;</a:t>
            </a:r>
            <a:endParaRPr lang="ru-RU" sz="1600" dirty="0">
              <a:latin typeface="Times New Roman" pitchFamily="18" charset="0"/>
              <a:cs typeface="Times New Roman" pitchFamily="18" charset="0"/>
            </a:endParaRPr>
          </a:p>
          <a:p>
            <a:r>
              <a:rPr lang="uz-Cyrl-UZ" sz="1600" dirty="0">
                <a:latin typeface="Times New Roman" pitchFamily="18" charset="0"/>
                <a:cs typeface="Times New Roman" pitchFamily="18" charset="0"/>
              </a:rPr>
              <a:t>-тупроқнинг энг муҳим табиий хусусиятларини ҳисобга олиш;</a:t>
            </a:r>
            <a:endParaRPr lang="ru-RU" sz="1600" dirty="0">
              <a:latin typeface="Times New Roman" pitchFamily="18" charset="0"/>
              <a:cs typeface="Times New Roman" pitchFamily="18" charset="0"/>
            </a:endParaRPr>
          </a:p>
          <a:p>
            <a:r>
              <a:rPr lang="uz-Cyrl-UZ" sz="1600" dirty="0">
                <a:latin typeface="Times New Roman" pitchFamily="18" charset="0"/>
                <a:cs typeface="Times New Roman" pitchFamily="18" charset="0"/>
              </a:rPr>
              <a:t>-ерни иқтисодий жиҳатдан баҳолаш.</a:t>
            </a:r>
            <a:endParaRPr lang="ru-RU" sz="1600" dirty="0">
              <a:latin typeface="Times New Roman" pitchFamily="18" charset="0"/>
              <a:cs typeface="Times New Roman" pitchFamily="18" charset="0"/>
            </a:endParaRPr>
          </a:p>
          <a:p>
            <a:pPr indent="398145" algn="ctr">
              <a:spcAft>
                <a:spcPts val="0"/>
              </a:spcAft>
            </a:pPr>
            <a:endParaRPr lang="ru-RU" sz="1600" dirty="0">
              <a:solidFill>
                <a:schemeClr val="tx2">
                  <a:lumMod val="10000"/>
                </a:schemeClr>
              </a:solidFill>
              <a:latin typeface="Times New Roman" panose="02020603050405020304" pitchFamily="18" charset="0"/>
              <a:ea typeface="Times New Roman" panose="02020603050405020304" pitchFamily="18" charset="0"/>
              <a:cs typeface="Times New Roman" pitchFamily="18" charset="0"/>
            </a:endParaRPr>
          </a:p>
        </p:txBody>
      </p:sp>
      <p:pic>
        <p:nvPicPr>
          <p:cNvPr id="9" name="Рисунок 8" descr="7074.gif"/>
          <p:cNvPicPr/>
          <p:nvPr/>
        </p:nvPicPr>
        <p:blipFill>
          <a:blip r:embed="rId6"/>
          <a:stretch>
            <a:fillRect/>
          </a:stretch>
        </p:blipFill>
        <p:spPr>
          <a:xfrm>
            <a:off x="576263" y="27624"/>
            <a:ext cx="5940425" cy="1225550"/>
          </a:xfrm>
          <a:prstGeom prst="rect">
            <a:avLst/>
          </a:prstGeom>
        </p:spPr>
      </p:pic>
    </p:spTree>
    <p:custDataLst>
      <p:tags r:id="rId1"/>
    </p:custDataLst>
    <p:extLst>
      <p:ext uri="{BB962C8B-B14F-4D97-AF65-F5344CB8AC3E}">
        <p14:creationId xmlns:p14="http://schemas.microsoft.com/office/powerpoint/2010/main" val="249677607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endParaRPr lang="ru-RU" sz="2800" b="1" dirty="0"/>
          </a:p>
        </p:txBody>
      </p:sp>
      <p:pic>
        <p:nvPicPr>
          <p:cNvPr id="4" name="Содержимое 3" descr="слайт фон 16.jpg"/>
          <p:cNvPicPr/>
          <p:nvPr/>
        </p:nvPicPr>
        <p:blipFill>
          <a:blip r:embed="rId3"/>
          <a:stretch>
            <a:fillRect/>
          </a:stretch>
        </p:blipFill>
        <p:spPr>
          <a:xfrm>
            <a:off x="1027" y="-103891"/>
            <a:ext cx="12191999" cy="6858000"/>
          </a:xfrm>
          <a:prstGeom prst="rect">
            <a:avLst/>
          </a:prstGeom>
        </p:spPr>
      </p:pic>
      <p:sp>
        <p:nvSpPr>
          <p:cNvPr id="5" name="Блок-схема: альтернативный процесс 4"/>
          <p:cNvSpPr/>
          <p:nvPr/>
        </p:nvSpPr>
        <p:spPr>
          <a:xfrm>
            <a:off x="4603905" y="1257300"/>
            <a:ext cx="6939935" cy="4343400"/>
          </a:xfrm>
          <a:prstGeom prst="flowChartAlternateProcess">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rgbClr val="00B050"/>
              </a:solidFill>
            </a:endParaRPr>
          </a:p>
        </p:txBody>
      </p:sp>
      <p:pic>
        <p:nvPicPr>
          <p:cNvPr id="6" name="Picture 1" descr="D:\Himoyalangan\ma'lumotlar\gif\7295.gif"/>
          <p:cNvPicPr/>
          <p:nvPr/>
        </p:nvPicPr>
        <p:blipFill>
          <a:blip r:embed="rId5" cstate="print"/>
          <a:srcRect/>
          <a:stretch>
            <a:fillRect/>
          </a:stretch>
        </p:blipFill>
        <p:spPr bwMode="auto">
          <a:xfrm>
            <a:off x="3473592" y="67609"/>
            <a:ext cx="8456614" cy="958850"/>
          </a:xfrm>
          <a:prstGeom prst="rect">
            <a:avLst/>
          </a:prstGeom>
          <a:noFill/>
        </p:spPr>
      </p:pic>
      <p:sp>
        <p:nvSpPr>
          <p:cNvPr id="2" name="Прямоугольник 1"/>
          <p:cNvSpPr/>
          <p:nvPr/>
        </p:nvSpPr>
        <p:spPr>
          <a:xfrm>
            <a:off x="4781006" y="1888608"/>
            <a:ext cx="6889820" cy="3046988"/>
          </a:xfrm>
          <a:prstGeom prst="rect">
            <a:avLst/>
          </a:prstGeom>
        </p:spPr>
        <p:txBody>
          <a:bodyPr wrap="square">
            <a:spAutoFit/>
          </a:bodyPr>
          <a:lstStyle/>
          <a:p>
            <a:r>
              <a:rPr lang="uz-Cyrl-UZ" sz="2400" dirty="0">
                <a:solidFill>
                  <a:schemeClr val="accent2"/>
                </a:solidFill>
                <a:latin typeface="Times New Roman" pitchFamily="18" charset="0"/>
                <a:cs typeface="Times New Roman" pitchFamily="18" charset="0"/>
              </a:rPr>
              <a:t>Маълумки, ер кадастрининг асосий мақсади ернинг сифатини баҳолаш ҳисобланади. Ернинг муайян даврда тупроқ ҳолати (унинг тури, кўриниши, унумдорлиги), қишлоқ хўжалиги экин майдонлари ва экинлар таркибининг ўзгариши (шамол ва сув эрозияси, ернинг мелиоратив ҳолатининг ёмонлашиши, шўрлашиши)га қараб белгиланади</a:t>
            </a:r>
            <a:r>
              <a:rPr lang="uz-Cyrl-UZ" dirty="0"/>
              <a:t>. </a:t>
            </a:r>
            <a:endParaRPr lang="ru-RU" dirty="0"/>
          </a:p>
        </p:txBody>
      </p:sp>
    </p:spTree>
    <p:custDataLst>
      <p:tags r:id="rId1"/>
    </p:custDataLst>
    <p:extLst>
      <p:ext uri="{BB962C8B-B14F-4D97-AF65-F5344CB8AC3E}">
        <p14:creationId xmlns:p14="http://schemas.microsoft.com/office/powerpoint/2010/main" val="406255626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4" descr="120226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39189" y="-100886"/>
            <a:ext cx="12192000" cy="6958886"/>
          </a:xfrm>
          <a:prstGeom prst="rect">
            <a:avLst/>
          </a:prstGeom>
        </p:spPr>
      </p:pic>
      <p:sp>
        <p:nvSpPr>
          <p:cNvPr id="2" name="Прямоугольник 1"/>
          <p:cNvSpPr/>
          <p:nvPr/>
        </p:nvSpPr>
        <p:spPr>
          <a:xfrm>
            <a:off x="687977" y="578992"/>
            <a:ext cx="10607040" cy="5262979"/>
          </a:xfrm>
          <a:prstGeom prst="rect">
            <a:avLst/>
          </a:prstGeom>
        </p:spPr>
        <p:txBody>
          <a:bodyPr wrap="square">
            <a:spAutoFit/>
          </a:bodyPr>
          <a:lstStyle/>
          <a:p>
            <a:r>
              <a:rPr lang="uz-Cyrl-UZ" sz="2800" dirty="0">
                <a:solidFill>
                  <a:schemeClr val="accent3">
                    <a:lumMod val="75000"/>
                  </a:schemeClr>
                </a:solidFill>
                <a:latin typeface="Times New Roman" pitchFamily="18" charset="0"/>
                <a:cs typeface="Times New Roman" pitchFamily="18" charset="0"/>
              </a:rPr>
              <a:t>Ернинг сифати тупроқнинг муайян вақтдаги ҳолати (унумдорлиги, шамол ва сув эрозияси, шўрлашишга мойиллиги, мелиоратив ҳолати)га қараб баҳоланади. Мана шу асосда қишлоқ хўжалиги экинлари ва экинлар майдонидаги тегишлича ўзгаришлар йил ниҳоясидаги якуний ҳисоботларга киритиб борилади ва қатъий тартибга солиб турилади. </a:t>
            </a:r>
            <a:endParaRPr lang="ru-RU" sz="2800" dirty="0">
              <a:solidFill>
                <a:schemeClr val="accent3">
                  <a:lumMod val="75000"/>
                </a:schemeClr>
              </a:solidFill>
              <a:latin typeface="Times New Roman" pitchFamily="18" charset="0"/>
              <a:cs typeface="Times New Roman" pitchFamily="18" charset="0"/>
            </a:endParaRPr>
          </a:p>
          <a:p>
            <a:r>
              <a:rPr lang="uz-Cyrl-UZ" sz="2800" dirty="0">
                <a:solidFill>
                  <a:schemeClr val="accent3">
                    <a:lumMod val="75000"/>
                  </a:schemeClr>
                </a:solidFill>
                <a:latin typeface="Times New Roman" pitchFamily="18" charset="0"/>
                <a:cs typeface="Times New Roman" pitchFamily="18" charset="0"/>
              </a:rPr>
              <a:t>	Ер кадастри маълумотлари асосида мамлакат ва унинг маъмурий-ҳудудий бирикмаларида қишлоқ хўжалиги экинлари жойлаштирилади, мулкчиликнинг турли хил шаклларига эга бўлган хўжаликлар фаолияти ва уларнинг ишлаб чиқариш ҳажмлари, минтақаларнинг иқтисодий-ижтимоий ҳолати бир-бирига яқинлаштирилади. </a:t>
            </a:r>
            <a:endParaRPr lang="en-US" sz="2800" b="1" dirty="0">
              <a:solidFill>
                <a:schemeClr val="accent3">
                  <a:lumMod val="75000"/>
                </a:schemeClr>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202230051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ramka-47.gif"/>
          <p:cNvPicPr/>
          <p:nvPr/>
        </p:nvPicPr>
        <p:blipFill>
          <a:blip r:embed="rId3" cstate="print"/>
          <a:stretch>
            <a:fillRect/>
          </a:stretch>
        </p:blipFill>
        <p:spPr>
          <a:xfrm>
            <a:off x="0" y="0"/>
            <a:ext cx="12917712" cy="6858000"/>
          </a:xfrm>
          <a:prstGeom prst="rect">
            <a:avLst/>
          </a:prstGeom>
        </p:spPr>
      </p:pic>
      <p:sp>
        <p:nvSpPr>
          <p:cNvPr id="7" name="Прямоугольник 6"/>
          <p:cNvSpPr/>
          <p:nvPr/>
        </p:nvSpPr>
        <p:spPr>
          <a:xfrm>
            <a:off x="1952170" y="1019628"/>
            <a:ext cx="9013371" cy="48187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800" dirty="0">
                <a:latin typeface="Times New Roman" pitchFamily="18" charset="0"/>
                <a:cs typeface="Times New Roman" pitchFamily="18" charset="0"/>
              </a:rPr>
              <a:t>Ер </a:t>
            </a:r>
            <a:r>
              <a:rPr lang="ru-RU" sz="2800" dirty="0" err="1">
                <a:latin typeface="Times New Roman" pitchFamily="18" charset="0"/>
                <a:cs typeface="Times New Roman" pitchFamily="18" charset="0"/>
              </a:rPr>
              <a:t>кадастрининг</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асосини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тупроқ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бонитировкаси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ташкил</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этади</a:t>
            </a:r>
            <a:r>
              <a:rPr lang="ru-RU" sz="2800" dirty="0">
                <a:latin typeface="Times New Roman" pitchFamily="18" charset="0"/>
                <a:cs typeface="Times New Roman" pitchFamily="18" charset="0"/>
              </a:rPr>
              <a:t>. </a:t>
            </a:r>
            <a:r>
              <a:rPr lang="ru-RU" sz="2800" b="1" i="1" dirty="0" err="1">
                <a:latin typeface="Times New Roman" pitchFamily="18" charset="0"/>
                <a:cs typeface="Times New Roman" pitchFamily="18" charset="0"/>
              </a:rPr>
              <a:t>Тупроқ</a:t>
            </a:r>
            <a:r>
              <a:rPr lang="ru-RU" sz="2800" b="1" i="1" dirty="0">
                <a:latin typeface="Times New Roman" pitchFamily="18" charset="0"/>
                <a:cs typeface="Times New Roman" pitchFamily="18" charset="0"/>
              </a:rPr>
              <a:t> </a:t>
            </a:r>
            <a:r>
              <a:rPr lang="ru-RU" sz="2800" b="1" i="1" dirty="0" err="1">
                <a:latin typeface="Times New Roman" pitchFamily="18" charset="0"/>
                <a:cs typeface="Times New Roman" pitchFamily="18" charset="0"/>
              </a:rPr>
              <a:t>бонитировкаси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деб</a:t>
            </a:r>
            <a:r>
              <a:rPr lang="ru-RU" sz="2800" dirty="0">
                <a:latin typeface="Times New Roman" pitchFamily="18" charset="0"/>
                <a:cs typeface="Times New Roman" pitchFamily="18" charset="0"/>
              </a:rPr>
              <a:t> ер </a:t>
            </a:r>
            <a:r>
              <a:rPr lang="ru-RU" sz="2800" dirty="0" err="1">
                <a:latin typeface="Times New Roman" pitchFamily="18" charset="0"/>
                <a:cs typeface="Times New Roman" pitchFamily="18" charset="0"/>
              </a:rPr>
              <a:t>ресурсларини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сифат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жиҳатдан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қиёсий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баҳолашга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айтилади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Тупроқ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бонитировкаси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тупроқ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ҳосилдорлигига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қараб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белгиланади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одатда</a:t>
            </a:r>
            <a:r>
              <a:rPr lang="ru-RU" sz="2800" dirty="0">
                <a:latin typeface="Times New Roman" pitchFamily="18" charset="0"/>
                <a:cs typeface="Times New Roman" pitchFamily="18" charset="0"/>
              </a:rPr>
              <a:t> 100 </a:t>
            </a:r>
            <a:r>
              <a:rPr lang="ru-RU" sz="2800" dirty="0" err="1">
                <a:latin typeface="Times New Roman" pitchFamily="18" charset="0"/>
                <a:cs typeface="Times New Roman" pitchFamily="18" charset="0"/>
              </a:rPr>
              <a:t>балли</a:t>
            </a:r>
            <a:r>
              <a:rPr lang="ru-RU" sz="2800" dirty="0">
                <a:latin typeface="Times New Roman" pitchFamily="18" charset="0"/>
                <a:cs typeface="Times New Roman" pitchFamily="18" charset="0"/>
              </a:rPr>
              <a:t> шкала </a:t>
            </a:r>
            <a:r>
              <a:rPr lang="ru-RU" sz="2800" dirty="0" err="1">
                <a:latin typeface="Times New Roman" pitchFamily="18" charset="0"/>
                <a:cs typeface="Times New Roman" pitchFamily="18" charset="0"/>
              </a:rPr>
              <a:t>асосида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амалга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оширилади</a:t>
            </a:r>
            <a:r>
              <a:rPr lang="ru-RU" sz="2800" dirty="0">
                <a:latin typeface="Times New Roman" pitchFamily="18" charset="0"/>
                <a:cs typeface="Times New Roman" pitchFamily="18" charset="0"/>
              </a:rPr>
              <a:t>.</a:t>
            </a:r>
          </a:p>
          <a:p>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Ўзбекистонда</a:t>
            </a:r>
            <a:r>
              <a:rPr lang="ru-RU" sz="2800" dirty="0">
                <a:latin typeface="Times New Roman" pitchFamily="18" charset="0"/>
                <a:cs typeface="Times New Roman" pitchFamily="18" charset="0"/>
              </a:rPr>
              <a:t> бонитировка </a:t>
            </a:r>
            <a:r>
              <a:rPr lang="ru-RU" sz="2800" dirty="0" err="1">
                <a:latin typeface="Times New Roman" pitchFamily="18" charset="0"/>
                <a:cs typeface="Times New Roman" pitchFamily="18" charset="0"/>
              </a:rPr>
              <a:t>асосини</a:t>
            </a:r>
            <a:r>
              <a:rPr lang="ru-RU" sz="2800" dirty="0">
                <a:latin typeface="Times New Roman" pitchFamily="18" charset="0"/>
                <a:cs typeface="Times New Roman" pitchFamily="18" charset="0"/>
              </a:rPr>
              <a:t> пахта </a:t>
            </a:r>
            <a:r>
              <a:rPr lang="ru-RU" sz="2800" dirty="0" err="1">
                <a:latin typeface="Times New Roman" pitchFamily="18" charset="0"/>
                <a:cs typeface="Times New Roman" pitchFamily="18" charset="0"/>
              </a:rPr>
              <a:t>ҳосили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ташкил</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этади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Пахтадан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гектарига</a:t>
            </a:r>
            <a:r>
              <a:rPr lang="ru-RU" sz="2800" dirty="0">
                <a:latin typeface="Times New Roman" pitchFamily="18" charset="0"/>
                <a:cs typeface="Times New Roman" pitchFamily="18" charset="0"/>
              </a:rPr>
              <a:t> 40 ц </a:t>
            </a:r>
            <a:r>
              <a:rPr lang="ru-RU" sz="2800" dirty="0" err="1">
                <a:latin typeface="Times New Roman" pitchFamily="18" charset="0"/>
                <a:cs typeface="Times New Roman" pitchFamily="18" charset="0"/>
              </a:rPr>
              <a:t>ҳосил</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берадиган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ерлар</a:t>
            </a:r>
            <a:r>
              <a:rPr lang="ru-RU" sz="2800" dirty="0">
                <a:latin typeface="Times New Roman" pitchFamily="18" charset="0"/>
                <a:cs typeface="Times New Roman" pitchFamily="18" charset="0"/>
              </a:rPr>
              <a:t> 100 </a:t>
            </a:r>
            <a:r>
              <a:rPr lang="ru-RU" sz="2800" dirty="0" err="1">
                <a:latin typeface="Times New Roman" pitchFamily="18" charset="0"/>
                <a:cs typeface="Times New Roman" pitchFamily="18" charset="0"/>
              </a:rPr>
              <a:t>балли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бонитетга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тенг</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олинади</a:t>
            </a:r>
            <a:r>
              <a:rPr lang="ru-RU" sz="2800" dirty="0">
                <a:latin typeface="Times New Roman" pitchFamily="18" charset="0"/>
                <a:cs typeface="Times New Roman" pitchFamily="18" charset="0"/>
              </a:rPr>
              <a:t>. </a:t>
            </a:r>
            <a:endParaRPr lang="en-US" sz="2800" b="1" dirty="0" smtClean="0">
              <a:solidFill>
                <a:srgbClr val="FF0000"/>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54856223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t>СУЛТОНОБОД КФЙСИДАГИ МФЙЛАР</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310145997"/>
              </p:ext>
            </p:extLst>
          </p:nvPr>
        </p:nvGraphicFramePr>
        <p:xfrm>
          <a:off x="1175657" y="2162630"/>
          <a:ext cx="10178143" cy="4049484"/>
        </p:xfrm>
        <a:graphic>
          <a:graphicData uri="http://schemas.openxmlformats.org/drawingml/2006/table">
            <a:tbl>
              <a:tblPr>
                <a:tableStyleId>{5C22544A-7EE6-4342-B048-85BDC9FD1C3A}</a:tableStyleId>
              </a:tblPr>
              <a:tblGrid>
                <a:gridCol w="10178143">
                  <a:extLst>
                    <a:ext uri="{9D8B030D-6E8A-4147-A177-3AD203B41FA5}">
                      <a16:colId xmlns="" xmlns:a16="http://schemas.microsoft.com/office/drawing/2014/main" val="72650402"/>
                    </a:ext>
                  </a:extLst>
                </a:gridCol>
              </a:tblGrid>
              <a:tr h="831590">
                <a:tc>
                  <a:txBody>
                    <a:bodyPr/>
                    <a:lstStyle/>
                    <a:p>
                      <a:pPr algn="l" fontAlgn="ctr"/>
                      <a:r>
                        <a:rPr lang="ru-RU" sz="4800" u="none" strike="noStrike" dirty="0" err="1">
                          <a:effectLst/>
                        </a:rPr>
                        <a:t>Мирабдуллаев</a:t>
                      </a:r>
                      <a:r>
                        <a:rPr lang="ru-RU" sz="4800" u="none" strike="noStrike" dirty="0">
                          <a:effectLst/>
                        </a:rPr>
                        <a:t>  </a:t>
                      </a:r>
                      <a:endParaRPr lang="ru-RU" sz="4800" b="0" i="0" u="none" strike="noStrike" dirty="0">
                        <a:effectLst/>
                        <a:latin typeface="PANDA Times UZ"/>
                      </a:endParaRPr>
                    </a:p>
                  </a:txBody>
                  <a:tcPr marL="9525" marR="9525" marT="9525" marB="0" anchor="ctr">
                    <a:solidFill>
                      <a:schemeClr val="bg2">
                        <a:lumMod val="60000"/>
                        <a:lumOff val="40000"/>
                      </a:schemeClr>
                    </a:solidFill>
                  </a:tcPr>
                </a:tc>
                <a:extLst>
                  <a:ext uri="{0D108BD9-81ED-4DB2-BD59-A6C34878D82A}">
                    <a16:rowId xmlns="" xmlns:a16="http://schemas.microsoft.com/office/drawing/2014/main" val="63335802"/>
                  </a:ext>
                </a:extLst>
              </a:tr>
              <a:tr h="831590">
                <a:tc>
                  <a:txBody>
                    <a:bodyPr/>
                    <a:lstStyle/>
                    <a:p>
                      <a:pPr algn="l" fontAlgn="ctr"/>
                      <a:r>
                        <a:rPr lang="ru-RU" sz="4800" u="none" strike="noStrike" dirty="0" err="1">
                          <a:effectLst/>
                        </a:rPr>
                        <a:t>Нишонбек</a:t>
                      </a:r>
                      <a:endParaRPr lang="ru-RU" sz="4800" b="0" i="0" u="none" strike="noStrike" dirty="0">
                        <a:effectLst/>
                        <a:latin typeface="PANDA Times UZ"/>
                      </a:endParaRPr>
                    </a:p>
                  </a:txBody>
                  <a:tcPr marL="9525" marR="9525" marT="9525" marB="0" anchor="ctr">
                    <a:solidFill>
                      <a:schemeClr val="bg2">
                        <a:lumMod val="60000"/>
                        <a:lumOff val="40000"/>
                      </a:schemeClr>
                    </a:solidFill>
                  </a:tcPr>
                </a:tc>
                <a:extLst>
                  <a:ext uri="{0D108BD9-81ED-4DB2-BD59-A6C34878D82A}">
                    <a16:rowId xmlns="" xmlns:a16="http://schemas.microsoft.com/office/drawing/2014/main" val="1887635796"/>
                  </a:ext>
                </a:extLst>
              </a:tr>
              <a:tr h="759278">
                <a:tc>
                  <a:txBody>
                    <a:bodyPr/>
                    <a:lstStyle/>
                    <a:p>
                      <a:pPr algn="l" fontAlgn="ctr"/>
                      <a:r>
                        <a:rPr lang="ru-RU" sz="4800" u="none" strike="noStrike" dirty="0" err="1">
                          <a:effectLst/>
                        </a:rPr>
                        <a:t>Усмон</a:t>
                      </a:r>
                      <a:r>
                        <a:rPr lang="ru-RU" sz="4800" u="none" strike="noStrike" dirty="0">
                          <a:effectLst/>
                        </a:rPr>
                        <a:t> </a:t>
                      </a:r>
                      <a:r>
                        <a:rPr lang="ru-RU" sz="4800" u="none" strike="noStrike" dirty="0" err="1">
                          <a:effectLst/>
                        </a:rPr>
                        <a:t>Носир</a:t>
                      </a:r>
                      <a:r>
                        <a:rPr lang="ru-RU" sz="4800" u="none" strike="noStrike" dirty="0">
                          <a:effectLst/>
                        </a:rPr>
                        <a:t> </a:t>
                      </a:r>
                      <a:endParaRPr lang="ru-RU" sz="4800" b="0" i="0" u="none" strike="noStrike" dirty="0">
                        <a:effectLst/>
                        <a:latin typeface="PANDA Times UZ"/>
                      </a:endParaRPr>
                    </a:p>
                  </a:txBody>
                  <a:tcPr marL="9525" marR="9525" marT="9525" marB="0" anchor="ctr">
                    <a:solidFill>
                      <a:schemeClr val="bg2">
                        <a:lumMod val="60000"/>
                        <a:lumOff val="40000"/>
                      </a:schemeClr>
                    </a:solidFill>
                  </a:tcPr>
                </a:tc>
                <a:extLst>
                  <a:ext uri="{0D108BD9-81ED-4DB2-BD59-A6C34878D82A}">
                    <a16:rowId xmlns="" xmlns:a16="http://schemas.microsoft.com/office/drawing/2014/main" val="897916104"/>
                  </a:ext>
                </a:extLst>
              </a:tr>
              <a:tr h="867748">
                <a:tc>
                  <a:txBody>
                    <a:bodyPr/>
                    <a:lstStyle/>
                    <a:p>
                      <a:pPr algn="l" fontAlgn="ctr"/>
                      <a:r>
                        <a:rPr lang="ru-RU" sz="4800" u="none" strike="noStrike" dirty="0" err="1">
                          <a:effectLst/>
                        </a:rPr>
                        <a:t>Тошматов</a:t>
                      </a:r>
                      <a:endParaRPr lang="ru-RU" sz="4800" b="0" i="0" u="none" strike="noStrike" dirty="0">
                        <a:effectLst/>
                        <a:latin typeface="PANDA Times UZ"/>
                      </a:endParaRPr>
                    </a:p>
                  </a:txBody>
                  <a:tcPr marL="9525" marR="9525" marT="9525" marB="0" anchor="ctr">
                    <a:solidFill>
                      <a:schemeClr val="bg2">
                        <a:lumMod val="60000"/>
                        <a:lumOff val="40000"/>
                      </a:schemeClr>
                    </a:solidFill>
                  </a:tcPr>
                </a:tc>
                <a:extLst>
                  <a:ext uri="{0D108BD9-81ED-4DB2-BD59-A6C34878D82A}">
                    <a16:rowId xmlns="" xmlns:a16="http://schemas.microsoft.com/office/drawing/2014/main" val="1057008814"/>
                  </a:ext>
                </a:extLst>
              </a:tr>
              <a:tr h="759278">
                <a:tc>
                  <a:txBody>
                    <a:bodyPr/>
                    <a:lstStyle/>
                    <a:p>
                      <a:pPr algn="l" fontAlgn="ctr"/>
                      <a:r>
                        <a:rPr lang="ru-RU" sz="4800" u="none" strike="noStrike" dirty="0" err="1">
                          <a:effectLst/>
                        </a:rPr>
                        <a:t>Хамза</a:t>
                      </a:r>
                      <a:r>
                        <a:rPr lang="ru-RU" sz="4800" u="none" strike="noStrike" dirty="0">
                          <a:effectLst/>
                        </a:rPr>
                        <a:t> </a:t>
                      </a:r>
                      <a:endParaRPr lang="ru-RU" sz="4800" b="0" i="0" u="none" strike="noStrike" dirty="0">
                        <a:effectLst/>
                        <a:latin typeface="PANDA Times UZ"/>
                      </a:endParaRPr>
                    </a:p>
                  </a:txBody>
                  <a:tcPr marL="9525" marR="9525" marT="9525" marB="0" anchor="ctr">
                    <a:solidFill>
                      <a:schemeClr val="bg2">
                        <a:lumMod val="60000"/>
                        <a:lumOff val="40000"/>
                      </a:schemeClr>
                    </a:solidFill>
                  </a:tcPr>
                </a:tc>
                <a:extLst>
                  <a:ext uri="{0D108BD9-81ED-4DB2-BD59-A6C34878D82A}">
                    <a16:rowId xmlns="" xmlns:a16="http://schemas.microsoft.com/office/drawing/2014/main" val="275545426"/>
                  </a:ext>
                </a:extLst>
              </a:tr>
            </a:tbl>
          </a:graphicData>
        </a:graphic>
      </p:graphicFrame>
      <p:pic>
        <p:nvPicPr>
          <p:cNvPr id="5" name="Рисунок 4" descr="ramka-47.gif"/>
          <p:cNvPicPr/>
          <p:nvPr/>
        </p:nvPicPr>
        <p:blipFill>
          <a:blip r:embed="rId3" cstate="print"/>
          <a:stretch>
            <a:fillRect/>
          </a:stretch>
        </p:blipFill>
        <p:spPr>
          <a:xfrm>
            <a:off x="130629" y="0"/>
            <a:ext cx="12917712" cy="6858000"/>
          </a:xfrm>
          <a:prstGeom prst="rect">
            <a:avLst/>
          </a:prstGeom>
        </p:spPr>
      </p:pic>
      <p:sp>
        <p:nvSpPr>
          <p:cNvPr id="6" name="Прямоугольник 5"/>
          <p:cNvSpPr/>
          <p:nvPr/>
        </p:nvSpPr>
        <p:spPr>
          <a:xfrm>
            <a:off x="1902820" y="1019628"/>
            <a:ext cx="9165773" cy="4818743"/>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FF0000"/>
              </a:solidFill>
            </a:endParaRPr>
          </a:p>
        </p:txBody>
      </p:sp>
      <p:sp>
        <p:nvSpPr>
          <p:cNvPr id="3" name="Прямоугольник 2"/>
          <p:cNvSpPr/>
          <p:nvPr/>
        </p:nvSpPr>
        <p:spPr>
          <a:xfrm>
            <a:off x="1902820" y="1136469"/>
            <a:ext cx="9069979" cy="3539430"/>
          </a:xfrm>
          <a:prstGeom prst="rect">
            <a:avLst/>
          </a:prstGeom>
        </p:spPr>
        <p:txBody>
          <a:bodyPr wrap="square">
            <a:spAutoFit/>
          </a:bodyPr>
          <a:lstStyle/>
          <a:p>
            <a:r>
              <a:rPr lang="ru-RU" sz="2800" dirty="0">
                <a:latin typeface="Times New Roman" pitchFamily="18" charset="0"/>
                <a:cs typeface="Times New Roman" pitchFamily="18" charset="0"/>
              </a:rPr>
              <a:t>Ер </a:t>
            </a:r>
            <a:r>
              <a:rPr lang="ru-RU" sz="2800" dirty="0" err="1">
                <a:latin typeface="Times New Roman" pitchFamily="18" charset="0"/>
                <a:cs typeface="Times New Roman" pitchFamily="18" charset="0"/>
              </a:rPr>
              <a:t>кадастрининг</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асосини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тупроқ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бонитировкаси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ташкил</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этади</a:t>
            </a:r>
            <a:r>
              <a:rPr lang="ru-RU" sz="2800" dirty="0">
                <a:latin typeface="Times New Roman" pitchFamily="18" charset="0"/>
                <a:cs typeface="Times New Roman" pitchFamily="18" charset="0"/>
              </a:rPr>
              <a:t>. </a:t>
            </a:r>
            <a:r>
              <a:rPr lang="ru-RU" sz="2800" b="1" i="1" dirty="0" err="1">
                <a:latin typeface="Times New Roman" pitchFamily="18" charset="0"/>
                <a:cs typeface="Times New Roman" pitchFamily="18" charset="0"/>
              </a:rPr>
              <a:t>Тупроқ</a:t>
            </a:r>
            <a:r>
              <a:rPr lang="ru-RU" sz="2800" b="1" i="1" dirty="0">
                <a:latin typeface="Times New Roman" pitchFamily="18" charset="0"/>
                <a:cs typeface="Times New Roman" pitchFamily="18" charset="0"/>
              </a:rPr>
              <a:t> </a:t>
            </a:r>
            <a:r>
              <a:rPr lang="ru-RU" sz="2800" b="1" i="1" dirty="0" err="1">
                <a:latin typeface="Times New Roman" pitchFamily="18" charset="0"/>
                <a:cs typeface="Times New Roman" pitchFamily="18" charset="0"/>
              </a:rPr>
              <a:t>бонитировкаси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деб</a:t>
            </a:r>
            <a:r>
              <a:rPr lang="ru-RU" sz="2800" dirty="0">
                <a:latin typeface="Times New Roman" pitchFamily="18" charset="0"/>
                <a:cs typeface="Times New Roman" pitchFamily="18" charset="0"/>
              </a:rPr>
              <a:t> ер </a:t>
            </a:r>
            <a:r>
              <a:rPr lang="ru-RU" sz="2800" dirty="0" err="1">
                <a:latin typeface="Times New Roman" pitchFamily="18" charset="0"/>
                <a:cs typeface="Times New Roman" pitchFamily="18" charset="0"/>
              </a:rPr>
              <a:t>ресурсларини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сифат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жиҳатдан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қиёсий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баҳолашга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айтилади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Тупроқ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бонитировкаси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тупроқ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ҳосилдорлигига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қараб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белгиланади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одатда</a:t>
            </a:r>
            <a:r>
              <a:rPr lang="ru-RU" sz="2800" dirty="0">
                <a:latin typeface="Times New Roman" pitchFamily="18" charset="0"/>
                <a:cs typeface="Times New Roman" pitchFamily="18" charset="0"/>
              </a:rPr>
              <a:t> 100 </a:t>
            </a:r>
            <a:r>
              <a:rPr lang="ru-RU" sz="2800" dirty="0" err="1">
                <a:latin typeface="Times New Roman" pitchFamily="18" charset="0"/>
                <a:cs typeface="Times New Roman" pitchFamily="18" charset="0"/>
              </a:rPr>
              <a:t>балли</a:t>
            </a:r>
            <a:r>
              <a:rPr lang="ru-RU" sz="2800" dirty="0">
                <a:latin typeface="Times New Roman" pitchFamily="18" charset="0"/>
                <a:cs typeface="Times New Roman" pitchFamily="18" charset="0"/>
              </a:rPr>
              <a:t> шкала </a:t>
            </a:r>
            <a:r>
              <a:rPr lang="ru-RU" sz="2800" dirty="0" err="1">
                <a:latin typeface="Times New Roman" pitchFamily="18" charset="0"/>
                <a:cs typeface="Times New Roman" pitchFamily="18" charset="0"/>
              </a:rPr>
              <a:t>асосида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амалга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оширилади</a:t>
            </a:r>
            <a:r>
              <a:rPr lang="ru-RU" sz="2800" dirty="0">
                <a:latin typeface="Times New Roman" pitchFamily="18" charset="0"/>
                <a:cs typeface="Times New Roman" pitchFamily="18" charset="0"/>
              </a:rPr>
              <a:t>.</a:t>
            </a:r>
          </a:p>
          <a:p>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Ўзбекистонда</a:t>
            </a:r>
            <a:r>
              <a:rPr lang="ru-RU" sz="2800" dirty="0">
                <a:latin typeface="Times New Roman" pitchFamily="18" charset="0"/>
                <a:cs typeface="Times New Roman" pitchFamily="18" charset="0"/>
              </a:rPr>
              <a:t> бонитировка </a:t>
            </a:r>
            <a:r>
              <a:rPr lang="ru-RU" sz="2800" dirty="0" err="1">
                <a:latin typeface="Times New Roman" pitchFamily="18" charset="0"/>
                <a:cs typeface="Times New Roman" pitchFamily="18" charset="0"/>
              </a:rPr>
              <a:t>асосини</a:t>
            </a:r>
            <a:r>
              <a:rPr lang="ru-RU" sz="2800" dirty="0">
                <a:latin typeface="Times New Roman" pitchFamily="18" charset="0"/>
                <a:cs typeface="Times New Roman" pitchFamily="18" charset="0"/>
              </a:rPr>
              <a:t> пахта </a:t>
            </a:r>
            <a:r>
              <a:rPr lang="ru-RU" sz="2800" dirty="0" err="1">
                <a:latin typeface="Times New Roman" pitchFamily="18" charset="0"/>
                <a:cs typeface="Times New Roman" pitchFamily="18" charset="0"/>
              </a:rPr>
              <a:t>ҳосили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ташкил</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этади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Пахтадан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гектарига</a:t>
            </a:r>
            <a:r>
              <a:rPr lang="ru-RU" sz="2800" dirty="0">
                <a:latin typeface="Times New Roman" pitchFamily="18" charset="0"/>
                <a:cs typeface="Times New Roman" pitchFamily="18" charset="0"/>
              </a:rPr>
              <a:t> 40 ц </a:t>
            </a:r>
            <a:r>
              <a:rPr lang="ru-RU" sz="2800" dirty="0" err="1">
                <a:latin typeface="Times New Roman" pitchFamily="18" charset="0"/>
                <a:cs typeface="Times New Roman" pitchFamily="18" charset="0"/>
              </a:rPr>
              <a:t>ҳосил</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берадиган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ерлар</a:t>
            </a:r>
            <a:r>
              <a:rPr lang="ru-RU" sz="2800" dirty="0">
                <a:latin typeface="Times New Roman" pitchFamily="18" charset="0"/>
                <a:cs typeface="Times New Roman" pitchFamily="18" charset="0"/>
              </a:rPr>
              <a:t> 100 </a:t>
            </a:r>
            <a:r>
              <a:rPr lang="ru-RU" sz="2800" dirty="0" err="1">
                <a:latin typeface="Times New Roman" pitchFamily="18" charset="0"/>
                <a:cs typeface="Times New Roman" pitchFamily="18" charset="0"/>
              </a:rPr>
              <a:t>балли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бонитетга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тенг</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олинади</a:t>
            </a:r>
            <a:r>
              <a:rPr lang="ru-RU" sz="2800" dirty="0">
                <a:latin typeface="Times New Roman" pitchFamily="18" charset="0"/>
                <a:cs typeface="Times New Roman" pitchFamily="18" charset="0"/>
              </a:rPr>
              <a:t>. </a:t>
            </a:r>
          </a:p>
        </p:txBody>
      </p:sp>
    </p:spTree>
    <p:custDataLst>
      <p:tags r:id="rId1"/>
    </p:custDataLst>
    <p:extLst>
      <p:ext uri="{BB962C8B-B14F-4D97-AF65-F5344CB8AC3E}">
        <p14:creationId xmlns:p14="http://schemas.microsoft.com/office/powerpoint/2010/main" val="43747020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2"/>
                                        </p:tgtEl>
                                        <p:attrNameLst>
                                          <p:attrName>style.color</p:attrName>
                                        </p:attrNameLst>
                                      </p:cBhvr>
                                      <p:to>
                                        <p:clrVal>
                                          <a:schemeClr val="accent2"/>
                                        </p:clrVal>
                                      </p:to>
                                    </p:set>
                                    <p:set>
                                      <p:cBhvr>
                                        <p:cTn id="7" dur="500" fill="hold"/>
                                        <p:tgtEl>
                                          <p:spTgt spid="2"/>
                                        </p:tgtEl>
                                        <p:attrNameLst>
                                          <p:attrName>fillcolor</p:attrName>
                                        </p:attrNameLst>
                                      </p:cBhvr>
                                      <p:to>
                                        <p:clrVal>
                                          <a:schemeClr val="accent2"/>
                                        </p:clrVal>
                                      </p:to>
                                    </p:set>
                                    <p:set>
                                      <p:cBhvr>
                                        <p:cTn id="8" dur="500" fill="hold"/>
                                        <p:tgtEl>
                                          <p:spTgt spid="2"/>
                                        </p:tgtEl>
                                        <p:attrNameLst>
                                          <p:attrName>fill.type</p:attrName>
                                        </p:attrNameLst>
                                      </p:cBhvr>
                                      <p:to>
                                        <p:strVal val="solid"/>
                                      </p:to>
                                    </p:set>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ru-RU"/>
          </a:p>
        </p:txBody>
      </p:sp>
      <p:sp>
        <p:nvSpPr>
          <p:cNvPr id="9219" name="Rectangle 3"/>
          <p:cNvSpPr>
            <a:spLocks noGrp="1" noChangeArrowheads="1"/>
          </p:cNvSpPr>
          <p:nvPr>
            <p:ph type="body" idx="1"/>
          </p:nvPr>
        </p:nvSpPr>
        <p:spPr>
          <a:xfrm>
            <a:off x="0" y="0"/>
            <a:ext cx="12192000" cy="6858000"/>
          </a:xfrm>
        </p:spPr>
        <p:txBody>
          <a:bodyPr/>
          <a:lstStyle/>
          <a:p>
            <a:endParaRPr lang="ru-RU">
              <a:solidFill>
                <a:schemeClr val="accent6">
                  <a:lumMod val="50000"/>
                </a:schemeClr>
              </a:solidFill>
            </a:endParaRPr>
          </a:p>
        </p:txBody>
      </p:sp>
      <p:pic>
        <p:nvPicPr>
          <p:cNvPr id="9220" name="Picture 4" descr="SAVE_20181016_0906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143690"/>
            <a:ext cx="12191999" cy="5509200"/>
          </a:xfrm>
          <a:prstGeom prst="rect">
            <a:avLst/>
          </a:prstGeom>
        </p:spPr>
        <p:txBody>
          <a:bodyPr wrap="square">
            <a:spAutoFit/>
          </a:bodyPr>
          <a:lstStyle/>
          <a:p>
            <a:endParaRPr lang="ru-RU" sz="3200" dirty="0" smtClean="0">
              <a:latin typeface="Times New Roman" pitchFamily="18" charset="0"/>
              <a:cs typeface="Times New Roman" pitchFamily="18" charset="0"/>
            </a:endParaRPr>
          </a:p>
          <a:p>
            <a:r>
              <a:rPr lang="ru-RU" sz="3200" dirty="0" err="1" smtClean="0">
                <a:solidFill>
                  <a:schemeClr val="accent2">
                    <a:lumMod val="75000"/>
                  </a:schemeClr>
                </a:solidFill>
                <a:latin typeface="Times New Roman" pitchFamily="18" charset="0"/>
                <a:cs typeface="Times New Roman" pitchFamily="18" charset="0"/>
              </a:rPr>
              <a:t>Тупроқ</a:t>
            </a:r>
            <a:r>
              <a:rPr lang="ru-RU" sz="3200" dirty="0" smtClean="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бонитировкаси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тупроқ</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ҳосилдорлигига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қараб</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белгиланади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ва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одатда</a:t>
            </a:r>
            <a:r>
              <a:rPr lang="ru-RU" sz="3200" dirty="0">
                <a:solidFill>
                  <a:schemeClr val="accent2">
                    <a:lumMod val="75000"/>
                  </a:schemeClr>
                </a:solidFill>
                <a:latin typeface="Times New Roman" pitchFamily="18" charset="0"/>
                <a:cs typeface="Times New Roman" pitchFamily="18" charset="0"/>
              </a:rPr>
              <a:t> 100 </a:t>
            </a:r>
            <a:r>
              <a:rPr lang="ru-RU" sz="3200" dirty="0" err="1">
                <a:solidFill>
                  <a:schemeClr val="accent2">
                    <a:lumMod val="75000"/>
                  </a:schemeClr>
                </a:solidFill>
                <a:latin typeface="Times New Roman" pitchFamily="18" charset="0"/>
                <a:cs typeface="Times New Roman" pitchFamily="18" charset="0"/>
              </a:rPr>
              <a:t>балли</a:t>
            </a:r>
            <a:r>
              <a:rPr lang="ru-RU" sz="3200" dirty="0">
                <a:solidFill>
                  <a:schemeClr val="accent2">
                    <a:lumMod val="75000"/>
                  </a:schemeClr>
                </a:solidFill>
                <a:latin typeface="Times New Roman" pitchFamily="18" charset="0"/>
                <a:cs typeface="Times New Roman" pitchFamily="18" charset="0"/>
              </a:rPr>
              <a:t> шкала </a:t>
            </a:r>
            <a:r>
              <a:rPr lang="ru-RU" sz="3200" dirty="0" err="1">
                <a:solidFill>
                  <a:schemeClr val="accent2">
                    <a:lumMod val="75000"/>
                  </a:schemeClr>
                </a:solidFill>
                <a:latin typeface="Times New Roman" pitchFamily="18" charset="0"/>
                <a:cs typeface="Times New Roman" pitchFamily="18" charset="0"/>
              </a:rPr>
              <a:t>асосида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амалга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оширилади</a:t>
            </a:r>
            <a:r>
              <a:rPr lang="ru-RU" sz="3200" dirty="0">
                <a:solidFill>
                  <a:schemeClr val="accent2">
                    <a:lumMod val="75000"/>
                  </a:schemeClr>
                </a:solidFill>
                <a:latin typeface="Times New Roman" pitchFamily="18" charset="0"/>
                <a:cs typeface="Times New Roman" pitchFamily="18" charset="0"/>
              </a:rPr>
              <a:t>.</a:t>
            </a:r>
          </a:p>
          <a:p>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Ўзбекистонда</a:t>
            </a:r>
            <a:r>
              <a:rPr lang="ru-RU" sz="3200" dirty="0">
                <a:solidFill>
                  <a:schemeClr val="accent2">
                    <a:lumMod val="75000"/>
                  </a:schemeClr>
                </a:solidFill>
                <a:latin typeface="Times New Roman" pitchFamily="18" charset="0"/>
                <a:cs typeface="Times New Roman" pitchFamily="18" charset="0"/>
              </a:rPr>
              <a:t> бонитировка </a:t>
            </a:r>
            <a:r>
              <a:rPr lang="ru-RU" sz="3200" dirty="0" err="1">
                <a:solidFill>
                  <a:schemeClr val="accent2">
                    <a:lumMod val="75000"/>
                  </a:schemeClr>
                </a:solidFill>
                <a:latin typeface="Times New Roman" pitchFamily="18" charset="0"/>
                <a:cs typeface="Times New Roman" pitchFamily="18" charset="0"/>
              </a:rPr>
              <a:t>асосини</a:t>
            </a:r>
            <a:r>
              <a:rPr lang="ru-RU" sz="3200" dirty="0">
                <a:solidFill>
                  <a:schemeClr val="accent2">
                    <a:lumMod val="75000"/>
                  </a:schemeClr>
                </a:solidFill>
                <a:latin typeface="Times New Roman" pitchFamily="18" charset="0"/>
                <a:cs typeface="Times New Roman" pitchFamily="18" charset="0"/>
              </a:rPr>
              <a:t> пахта </a:t>
            </a:r>
            <a:r>
              <a:rPr lang="ru-RU" sz="3200" dirty="0" err="1">
                <a:solidFill>
                  <a:schemeClr val="accent2">
                    <a:lumMod val="75000"/>
                  </a:schemeClr>
                </a:solidFill>
                <a:latin typeface="Times New Roman" pitchFamily="18" charset="0"/>
                <a:cs typeface="Times New Roman" pitchFamily="18" charset="0"/>
              </a:rPr>
              <a:t>ҳосили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ташкил</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этади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Пахтадан</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гектарига</a:t>
            </a:r>
            <a:r>
              <a:rPr lang="ru-RU" sz="3200" dirty="0">
                <a:solidFill>
                  <a:schemeClr val="accent2">
                    <a:lumMod val="75000"/>
                  </a:schemeClr>
                </a:solidFill>
                <a:latin typeface="Times New Roman" pitchFamily="18" charset="0"/>
                <a:cs typeface="Times New Roman" pitchFamily="18" charset="0"/>
              </a:rPr>
              <a:t> 40 ц </a:t>
            </a:r>
            <a:r>
              <a:rPr lang="ru-RU" sz="3200" dirty="0" err="1">
                <a:solidFill>
                  <a:schemeClr val="accent2">
                    <a:lumMod val="75000"/>
                  </a:schemeClr>
                </a:solidFill>
                <a:latin typeface="Times New Roman" pitchFamily="18" charset="0"/>
                <a:cs typeface="Times New Roman" pitchFamily="18" charset="0"/>
              </a:rPr>
              <a:t>ҳосил</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берадиган</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ерлар</a:t>
            </a:r>
            <a:r>
              <a:rPr lang="ru-RU" sz="3200" dirty="0">
                <a:solidFill>
                  <a:schemeClr val="accent2">
                    <a:lumMod val="75000"/>
                  </a:schemeClr>
                </a:solidFill>
                <a:latin typeface="Times New Roman" pitchFamily="18" charset="0"/>
                <a:cs typeface="Times New Roman" pitchFamily="18" charset="0"/>
              </a:rPr>
              <a:t> 100 </a:t>
            </a:r>
            <a:r>
              <a:rPr lang="ru-RU" sz="3200" dirty="0" err="1">
                <a:solidFill>
                  <a:schemeClr val="accent2">
                    <a:lumMod val="75000"/>
                  </a:schemeClr>
                </a:solidFill>
                <a:latin typeface="Times New Roman" pitchFamily="18" charset="0"/>
                <a:cs typeface="Times New Roman" pitchFamily="18" charset="0"/>
              </a:rPr>
              <a:t>балли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бонитетга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тенг</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деб</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олинади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Тупроқ</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бонитировкаси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юқори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ўрта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ва</a:t>
            </a:r>
            <a:r>
              <a:rPr lang="ru-RU" sz="3200" dirty="0">
                <a:solidFill>
                  <a:schemeClr val="accent2">
                    <a:lumMod val="75000"/>
                  </a:schemeClr>
                </a:solidFill>
                <a:latin typeface="Times New Roman" pitchFamily="18" charset="0"/>
                <a:cs typeface="Times New Roman" pitchFamily="18" charset="0"/>
              </a:rPr>
              <a:t> паст </a:t>
            </a:r>
            <a:r>
              <a:rPr lang="ru-RU" sz="3200" dirty="0" err="1">
                <a:solidFill>
                  <a:schemeClr val="accent2">
                    <a:lumMod val="75000"/>
                  </a:schemeClr>
                </a:solidFill>
                <a:latin typeface="Times New Roman" pitchFamily="18" charset="0"/>
                <a:cs typeface="Times New Roman" pitchFamily="18" charset="0"/>
              </a:rPr>
              <a:t>бонитетга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бўлинади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Эрозияга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учрамаган</a:t>
            </a:r>
            <a:r>
              <a:rPr lang="ru-RU" sz="3200" dirty="0">
                <a:solidFill>
                  <a:schemeClr val="accent2">
                    <a:lumMod val="75000"/>
                  </a:schemeClr>
                </a:solidFill>
                <a:latin typeface="Times New Roman" pitchFamily="18" charset="0"/>
                <a:cs typeface="Times New Roman" pitchFamily="18" charset="0"/>
              </a:rPr>
              <a:t> типик </a:t>
            </a:r>
            <a:r>
              <a:rPr lang="ru-RU" sz="3200" dirty="0" err="1">
                <a:solidFill>
                  <a:schemeClr val="accent2">
                    <a:lumMod val="75000"/>
                  </a:schemeClr>
                </a:solidFill>
                <a:latin typeface="Times New Roman" pitchFamily="18" charset="0"/>
                <a:cs typeface="Times New Roman" pitchFamily="18" charset="0"/>
              </a:rPr>
              <a:t>ва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бўз</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тупроқлар</a:t>
            </a:r>
            <a:r>
              <a:rPr lang="ru-RU" sz="3200" dirty="0">
                <a:solidFill>
                  <a:schemeClr val="accent2">
                    <a:lumMod val="75000"/>
                  </a:schemeClr>
                </a:solidFill>
                <a:latin typeface="Times New Roman" pitchFamily="18" charset="0"/>
                <a:cs typeface="Times New Roman" pitchFamily="18" charset="0"/>
              </a:rPr>
              <a:t> </a:t>
            </a:r>
            <a:r>
              <a:rPr lang="ru-RU" sz="3200" u="sng" dirty="0" err="1">
                <a:solidFill>
                  <a:schemeClr val="accent2">
                    <a:lumMod val="75000"/>
                  </a:schemeClr>
                </a:solidFill>
                <a:latin typeface="Times New Roman" pitchFamily="18" charset="0"/>
                <a:cs typeface="Times New Roman" pitchFamily="18" charset="0"/>
              </a:rPr>
              <a:t>юқори</a:t>
            </a:r>
            <a:r>
              <a:rPr lang="ru-RU" sz="3200" u="sng" dirty="0">
                <a:solidFill>
                  <a:schemeClr val="accent2">
                    <a:lumMod val="75000"/>
                  </a:schemeClr>
                </a:solidFill>
                <a:latin typeface="Times New Roman" pitchFamily="18" charset="0"/>
                <a:cs typeface="Times New Roman" pitchFamily="18" charset="0"/>
              </a:rPr>
              <a:t> бонитет</a:t>
            </a:r>
            <a:r>
              <a:rPr lang="ru-RU" sz="3200" dirty="0">
                <a:solidFill>
                  <a:schemeClr val="accent2">
                    <a:lumMod val="75000"/>
                  </a:schemeClr>
                </a:solidFill>
                <a:latin typeface="Times New Roman" pitchFamily="18" charset="0"/>
                <a:cs typeface="Times New Roman" pitchFamily="18" charset="0"/>
              </a:rPr>
              <a:t> (80-100 балл), </a:t>
            </a:r>
            <a:r>
              <a:rPr lang="ru-RU" sz="3200" dirty="0" err="1">
                <a:solidFill>
                  <a:schemeClr val="accent2">
                    <a:lumMod val="75000"/>
                  </a:schemeClr>
                </a:solidFill>
                <a:latin typeface="Times New Roman" pitchFamily="18" charset="0"/>
                <a:cs typeface="Times New Roman" pitchFamily="18" charset="0"/>
              </a:rPr>
              <a:t>дарё</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дельталарида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жойлашган</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шўрлашган</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суғориладиган</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ўтлоқ-қайир</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тупроқлар</a:t>
            </a:r>
            <a:r>
              <a:rPr lang="ru-RU" sz="3200" dirty="0">
                <a:solidFill>
                  <a:schemeClr val="accent2">
                    <a:lumMod val="75000"/>
                  </a:schemeClr>
                </a:solidFill>
                <a:latin typeface="Times New Roman" pitchFamily="18" charset="0"/>
                <a:cs typeface="Times New Roman" pitchFamily="18" charset="0"/>
              </a:rPr>
              <a:t> </a:t>
            </a:r>
            <a:r>
              <a:rPr lang="ru-RU" sz="3200" u="sng" dirty="0" err="1">
                <a:solidFill>
                  <a:schemeClr val="accent2">
                    <a:lumMod val="75000"/>
                  </a:schemeClr>
                </a:solidFill>
                <a:latin typeface="Times New Roman" pitchFamily="18" charset="0"/>
                <a:cs typeface="Times New Roman" pitchFamily="18" charset="0"/>
              </a:rPr>
              <a:t>ўртача</a:t>
            </a:r>
            <a:r>
              <a:rPr lang="ru-RU" sz="3200" u="sng" dirty="0">
                <a:solidFill>
                  <a:schemeClr val="accent2">
                    <a:lumMod val="75000"/>
                  </a:schemeClr>
                </a:solidFill>
                <a:latin typeface="Times New Roman" pitchFamily="18" charset="0"/>
                <a:cs typeface="Times New Roman" pitchFamily="18" charset="0"/>
              </a:rPr>
              <a:t> бонитет</a:t>
            </a:r>
            <a:r>
              <a:rPr lang="ru-RU" sz="3200" dirty="0">
                <a:solidFill>
                  <a:schemeClr val="accent2">
                    <a:lumMod val="75000"/>
                  </a:schemeClr>
                </a:solidFill>
                <a:latin typeface="Times New Roman" pitchFamily="18" charset="0"/>
                <a:cs typeface="Times New Roman" pitchFamily="18" charset="0"/>
              </a:rPr>
              <a:t> (40-60 балл), </a:t>
            </a:r>
            <a:r>
              <a:rPr lang="ru-RU" sz="3200" dirty="0" err="1">
                <a:solidFill>
                  <a:schemeClr val="accent2">
                    <a:lumMod val="75000"/>
                  </a:schemeClr>
                </a:solidFill>
                <a:latin typeface="Times New Roman" pitchFamily="18" charset="0"/>
                <a:cs typeface="Times New Roman" pitchFamily="18" charset="0"/>
              </a:rPr>
              <a:t>кучли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шўрланган</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тошлоқ</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тақирли</a:t>
            </a:r>
            <a:r>
              <a:rPr lang="ru-RU" sz="3200" dirty="0">
                <a:solidFill>
                  <a:schemeClr val="accent2">
                    <a:lumMod val="75000"/>
                  </a:schemeClr>
                </a:solidFill>
                <a:latin typeface="Times New Roman" pitchFamily="18" charset="0"/>
                <a:cs typeface="Times New Roman" pitchFamily="18" charset="0"/>
              </a:rPr>
              <a:t>, сур-</a:t>
            </a:r>
            <a:r>
              <a:rPr lang="ru-RU" sz="3200" dirty="0" err="1">
                <a:solidFill>
                  <a:schemeClr val="accent2">
                    <a:lumMod val="75000"/>
                  </a:schemeClr>
                </a:solidFill>
                <a:latin typeface="Times New Roman" pitchFamily="18" charset="0"/>
                <a:cs typeface="Times New Roman" pitchFamily="18" charset="0"/>
              </a:rPr>
              <a:t>қўнғир</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ва</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гилли</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тупроқлар</a:t>
            </a:r>
            <a:r>
              <a:rPr lang="ru-RU" sz="3200" dirty="0">
                <a:solidFill>
                  <a:schemeClr val="accent2">
                    <a:lumMod val="75000"/>
                  </a:schemeClr>
                </a:solidFill>
                <a:latin typeface="Times New Roman" pitchFamily="18" charset="0"/>
                <a:cs typeface="Times New Roman" pitchFamily="18" charset="0"/>
              </a:rPr>
              <a:t> </a:t>
            </a:r>
            <a:r>
              <a:rPr lang="ru-RU" sz="3200" u="sng" dirty="0">
                <a:solidFill>
                  <a:schemeClr val="accent2">
                    <a:lumMod val="75000"/>
                  </a:schemeClr>
                </a:solidFill>
                <a:latin typeface="Times New Roman" pitchFamily="18" charset="0"/>
                <a:cs typeface="Times New Roman" pitchFamily="18" charset="0"/>
              </a:rPr>
              <a:t>паст бонитет</a:t>
            </a:r>
            <a:r>
              <a:rPr lang="ru-RU" sz="3200" dirty="0">
                <a:solidFill>
                  <a:schemeClr val="accent2">
                    <a:lumMod val="75000"/>
                  </a:schemeClr>
                </a:solidFill>
                <a:latin typeface="Times New Roman" pitchFamily="18" charset="0"/>
                <a:cs typeface="Times New Roman" pitchFamily="18" charset="0"/>
              </a:rPr>
              <a:t> (10-39 балл) </a:t>
            </a:r>
            <a:r>
              <a:rPr lang="ru-RU" sz="3200" dirty="0" err="1">
                <a:solidFill>
                  <a:schemeClr val="accent2">
                    <a:lumMod val="75000"/>
                  </a:schemeClr>
                </a:solidFill>
                <a:latin typeface="Times New Roman" pitchFamily="18" charset="0"/>
                <a:cs typeface="Times New Roman" pitchFamily="18" charset="0"/>
              </a:rPr>
              <a:t>билан</a:t>
            </a:r>
            <a:r>
              <a:rPr lang="ru-RU" sz="3200" dirty="0">
                <a:solidFill>
                  <a:schemeClr val="accent2">
                    <a:lumMod val="75000"/>
                  </a:schemeClr>
                </a:solidFill>
                <a:latin typeface="Times New Roman" pitchFamily="18" charset="0"/>
                <a:cs typeface="Times New Roman" pitchFamily="18" charset="0"/>
              </a:rPr>
              <a:t> </a:t>
            </a:r>
            <a:r>
              <a:rPr lang="ru-RU" sz="3200" dirty="0" err="1">
                <a:solidFill>
                  <a:schemeClr val="accent2">
                    <a:lumMod val="75000"/>
                  </a:schemeClr>
                </a:solidFill>
                <a:latin typeface="Times New Roman" pitchFamily="18" charset="0"/>
                <a:cs typeface="Times New Roman" pitchFamily="18" charset="0"/>
              </a:rPr>
              <a:t>баҳоланади</a:t>
            </a:r>
            <a:r>
              <a:rPr lang="ru-RU" sz="3200" dirty="0">
                <a:solidFill>
                  <a:schemeClr val="accent2">
                    <a:lumMod val="75000"/>
                  </a:schemeClr>
                </a:solidFill>
                <a:latin typeface="Times New Roman" pitchFamily="18" charset="0"/>
                <a:cs typeface="Times New Roman" pitchFamily="18" charset="0"/>
              </a:rPr>
              <a:t>.</a:t>
            </a:r>
          </a:p>
        </p:txBody>
      </p:sp>
    </p:spTree>
    <p:extLst>
      <p:ext uri="{BB962C8B-B14F-4D97-AF65-F5344CB8AC3E}">
        <p14:creationId xmlns:p14="http://schemas.microsoft.com/office/powerpoint/2010/main" val="4106110722"/>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агетная рамка 3"/>
          <p:cNvSpPr/>
          <p:nvPr/>
        </p:nvSpPr>
        <p:spPr>
          <a:xfrm>
            <a:off x="0" y="0"/>
            <a:ext cx="12192000" cy="685800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Багетная рамка 4"/>
          <p:cNvSpPr/>
          <p:nvPr/>
        </p:nvSpPr>
        <p:spPr>
          <a:xfrm>
            <a:off x="862149" y="483326"/>
            <a:ext cx="10580915" cy="5904411"/>
          </a:xfrm>
          <a:prstGeom prst="bevel">
            <a:avLst/>
          </a:prstGeom>
          <a:effectLst>
            <a:glow rad="228600">
              <a:schemeClr val="accent2">
                <a:satMod val="175000"/>
                <a:alpha val="40000"/>
              </a:schemeClr>
            </a:glow>
          </a:effectLst>
          <a:scene3d>
            <a:camera prst="perspectiveRelaxedModerately"/>
            <a:lightRig rig="threePt" dir="t"/>
          </a:scene3d>
        </p:spPr>
        <p:style>
          <a:lnRef idx="3">
            <a:schemeClr val="lt1"/>
          </a:lnRef>
          <a:fillRef idx="1">
            <a:schemeClr val="accent3"/>
          </a:fillRef>
          <a:effectRef idx="1">
            <a:schemeClr val="accent3"/>
          </a:effectRef>
          <a:fontRef idx="minor">
            <a:schemeClr val="lt1"/>
          </a:fontRef>
        </p:style>
        <p:txBody>
          <a:bodyPr rtlCol="0" anchor="ctr"/>
          <a:lstStyle/>
          <a:p>
            <a:r>
              <a:rPr lang="ru-RU" sz="3200" dirty="0" err="1">
                <a:solidFill>
                  <a:schemeClr val="bg1">
                    <a:lumMod val="95000"/>
                    <a:lumOff val="5000"/>
                  </a:schemeClr>
                </a:solidFill>
                <a:latin typeface="Times New Roman" pitchFamily="18" charset="0"/>
                <a:cs typeface="Times New Roman" pitchFamily="18" charset="0"/>
              </a:rPr>
              <a:t>Тупроқ</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бонитировкасида</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экин</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майдонларининг</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айрим</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ўсимликларни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етиштириш</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учун</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нисбий</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яроқли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эканлиги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аниқланади</a:t>
            </a:r>
            <a:r>
              <a:rPr lang="ru-RU" sz="3200" dirty="0">
                <a:solidFill>
                  <a:schemeClr val="bg1">
                    <a:lumMod val="95000"/>
                    <a:lumOff val="5000"/>
                  </a:schemeClr>
                </a:solidFill>
                <a:latin typeface="Times New Roman" pitchFamily="18" charset="0"/>
                <a:cs typeface="Times New Roman" pitchFamily="18" charset="0"/>
              </a:rPr>
              <a:t>. Шу </a:t>
            </a:r>
            <a:r>
              <a:rPr lang="ru-RU" sz="3200" dirty="0" err="1">
                <a:solidFill>
                  <a:schemeClr val="bg1">
                    <a:lumMod val="95000"/>
                    <a:lumOff val="5000"/>
                  </a:schemeClr>
                </a:solidFill>
                <a:latin typeface="Times New Roman" pitchFamily="18" charset="0"/>
                <a:cs typeface="Times New Roman" pitchFamily="18" charset="0"/>
              </a:rPr>
              <a:t>асосда</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тупроқ</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қишлоқ</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хўжалиги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гуруҳлари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бўйича</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тақсимланади</a:t>
            </a:r>
            <a:r>
              <a:rPr lang="ru-RU" sz="3200" dirty="0">
                <a:solidFill>
                  <a:schemeClr val="bg1">
                    <a:lumMod val="95000"/>
                    <a:lumOff val="5000"/>
                  </a:schemeClr>
                </a:solidFill>
                <a:latin typeface="Times New Roman" pitchFamily="18" charset="0"/>
                <a:cs typeface="Times New Roman" pitchFamily="18" charset="0"/>
              </a:rPr>
              <a:t>. </a:t>
            </a:r>
          </a:p>
          <a:p>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Бугунги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кунда</a:t>
            </a:r>
            <a:r>
              <a:rPr lang="ru-RU" sz="3200" dirty="0">
                <a:solidFill>
                  <a:schemeClr val="bg1">
                    <a:lumMod val="95000"/>
                    <a:lumOff val="5000"/>
                  </a:schemeClr>
                </a:solidFill>
                <a:latin typeface="Times New Roman" pitchFamily="18" charset="0"/>
                <a:cs typeface="Times New Roman" pitchFamily="18" charset="0"/>
              </a:rPr>
              <a:t> республика </a:t>
            </a:r>
            <a:r>
              <a:rPr lang="ru-RU" sz="3200" dirty="0" err="1">
                <a:solidFill>
                  <a:schemeClr val="bg1">
                    <a:lumMod val="95000"/>
                    <a:lumOff val="5000"/>
                  </a:schemeClr>
                </a:solidFill>
                <a:latin typeface="Times New Roman" pitchFamily="18" charset="0"/>
                <a:cs typeface="Times New Roman" pitchFamily="18" charset="0"/>
              </a:rPr>
              <a:t>ҳудудлари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бўйича</a:t>
            </a:r>
            <a:r>
              <a:rPr lang="ru-RU" sz="3200" dirty="0">
                <a:solidFill>
                  <a:schemeClr val="bg1">
                    <a:lumMod val="95000"/>
                    <a:lumOff val="5000"/>
                  </a:schemeClr>
                </a:solidFill>
                <a:latin typeface="Times New Roman" pitchFamily="18" charset="0"/>
                <a:cs typeface="Times New Roman" pitchFamily="18" charset="0"/>
              </a:rPr>
              <a:t> ер </a:t>
            </a:r>
            <a:r>
              <a:rPr lang="ru-RU" sz="3200" dirty="0" err="1">
                <a:solidFill>
                  <a:schemeClr val="bg1">
                    <a:lumMod val="95000"/>
                    <a:lumOff val="5000"/>
                  </a:schemeClr>
                </a:solidFill>
                <a:latin typeface="Times New Roman" pitchFamily="18" charset="0"/>
                <a:cs typeface="Times New Roman" pitchFamily="18" charset="0"/>
              </a:rPr>
              <a:t>кадастрига</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оид</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ишлар</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амалга</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оширилди</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ва</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бу</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ишлар</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такомиллаштирилиб</a:t>
            </a:r>
            <a:r>
              <a:rPr lang="ru-RU" sz="3200" dirty="0">
                <a:solidFill>
                  <a:schemeClr val="bg1">
                    <a:lumMod val="95000"/>
                    <a:lumOff val="5000"/>
                  </a:schemeClr>
                </a:solidFill>
                <a:latin typeface="Times New Roman" pitchFamily="18" charset="0"/>
                <a:cs typeface="Times New Roman" pitchFamily="18" charset="0"/>
              </a:rPr>
              <a:t> </a:t>
            </a:r>
            <a:r>
              <a:rPr lang="ru-RU" sz="3200" dirty="0" err="1">
                <a:solidFill>
                  <a:schemeClr val="bg1">
                    <a:lumMod val="95000"/>
                    <a:lumOff val="5000"/>
                  </a:schemeClr>
                </a:solidFill>
                <a:latin typeface="Times New Roman" pitchFamily="18" charset="0"/>
                <a:cs typeface="Times New Roman" pitchFamily="18" charset="0"/>
              </a:rPr>
              <a:t>борилмоқда</a:t>
            </a:r>
            <a:r>
              <a:rPr lang="ru-RU" sz="3200" dirty="0">
                <a:solidFill>
                  <a:schemeClr val="bg1">
                    <a:lumMod val="95000"/>
                    <a:lumOff val="5000"/>
                  </a:schemeClr>
                </a:solidFill>
                <a:latin typeface="Times New Roman" pitchFamily="18" charset="0"/>
                <a:cs typeface="Times New Roman" pitchFamily="18" charset="0"/>
              </a:rPr>
              <a:t>. </a:t>
            </a:r>
          </a:p>
        </p:txBody>
      </p:sp>
    </p:spTree>
    <p:extLst>
      <p:ext uri="{BB962C8B-B14F-4D97-AF65-F5344CB8AC3E}">
        <p14:creationId xmlns:p14="http://schemas.microsoft.com/office/powerpoint/2010/main" val="510023997"/>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0" y="0"/>
            <a:ext cx="12017829" cy="6858000"/>
          </a:xfrm>
          <a:prstGeom prst="roundRect">
            <a:avLst/>
          </a:prstGeom>
          <a:solidFill>
            <a:schemeClr val="accent2">
              <a:lumMod val="40000"/>
              <a:lumOff val="60000"/>
            </a:schemeClr>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Блок-схема: несколько документов 4"/>
          <p:cNvSpPr/>
          <p:nvPr/>
        </p:nvSpPr>
        <p:spPr>
          <a:xfrm>
            <a:off x="1227909" y="627017"/>
            <a:ext cx="9144000" cy="5852160"/>
          </a:xfrm>
          <a:prstGeom prst="flowChartMultidocument">
            <a:avLst/>
          </a:prstGeom>
          <a:solidFill>
            <a:srgbClr val="00B050"/>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dirty="0" err="1">
                <a:latin typeface="Times New Roman" pitchFamily="18" charset="0"/>
                <a:cs typeface="Times New Roman" pitchFamily="18" charset="0"/>
              </a:rPr>
              <a:t>Бугунги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кунда</a:t>
            </a:r>
            <a:r>
              <a:rPr lang="ru-RU" sz="2400" dirty="0">
                <a:latin typeface="Times New Roman" pitchFamily="18" charset="0"/>
                <a:cs typeface="Times New Roman" pitchFamily="18" charset="0"/>
              </a:rPr>
              <a:t> республика </a:t>
            </a:r>
            <a:r>
              <a:rPr lang="ru-RU" sz="2400" dirty="0" err="1">
                <a:latin typeface="Times New Roman" pitchFamily="18" charset="0"/>
                <a:cs typeface="Times New Roman" pitchFamily="18" charset="0"/>
              </a:rPr>
              <a:t>ҳудудлари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бўйича</a:t>
            </a:r>
            <a:r>
              <a:rPr lang="ru-RU" sz="2400" dirty="0">
                <a:latin typeface="Times New Roman" pitchFamily="18" charset="0"/>
                <a:cs typeface="Times New Roman" pitchFamily="18" charset="0"/>
              </a:rPr>
              <a:t> ер </a:t>
            </a:r>
            <a:r>
              <a:rPr lang="ru-RU" sz="2400" dirty="0" err="1">
                <a:latin typeface="Times New Roman" pitchFamily="18" charset="0"/>
                <a:cs typeface="Times New Roman" pitchFamily="18" charset="0"/>
              </a:rPr>
              <a:t>кадастрига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оид</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амалга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оширилди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такомиллаштирилиб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борилмоқда</a:t>
            </a:r>
            <a:r>
              <a:rPr lang="ru-RU" sz="2400" dirty="0">
                <a:latin typeface="Times New Roman" pitchFamily="18" charset="0"/>
                <a:cs typeface="Times New Roman" pitchFamily="18" charset="0"/>
              </a:rPr>
              <a:t>. Ер </a:t>
            </a:r>
            <a:r>
              <a:rPr lang="ru-RU" sz="2400" dirty="0" err="1">
                <a:latin typeface="Times New Roman" pitchFamily="18" charset="0"/>
                <a:cs typeface="Times New Roman" pitchFamily="18" charset="0"/>
              </a:rPr>
              <a:t>кадастри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маълумотлари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ердан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самарали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фойдаланиш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қишлоқ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хўжалиги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чиқаришини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илмий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асосда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жойлаштириш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ихтисослаштириш</a:t>
            </a:r>
            <a:r>
              <a:rPr lang="ru-RU" sz="2400" dirty="0">
                <a:latin typeface="Times New Roman" pitchFamily="18" charset="0"/>
                <a:cs typeface="Times New Roman" pitchFamily="18" charset="0"/>
              </a:rPr>
              <a:t>, ер-</a:t>
            </a:r>
            <a:r>
              <a:rPr lang="ru-RU" sz="2400" dirty="0" err="1">
                <a:latin typeface="Times New Roman" pitchFamily="18" charset="0"/>
                <a:cs typeface="Times New Roman" pitchFamily="18" charset="0"/>
              </a:rPr>
              <a:t>сув</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мелиорацияси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шунингдек</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илмий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жиҳатдан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асосланган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ерга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солиқ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солиш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қонуниятларини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учун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асос</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бўлиб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хизмат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қилади</a:t>
            </a:r>
            <a:r>
              <a:rPr lang="ru-RU" sz="2400" dirty="0">
                <a:latin typeface="Times New Roman" pitchFamily="18" charset="0"/>
                <a:cs typeface="Times New Roman" pitchFamily="18" charset="0"/>
              </a:rPr>
              <a:t>. </a:t>
            </a:r>
          </a:p>
          <a:p>
            <a:r>
              <a:rPr lang="ru-RU" sz="2400" dirty="0">
                <a:latin typeface="Times New Roman" pitchFamily="18" charset="0"/>
                <a:cs typeface="Times New Roman" pitchFamily="18" charset="0"/>
              </a:rPr>
              <a:t>Ер </a:t>
            </a:r>
            <a:r>
              <a:rPr lang="ru-RU" sz="2400" dirty="0" err="1">
                <a:latin typeface="Times New Roman" pitchFamily="18" charset="0"/>
                <a:cs typeface="Times New Roman" pitchFamily="18" charset="0"/>
              </a:rPr>
              <a:t>кадастрида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ерни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иқтисодий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баҳоси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муҳим</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ўрин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тутади</a:t>
            </a:r>
            <a:r>
              <a:rPr lang="ru-RU" sz="2400" dirty="0" smtClean="0">
                <a:latin typeface="Times New Roman" pitchFamily="18" charset="0"/>
                <a:cs typeface="Times New Roman" pitchFamily="18" charset="0"/>
              </a:rPr>
              <a:t>.</a:t>
            </a:r>
          </a:p>
          <a:p>
            <a:endParaRPr lang="ru-RU" sz="2400" dirty="0">
              <a:latin typeface="Times New Roman" pitchFamily="18" charset="0"/>
              <a:cs typeface="Times New Roman" pitchFamily="18" charset="0"/>
            </a:endParaRPr>
          </a:p>
          <a:p>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386937348"/>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агетная рамка 4"/>
          <p:cNvSpPr/>
          <p:nvPr/>
        </p:nvSpPr>
        <p:spPr>
          <a:xfrm>
            <a:off x="0" y="1"/>
            <a:ext cx="12192000" cy="6858000"/>
          </a:xfrm>
          <a:prstGeom prst="bevel">
            <a:avLst/>
          </a:prstGeom>
          <a:solidFill>
            <a:schemeClr val="accent3">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Табличка 5"/>
          <p:cNvSpPr/>
          <p:nvPr/>
        </p:nvSpPr>
        <p:spPr>
          <a:xfrm>
            <a:off x="1097280" y="875211"/>
            <a:ext cx="9927771" cy="5107578"/>
          </a:xfrm>
          <a:prstGeom prst="plaque">
            <a:avLst/>
          </a:prstGeom>
          <a:solidFill>
            <a:schemeClr val="accent2">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t>. </a:t>
            </a:r>
            <a:r>
              <a:rPr lang="ru-RU" sz="2800" dirty="0" err="1">
                <a:latin typeface="Times New Roman" pitchFamily="18" charset="0"/>
                <a:cs typeface="Times New Roman" pitchFamily="18" charset="0"/>
              </a:rPr>
              <a:t>Турли</a:t>
            </a:r>
            <a:r>
              <a:rPr lang="ru-RU" sz="2800" dirty="0">
                <a:latin typeface="Times New Roman" pitchFamily="18" charset="0"/>
                <a:cs typeface="Times New Roman" pitchFamily="18" charset="0"/>
              </a:rPr>
              <a:t> ер </a:t>
            </a:r>
            <a:r>
              <a:rPr lang="ru-RU" sz="2800" dirty="0" err="1">
                <a:latin typeface="Times New Roman" pitchFamily="18" charset="0"/>
                <a:cs typeface="Times New Roman" pitchFamily="18" charset="0"/>
              </a:rPr>
              <a:t>майдонларини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бирини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иккинчисига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нисбатан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ёки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неча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иқтисодий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кўрсаткичлар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бўйича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нисбий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баҳолашга</a:t>
            </a:r>
            <a:r>
              <a:rPr lang="ru-RU" sz="2800" dirty="0">
                <a:latin typeface="Times New Roman" pitchFamily="18" charset="0"/>
                <a:cs typeface="Times New Roman" pitchFamily="18" charset="0"/>
              </a:rPr>
              <a:t> </a:t>
            </a:r>
            <a:r>
              <a:rPr lang="ru-RU" sz="2800" u="sng" dirty="0" err="1">
                <a:latin typeface="Times New Roman" pitchFamily="18" charset="0"/>
                <a:cs typeface="Times New Roman" pitchFamily="18" charset="0"/>
              </a:rPr>
              <a:t>ерни</a:t>
            </a:r>
            <a:r>
              <a:rPr lang="ru-RU" sz="2800" u="sng" dirty="0">
                <a:latin typeface="Times New Roman" pitchFamily="18" charset="0"/>
                <a:cs typeface="Times New Roman" pitchFamily="18" charset="0"/>
              </a:rPr>
              <a:t> </a:t>
            </a:r>
            <a:r>
              <a:rPr lang="ru-RU" sz="2800" u="sng" dirty="0" err="1">
                <a:latin typeface="Times New Roman" pitchFamily="18" charset="0"/>
                <a:cs typeface="Times New Roman" pitchFamily="18" charset="0"/>
              </a:rPr>
              <a:t>иқтисодий</a:t>
            </a:r>
            <a:r>
              <a:rPr lang="ru-RU" sz="2800" u="sng" dirty="0">
                <a:latin typeface="Times New Roman" pitchFamily="18" charset="0"/>
                <a:cs typeface="Times New Roman" pitchFamily="18" charset="0"/>
              </a:rPr>
              <a:t> </a:t>
            </a:r>
            <a:r>
              <a:rPr lang="ru-RU" sz="2800" u="sng" dirty="0" err="1">
                <a:latin typeface="Times New Roman" pitchFamily="18" charset="0"/>
                <a:cs typeface="Times New Roman" pitchFamily="18" charset="0"/>
              </a:rPr>
              <a:t>баҳолаш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аталади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Ишлаб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чиқарилган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иқтисодий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баҳолаш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усулларига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кўра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ҳайдаладиган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ерлар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кўп</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йиллик</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боғлар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яйлов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пичанзорлар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ўтлоқлар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фойдаланиладиган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фойдаланилмайдиган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ерлар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қисқаси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барча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қишлоқ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хўжалиги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ерларида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юқори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самара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келтирувчи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экинлар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етиштириш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бўйича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умумий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иқтисодий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баҳолаш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ишлари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амалга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оширилади</a:t>
            </a:r>
            <a:r>
              <a:rPr lang="ru-RU" sz="2800" dirty="0">
                <a:latin typeface="Times New Roman" pitchFamily="18" charset="0"/>
                <a:cs typeface="Times New Roman" pitchFamily="18" charset="0"/>
              </a:rPr>
              <a:t>.</a:t>
            </a:r>
          </a:p>
        </p:txBody>
      </p:sp>
    </p:spTree>
    <p:extLst>
      <p:ext uri="{BB962C8B-B14F-4D97-AF65-F5344CB8AC3E}">
        <p14:creationId xmlns:p14="http://schemas.microsoft.com/office/powerpoint/2010/main" val="426098833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Documents"/>
          <p:cNvSpPr>
            <a:spLocks noEditPoints="1" noChangeArrowheads="1"/>
          </p:cNvSpPr>
          <p:nvPr/>
        </p:nvSpPr>
        <p:spPr bwMode="auto">
          <a:xfrm>
            <a:off x="5520267" y="234593"/>
            <a:ext cx="6144684" cy="6264275"/>
          </a:xfrm>
          <a:custGeom>
            <a:avLst/>
            <a:gdLst>
              <a:gd name="T0" fmla="*/ 0 w 21600"/>
              <a:gd name="T1" fmla="*/ 2147483646 h 21600"/>
              <a:gd name="T2" fmla="*/ 2147483646 w 21600"/>
              <a:gd name="T3" fmla="*/ 0 h 21600"/>
              <a:gd name="T4" fmla="*/ 2147483646 w 21600"/>
              <a:gd name="T5" fmla="*/ 2147483646 h 21600"/>
              <a:gd name="T6" fmla="*/ 2147483646 w 21600"/>
              <a:gd name="T7" fmla="*/ 2147483646 h 21600"/>
              <a:gd name="T8" fmla="*/ 2147483646 w 21600"/>
              <a:gd name="T9" fmla="*/ 2147483646 h 21600"/>
              <a:gd name="T10" fmla="*/ 2147483646 w 21600"/>
              <a:gd name="T11" fmla="*/ 2147483646 h 21600"/>
              <a:gd name="T12" fmla="*/ 2147483646 w 21600"/>
              <a:gd name="T13" fmla="*/ 2147483646 h 21600"/>
              <a:gd name="T14" fmla="*/ 2147483646 w 21600"/>
              <a:gd name="T15" fmla="*/ 2147483646 h 21600"/>
              <a:gd name="T16" fmla="*/ 2147483646 w 21600"/>
              <a:gd name="T17" fmla="*/ 0 h 21600"/>
              <a:gd name="T18" fmla="*/ 2147483646 w 21600"/>
              <a:gd name="T19" fmla="*/ 0 h 21600"/>
              <a:gd name="T20" fmla="*/ 0 w 21600"/>
              <a:gd name="T21" fmla="*/ 2147483646 h 21600"/>
              <a:gd name="T22" fmla="*/ 2147483646 w 21600"/>
              <a:gd name="T23" fmla="*/ 2147483646 h 216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1645 w 21600"/>
              <a:gd name="T37" fmla="*/ 4171 h 21600"/>
              <a:gd name="T38" fmla="*/ 16522 w 21600"/>
              <a:gd name="T39" fmla="*/ 17314 h 2160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00FFFF"/>
          </a:solidFill>
          <a:ln w="9525">
            <a:solidFill>
              <a:srgbClr val="000000"/>
            </a:solidFill>
            <a:miter lim="800000"/>
            <a:headEnd/>
            <a:tailEnd/>
          </a:ln>
          <a:effectLst>
            <a:outerShdw dist="107763" dir="2700000" algn="ctr" rotWithShape="0">
              <a:srgbClr val="808080"/>
            </a:outerShdw>
          </a:effectLst>
        </p:spPr>
        <p:txBody>
          <a:bodyPr/>
          <a:lstStyle/>
          <a:p>
            <a:r>
              <a:rPr lang="ru-RU" sz="1600" dirty="0" err="1" smtClean="0">
                <a:solidFill>
                  <a:schemeClr val="bg1"/>
                </a:solidFill>
                <a:latin typeface="Times New Roman" pitchFamily="18" charset="0"/>
                <a:cs typeface="Times New Roman" pitchFamily="18" charset="0"/>
              </a:rPr>
              <a:t>Ўзбекистонда</a:t>
            </a:r>
            <a:r>
              <a:rPr lang="ru-RU" sz="1600" dirty="0" smtClean="0">
                <a:solidFill>
                  <a:schemeClr val="bg1"/>
                </a:solidFill>
                <a:latin typeface="Times New Roman" pitchFamily="18" charset="0"/>
                <a:cs typeface="Times New Roman" pitchFamily="18" charset="0"/>
              </a:rPr>
              <a:t> бонитировка </a:t>
            </a:r>
            <a:r>
              <a:rPr lang="ru-RU" sz="1600" dirty="0" err="1" smtClean="0">
                <a:solidFill>
                  <a:schemeClr val="bg1"/>
                </a:solidFill>
                <a:latin typeface="Times New Roman" pitchFamily="18" charset="0"/>
                <a:cs typeface="Times New Roman" pitchFamily="18" charset="0"/>
              </a:rPr>
              <a:t>асосини</a:t>
            </a:r>
            <a:r>
              <a:rPr lang="ru-RU" sz="1600" dirty="0" smtClean="0">
                <a:solidFill>
                  <a:schemeClr val="bg1"/>
                </a:solidFill>
                <a:latin typeface="Times New Roman" pitchFamily="18" charset="0"/>
                <a:cs typeface="Times New Roman" pitchFamily="18" charset="0"/>
              </a:rPr>
              <a:t> пахта </a:t>
            </a:r>
            <a:r>
              <a:rPr lang="ru-RU" sz="1600" dirty="0" err="1" smtClean="0">
                <a:solidFill>
                  <a:schemeClr val="bg1"/>
                </a:solidFill>
                <a:latin typeface="Times New Roman" pitchFamily="18" charset="0"/>
                <a:cs typeface="Times New Roman" pitchFamily="18" charset="0"/>
              </a:rPr>
              <a:t>ҳосили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ташкил</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этади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Пахтадан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гектарига</a:t>
            </a:r>
            <a:r>
              <a:rPr lang="ru-RU" sz="1600" dirty="0" smtClean="0">
                <a:solidFill>
                  <a:schemeClr val="bg1"/>
                </a:solidFill>
                <a:latin typeface="Times New Roman" pitchFamily="18" charset="0"/>
                <a:cs typeface="Times New Roman" pitchFamily="18" charset="0"/>
              </a:rPr>
              <a:t> 40 ц </a:t>
            </a:r>
            <a:r>
              <a:rPr lang="ru-RU" sz="1600" dirty="0" err="1" smtClean="0">
                <a:solidFill>
                  <a:schemeClr val="bg1"/>
                </a:solidFill>
                <a:latin typeface="Times New Roman" pitchFamily="18" charset="0"/>
                <a:cs typeface="Times New Roman" pitchFamily="18" charset="0"/>
              </a:rPr>
              <a:t>ҳосил</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берадиган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ерлар</a:t>
            </a:r>
            <a:r>
              <a:rPr lang="ru-RU" sz="1600" dirty="0" smtClean="0">
                <a:solidFill>
                  <a:schemeClr val="bg1"/>
                </a:solidFill>
                <a:latin typeface="Times New Roman" pitchFamily="18" charset="0"/>
                <a:cs typeface="Times New Roman" pitchFamily="18" charset="0"/>
              </a:rPr>
              <a:t> 100 </a:t>
            </a:r>
            <a:r>
              <a:rPr lang="ru-RU" sz="1600" dirty="0" err="1" smtClean="0">
                <a:solidFill>
                  <a:schemeClr val="bg1"/>
                </a:solidFill>
                <a:latin typeface="Times New Roman" pitchFamily="18" charset="0"/>
                <a:cs typeface="Times New Roman" pitchFamily="18" charset="0"/>
              </a:rPr>
              <a:t>балли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бонитетга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тенг</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деб</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олинади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Тупроқ</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бонитировкаси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юқори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ўрта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ва</a:t>
            </a:r>
            <a:r>
              <a:rPr lang="ru-RU" sz="1600" dirty="0" smtClean="0">
                <a:solidFill>
                  <a:schemeClr val="bg1"/>
                </a:solidFill>
                <a:latin typeface="Times New Roman" pitchFamily="18" charset="0"/>
                <a:cs typeface="Times New Roman" pitchFamily="18" charset="0"/>
              </a:rPr>
              <a:t> паст </a:t>
            </a:r>
            <a:r>
              <a:rPr lang="ru-RU" sz="1600" dirty="0" err="1" smtClean="0">
                <a:solidFill>
                  <a:schemeClr val="bg1"/>
                </a:solidFill>
                <a:latin typeface="Times New Roman" pitchFamily="18" charset="0"/>
                <a:cs typeface="Times New Roman" pitchFamily="18" charset="0"/>
              </a:rPr>
              <a:t>бонитетга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бўлинади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Эрозияга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учрамаган</a:t>
            </a:r>
            <a:r>
              <a:rPr lang="ru-RU" sz="1600" dirty="0" smtClean="0">
                <a:solidFill>
                  <a:schemeClr val="bg1"/>
                </a:solidFill>
                <a:latin typeface="Times New Roman" pitchFamily="18" charset="0"/>
                <a:cs typeface="Times New Roman" pitchFamily="18" charset="0"/>
              </a:rPr>
              <a:t> типик </a:t>
            </a:r>
            <a:r>
              <a:rPr lang="ru-RU" sz="1600" dirty="0" err="1" smtClean="0">
                <a:solidFill>
                  <a:schemeClr val="bg1"/>
                </a:solidFill>
                <a:latin typeface="Times New Roman" pitchFamily="18" charset="0"/>
                <a:cs typeface="Times New Roman" pitchFamily="18" charset="0"/>
              </a:rPr>
              <a:t>ва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бўз</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тупроқлар</a:t>
            </a:r>
            <a:r>
              <a:rPr lang="ru-RU" sz="1600" dirty="0" smtClean="0">
                <a:solidFill>
                  <a:schemeClr val="bg1"/>
                </a:solidFill>
                <a:latin typeface="Times New Roman" pitchFamily="18" charset="0"/>
                <a:cs typeface="Times New Roman" pitchFamily="18" charset="0"/>
              </a:rPr>
              <a:t> </a:t>
            </a:r>
            <a:r>
              <a:rPr lang="ru-RU" sz="1600" u="sng" dirty="0" err="1" smtClean="0">
                <a:solidFill>
                  <a:schemeClr val="bg1"/>
                </a:solidFill>
                <a:latin typeface="Times New Roman" pitchFamily="18" charset="0"/>
                <a:cs typeface="Times New Roman" pitchFamily="18" charset="0"/>
              </a:rPr>
              <a:t>юқори</a:t>
            </a:r>
            <a:r>
              <a:rPr lang="ru-RU" sz="1600" u="sng" dirty="0" smtClean="0">
                <a:solidFill>
                  <a:schemeClr val="bg1"/>
                </a:solidFill>
                <a:latin typeface="Times New Roman" pitchFamily="18" charset="0"/>
                <a:cs typeface="Times New Roman" pitchFamily="18" charset="0"/>
              </a:rPr>
              <a:t> бонитет</a:t>
            </a:r>
            <a:r>
              <a:rPr lang="ru-RU" sz="1600" dirty="0" smtClean="0">
                <a:solidFill>
                  <a:schemeClr val="bg1"/>
                </a:solidFill>
                <a:latin typeface="Times New Roman" pitchFamily="18" charset="0"/>
                <a:cs typeface="Times New Roman" pitchFamily="18" charset="0"/>
              </a:rPr>
              <a:t> (80-100 балл), </a:t>
            </a:r>
            <a:r>
              <a:rPr lang="ru-RU" sz="1600" dirty="0" err="1" smtClean="0">
                <a:solidFill>
                  <a:schemeClr val="bg1"/>
                </a:solidFill>
                <a:latin typeface="Times New Roman" pitchFamily="18" charset="0"/>
                <a:cs typeface="Times New Roman" pitchFamily="18" charset="0"/>
              </a:rPr>
              <a:t>дарё</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дельталарида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жойлашган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шўрлашган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суғориладиган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ўтлоқ-қайир</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тупроқлар</a:t>
            </a:r>
            <a:r>
              <a:rPr lang="ru-RU" sz="1600" dirty="0" smtClean="0">
                <a:solidFill>
                  <a:schemeClr val="bg1"/>
                </a:solidFill>
                <a:latin typeface="Times New Roman" pitchFamily="18" charset="0"/>
                <a:cs typeface="Times New Roman" pitchFamily="18" charset="0"/>
              </a:rPr>
              <a:t> </a:t>
            </a:r>
            <a:r>
              <a:rPr lang="ru-RU" sz="1600" u="sng" dirty="0" err="1" smtClean="0">
                <a:solidFill>
                  <a:schemeClr val="bg1"/>
                </a:solidFill>
                <a:latin typeface="Times New Roman" pitchFamily="18" charset="0"/>
                <a:cs typeface="Times New Roman" pitchFamily="18" charset="0"/>
              </a:rPr>
              <a:t>ўртача</a:t>
            </a:r>
            <a:r>
              <a:rPr lang="ru-RU" sz="1600" u="sng" dirty="0" smtClean="0">
                <a:solidFill>
                  <a:schemeClr val="bg1"/>
                </a:solidFill>
                <a:latin typeface="Times New Roman" pitchFamily="18" charset="0"/>
                <a:cs typeface="Times New Roman" pitchFamily="18" charset="0"/>
              </a:rPr>
              <a:t> бонитет</a:t>
            </a:r>
            <a:r>
              <a:rPr lang="ru-RU" sz="1600" dirty="0" smtClean="0">
                <a:solidFill>
                  <a:schemeClr val="bg1"/>
                </a:solidFill>
                <a:latin typeface="Times New Roman" pitchFamily="18" charset="0"/>
                <a:cs typeface="Times New Roman" pitchFamily="18" charset="0"/>
              </a:rPr>
              <a:t> (40-60 балл), </a:t>
            </a:r>
            <a:r>
              <a:rPr lang="ru-RU" sz="1600" dirty="0" err="1" smtClean="0">
                <a:solidFill>
                  <a:schemeClr val="bg1"/>
                </a:solidFill>
                <a:latin typeface="Times New Roman" pitchFamily="18" charset="0"/>
                <a:cs typeface="Times New Roman" pitchFamily="18" charset="0"/>
              </a:rPr>
              <a:t>кучли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шўрланган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тошлоқ</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тақирли</a:t>
            </a:r>
            <a:r>
              <a:rPr lang="ru-RU" sz="1600" dirty="0" smtClean="0">
                <a:solidFill>
                  <a:schemeClr val="bg1"/>
                </a:solidFill>
                <a:latin typeface="Times New Roman" pitchFamily="18" charset="0"/>
                <a:cs typeface="Times New Roman" pitchFamily="18" charset="0"/>
              </a:rPr>
              <a:t>, сур-</a:t>
            </a:r>
            <a:r>
              <a:rPr lang="ru-RU" sz="1600" dirty="0" err="1" smtClean="0">
                <a:solidFill>
                  <a:schemeClr val="bg1"/>
                </a:solidFill>
                <a:latin typeface="Times New Roman" pitchFamily="18" charset="0"/>
                <a:cs typeface="Times New Roman" pitchFamily="18" charset="0"/>
              </a:rPr>
              <a:t>қўнғир</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ва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гилли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тупроқлар</a:t>
            </a:r>
            <a:r>
              <a:rPr lang="ru-RU" sz="1600" dirty="0" smtClean="0">
                <a:solidFill>
                  <a:schemeClr val="bg1"/>
                </a:solidFill>
                <a:latin typeface="Times New Roman" pitchFamily="18" charset="0"/>
                <a:cs typeface="Times New Roman" pitchFamily="18" charset="0"/>
              </a:rPr>
              <a:t> </a:t>
            </a:r>
            <a:r>
              <a:rPr lang="ru-RU" sz="1600" u="sng" dirty="0" smtClean="0">
                <a:solidFill>
                  <a:schemeClr val="bg1"/>
                </a:solidFill>
                <a:latin typeface="Times New Roman" pitchFamily="18" charset="0"/>
                <a:cs typeface="Times New Roman" pitchFamily="18" charset="0"/>
              </a:rPr>
              <a:t>паст бонитет</a:t>
            </a:r>
            <a:r>
              <a:rPr lang="ru-RU" sz="1600" dirty="0" smtClean="0">
                <a:solidFill>
                  <a:schemeClr val="bg1"/>
                </a:solidFill>
                <a:latin typeface="Times New Roman" pitchFamily="18" charset="0"/>
                <a:cs typeface="Times New Roman" pitchFamily="18" charset="0"/>
              </a:rPr>
              <a:t> (10-39 балл) </a:t>
            </a:r>
            <a:r>
              <a:rPr lang="ru-RU" sz="1600" dirty="0" err="1" smtClean="0">
                <a:solidFill>
                  <a:schemeClr val="bg1"/>
                </a:solidFill>
                <a:latin typeface="Times New Roman" pitchFamily="18" charset="0"/>
                <a:cs typeface="Times New Roman" pitchFamily="18" charset="0"/>
              </a:rPr>
              <a:t>билан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баҳоланади</a:t>
            </a:r>
            <a:r>
              <a:rPr lang="ru-RU" sz="1600" dirty="0" smtClean="0">
                <a:solidFill>
                  <a:schemeClr val="bg1"/>
                </a:solidFill>
                <a:latin typeface="Times New Roman" pitchFamily="18" charset="0"/>
                <a:cs typeface="Times New Roman" pitchFamily="18" charset="0"/>
              </a:rPr>
              <a:t>.</a:t>
            </a:r>
          </a:p>
          <a:p>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Тупроқ</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бонитировкасида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экин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майдонларининг</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айрим</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ўсимликларни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етиштириш</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учун</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нисбий</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яроқли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эканлиги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аниқланади</a:t>
            </a:r>
            <a:r>
              <a:rPr lang="ru-RU" sz="1600" dirty="0" smtClean="0">
                <a:solidFill>
                  <a:schemeClr val="bg1"/>
                </a:solidFill>
                <a:latin typeface="Times New Roman" pitchFamily="18" charset="0"/>
                <a:cs typeface="Times New Roman" pitchFamily="18" charset="0"/>
              </a:rPr>
              <a:t>. Шу </a:t>
            </a:r>
            <a:r>
              <a:rPr lang="ru-RU" sz="1600" dirty="0" err="1" smtClean="0">
                <a:solidFill>
                  <a:schemeClr val="bg1"/>
                </a:solidFill>
                <a:latin typeface="Times New Roman" pitchFamily="18" charset="0"/>
                <a:cs typeface="Times New Roman" pitchFamily="18" charset="0"/>
              </a:rPr>
              <a:t>асосда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тупроқ</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қишлоқ</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хўжалиги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гуруҳлари</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бўйича</a:t>
            </a:r>
            <a:r>
              <a:rPr lang="ru-RU" sz="1600" dirty="0" smtClean="0">
                <a:solidFill>
                  <a:schemeClr val="bg1"/>
                </a:solidFill>
                <a:latin typeface="Times New Roman" pitchFamily="18" charset="0"/>
                <a:cs typeface="Times New Roman" pitchFamily="18" charset="0"/>
              </a:rPr>
              <a:t> </a:t>
            </a:r>
            <a:r>
              <a:rPr lang="ru-RU" sz="1600" dirty="0" err="1" smtClean="0">
                <a:solidFill>
                  <a:schemeClr val="bg1"/>
                </a:solidFill>
                <a:latin typeface="Times New Roman" pitchFamily="18" charset="0"/>
                <a:cs typeface="Times New Roman" pitchFamily="18" charset="0"/>
              </a:rPr>
              <a:t>тақсимланади</a:t>
            </a:r>
            <a:r>
              <a:rPr lang="ru-RU" sz="1600" dirty="0" smtClean="0">
                <a:solidFill>
                  <a:schemeClr val="bg1"/>
                </a:solidFill>
                <a:latin typeface="Times New Roman" pitchFamily="18" charset="0"/>
                <a:cs typeface="Times New Roman" pitchFamily="18" charset="0"/>
              </a:rPr>
              <a:t>. </a:t>
            </a:r>
            <a:endParaRPr lang="ru-RU" sz="1600" dirty="0">
              <a:solidFill>
                <a:schemeClr val="bg1"/>
              </a:solidFill>
              <a:latin typeface="Times New Roman" pitchFamily="18" charset="0"/>
              <a:cs typeface="Times New Roman" pitchFamily="18" charset="0"/>
            </a:endParaRPr>
          </a:p>
        </p:txBody>
      </p:sp>
      <p:pic>
        <p:nvPicPr>
          <p:cNvPr id="18435"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9185" y="765175"/>
            <a:ext cx="5143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Рисунок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2251" y="3357564"/>
            <a:ext cx="5128683"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307919"/>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ppt_x"/>
                                          </p:val>
                                        </p:tav>
                                        <p:tav tm="100000">
                                          <p:val>
                                            <p:strVal val="#ppt_x"/>
                                          </p:val>
                                        </p:tav>
                                      </p:tavLst>
                                    </p:anim>
                                    <p:anim calcmode="lin" valueType="num">
                                      <p:cBhvr additive="base">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 двумя скругленными противолежащими углами 5"/>
          <p:cNvSpPr/>
          <p:nvPr/>
        </p:nvSpPr>
        <p:spPr>
          <a:xfrm>
            <a:off x="209006" y="261257"/>
            <a:ext cx="11756571" cy="6479177"/>
          </a:xfrm>
          <a:prstGeom prst="round2Diag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Багетная рамка 6"/>
          <p:cNvSpPr/>
          <p:nvPr/>
        </p:nvSpPr>
        <p:spPr>
          <a:xfrm>
            <a:off x="444137" y="600891"/>
            <a:ext cx="11207932" cy="5995852"/>
          </a:xfrm>
          <a:prstGeom prst="beve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Блок-схема: перфолента 7"/>
          <p:cNvSpPr/>
          <p:nvPr/>
        </p:nvSpPr>
        <p:spPr>
          <a:xfrm>
            <a:off x="901337" y="1397726"/>
            <a:ext cx="9980023" cy="4545873"/>
          </a:xfrm>
          <a:prstGeom prst="flowChartPunchedTap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dirty="0" err="1">
                <a:solidFill>
                  <a:schemeClr val="bg1">
                    <a:lumMod val="95000"/>
                    <a:lumOff val="5000"/>
                  </a:schemeClr>
                </a:solidFill>
                <a:latin typeface="Times New Roman" pitchFamily="18" charset="0"/>
                <a:cs typeface="Times New Roman" pitchFamily="18" charset="0"/>
              </a:rPr>
              <a:t>Бугунги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кунда</a:t>
            </a:r>
            <a:r>
              <a:rPr lang="ru-RU" sz="2400" dirty="0">
                <a:solidFill>
                  <a:schemeClr val="bg1">
                    <a:lumMod val="95000"/>
                    <a:lumOff val="5000"/>
                  </a:schemeClr>
                </a:solidFill>
                <a:latin typeface="Times New Roman" pitchFamily="18" charset="0"/>
                <a:cs typeface="Times New Roman" pitchFamily="18" charset="0"/>
              </a:rPr>
              <a:t> республика </a:t>
            </a:r>
            <a:r>
              <a:rPr lang="ru-RU" sz="2400" dirty="0" err="1">
                <a:solidFill>
                  <a:schemeClr val="bg1">
                    <a:lumMod val="95000"/>
                    <a:lumOff val="5000"/>
                  </a:schemeClr>
                </a:solidFill>
                <a:latin typeface="Times New Roman" pitchFamily="18" charset="0"/>
                <a:cs typeface="Times New Roman" pitchFamily="18" charset="0"/>
              </a:rPr>
              <a:t>ҳудудлари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бўйича</a:t>
            </a:r>
            <a:r>
              <a:rPr lang="ru-RU" sz="2400" dirty="0">
                <a:solidFill>
                  <a:schemeClr val="bg1">
                    <a:lumMod val="95000"/>
                    <a:lumOff val="5000"/>
                  </a:schemeClr>
                </a:solidFill>
                <a:latin typeface="Times New Roman" pitchFamily="18" charset="0"/>
                <a:cs typeface="Times New Roman" pitchFamily="18" charset="0"/>
              </a:rPr>
              <a:t> ер </a:t>
            </a:r>
            <a:r>
              <a:rPr lang="ru-RU" sz="2400" dirty="0" err="1">
                <a:solidFill>
                  <a:schemeClr val="bg1">
                    <a:lumMod val="95000"/>
                    <a:lumOff val="5000"/>
                  </a:schemeClr>
                </a:solidFill>
                <a:latin typeface="Times New Roman" pitchFamily="18" charset="0"/>
                <a:cs typeface="Times New Roman" pitchFamily="18" charset="0"/>
              </a:rPr>
              <a:t>кадастрига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оид</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ишлар</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амалга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оширилди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ва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бу</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ишлар</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такомиллаштирилиб</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борилмоқда</a:t>
            </a:r>
            <a:r>
              <a:rPr lang="ru-RU" sz="2400" dirty="0">
                <a:solidFill>
                  <a:schemeClr val="bg1">
                    <a:lumMod val="95000"/>
                    <a:lumOff val="5000"/>
                  </a:schemeClr>
                </a:solidFill>
                <a:latin typeface="Times New Roman" pitchFamily="18" charset="0"/>
                <a:cs typeface="Times New Roman" pitchFamily="18" charset="0"/>
              </a:rPr>
              <a:t>. Ер </a:t>
            </a:r>
            <a:r>
              <a:rPr lang="ru-RU" sz="2400" dirty="0" err="1">
                <a:solidFill>
                  <a:schemeClr val="bg1">
                    <a:lumMod val="95000"/>
                    <a:lumOff val="5000"/>
                  </a:schemeClr>
                </a:solidFill>
                <a:latin typeface="Times New Roman" pitchFamily="18" charset="0"/>
                <a:cs typeface="Times New Roman" pitchFamily="18" charset="0"/>
              </a:rPr>
              <a:t>кадастри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маълумотлари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ердан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самарали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фойдаланиш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қишлоқ</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хўжалиги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ишлаб</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чиқаришини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илмий</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асосда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жойлаштириш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ва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ихтисослаштириш</a:t>
            </a:r>
            <a:r>
              <a:rPr lang="ru-RU" sz="2400" dirty="0">
                <a:solidFill>
                  <a:schemeClr val="bg1">
                    <a:lumMod val="95000"/>
                    <a:lumOff val="5000"/>
                  </a:schemeClr>
                </a:solidFill>
                <a:latin typeface="Times New Roman" pitchFamily="18" charset="0"/>
                <a:cs typeface="Times New Roman" pitchFamily="18" charset="0"/>
              </a:rPr>
              <a:t>, ер-</a:t>
            </a:r>
            <a:r>
              <a:rPr lang="ru-RU" sz="2400" dirty="0" err="1">
                <a:solidFill>
                  <a:schemeClr val="bg1">
                    <a:lumMod val="95000"/>
                    <a:lumOff val="5000"/>
                  </a:schemeClr>
                </a:solidFill>
                <a:latin typeface="Times New Roman" pitchFamily="18" charset="0"/>
                <a:cs typeface="Times New Roman" pitchFamily="18" charset="0"/>
              </a:rPr>
              <a:t>сув</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мелиорацияси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шунингдек</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илмий</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жиҳатдан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асосланган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ерга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солиқ</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солиш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қонуниятларини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ишлаб</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чиқариш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учун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асос</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бўлиб</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хизмат</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қилади</a:t>
            </a:r>
            <a:r>
              <a:rPr lang="ru-RU" sz="2400" dirty="0">
                <a:solidFill>
                  <a:schemeClr val="bg1">
                    <a:lumMod val="95000"/>
                    <a:lumOff val="5000"/>
                  </a:schemeClr>
                </a:solidFill>
                <a:latin typeface="Times New Roman" pitchFamily="18" charset="0"/>
                <a:cs typeface="Times New Roman" pitchFamily="18" charset="0"/>
              </a:rPr>
              <a:t>. </a:t>
            </a:r>
          </a:p>
          <a:p>
            <a:r>
              <a:rPr lang="ru-RU" sz="2400" dirty="0">
                <a:solidFill>
                  <a:schemeClr val="bg1">
                    <a:lumMod val="95000"/>
                    <a:lumOff val="5000"/>
                  </a:schemeClr>
                </a:solidFill>
                <a:latin typeface="Times New Roman" pitchFamily="18" charset="0"/>
                <a:cs typeface="Times New Roman" pitchFamily="18" charset="0"/>
              </a:rPr>
              <a:t>Ер </a:t>
            </a:r>
            <a:r>
              <a:rPr lang="ru-RU" sz="2400" dirty="0" err="1">
                <a:solidFill>
                  <a:schemeClr val="bg1">
                    <a:lumMod val="95000"/>
                    <a:lumOff val="5000"/>
                  </a:schemeClr>
                </a:solidFill>
                <a:latin typeface="Times New Roman" pitchFamily="18" charset="0"/>
                <a:cs typeface="Times New Roman" pitchFamily="18" charset="0"/>
              </a:rPr>
              <a:t>кадастрида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ерни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иқтисодий</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баҳоси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муҳим</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ўрин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тутади</a:t>
            </a:r>
            <a:r>
              <a:rPr lang="ru-RU" sz="2400" dirty="0">
                <a:solidFill>
                  <a:schemeClr val="bg1">
                    <a:lumMod val="95000"/>
                    <a:lumOff val="5000"/>
                  </a:schemeClr>
                </a:solidFill>
                <a:latin typeface="Times New Roman" pitchFamily="18" charset="0"/>
                <a:cs typeface="Times New Roman" pitchFamily="18" charset="0"/>
              </a:rPr>
              <a:t>. </a:t>
            </a:r>
          </a:p>
        </p:txBody>
      </p:sp>
    </p:spTree>
    <p:extLst>
      <p:ext uri="{BB962C8B-B14F-4D97-AF65-F5344CB8AC3E}">
        <p14:creationId xmlns:p14="http://schemas.microsoft.com/office/powerpoint/2010/main" val="54468413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нутый угол 4"/>
          <p:cNvSpPr/>
          <p:nvPr/>
        </p:nvSpPr>
        <p:spPr>
          <a:xfrm>
            <a:off x="91440" y="182880"/>
            <a:ext cx="11939451" cy="6675120"/>
          </a:xfrm>
          <a:prstGeom prst="foldedCorner">
            <a:avLst/>
          </a:prstGeom>
          <a:solidFill>
            <a:schemeClr val="accent3">
              <a:lumMod val="40000"/>
              <a:lumOff val="60000"/>
            </a:schemeClr>
          </a:solidFill>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Загнутый угол 5"/>
          <p:cNvSpPr/>
          <p:nvPr/>
        </p:nvSpPr>
        <p:spPr>
          <a:xfrm>
            <a:off x="378823" y="483326"/>
            <a:ext cx="11207931" cy="5969725"/>
          </a:xfrm>
          <a:prstGeom prst="foldedCorner">
            <a:avLst/>
          </a:prstGeom>
          <a:solidFill>
            <a:schemeClr val="accent2">
              <a:lumMod val="60000"/>
              <a:lumOff val="40000"/>
            </a:schemeClr>
          </a:solidFill>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Загнутый угол 6"/>
          <p:cNvSpPr/>
          <p:nvPr/>
        </p:nvSpPr>
        <p:spPr>
          <a:xfrm>
            <a:off x="888274" y="979714"/>
            <a:ext cx="10228217" cy="5055326"/>
          </a:xfrm>
          <a:prstGeom prst="foldedCorner">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Загнутый угол 7"/>
          <p:cNvSpPr/>
          <p:nvPr/>
        </p:nvSpPr>
        <p:spPr>
          <a:xfrm>
            <a:off x="1306286" y="1201783"/>
            <a:ext cx="9248503" cy="4650377"/>
          </a:xfrm>
          <a:prstGeom prst="foldedCorne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err="1">
                <a:solidFill>
                  <a:schemeClr val="bg1">
                    <a:lumMod val="95000"/>
                    <a:lumOff val="5000"/>
                  </a:schemeClr>
                </a:solidFill>
              </a:rPr>
              <a:t>Қишлоқ</a:t>
            </a:r>
            <a:r>
              <a:rPr lang="ru-RU" sz="2000" dirty="0">
                <a:solidFill>
                  <a:schemeClr val="bg1">
                    <a:lumMod val="95000"/>
                    <a:lumOff val="5000"/>
                  </a:schemeClr>
                </a:solidFill>
              </a:rPr>
              <a:t> </a:t>
            </a:r>
            <a:r>
              <a:rPr lang="ru-RU" sz="2000" dirty="0" err="1">
                <a:solidFill>
                  <a:schemeClr val="bg1">
                    <a:lumMod val="95000"/>
                    <a:lumOff val="5000"/>
                  </a:schemeClr>
                </a:solidFill>
              </a:rPr>
              <a:t>хўжалик</a:t>
            </a:r>
            <a:r>
              <a:rPr lang="ru-RU" sz="2000" dirty="0">
                <a:solidFill>
                  <a:schemeClr val="bg1">
                    <a:lumMod val="95000"/>
                    <a:lumOff val="5000"/>
                  </a:schemeClr>
                </a:solidFill>
              </a:rPr>
              <a:t> </a:t>
            </a:r>
            <a:r>
              <a:rPr lang="ru-RU" sz="2000" dirty="0" err="1">
                <a:solidFill>
                  <a:schemeClr val="bg1">
                    <a:lumMod val="95000"/>
                    <a:lumOff val="5000"/>
                  </a:schemeClr>
                </a:solidFill>
              </a:rPr>
              <a:t>ишлаб</a:t>
            </a:r>
            <a:r>
              <a:rPr lang="ru-RU" sz="2000" dirty="0">
                <a:solidFill>
                  <a:schemeClr val="bg1">
                    <a:lumMod val="95000"/>
                    <a:lumOff val="5000"/>
                  </a:schemeClr>
                </a:solidFill>
              </a:rPr>
              <a:t> </a:t>
            </a:r>
            <a:r>
              <a:rPr lang="ru-RU" sz="2000" dirty="0" err="1">
                <a:solidFill>
                  <a:schemeClr val="bg1">
                    <a:lumMod val="95000"/>
                    <a:lumOff val="5000"/>
                  </a:schemeClr>
                </a:solidFill>
              </a:rPr>
              <a:t>чиқариши</a:t>
            </a:r>
            <a:r>
              <a:rPr lang="ru-RU" sz="2000" dirty="0">
                <a:solidFill>
                  <a:schemeClr val="bg1">
                    <a:lumMod val="95000"/>
                    <a:lumOff val="5000"/>
                  </a:schemeClr>
                </a:solidFill>
              </a:rPr>
              <a:t> </a:t>
            </a:r>
            <a:r>
              <a:rPr lang="ru-RU" sz="2000" dirty="0" err="1">
                <a:solidFill>
                  <a:schemeClr val="bg1">
                    <a:lumMod val="95000"/>
                    <a:lumOff val="5000"/>
                  </a:schemeClr>
                </a:solidFill>
              </a:rPr>
              <a:t>иқтисодиётнинг</a:t>
            </a:r>
            <a:r>
              <a:rPr lang="ru-RU" sz="2000" dirty="0">
                <a:solidFill>
                  <a:schemeClr val="bg1">
                    <a:lumMod val="95000"/>
                    <a:lumOff val="5000"/>
                  </a:schemeClr>
                </a:solidFill>
              </a:rPr>
              <a:t> </a:t>
            </a:r>
            <a:r>
              <a:rPr lang="ru-RU" sz="2000" dirty="0" err="1">
                <a:solidFill>
                  <a:schemeClr val="bg1">
                    <a:lumMod val="95000"/>
                    <a:lumOff val="5000"/>
                  </a:schemeClr>
                </a:solidFill>
              </a:rPr>
              <a:t>моддий</a:t>
            </a:r>
            <a:r>
              <a:rPr lang="ru-RU" sz="2000" dirty="0">
                <a:solidFill>
                  <a:schemeClr val="bg1">
                    <a:lumMod val="95000"/>
                    <a:lumOff val="5000"/>
                  </a:schemeClr>
                </a:solidFill>
              </a:rPr>
              <a:t> </a:t>
            </a:r>
            <a:r>
              <a:rPr lang="ru-RU" sz="2000" dirty="0" err="1">
                <a:solidFill>
                  <a:schemeClr val="bg1">
                    <a:lumMod val="95000"/>
                    <a:lumOff val="5000"/>
                  </a:schemeClr>
                </a:solidFill>
              </a:rPr>
              <a:t>неъматлар</a:t>
            </a:r>
            <a:r>
              <a:rPr lang="ru-RU" sz="2000" dirty="0">
                <a:solidFill>
                  <a:schemeClr val="bg1">
                    <a:lumMod val="95000"/>
                    <a:lumOff val="5000"/>
                  </a:schemeClr>
                </a:solidFill>
              </a:rPr>
              <a:t> </a:t>
            </a:r>
            <a:r>
              <a:rPr lang="ru-RU" sz="2000" dirty="0" err="1">
                <a:solidFill>
                  <a:schemeClr val="bg1">
                    <a:lumMod val="95000"/>
                    <a:lumOff val="5000"/>
                  </a:schemeClr>
                </a:solidFill>
              </a:rPr>
              <a:t>яратувчи</a:t>
            </a:r>
            <a:r>
              <a:rPr lang="ru-RU" sz="2000" dirty="0">
                <a:solidFill>
                  <a:schemeClr val="bg1">
                    <a:lumMod val="95000"/>
                    <a:lumOff val="5000"/>
                  </a:schemeClr>
                </a:solidFill>
              </a:rPr>
              <a:t> </a:t>
            </a:r>
            <a:r>
              <a:rPr lang="ru-RU" sz="2000" dirty="0" err="1">
                <a:solidFill>
                  <a:schemeClr val="bg1">
                    <a:lumMod val="95000"/>
                    <a:lumOff val="5000"/>
                  </a:schemeClr>
                </a:solidFill>
              </a:rPr>
              <a:t>энг</a:t>
            </a:r>
            <a:r>
              <a:rPr lang="ru-RU" sz="2000" dirty="0">
                <a:solidFill>
                  <a:schemeClr val="bg1">
                    <a:lumMod val="95000"/>
                    <a:lumOff val="5000"/>
                  </a:schemeClr>
                </a:solidFill>
              </a:rPr>
              <a:t> </a:t>
            </a:r>
            <a:r>
              <a:rPr lang="ru-RU" sz="2000" dirty="0" err="1">
                <a:solidFill>
                  <a:schemeClr val="bg1">
                    <a:lumMod val="95000"/>
                    <a:lumOff val="5000"/>
                  </a:schemeClr>
                </a:solidFill>
              </a:rPr>
              <a:t>қадимий</a:t>
            </a:r>
            <a:r>
              <a:rPr lang="ru-RU" sz="2000" dirty="0">
                <a:solidFill>
                  <a:schemeClr val="bg1">
                    <a:lumMod val="95000"/>
                    <a:lumOff val="5000"/>
                  </a:schemeClr>
                </a:solidFill>
              </a:rPr>
              <a:t> </a:t>
            </a:r>
            <a:r>
              <a:rPr lang="ru-RU" sz="2000" dirty="0" err="1">
                <a:solidFill>
                  <a:schemeClr val="bg1">
                    <a:lumMod val="95000"/>
                    <a:lumOff val="5000"/>
                  </a:schemeClr>
                </a:solidFill>
              </a:rPr>
              <a:t>тармоқларидан</a:t>
            </a:r>
            <a:r>
              <a:rPr lang="ru-RU" sz="2000" dirty="0">
                <a:solidFill>
                  <a:schemeClr val="bg1">
                    <a:lumMod val="95000"/>
                    <a:lumOff val="5000"/>
                  </a:schemeClr>
                </a:solidFill>
              </a:rPr>
              <a:t> </a:t>
            </a:r>
            <a:r>
              <a:rPr lang="ru-RU" sz="2000" dirty="0" err="1">
                <a:solidFill>
                  <a:schemeClr val="bg1">
                    <a:lumMod val="95000"/>
                    <a:lumOff val="5000"/>
                  </a:schemeClr>
                </a:solidFill>
              </a:rPr>
              <a:t>бири</a:t>
            </a:r>
            <a:r>
              <a:rPr lang="ru-RU" sz="2000" dirty="0">
                <a:solidFill>
                  <a:schemeClr val="bg1">
                    <a:lumMod val="95000"/>
                    <a:lumOff val="5000"/>
                  </a:schemeClr>
                </a:solidFill>
              </a:rPr>
              <a:t>. </a:t>
            </a:r>
            <a:r>
              <a:rPr lang="ru-RU" sz="2000" dirty="0" err="1">
                <a:solidFill>
                  <a:schemeClr val="bg1">
                    <a:lumMod val="95000"/>
                    <a:lumOff val="5000"/>
                  </a:schemeClr>
                </a:solidFill>
              </a:rPr>
              <a:t>Бу</a:t>
            </a:r>
            <a:r>
              <a:rPr lang="ru-RU" sz="2000" dirty="0">
                <a:solidFill>
                  <a:schemeClr val="bg1">
                    <a:lumMod val="95000"/>
                    <a:lumOff val="5000"/>
                  </a:schemeClr>
                </a:solidFill>
              </a:rPr>
              <a:t> </a:t>
            </a:r>
            <a:r>
              <a:rPr lang="ru-RU" sz="2000" dirty="0" err="1">
                <a:solidFill>
                  <a:schemeClr val="bg1">
                    <a:lumMod val="95000"/>
                    <a:lumOff val="5000"/>
                  </a:schemeClr>
                </a:solidFill>
              </a:rPr>
              <a:t>тармоқда</a:t>
            </a:r>
            <a:r>
              <a:rPr lang="ru-RU" sz="2000" dirty="0">
                <a:solidFill>
                  <a:schemeClr val="bg1">
                    <a:lumMod val="95000"/>
                    <a:lumOff val="5000"/>
                  </a:schemeClr>
                </a:solidFill>
              </a:rPr>
              <a:t> </a:t>
            </a:r>
            <a:r>
              <a:rPr lang="ru-RU" sz="2000" dirty="0" err="1">
                <a:solidFill>
                  <a:schemeClr val="bg1">
                    <a:lumMod val="95000"/>
                    <a:lumOff val="5000"/>
                  </a:schemeClr>
                </a:solidFill>
              </a:rPr>
              <a:t>ҳам</a:t>
            </a:r>
            <a:r>
              <a:rPr lang="ru-RU" sz="2000" dirty="0">
                <a:solidFill>
                  <a:schemeClr val="bg1">
                    <a:lumMod val="95000"/>
                    <a:lumOff val="5000"/>
                  </a:schemeClr>
                </a:solidFill>
              </a:rPr>
              <a:t> </a:t>
            </a:r>
            <a:r>
              <a:rPr lang="ru-RU" sz="2000" dirty="0" err="1">
                <a:solidFill>
                  <a:schemeClr val="bg1">
                    <a:lumMod val="95000"/>
                    <a:lumOff val="5000"/>
                  </a:schemeClr>
                </a:solidFill>
              </a:rPr>
              <a:t>бошқа</a:t>
            </a:r>
            <a:r>
              <a:rPr lang="ru-RU" sz="2000" dirty="0">
                <a:solidFill>
                  <a:schemeClr val="bg1">
                    <a:lumMod val="95000"/>
                    <a:lumOff val="5000"/>
                  </a:schemeClr>
                </a:solidFill>
              </a:rPr>
              <a:t> </a:t>
            </a:r>
            <a:r>
              <a:rPr lang="ru-RU" sz="2000" dirty="0" err="1">
                <a:solidFill>
                  <a:schemeClr val="bg1">
                    <a:lumMod val="95000"/>
                    <a:lumOff val="5000"/>
                  </a:schemeClr>
                </a:solidFill>
              </a:rPr>
              <a:t>тармоқларда</a:t>
            </a:r>
            <a:r>
              <a:rPr lang="ru-RU" sz="2000" dirty="0">
                <a:solidFill>
                  <a:schemeClr val="bg1">
                    <a:lumMod val="95000"/>
                    <a:lumOff val="5000"/>
                  </a:schemeClr>
                </a:solidFill>
              </a:rPr>
              <a:t> </a:t>
            </a:r>
            <a:r>
              <a:rPr lang="ru-RU" sz="2000" dirty="0" err="1">
                <a:solidFill>
                  <a:schemeClr val="bg1">
                    <a:lumMod val="95000"/>
                    <a:lumOff val="5000"/>
                  </a:schemeClr>
                </a:solidFill>
              </a:rPr>
              <a:t>кузатилганидек</a:t>
            </a:r>
            <a:r>
              <a:rPr lang="ru-RU" sz="2000" dirty="0">
                <a:solidFill>
                  <a:schemeClr val="bg1">
                    <a:lumMod val="95000"/>
                    <a:lumOff val="5000"/>
                  </a:schemeClr>
                </a:solidFill>
              </a:rPr>
              <a:t> </a:t>
            </a:r>
            <a:r>
              <a:rPr lang="ru-RU" sz="2000" dirty="0" err="1">
                <a:solidFill>
                  <a:schemeClr val="bg1">
                    <a:lumMod val="95000"/>
                    <a:lumOff val="5000"/>
                  </a:schemeClr>
                </a:solidFill>
              </a:rPr>
              <a:t>иқтисодий</a:t>
            </a:r>
            <a:r>
              <a:rPr lang="ru-RU" sz="2000" dirty="0">
                <a:solidFill>
                  <a:schemeClr val="bg1">
                    <a:lumMod val="95000"/>
                    <a:lumOff val="5000"/>
                  </a:schemeClr>
                </a:solidFill>
              </a:rPr>
              <a:t> </a:t>
            </a:r>
            <a:r>
              <a:rPr lang="ru-RU" sz="2000" dirty="0" err="1">
                <a:solidFill>
                  <a:schemeClr val="bg1">
                    <a:lumMod val="95000"/>
                    <a:lumOff val="5000"/>
                  </a:schemeClr>
                </a:solidFill>
              </a:rPr>
              <a:t>қонунлар</a:t>
            </a:r>
            <a:r>
              <a:rPr lang="ru-RU" sz="2000" dirty="0">
                <a:solidFill>
                  <a:schemeClr val="bg1">
                    <a:lumMod val="95000"/>
                    <a:lumOff val="5000"/>
                  </a:schemeClr>
                </a:solidFill>
              </a:rPr>
              <a:t> </a:t>
            </a:r>
            <a:r>
              <a:rPr lang="ru-RU" sz="2000" dirty="0" err="1">
                <a:solidFill>
                  <a:schemeClr val="bg1">
                    <a:lumMod val="95000"/>
                    <a:lumOff val="5000"/>
                  </a:schemeClr>
                </a:solidFill>
              </a:rPr>
              <a:t>амал</a:t>
            </a:r>
            <a:r>
              <a:rPr lang="ru-RU" sz="2000" dirty="0">
                <a:solidFill>
                  <a:schemeClr val="bg1">
                    <a:lumMod val="95000"/>
                    <a:lumOff val="5000"/>
                  </a:schemeClr>
                </a:solidFill>
              </a:rPr>
              <a:t> </a:t>
            </a:r>
            <a:r>
              <a:rPr lang="ru-RU" sz="2000" dirty="0" err="1">
                <a:solidFill>
                  <a:schemeClr val="bg1">
                    <a:lumMod val="95000"/>
                    <a:lumOff val="5000"/>
                  </a:schemeClr>
                </a:solidFill>
              </a:rPr>
              <a:t>қилади</a:t>
            </a:r>
            <a:r>
              <a:rPr lang="ru-RU" sz="2000" dirty="0">
                <a:solidFill>
                  <a:schemeClr val="bg1">
                    <a:lumMod val="95000"/>
                    <a:lumOff val="5000"/>
                  </a:schemeClr>
                </a:solidFill>
              </a:rPr>
              <a:t>. Шу </a:t>
            </a:r>
            <a:r>
              <a:rPr lang="ru-RU" sz="2000" dirty="0" err="1">
                <a:solidFill>
                  <a:schemeClr val="bg1">
                    <a:lumMod val="95000"/>
                    <a:lumOff val="5000"/>
                  </a:schemeClr>
                </a:solidFill>
              </a:rPr>
              <a:t>билан</a:t>
            </a:r>
            <a:r>
              <a:rPr lang="ru-RU" sz="2000" dirty="0">
                <a:solidFill>
                  <a:schemeClr val="bg1">
                    <a:lumMod val="95000"/>
                    <a:lumOff val="5000"/>
                  </a:schemeClr>
                </a:solidFill>
              </a:rPr>
              <a:t> </a:t>
            </a:r>
            <a:r>
              <a:rPr lang="ru-RU" sz="2000" dirty="0" err="1">
                <a:solidFill>
                  <a:schemeClr val="bg1">
                    <a:lumMod val="95000"/>
                    <a:lumOff val="5000"/>
                  </a:schemeClr>
                </a:solidFill>
              </a:rPr>
              <a:t>бирга</a:t>
            </a:r>
            <a:r>
              <a:rPr lang="ru-RU" sz="2000" dirty="0">
                <a:solidFill>
                  <a:schemeClr val="bg1">
                    <a:lumMod val="95000"/>
                    <a:lumOff val="5000"/>
                  </a:schemeClr>
                </a:solidFill>
              </a:rPr>
              <a:t>, </a:t>
            </a:r>
            <a:r>
              <a:rPr lang="ru-RU" sz="2000" dirty="0" err="1">
                <a:solidFill>
                  <a:schemeClr val="bg1">
                    <a:lumMod val="95000"/>
                    <a:lumOff val="5000"/>
                  </a:schemeClr>
                </a:solidFill>
              </a:rPr>
              <a:t>ўзга</a:t>
            </a:r>
            <a:r>
              <a:rPr lang="ru-RU" sz="2000" dirty="0">
                <a:solidFill>
                  <a:schemeClr val="bg1">
                    <a:lumMod val="95000"/>
                    <a:lumOff val="5000"/>
                  </a:schemeClr>
                </a:solidFill>
              </a:rPr>
              <a:t> </a:t>
            </a:r>
            <a:r>
              <a:rPr lang="ru-RU" sz="2000" dirty="0" err="1">
                <a:solidFill>
                  <a:schemeClr val="bg1">
                    <a:lumMod val="95000"/>
                    <a:lumOff val="5000"/>
                  </a:schemeClr>
                </a:solidFill>
              </a:rPr>
              <a:t>тармоқларга</a:t>
            </a:r>
            <a:r>
              <a:rPr lang="ru-RU" sz="2000" dirty="0">
                <a:solidFill>
                  <a:schemeClr val="bg1">
                    <a:lumMod val="95000"/>
                    <a:lumOff val="5000"/>
                  </a:schemeClr>
                </a:solidFill>
              </a:rPr>
              <a:t> </a:t>
            </a:r>
            <a:r>
              <a:rPr lang="ru-RU" sz="2000" dirty="0" err="1">
                <a:solidFill>
                  <a:schemeClr val="bg1">
                    <a:lumMod val="95000"/>
                    <a:lumOff val="5000"/>
                  </a:schemeClr>
                </a:solidFill>
              </a:rPr>
              <a:t>нисбатан</a:t>
            </a:r>
            <a:r>
              <a:rPr lang="ru-RU" sz="2000" dirty="0">
                <a:solidFill>
                  <a:schemeClr val="bg1">
                    <a:lumMod val="95000"/>
                    <a:lumOff val="5000"/>
                  </a:schemeClr>
                </a:solidFill>
              </a:rPr>
              <a:t> </a:t>
            </a:r>
            <a:r>
              <a:rPr lang="ru-RU" sz="2000" dirty="0" err="1">
                <a:solidFill>
                  <a:schemeClr val="bg1">
                    <a:lumMod val="95000"/>
                    <a:lumOff val="5000"/>
                  </a:schemeClr>
                </a:solidFill>
              </a:rPr>
              <a:t>қишлоқ</a:t>
            </a:r>
            <a:r>
              <a:rPr lang="ru-RU" sz="2000" dirty="0">
                <a:solidFill>
                  <a:schemeClr val="bg1">
                    <a:lumMod val="95000"/>
                    <a:lumOff val="5000"/>
                  </a:schemeClr>
                </a:solidFill>
              </a:rPr>
              <a:t> </a:t>
            </a:r>
            <a:r>
              <a:rPr lang="ru-RU" sz="2000" dirty="0" err="1">
                <a:solidFill>
                  <a:schemeClr val="bg1">
                    <a:lumMod val="95000"/>
                    <a:lumOff val="5000"/>
                  </a:schemeClr>
                </a:solidFill>
              </a:rPr>
              <a:t>хўжалиги</a:t>
            </a:r>
            <a:r>
              <a:rPr lang="ru-RU" sz="2000" dirty="0">
                <a:solidFill>
                  <a:schemeClr val="bg1">
                    <a:lumMod val="95000"/>
                    <a:lumOff val="5000"/>
                  </a:schemeClr>
                </a:solidFill>
              </a:rPr>
              <a:t> </a:t>
            </a:r>
            <a:r>
              <a:rPr lang="ru-RU" sz="2000" dirty="0" err="1">
                <a:solidFill>
                  <a:schemeClr val="bg1">
                    <a:lumMod val="95000"/>
                    <a:lumOff val="5000"/>
                  </a:schemeClr>
                </a:solidFill>
              </a:rPr>
              <a:t>ишлаб</a:t>
            </a:r>
            <a:r>
              <a:rPr lang="ru-RU" sz="2000" dirty="0">
                <a:solidFill>
                  <a:schemeClr val="bg1">
                    <a:lumMod val="95000"/>
                    <a:lumOff val="5000"/>
                  </a:schemeClr>
                </a:solidFill>
              </a:rPr>
              <a:t> </a:t>
            </a:r>
            <a:r>
              <a:rPr lang="ru-RU" sz="2000" dirty="0" err="1">
                <a:solidFill>
                  <a:schemeClr val="bg1">
                    <a:lumMod val="95000"/>
                    <a:lumOff val="5000"/>
                  </a:schemeClr>
                </a:solidFill>
              </a:rPr>
              <a:t>чиқариши</a:t>
            </a:r>
            <a:r>
              <a:rPr lang="ru-RU" sz="2000" dirty="0">
                <a:solidFill>
                  <a:schemeClr val="bg1">
                    <a:lumMod val="95000"/>
                    <a:lumOff val="5000"/>
                  </a:schemeClr>
                </a:solidFill>
              </a:rPr>
              <a:t> </a:t>
            </a:r>
            <a:r>
              <a:rPr lang="ru-RU" sz="2000" dirty="0" err="1">
                <a:solidFill>
                  <a:schemeClr val="bg1">
                    <a:lumMod val="95000"/>
                    <a:lumOff val="5000"/>
                  </a:schemeClr>
                </a:solidFill>
              </a:rPr>
              <a:t>фақат</a:t>
            </a:r>
            <a:r>
              <a:rPr lang="ru-RU" sz="2000" dirty="0">
                <a:solidFill>
                  <a:schemeClr val="bg1">
                    <a:lumMod val="95000"/>
                    <a:lumOff val="5000"/>
                  </a:schemeClr>
                </a:solidFill>
              </a:rPr>
              <a:t> </a:t>
            </a:r>
            <a:r>
              <a:rPr lang="ru-RU" sz="2000" dirty="0" err="1">
                <a:solidFill>
                  <a:schemeClr val="bg1">
                    <a:lumMod val="95000"/>
                    <a:lumOff val="5000"/>
                  </a:schemeClr>
                </a:solidFill>
              </a:rPr>
              <a:t>унинг</a:t>
            </a:r>
            <a:r>
              <a:rPr lang="ru-RU" sz="2000" dirty="0">
                <a:solidFill>
                  <a:schemeClr val="bg1">
                    <a:lumMod val="95000"/>
                    <a:lumOff val="5000"/>
                  </a:schemeClr>
                </a:solidFill>
              </a:rPr>
              <a:t> </a:t>
            </a:r>
            <a:r>
              <a:rPr lang="ru-RU" sz="2000" dirty="0" err="1">
                <a:solidFill>
                  <a:schemeClr val="bg1">
                    <a:lumMod val="95000"/>
                    <a:lumOff val="5000"/>
                  </a:schemeClr>
                </a:solidFill>
              </a:rPr>
              <a:t>ўзигагина</a:t>
            </a:r>
            <a:r>
              <a:rPr lang="ru-RU" sz="2000" dirty="0">
                <a:solidFill>
                  <a:schemeClr val="bg1">
                    <a:lumMod val="95000"/>
                    <a:lumOff val="5000"/>
                  </a:schemeClr>
                </a:solidFill>
              </a:rPr>
              <a:t> </a:t>
            </a:r>
            <a:r>
              <a:rPr lang="ru-RU" sz="2000" dirty="0" err="1">
                <a:solidFill>
                  <a:schemeClr val="bg1">
                    <a:lumMod val="95000"/>
                    <a:lumOff val="5000"/>
                  </a:schemeClr>
                </a:solidFill>
              </a:rPr>
              <a:t>хос</a:t>
            </a:r>
            <a:r>
              <a:rPr lang="ru-RU" sz="2000" dirty="0">
                <a:solidFill>
                  <a:schemeClr val="bg1">
                    <a:lumMod val="95000"/>
                    <a:lumOff val="5000"/>
                  </a:schemeClr>
                </a:solidFill>
              </a:rPr>
              <a:t> </a:t>
            </a:r>
            <a:r>
              <a:rPr lang="ru-RU" sz="2000" dirty="0" err="1">
                <a:solidFill>
                  <a:schemeClr val="bg1">
                    <a:lumMod val="95000"/>
                    <a:lumOff val="5000"/>
                  </a:schemeClr>
                </a:solidFill>
              </a:rPr>
              <a:t>бўлган</a:t>
            </a:r>
            <a:r>
              <a:rPr lang="ru-RU" sz="2000" dirty="0">
                <a:solidFill>
                  <a:schemeClr val="bg1">
                    <a:lumMod val="95000"/>
                    <a:lumOff val="5000"/>
                  </a:schemeClr>
                </a:solidFill>
              </a:rPr>
              <a:t> </a:t>
            </a:r>
            <a:r>
              <a:rPr lang="ru-RU" sz="2000" dirty="0" err="1">
                <a:solidFill>
                  <a:schemeClr val="bg1">
                    <a:lumMod val="95000"/>
                    <a:lumOff val="5000"/>
                  </a:schemeClr>
                </a:solidFill>
              </a:rPr>
              <a:t>хусусиятлари</a:t>
            </a:r>
            <a:r>
              <a:rPr lang="ru-RU" sz="2000" dirty="0">
                <a:solidFill>
                  <a:schemeClr val="bg1">
                    <a:lumMod val="95000"/>
                    <a:lumOff val="5000"/>
                  </a:schemeClr>
                </a:solidFill>
              </a:rPr>
              <a:t> </a:t>
            </a:r>
            <a:r>
              <a:rPr lang="ru-RU" sz="2000" dirty="0" err="1">
                <a:solidFill>
                  <a:schemeClr val="bg1">
                    <a:lumMod val="95000"/>
                    <a:lumOff val="5000"/>
                  </a:schemeClr>
                </a:solidFill>
              </a:rPr>
              <a:t>билан</a:t>
            </a:r>
            <a:r>
              <a:rPr lang="ru-RU" sz="2000" dirty="0">
                <a:solidFill>
                  <a:schemeClr val="bg1">
                    <a:lumMod val="95000"/>
                    <a:lumOff val="5000"/>
                  </a:schemeClr>
                </a:solidFill>
              </a:rPr>
              <a:t> </a:t>
            </a:r>
            <a:r>
              <a:rPr lang="ru-RU" sz="2000" dirty="0" err="1">
                <a:solidFill>
                  <a:schemeClr val="bg1">
                    <a:lumMod val="95000"/>
                    <a:lumOff val="5000"/>
                  </a:schemeClr>
                </a:solidFill>
              </a:rPr>
              <a:t>бошқа</a:t>
            </a:r>
            <a:r>
              <a:rPr lang="ru-RU" sz="2000" dirty="0">
                <a:solidFill>
                  <a:schemeClr val="bg1">
                    <a:lumMod val="95000"/>
                    <a:lumOff val="5000"/>
                  </a:schemeClr>
                </a:solidFill>
              </a:rPr>
              <a:t> </a:t>
            </a:r>
            <a:r>
              <a:rPr lang="ru-RU" sz="2000" dirty="0" err="1">
                <a:solidFill>
                  <a:schemeClr val="bg1">
                    <a:lumMod val="95000"/>
                    <a:lumOff val="5000"/>
                  </a:schemeClr>
                </a:solidFill>
              </a:rPr>
              <a:t>тармоқлардан</a:t>
            </a:r>
            <a:r>
              <a:rPr lang="ru-RU" sz="2000" dirty="0">
                <a:solidFill>
                  <a:schemeClr val="bg1">
                    <a:lumMod val="95000"/>
                    <a:lumOff val="5000"/>
                  </a:schemeClr>
                </a:solidFill>
              </a:rPr>
              <a:t> </a:t>
            </a:r>
            <a:r>
              <a:rPr lang="ru-RU" sz="2000" dirty="0" err="1">
                <a:solidFill>
                  <a:schemeClr val="bg1">
                    <a:lumMod val="95000"/>
                    <a:lumOff val="5000"/>
                  </a:schemeClr>
                </a:solidFill>
              </a:rPr>
              <a:t>алоҳида</a:t>
            </a:r>
            <a:r>
              <a:rPr lang="ru-RU" sz="2000" dirty="0">
                <a:solidFill>
                  <a:schemeClr val="bg1">
                    <a:lumMod val="95000"/>
                    <a:lumOff val="5000"/>
                  </a:schemeClr>
                </a:solidFill>
              </a:rPr>
              <a:t> </a:t>
            </a:r>
            <a:r>
              <a:rPr lang="ru-RU" sz="2000" dirty="0" err="1">
                <a:solidFill>
                  <a:schemeClr val="bg1">
                    <a:lumMod val="95000"/>
                    <a:lumOff val="5000"/>
                  </a:schemeClr>
                </a:solidFill>
              </a:rPr>
              <a:t>ажралиб</a:t>
            </a:r>
            <a:r>
              <a:rPr lang="ru-RU" sz="2000" dirty="0">
                <a:solidFill>
                  <a:schemeClr val="bg1">
                    <a:lumMod val="95000"/>
                    <a:lumOff val="5000"/>
                  </a:schemeClr>
                </a:solidFill>
              </a:rPr>
              <a:t> </a:t>
            </a:r>
            <a:r>
              <a:rPr lang="ru-RU" sz="2000" dirty="0" err="1">
                <a:solidFill>
                  <a:schemeClr val="bg1">
                    <a:lumMod val="95000"/>
                    <a:lumOff val="5000"/>
                  </a:schemeClr>
                </a:solidFill>
              </a:rPr>
              <a:t>туради</a:t>
            </a:r>
            <a:r>
              <a:rPr lang="ru-RU" sz="2000" dirty="0">
                <a:solidFill>
                  <a:schemeClr val="bg1">
                    <a:lumMod val="95000"/>
                    <a:lumOff val="5000"/>
                  </a:schemeClr>
                </a:solidFill>
              </a:rPr>
              <a:t>. </a:t>
            </a:r>
            <a:r>
              <a:rPr lang="ru-RU" sz="2000" dirty="0" err="1">
                <a:solidFill>
                  <a:schemeClr val="bg1">
                    <a:lumMod val="95000"/>
                    <a:lumOff val="5000"/>
                  </a:schemeClr>
                </a:solidFill>
              </a:rPr>
              <a:t>Республикамизда</a:t>
            </a:r>
            <a:r>
              <a:rPr lang="ru-RU" sz="2000" dirty="0">
                <a:solidFill>
                  <a:schemeClr val="bg1">
                    <a:lumMod val="95000"/>
                    <a:lumOff val="5000"/>
                  </a:schemeClr>
                </a:solidFill>
              </a:rPr>
              <a:t> </a:t>
            </a:r>
            <a:r>
              <a:rPr lang="ru-RU" sz="2000" dirty="0" err="1">
                <a:solidFill>
                  <a:schemeClr val="bg1">
                    <a:lumMod val="95000"/>
                    <a:lumOff val="5000"/>
                  </a:schemeClr>
                </a:solidFill>
              </a:rPr>
              <a:t>бозор</a:t>
            </a:r>
            <a:r>
              <a:rPr lang="ru-RU" sz="2000" dirty="0">
                <a:solidFill>
                  <a:schemeClr val="bg1">
                    <a:lumMod val="95000"/>
                    <a:lumOff val="5000"/>
                  </a:schemeClr>
                </a:solidFill>
              </a:rPr>
              <a:t> </a:t>
            </a:r>
            <a:r>
              <a:rPr lang="ru-RU" sz="2000" dirty="0" err="1">
                <a:solidFill>
                  <a:schemeClr val="bg1">
                    <a:lumMod val="95000"/>
                    <a:lumOff val="5000"/>
                  </a:schemeClr>
                </a:solidFill>
              </a:rPr>
              <a:t>муносабатларига</a:t>
            </a:r>
            <a:r>
              <a:rPr lang="ru-RU" sz="2000" dirty="0">
                <a:solidFill>
                  <a:schemeClr val="bg1">
                    <a:lumMod val="95000"/>
                    <a:lumOff val="5000"/>
                  </a:schemeClr>
                </a:solidFill>
              </a:rPr>
              <a:t> </a:t>
            </a:r>
            <a:r>
              <a:rPr lang="ru-RU" sz="2000" dirty="0" err="1">
                <a:solidFill>
                  <a:schemeClr val="bg1">
                    <a:lumMod val="95000"/>
                    <a:lumOff val="5000"/>
                  </a:schemeClr>
                </a:solidFill>
              </a:rPr>
              <a:t>ўтишдан</a:t>
            </a:r>
            <a:r>
              <a:rPr lang="ru-RU" sz="2000" dirty="0">
                <a:solidFill>
                  <a:schemeClr val="bg1">
                    <a:lumMod val="95000"/>
                    <a:lumOff val="5000"/>
                  </a:schemeClr>
                </a:solidFill>
              </a:rPr>
              <a:t> </a:t>
            </a:r>
            <a:r>
              <a:rPr lang="ru-RU" sz="2000" dirty="0" err="1">
                <a:solidFill>
                  <a:schemeClr val="bg1">
                    <a:lumMod val="95000"/>
                    <a:lumOff val="5000"/>
                  </a:schemeClr>
                </a:solidFill>
              </a:rPr>
              <a:t>олдин</a:t>
            </a:r>
            <a:r>
              <a:rPr lang="ru-RU" sz="2000" dirty="0">
                <a:solidFill>
                  <a:schemeClr val="bg1">
                    <a:lumMod val="95000"/>
                    <a:lumOff val="5000"/>
                  </a:schemeClr>
                </a:solidFill>
              </a:rPr>
              <a:t> </a:t>
            </a:r>
            <a:r>
              <a:rPr lang="ru-RU" sz="2000" dirty="0" err="1">
                <a:solidFill>
                  <a:schemeClr val="bg1">
                    <a:lumMod val="95000"/>
                    <a:lumOff val="5000"/>
                  </a:schemeClr>
                </a:solidFill>
              </a:rPr>
              <a:t>мулкчиликнинг</a:t>
            </a:r>
            <a:r>
              <a:rPr lang="ru-RU" sz="2000" dirty="0">
                <a:solidFill>
                  <a:schemeClr val="bg1">
                    <a:lumMod val="95000"/>
                    <a:lumOff val="5000"/>
                  </a:schemeClr>
                </a:solidFill>
              </a:rPr>
              <a:t> </a:t>
            </a:r>
            <a:r>
              <a:rPr lang="ru-RU" sz="2000" dirty="0" err="1">
                <a:solidFill>
                  <a:schemeClr val="bg1">
                    <a:lumMod val="95000"/>
                    <a:lumOff val="5000"/>
                  </a:schemeClr>
                </a:solidFill>
              </a:rPr>
              <a:t>асосан</a:t>
            </a:r>
            <a:r>
              <a:rPr lang="ru-RU" sz="2000" dirty="0">
                <a:solidFill>
                  <a:schemeClr val="bg1">
                    <a:lumMod val="95000"/>
                    <a:lumOff val="5000"/>
                  </a:schemeClr>
                </a:solidFill>
              </a:rPr>
              <a:t> </a:t>
            </a:r>
            <a:r>
              <a:rPr lang="ru-RU" sz="2000" dirty="0" err="1">
                <a:solidFill>
                  <a:schemeClr val="bg1">
                    <a:lumMod val="95000"/>
                    <a:lumOff val="5000"/>
                  </a:schemeClr>
                </a:solidFill>
              </a:rPr>
              <a:t>икки</a:t>
            </a:r>
            <a:r>
              <a:rPr lang="ru-RU" sz="2000" dirty="0">
                <a:solidFill>
                  <a:schemeClr val="bg1">
                    <a:lumMod val="95000"/>
                    <a:lumOff val="5000"/>
                  </a:schemeClr>
                </a:solidFill>
              </a:rPr>
              <a:t> тури-</a:t>
            </a:r>
            <a:r>
              <a:rPr lang="ru-RU" sz="2000" dirty="0" err="1">
                <a:solidFill>
                  <a:schemeClr val="bg1">
                    <a:lumMod val="95000"/>
                    <a:lumOff val="5000"/>
                  </a:schemeClr>
                </a:solidFill>
              </a:rPr>
              <a:t>давлат</a:t>
            </a:r>
            <a:r>
              <a:rPr lang="ru-RU" sz="2000" dirty="0">
                <a:solidFill>
                  <a:schemeClr val="bg1">
                    <a:lumMod val="95000"/>
                    <a:lumOff val="5000"/>
                  </a:schemeClr>
                </a:solidFill>
              </a:rPr>
              <a:t> (совхоз) </a:t>
            </a:r>
            <a:r>
              <a:rPr lang="ru-RU" sz="2000" dirty="0" err="1">
                <a:solidFill>
                  <a:schemeClr val="bg1">
                    <a:lumMod val="95000"/>
                    <a:lumOff val="5000"/>
                  </a:schemeClr>
                </a:solidFill>
              </a:rPr>
              <a:t>ва</a:t>
            </a:r>
            <a:r>
              <a:rPr lang="ru-RU" sz="2000" dirty="0">
                <a:solidFill>
                  <a:schemeClr val="bg1">
                    <a:lumMod val="95000"/>
                    <a:lumOff val="5000"/>
                  </a:schemeClr>
                </a:solidFill>
              </a:rPr>
              <a:t> кооператив-</a:t>
            </a:r>
            <a:r>
              <a:rPr lang="ru-RU" sz="2000" dirty="0" err="1">
                <a:solidFill>
                  <a:schemeClr val="bg1">
                    <a:lumMod val="95000"/>
                    <a:lumOff val="5000"/>
                  </a:schemeClr>
                </a:solidFill>
              </a:rPr>
              <a:t>жамоа</a:t>
            </a:r>
            <a:r>
              <a:rPr lang="ru-RU" sz="2000" dirty="0">
                <a:solidFill>
                  <a:schemeClr val="bg1">
                    <a:lumMod val="95000"/>
                    <a:lumOff val="5000"/>
                  </a:schemeClr>
                </a:solidFill>
              </a:rPr>
              <a:t> (колхоз) </a:t>
            </a:r>
            <a:r>
              <a:rPr lang="ru-RU" sz="2000" dirty="0" err="1">
                <a:solidFill>
                  <a:schemeClr val="bg1">
                    <a:lumMod val="95000"/>
                    <a:lumOff val="5000"/>
                  </a:schemeClr>
                </a:solidFill>
              </a:rPr>
              <a:t>шакллари</a:t>
            </a:r>
            <a:r>
              <a:rPr lang="ru-RU" sz="2000" dirty="0">
                <a:solidFill>
                  <a:schemeClr val="bg1">
                    <a:lumMod val="95000"/>
                    <a:lumOff val="5000"/>
                  </a:schemeClr>
                </a:solidFill>
              </a:rPr>
              <a:t> </a:t>
            </a:r>
            <a:r>
              <a:rPr lang="ru-RU" sz="2000" dirty="0" err="1">
                <a:solidFill>
                  <a:schemeClr val="bg1">
                    <a:lumMod val="95000"/>
                    <a:lumOff val="5000"/>
                  </a:schemeClr>
                </a:solidFill>
              </a:rPr>
              <a:t>мавжуд</a:t>
            </a:r>
            <a:r>
              <a:rPr lang="ru-RU" sz="2000" dirty="0">
                <a:solidFill>
                  <a:schemeClr val="bg1">
                    <a:lumMod val="95000"/>
                    <a:lumOff val="5000"/>
                  </a:schemeClr>
                </a:solidFill>
              </a:rPr>
              <a:t> </a:t>
            </a:r>
            <a:r>
              <a:rPr lang="ru-RU" sz="2000" dirty="0" err="1">
                <a:solidFill>
                  <a:schemeClr val="bg1">
                    <a:lumMod val="95000"/>
                    <a:lumOff val="5000"/>
                  </a:schemeClr>
                </a:solidFill>
              </a:rPr>
              <a:t>бўлса</a:t>
            </a:r>
            <a:r>
              <a:rPr lang="ru-RU" sz="2000" dirty="0">
                <a:solidFill>
                  <a:schemeClr val="bg1">
                    <a:lumMod val="95000"/>
                    <a:lumOff val="5000"/>
                  </a:schemeClr>
                </a:solidFill>
              </a:rPr>
              <a:t>, </a:t>
            </a:r>
            <a:r>
              <a:rPr lang="ru-RU" sz="2000" dirty="0" err="1">
                <a:solidFill>
                  <a:schemeClr val="bg1">
                    <a:lumMod val="95000"/>
                    <a:lumOff val="5000"/>
                  </a:schemeClr>
                </a:solidFill>
              </a:rPr>
              <a:t>ҳозирда</a:t>
            </a:r>
            <a:r>
              <a:rPr lang="ru-RU" sz="2000" dirty="0">
                <a:solidFill>
                  <a:schemeClr val="bg1">
                    <a:lumMod val="95000"/>
                    <a:lumOff val="5000"/>
                  </a:schemeClr>
                </a:solidFill>
              </a:rPr>
              <a:t> </a:t>
            </a:r>
            <a:r>
              <a:rPr lang="ru-RU" sz="2000" dirty="0" err="1">
                <a:solidFill>
                  <a:schemeClr val="bg1">
                    <a:lumMod val="95000"/>
                    <a:lumOff val="5000"/>
                  </a:schemeClr>
                </a:solidFill>
              </a:rPr>
              <a:t>мулкчиликнинг</a:t>
            </a:r>
            <a:r>
              <a:rPr lang="ru-RU" sz="2000" dirty="0">
                <a:solidFill>
                  <a:schemeClr val="bg1">
                    <a:lumMod val="95000"/>
                    <a:lumOff val="5000"/>
                  </a:schemeClr>
                </a:solidFill>
              </a:rPr>
              <a:t> </a:t>
            </a:r>
            <a:r>
              <a:rPr lang="ru-RU" sz="2000" dirty="0" err="1">
                <a:solidFill>
                  <a:schemeClr val="bg1">
                    <a:lumMod val="95000"/>
                    <a:lumOff val="5000"/>
                  </a:schemeClr>
                </a:solidFill>
              </a:rPr>
              <a:t>турли</a:t>
            </a:r>
            <a:r>
              <a:rPr lang="ru-RU" sz="2000" dirty="0">
                <a:solidFill>
                  <a:schemeClr val="bg1">
                    <a:lumMod val="95000"/>
                    <a:lumOff val="5000"/>
                  </a:schemeClr>
                </a:solidFill>
              </a:rPr>
              <a:t> туман </a:t>
            </a:r>
            <a:r>
              <a:rPr lang="ru-RU" sz="2000" dirty="0" err="1">
                <a:solidFill>
                  <a:schemeClr val="bg1">
                    <a:lumMod val="95000"/>
                    <a:lumOff val="5000"/>
                  </a:schemeClr>
                </a:solidFill>
              </a:rPr>
              <a:t>шакллари</a:t>
            </a:r>
            <a:r>
              <a:rPr lang="ru-RU" sz="2000" dirty="0">
                <a:solidFill>
                  <a:schemeClr val="bg1">
                    <a:lumMod val="95000"/>
                    <a:lumOff val="5000"/>
                  </a:schemeClr>
                </a:solidFill>
              </a:rPr>
              <a:t> </a:t>
            </a:r>
            <a:r>
              <a:rPr lang="ru-RU" sz="2000" dirty="0" err="1">
                <a:solidFill>
                  <a:schemeClr val="bg1">
                    <a:lumMod val="95000"/>
                    <a:lumOff val="5000"/>
                  </a:schemeClr>
                </a:solidFill>
              </a:rPr>
              <a:t>пайдо</a:t>
            </a:r>
            <a:r>
              <a:rPr lang="ru-RU" sz="2000" dirty="0">
                <a:solidFill>
                  <a:schemeClr val="bg1">
                    <a:lumMod val="95000"/>
                    <a:lumOff val="5000"/>
                  </a:schemeClr>
                </a:solidFill>
              </a:rPr>
              <a:t> </a:t>
            </a:r>
            <a:r>
              <a:rPr lang="ru-RU" sz="2000" dirty="0" err="1">
                <a:solidFill>
                  <a:schemeClr val="bg1">
                    <a:lumMod val="95000"/>
                    <a:lumOff val="5000"/>
                  </a:schemeClr>
                </a:solidFill>
              </a:rPr>
              <a:t>бўлди</a:t>
            </a:r>
            <a:r>
              <a:rPr lang="ru-RU" sz="2000" dirty="0">
                <a:solidFill>
                  <a:schemeClr val="bg1">
                    <a:lumMod val="95000"/>
                    <a:lumOff val="5000"/>
                  </a:schemeClr>
                </a:solidFill>
              </a:rPr>
              <a:t> </a:t>
            </a:r>
            <a:r>
              <a:rPr lang="ru-RU" sz="2000" dirty="0" err="1">
                <a:solidFill>
                  <a:schemeClr val="bg1">
                    <a:lumMod val="95000"/>
                    <a:lumOff val="5000"/>
                  </a:schemeClr>
                </a:solidFill>
              </a:rPr>
              <a:t>ва</a:t>
            </a:r>
            <a:r>
              <a:rPr lang="ru-RU" sz="2000" dirty="0">
                <a:solidFill>
                  <a:schemeClr val="bg1">
                    <a:lumMod val="95000"/>
                    <a:lumOff val="5000"/>
                  </a:schemeClr>
                </a:solidFill>
              </a:rPr>
              <a:t> улар </a:t>
            </a:r>
            <a:r>
              <a:rPr lang="ru-RU" sz="2000" dirty="0" err="1">
                <a:solidFill>
                  <a:schemeClr val="bg1">
                    <a:lumMod val="95000"/>
                    <a:lumOff val="5000"/>
                  </a:schemeClr>
                </a:solidFill>
              </a:rPr>
              <a:t>тезлик</a:t>
            </a:r>
            <a:r>
              <a:rPr lang="ru-RU" sz="2000" dirty="0">
                <a:solidFill>
                  <a:schemeClr val="bg1">
                    <a:lumMod val="95000"/>
                    <a:lumOff val="5000"/>
                  </a:schemeClr>
                </a:solidFill>
              </a:rPr>
              <a:t> </a:t>
            </a:r>
            <a:r>
              <a:rPr lang="ru-RU" sz="2000" dirty="0" err="1">
                <a:solidFill>
                  <a:schemeClr val="bg1">
                    <a:lumMod val="95000"/>
                    <a:lumOff val="5000"/>
                  </a:schemeClr>
                </a:solidFill>
              </a:rPr>
              <a:t>билан</a:t>
            </a:r>
            <a:r>
              <a:rPr lang="ru-RU" sz="2000" dirty="0">
                <a:solidFill>
                  <a:schemeClr val="bg1">
                    <a:lumMod val="95000"/>
                    <a:lumOff val="5000"/>
                  </a:schemeClr>
                </a:solidFill>
              </a:rPr>
              <a:t> </a:t>
            </a:r>
            <a:r>
              <a:rPr lang="ru-RU" sz="2000" dirty="0" err="1">
                <a:solidFill>
                  <a:schemeClr val="bg1">
                    <a:lumMod val="95000"/>
                    <a:lumOff val="5000"/>
                  </a:schemeClr>
                </a:solidFill>
              </a:rPr>
              <a:t>ривожланмоқда</a:t>
            </a:r>
            <a:r>
              <a:rPr lang="ru-RU" sz="2000" dirty="0">
                <a:solidFill>
                  <a:schemeClr val="bg1">
                    <a:lumMod val="95000"/>
                    <a:lumOff val="5000"/>
                  </a:schemeClr>
                </a:solidFill>
              </a:rPr>
              <a:t>. </a:t>
            </a:r>
          </a:p>
        </p:txBody>
      </p:sp>
    </p:spTree>
    <p:extLst>
      <p:ext uri="{BB962C8B-B14F-4D97-AF65-F5344CB8AC3E}">
        <p14:creationId xmlns:p14="http://schemas.microsoft.com/office/powerpoint/2010/main" val="44720067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ая прямоугольная выноска 4"/>
          <p:cNvSpPr/>
          <p:nvPr/>
        </p:nvSpPr>
        <p:spPr>
          <a:xfrm>
            <a:off x="287383" y="248194"/>
            <a:ext cx="11508377" cy="6048103"/>
          </a:xfrm>
          <a:prstGeom prst="wedgeRoundRectCallou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Куб 5"/>
          <p:cNvSpPr/>
          <p:nvPr/>
        </p:nvSpPr>
        <p:spPr>
          <a:xfrm>
            <a:off x="914400" y="783771"/>
            <a:ext cx="10711543" cy="5251269"/>
          </a:xfrm>
          <a:prstGeom prst="cube">
            <a:avLst/>
          </a:prstGeom>
          <a:solidFill>
            <a:schemeClr val="tx2">
              <a:lumMod val="75000"/>
            </a:schemeClr>
          </a:solidFill>
          <a:ln w="762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err="1">
                <a:latin typeface="Times New Roman" pitchFamily="18" charset="0"/>
                <a:cs typeface="Times New Roman" pitchFamily="18" charset="0"/>
              </a:rPr>
              <a:t>Қишлоқ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хўжалиги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иқтисодиётнинг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моддий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тармоғи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сифатида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бошқа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тармоқлардан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қуйидаги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хусусиятлари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билан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ажралиб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туради</a:t>
            </a:r>
            <a:r>
              <a:rPr lang="ru-RU" sz="2000" dirty="0" smtClean="0">
                <a:latin typeface="Times New Roman" pitchFamily="18" charset="0"/>
                <a:cs typeface="Times New Roman" pitchFamily="18" charset="0"/>
              </a:rPr>
              <a:t>:</a:t>
            </a:r>
          </a:p>
          <a:p>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1. </a:t>
            </a:r>
            <a:r>
              <a:rPr lang="ru-RU" sz="2000" dirty="0" err="1">
                <a:latin typeface="Times New Roman" pitchFamily="18" charset="0"/>
                <a:cs typeface="Times New Roman" pitchFamily="18" charset="0"/>
              </a:rPr>
              <a:t>Қишлоқ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хўжалигида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асосий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воситаси</a:t>
            </a:r>
            <a:r>
              <a:rPr lang="ru-RU" sz="2000" dirty="0">
                <a:latin typeface="Times New Roman" pitchFamily="18" charset="0"/>
                <a:cs typeface="Times New Roman" pitchFamily="18" charset="0"/>
              </a:rPr>
              <a:t>-ер </a:t>
            </a:r>
            <a:r>
              <a:rPr lang="ru-RU" sz="2000" dirty="0" err="1">
                <a:latin typeface="Times New Roman" pitchFamily="18" charset="0"/>
                <a:cs typeface="Times New Roman" pitchFamily="18" charset="0"/>
              </a:rPr>
              <a:t>ҳисобланади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Дарҳақиқат</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қишлоқ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хўжалигида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барча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жараёни</a:t>
            </a:r>
            <a:r>
              <a:rPr lang="ru-RU" sz="2000" dirty="0">
                <a:latin typeface="Times New Roman" pitchFamily="18" charset="0"/>
                <a:cs typeface="Times New Roman" pitchFamily="18" charset="0"/>
              </a:rPr>
              <a:t> ер </a:t>
            </a:r>
            <a:r>
              <a:rPr lang="ru-RU" sz="2000" dirty="0" err="1">
                <a:latin typeface="Times New Roman" pitchFamily="18" charset="0"/>
                <a:cs typeface="Times New Roman" pitchFamily="18" charset="0"/>
              </a:rPr>
              <a:t>билан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узвий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боғланган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Ерсиз</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иштирокисиз</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қишлоқ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хўжалиги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чиқаришининг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ўзи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мавжуд</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бўлмайди</a:t>
            </a:r>
            <a:r>
              <a:rPr lang="ru-RU" sz="2000" dirty="0">
                <a:latin typeface="Times New Roman" pitchFamily="18" charset="0"/>
                <a:cs typeface="Times New Roman" pitchFamily="18" charset="0"/>
              </a:rPr>
              <a:t>. Ер </a:t>
            </a:r>
            <a:r>
              <a:rPr lang="ru-RU" sz="2000" dirty="0" err="1">
                <a:latin typeface="Times New Roman" pitchFamily="18" charset="0"/>
                <a:cs typeface="Times New Roman" pitchFamily="18" charset="0"/>
              </a:rPr>
              <a:t>инсоният</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ривожланишининг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деярли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барча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босқичларида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инсон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яшаши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энг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муҳим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воситаси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бўлиб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келган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Бундай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ҳолат</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ҳозирда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келажакда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сақланиб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қолади</a:t>
            </a:r>
            <a:r>
              <a:rPr lang="ru-RU" sz="2000" dirty="0">
                <a:latin typeface="Times New Roman" pitchFamily="18" charset="0"/>
                <a:cs typeface="Times New Roman" pitchFamily="18" charset="0"/>
              </a:rPr>
              <a:t>.</a:t>
            </a:r>
          </a:p>
        </p:txBody>
      </p:sp>
    </p:spTree>
    <p:extLst>
      <p:ext uri="{BB962C8B-B14F-4D97-AF65-F5344CB8AC3E}">
        <p14:creationId xmlns:p14="http://schemas.microsoft.com/office/powerpoint/2010/main" val="231929988"/>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j0233018"/>
          <p:cNvPicPr>
            <a:picLocks noGrp="1"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334434" y="2301876"/>
            <a:ext cx="3433233" cy="26146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8" name="Document"/>
          <p:cNvSpPr>
            <a:spLocks noEditPoints="1" noChangeArrowheads="1"/>
          </p:cNvSpPr>
          <p:nvPr/>
        </p:nvSpPr>
        <p:spPr bwMode="auto">
          <a:xfrm rot="1066194">
            <a:off x="2544234" y="3525839"/>
            <a:ext cx="613833" cy="617537"/>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3079" name="Document"/>
          <p:cNvSpPr>
            <a:spLocks noEditPoints="1" noChangeArrowheads="1"/>
          </p:cNvSpPr>
          <p:nvPr/>
        </p:nvSpPr>
        <p:spPr bwMode="auto">
          <a:xfrm rot="1659897">
            <a:off x="2832101" y="3486150"/>
            <a:ext cx="768351" cy="760413"/>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3084" name="Document"/>
          <p:cNvSpPr>
            <a:spLocks noEditPoints="1" noChangeArrowheads="1"/>
          </p:cNvSpPr>
          <p:nvPr/>
        </p:nvSpPr>
        <p:spPr bwMode="auto">
          <a:xfrm rot="1659897">
            <a:off x="3215218" y="3525838"/>
            <a:ext cx="958849" cy="936625"/>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3085" name="Document"/>
          <p:cNvSpPr>
            <a:spLocks noEditPoints="1" noChangeArrowheads="1"/>
          </p:cNvSpPr>
          <p:nvPr/>
        </p:nvSpPr>
        <p:spPr bwMode="auto">
          <a:xfrm rot="1659897">
            <a:off x="3568700" y="3411538"/>
            <a:ext cx="1153584" cy="1193800"/>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3086" name="Document"/>
          <p:cNvSpPr>
            <a:spLocks noEditPoints="1" noChangeArrowheads="1"/>
          </p:cNvSpPr>
          <p:nvPr/>
        </p:nvSpPr>
        <p:spPr bwMode="auto">
          <a:xfrm rot="1659897">
            <a:off x="4135967" y="2770189"/>
            <a:ext cx="1856317" cy="2232025"/>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3087" name="Document"/>
          <p:cNvSpPr>
            <a:spLocks noEditPoints="1" noChangeArrowheads="1"/>
          </p:cNvSpPr>
          <p:nvPr/>
        </p:nvSpPr>
        <p:spPr bwMode="auto">
          <a:xfrm rot="1659897">
            <a:off x="4944534" y="2625725"/>
            <a:ext cx="2112433" cy="2706688"/>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3088" name="Document"/>
          <p:cNvSpPr>
            <a:spLocks noEditPoints="1" noChangeArrowheads="1"/>
          </p:cNvSpPr>
          <p:nvPr/>
        </p:nvSpPr>
        <p:spPr bwMode="auto">
          <a:xfrm rot="1659897">
            <a:off x="6191252" y="864914"/>
            <a:ext cx="4512733" cy="5543550"/>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r>
              <a:rPr lang="ru-RU" sz="2800" dirty="0" err="1">
                <a:solidFill>
                  <a:schemeClr val="bg1">
                    <a:lumMod val="95000"/>
                    <a:lumOff val="5000"/>
                  </a:schemeClr>
                </a:solidFill>
                <a:latin typeface="Times New Roman" pitchFamily="18" charset="0"/>
                <a:cs typeface="Times New Roman" pitchFamily="18" charset="0"/>
              </a:rPr>
              <a:t>Чунки</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ерни</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бошқа</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ишлаб</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чиқариш</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воситаси</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билан</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алмаштириб</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бўлмайди</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Ердан</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самарали</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фойдаланиш</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ишлаб</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чиқариш</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кучларини</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жойлаштиришда</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ва</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иқтисодиётни</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ривожлантиришда</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муҳим</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аҳамият</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касб</a:t>
            </a:r>
            <a:r>
              <a:rPr lang="ru-RU" sz="2800" dirty="0">
                <a:solidFill>
                  <a:schemeClr val="bg1">
                    <a:lumMod val="95000"/>
                    <a:lumOff val="5000"/>
                  </a:schemeClr>
                </a:solidFill>
                <a:latin typeface="Times New Roman" pitchFamily="18" charset="0"/>
                <a:cs typeface="Times New Roman" pitchFamily="18" charset="0"/>
              </a:rPr>
              <a:t> </a:t>
            </a:r>
            <a:r>
              <a:rPr lang="ru-RU" sz="2800" dirty="0" err="1">
                <a:solidFill>
                  <a:schemeClr val="bg1">
                    <a:lumMod val="95000"/>
                    <a:lumOff val="5000"/>
                  </a:schemeClr>
                </a:solidFill>
                <a:latin typeface="Times New Roman" pitchFamily="18" charset="0"/>
                <a:cs typeface="Times New Roman" pitchFamily="18" charset="0"/>
              </a:rPr>
              <a:t>этади</a:t>
            </a:r>
            <a:r>
              <a:rPr lang="ru-RU" dirty="0"/>
              <a:t>.              </a:t>
            </a:r>
          </a:p>
        </p:txBody>
      </p:sp>
    </p:spTree>
    <p:extLst>
      <p:ext uri="{BB962C8B-B14F-4D97-AF65-F5344CB8AC3E}">
        <p14:creationId xmlns:p14="http://schemas.microsoft.com/office/powerpoint/2010/main" val="186811176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088"/>
                                        </p:tgtEl>
                                        <p:attrNameLst>
                                          <p:attrName>style.visibility</p:attrName>
                                        </p:attrNameLst>
                                      </p:cBhvr>
                                      <p:to>
                                        <p:strVal val="visible"/>
                                      </p:to>
                                    </p:set>
                                    <p:animEffect transition="in" filter="wheel(1)">
                                      <p:cBhvr>
                                        <p:cTn id="7" dur="2000"/>
                                        <p:tgtEl>
                                          <p:spTgt spid="30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filecab2"/>
          <p:cNvSpPr>
            <a:spLocks noEditPoints="1" noChangeArrowheads="1"/>
          </p:cNvSpPr>
          <p:nvPr/>
        </p:nvSpPr>
        <p:spPr bwMode="auto">
          <a:xfrm rot="10800000">
            <a:off x="431800" y="188913"/>
            <a:ext cx="11330517" cy="6337300"/>
          </a:xfrm>
          <a:custGeom>
            <a:avLst/>
            <a:gdLst>
              <a:gd name="T0" fmla="*/ 10800 w 21600"/>
              <a:gd name="T1" fmla="*/ 0 h 21600"/>
              <a:gd name="T2" fmla="*/ 0 w 21600"/>
              <a:gd name="T3" fmla="*/ 0 h 21600"/>
              <a:gd name="T4" fmla="*/ 0 w 21600"/>
              <a:gd name="T5" fmla="*/ 10800 h 21600"/>
              <a:gd name="T6" fmla="*/ 0 w 21600"/>
              <a:gd name="T7" fmla="*/ 20367 h 21600"/>
              <a:gd name="T8" fmla="*/ 10800 w 21600"/>
              <a:gd name="T9" fmla="*/ 21600 h 21600"/>
              <a:gd name="T10" fmla="*/ 21600 w 21600"/>
              <a:gd name="T11" fmla="*/ 20367 h 21600"/>
              <a:gd name="T12" fmla="*/ 21600 w 21600"/>
              <a:gd name="T13" fmla="*/ 10800 h 21600"/>
              <a:gd name="T14" fmla="*/ 21600 w 21600"/>
              <a:gd name="T15" fmla="*/ 0 h 21600"/>
              <a:gd name="T16" fmla="*/ 1004 w 21600"/>
              <a:gd name="T17" fmla="*/ 511 h 21600"/>
              <a:gd name="T18" fmla="*/ 20542 w 21600"/>
              <a:gd name="T19" fmla="*/ 19765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10800" y="0"/>
                </a:moveTo>
                <a:lnTo>
                  <a:pt x="0" y="0"/>
                </a:lnTo>
                <a:lnTo>
                  <a:pt x="0" y="10800"/>
                </a:lnTo>
                <a:lnTo>
                  <a:pt x="0" y="20367"/>
                </a:lnTo>
                <a:lnTo>
                  <a:pt x="5807" y="20367"/>
                </a:lnTo>
                <a:lnTo>
                  <a:pt x="5807" y="20637"/>
                </a:lnTo>
                <a:lnTo>
                  <a:pt x="5970" y="20818"/>
                </a:lnTo>
                <a:lnTo>
                  <a:pt x="6133" y="20968"/>
                </a:lnTo>
                <a:lnTo>
                  <a:pt x="6404" y="21239"/>
                </a:lnTo>
                <a:lnTo>
                  <a:pt x="6567" y="21419"/>
                </a:lnTo>
                <a:lnTo>
                  <a:pt x="7055" y="21510"/>
                </a:lnTo>
                <a:lnTo>
                  <a:pt x="7544" y="21600"/>
                </a:lnTo>
                <a:lnTo>
                  <a:pt x="8141" y="21600"/>
                </a:lnTo>
                <a:lnTo>
                  <a:pt x="10800" y="21600"/>
                </a:lnTo>
                <a:lnTo>
                  <a:pt x="13188" y="21600"/>
                </a:lnTo>
                <a:lnTo>
                  <a:pt x="13948" y="21600"/>
                </a:lnTo>
                <a:lnTo>
                  <a:pt x="14436" y="21510"/>
                </a:lnTo>
                <a:lnTo>
                  <a:pt x="14708" y="21419"/>
                </a:lnTo>
                <a:lnTo>
                  <a:pt x="15033" y="21239"/>
                </a:lnTo>
                <a:lnTo>
                  <a:pt x="15359" y="20968"/>
                </a:lnTo>
                <a:lnTo>
                  <a:pt x="15522" y="20818"/>
                </a:lnTo>
                <a:lnTo>
                  <a:pt x="15684" y="20637"/>
                </a:lnTo>
                <a:lnTo>
                  <a:pt x="15684" y="20367"/>
                </a:lnTo>
                <a:lnTo>
                  <a:pt x="21600" y="20367"/>
                </a:lnTo>
                <a:lnTo>
                  <a:pt x="21600" y="10800"/>
                </a:lnTo>
                <a:lnTo>
                  <a:pt x="21600" y="0"/>
                </a:lnTo>
                <a:lnTo>
                  <a:pt x="10800" y="0"/>
                </a:lnTo>
                <a:close/>
                <a:moveTo>
                  <a:pt x="7055" y="20367"/>
                </a:moveTo>
                <a:lnTo>
                  <a:pt x="7055" y="20547"/>
                </a:lnTo>
                <a:lnTo>
                  <a:pt x="7055" y="20637"/>
                </a:lnTo>
                <a:lnTo>
                  <a:pt x="7218" y="20728"/>
                </a:lnTo>
                <a:lnTo>
                  <a:pt x="7381" y="20818"/>
                </a:lnTo>
                <a:lnTo>
                  <a:pt x="7544" y="20908"/>
                </a:lnTo>
                <a:lnTo>
                  <a:pt x="7707" y="20968"/>
                </a:lnTo>
                <a:lnTo>
                  <a:pt x="7815" y="20968"/>
                </a:lnTo>
                <a:lnTo>
                  <a:pt x="8141" y="20968"/>
                </a:lnTo>
                <a:lnTo>
                  <a:pt x="13188" y="20968"/>
                </a:lnTo>
                <a:lnTo>
                  <a:pt x="13459" y="20968"/>
                </a:lnTo>
                <a:lnTo>
                  <a:pt x="13785" y="20968"/>
                </a:lnTo>
                <a:lnTo>
                  <a:pt x="13948" y="20908"/>
                </a:lnTo>
                <a:lnTo>
                  <a:pt x="14111" y="20818"/>
                </a:lnTo>
                <a:lnTo>
                  <a:pt x="14273" y="20728"/>
                </a:lnTo>
                <a:lnTo>
                  <a:pt x="14273" y="20637"/>
                </a:lnTo>
                <a:lnTo>
                  <a:pt x="14436" y="20547"/>
                </a:lnTo>
                <a:lnTo>
                  <a:pt x="14436" y="20367"/>
                </a:lnTo>
                <a:lnTo>
                  <a:pt x="7055" y="20367"/>
                </a:lnTo>
                <a:close/>
              </a:path>
              <a:path w="21600" h="21600" extrusionOk="0">
                <a:moveTo>
                  <a:pt x="7055" y="20367"/>
                </a:moveTo>
                <a:lnTo>
                  <a:pt x="5807" y="20367"/>
                </a:lnTo>
                <a:lnTo>
                  <a:pt x="21600" y="20367"/>
                </a:lnTo>
              </a:path>
            </a:pathLst>
          </a:custGeom>
          <a:solidFill>
            <a:srgbClr val="C0C0C0"/>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9223" name="Documents"/>
          <p:cNvSpPr>
            <a:spLocks noEditPoints="1" noChangeArrowheads="1"/>
          </p:cNvSpPr>
          <p:nvPr/>
        </p:nvSpPr>
        <p:spPr bwMode="auto">
          <a:xfrm>
            <a:off x="431800" y="928052"/>
            <a:ext cx="5665258" cy="5720941"/>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pPr algn="ctr"/>
            <a:r>
              <a:rPr lang="ru-RU" sz="2000" dirty="0">
                <a:solidFill>
                  <a:schemeClr val="bg1">
                    <a:lumMod val="95000"/>
                    <a:lumOff val="5000"/>
                  </a:schemeClr>
                </a:solidFill>
                <a:latin typeface="Times New Roman" pitchFamily="18" charset="0"/>
                <a:cs typeface="Times New Roman" pitchFamily="18" charset="0"/>
              </a:rPr>
              <a:t>2. </a:t>
            </a:r>
            <a:r>
              <a:rPr lang="ru-RU" sz="2000" dirty="0" err="1">
                <a:solidFill>
                  <a:schemeClr val="bg1">
                    <a:lumMod val="95000"/>
                    <a:lumOff val="5000"/>
                  </a:schemeClr>
                </a:solidFill>
                <a:latin typeface="Times New Roman" pitchFamily="18" charset="0"/>
                <a:cs typeface="Times New Roman" pitchFamily="18" charset="0"/>
              </a:rPr>
              <a:t>Қишлоқ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хўжалиги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ишлаб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чиқариши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фақат</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ишлаб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чиқариш</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ресурслари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сарфи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билангина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чекланиб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қолмасдан</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табиий</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биологик</a:t>
            </a:r>
            <a:r>
              <a:rPr lang="ru-RU" sz="2000" dirty="0">
                <a:solidFill>
                  <a:schemeClr val="bg1">
                    <a:lumMod val="95000"/>
                    <a:lumOff val="5000"/>
                  </a:schemeClr>
                </a:solidFill>
                <a:latin typeface="Times New Roman" pitchFamily="18" charset="0"/>
                <a:cs typeface="Times New Roman" pitchFamily="18" charset="0"/>
              </a:rPr>
              <a:t>, физик </a:t>
            </a:r>
            <a:r>
              <a:rPr lang="ru-RU" sz="2000" dirty="0" err="1">
                <a:solidFill>
                  <a:schemeClr val="bg1">
                    <a:lumMod val="95000"/>
                    <a:lumOff val="5000"/>
                  </a:schemeClr>
                </a:solidFill>
                <a:latin typeface="Times New Roman" pitchFamily="18" charset="0"/>
                <a:cs typeface="Times New Roman" pitchFamily="18" charset="0"/>
              </a:rPr>
              <a:t>ва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кимёвий</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хусусиятлари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ҳамда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тупроқ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унумдорлиги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билан</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бевосита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боғлиқ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ҳолда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ривожланади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Айниқса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бу</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ўринда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ернинг</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унумдорлигини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алоҳида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таъқидлаб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ўтиш</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лозим</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Негаки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тупроқдаги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барча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табиий</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биологик</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жараёнлар</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бевосита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унга</a:t>
            </a:r>
            <a:r>
              <a:rPr lang="ru-RU" sz="2000" dirty="0">
                <a:solidFill>
                  <a:schemeClr val="bg1">
                    <a:lumMod val="95000"/>
                    <a:lumOff val="5000"/>
                  </a:schemeClr>
                </a:solidFill>
                <a:latin typeface="Times New Roman" pitchFamily="18" charset="0"/>
                <a:cs typeface="Times New Roman" pitchFamily="18" charset="0"/>
              </a:rPr>
              <a:t> </a:t>
            </a:r>
            <a:r>
              <a:rPr lang="ru-RU" sz="2000" dirty="0" err="1" smtClean="0">
                <a:solidFill>
                  <a:schemeClr val="bg1">
                    <a:lumMod val="95000"/>
                    <a:lumOff val="5000"/>
                  </a:schemeClr>
                </a:solidFill>
                <a:latin typeface="Times New Roman" pitchFamily="18" charset="0"/>
                <a:cs typeface="Times New Roman" pitchFamily="18" charset="0"/>
              </a:rPr>
              <a:t>боғлиқ</a:t>
            </a:r>
            <a:r>
              <a:rPr lang="ru-RU" sz="2000" dirty="0" smtClean="0">
                <a:solidFill>
                  <a:schemeClr val="bg1">
                    <a:lumMod val="95000"/>
                    <a:lumOff val="5000"/>
                  </a:schemeClr>
                </a:solidFill>
                <a:latin typeface="Times New Roman" pitchFamily="18" charset="0"/>
                <a:cs typeface="Times New Roman" pitchFamily="18" charset="0"/>
              </a:rPr>
              <a:t>. </a:t>
            </a:r>
          </a:p>
        </p:txBody>
      </p:sp>
      <p:sp>
        <p:nvSpPr>
          <p:cNvPr id="9224" name="Documents" descr="10"/>
          <p:cNvSpPr>
            <a:spLocks noEditPoints="1" noChangeArrowheads="1"/>
          </p:cNvSpPr>
          <p:nvPr/>
        </p:nvSpPr>
        <p:spPr bwMode="auto">
          <a:xfrm>
            <a:off x="6191251" y="836613"/>
            <a:ext cx="5281083" cy="5472112"/>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blipFill dpi="0" rotWithShape="1">
            <a:blip r:embed="rId3"/>
            <a:srcRect/>
            <a:stretch>
              <a:fillRect/>
            </a:stretch>
          </a:blipFill>
          <a:ln w="9525">
            <a:solidFill>
              <a:srgbClr val="000000"/>
            </a:solidFill>
            <a:miter lim="800000"/>
            <a:headEnd/>
            <a:tailEnd/>
          </a:ln>
          <a:effectLst>
            <a:outerShdw dist="107763" dir="2700000" algn="ctr" rotWithShape="0">
              <a:srgbClr val="808080"/>
            </a:outerShdw>
          </a:effectLst>
        </p:spPr>
        <p:txBody>
          <a:bodyPr/>
          <a:lstStyle/>
          <a:p>
            <a:endParaRPr lang="ru-RU" altLang="ru-RU"/>
          </a:p>
        </p:txBody>
      </p:sp>
    </p:spTree>
    <p:extLst>
      <p:ext uri="{BB962C8B-B14F-4D97-AF65-F5344CB8AC3E}">
        <p14:creationId xmlns:p14="http://schemas.microsoft.com/office/powerpoint/2010/main" val="131305223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223"/>
                                        </p:tgtEl>
                                        <p:attrNameLst>
                                          <p:attrName>style.visibility</p:attrName>
                                        </p:attrNameLst>
                                      </p:cBhvr>
                                      <p:to>
                                        <p:strVal val="visible"/>
                                      </p:to>
                                    </p:set>
                                    <p:animEffect transition="in" filter="circle(in)">
                                      <p:cBhvr>
                                        <p:cTn id="7" dur="2000"/>
                                        <p:tgtEl>
                                          <p:spTgt spid="922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24"/>
                                        </p:tgtEl>
                                        <p:attrNameLst>
                                          <p:attrName>style.visibility</p:attrName>
                                        </p:attrNameLst>
                                      </p:cBhvr>
                                      <p:to>
                                        <p:strVal val="visible"/>
                                      </p:to>
                                    </p:set>
                                    <p:anim calcmode="lin" valueType="num">
                                      <p:cBhvr additive="base">
                                        <p:cTn id="12" dur="500" fill="hold"/>
                                        <p:tgtEl>
                                          <p:spTgt spid="9224"/>
                                        </p:tgtEl>
                                        <p:attrNameLst>
                                          <p:attrName>ppt_x</p:attrName>
                                        </p:attrNameLst>
                                      </p:cBhvr>
                                      <p:tavLst>
                                        <p:tav tm="0">
                                          <p:val>
                                            <p:strVal val="#ppt_x"/>
                                          </p:val>
                                        </p:tav>
                                        <p:tav tm="100000">
                                          <p:val>
                                            <p:strVal val="#ppt_x"/>
                                          </p:val>
                                        </p:tav>
                                      </p:tavLst>
                                    </p:anim>
                                    <p:anim calcmode="lin" valueType="num">
                                      <p:cBhvr additive="base">
                                        <p:cTn id="13"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animBg="1"/>
      <p:bldP spid="92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лок-схема: внутренняя память 4"/>
          <p:cNvSpPr/>
          <p:nvPr/>
        </p:nvSpPr>
        <p:spPr>
          <a:xfrm>
            <a:off x="0" y="0"/>
            <a:ext cx="12192000" cy="6858000"/>
          </a:xfrm>
          <a:prstGeom prst="flowChartInternalStorage">
            <a:avLst/>
          </a:prstGeom>
          <a:solidFill>
            <a:schemeClr val="accent3">
              <a:lumMod val="40000"/>
              <a:lumOff val="60000"/>
            </a:schemeClr>
          </a:solidFill>
          <a:ln>
            <a:solidFill>
              <a:schemeClr val="accent2">
                <a:lumMod val="60000"/>
                <a:lumOff val="40000"/>
              </a:schemeClr>
            </a:solid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Блок-схема: подготовка 5"/>
          <p:cNvSpPr/>
          <p:nvPr/>
        </p:nvSpPr>
        <p:spPr>
          <a:xfrm>
            <a:off x="1489165" y="1045029"/>
            <a:ext cx="10567851" cy="5708468"/>
          </a:xfrm>
          <a:prstGeom prst="flowChartPreparation">
            <a:avLst/>
          </a:prstGeom>
          <a:solidFill>
            <a:schemeClr val="tx1">
              <a:lumMod val="65000"/>
            </a:schemeClr>
          </a:solid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Горизонтальный свиток 6"/>
          <p:cNvSpPr/>
          <p:nvPr/>
        </p:nvSpPr>
        <p:spPr>
          <a:xfrm>
            <a:off x="3135086" y="1267097"/>
            <a:ext cx="7628708" cy="5486400"/>
          </a:xfrm>
          <a:prstGeom prst="horizontalScroll">
            <a:avLst/>
          </a:prstGeom>
          <a:solidFill>
            <a:schemeClr val="accent5">
              <a:lumMod val="40000"/>
              <a:lumOff val="60000"/>
            </a:schemeClr>
          </a:solidFill>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a:solidFill>
                  <a:schemeClr val="bg1">
                    <a:lumMod val="95000"/>
                    <a:lumOff val="5000"/>
                  </a:schemeClr>
                </a:solidFill>
                <a:latin typeface="Times New Roman" pitchFamily="18" charset="0"/>
                <a:cs typeface="Times New Roman" pitchFamily="18" charset="0"/>
              </a:rPr>
              <a:t>3. </a:t>
            </a:r>
            <a:r>
              <a:rPr lang="ru-RU" sz="2000" dirty="0" err="1">
                <a:solidFill>
                  <a:schemeClr val="bg1">
                    <a:lumMod val="95000"/>
                    <a:lumOff val="5000"/>
                  </a:schemeClr>
                </a:solidFill>
                <a:latin typeface="Times New Roman" pitchFamily="18" charset="0"/>
                <a:cs typeface="Times New Roman" pitchFamily="18" charset="0"/>
              </a:rPr>
              <a:t>Қишлоқ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хўжалиги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ишлаб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чиқаришидаги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иқтисодий</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жараёнлар</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табиий</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жараёнлар</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билан</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узвий</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алоқадорликда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ривожланади</a:t>
            </a:r>
            <a:r>
              <a:rPr lang="ru-RU" sz="2000" dirty="0">
                <a:solidFill>
                  <a:schemeClr val="bg1">
                    <a:lumMod val="95000"/>
                    <a:lumOff val="5000"/>
                  </a:schemeClr>
                </a:solidFill>
                <a:latin typeface="Times New Roman" pitchFamily="18" charset="0"/>
                <a:cs typeface="Times New Roman" pitchFamily="18" charset="0"/>
              </a:rPr>
              <a:t>. Шу </a:t>
            </a:r>
            <a:r>
              <a:rPr lang="ru-RU" sz="2000" dirty="0" err="1">
                <a:solidFill>
                  <a:schemeClr val="bg1">
                    <a:lumMod val="95000"/>
                    <a:lumOff val="5000"/>
                  </a:schemeClr>
                </a:solidFill>
                <a:latin typeface="Times New Roman" pitchFamily="18" charset="0"/>
                <a:cs typeface="Times New Roman" pitchFamily="18" charset="0"/>
              </a:rPr>
              <a:t>сабабли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қишлоқ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хўжалик</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корхоналарининг</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фаолияти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биринчи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навбатда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табиий</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омиллар</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билан</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боғланган</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Қишлоқ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хўжалиги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ишлаб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чиқаришида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ўсимлик</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ва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ҳайвонлар</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ишлаб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чиқариш</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воситалари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сифатида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тупроқ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унумдорлигини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оширишда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муҳим</a:t>
            </a:r>
            <a:r>
              <a:rPr lang="ru-RU" sz="2000" dirty="0">
                <a:solidFill>
                  <a:schemeClr val="bg1">
                    <a:lumMod val="95000"/>
                    <a:lumOff val="5000"/>
                  </a:schemeClr>
                </a:solidFill>
                <a:latin typeface="Times New Roman" pitchFamily="18" charset="0"/>
                <a:cs typeface="Times New Roman" pitchFamily="18" charset="0"/>
              </a:rPr>
              <a:t> роль </a:t>
            </a:r>
            <a:r>
              <a:rPr lang="ru-RU" sz="2000" dirty="0" err="1">
                <a:solidFill>
                  <a:schemeClr val="bg1">
                    <a:lumMod val="95000"/>
                    <a:lumOff val="5000"/>
                  </a:schemeClr>
                </a:solidFill>
                <a:latin typeface="Times New Roman" pitchFamily="18" charset="0"/>
                <a:cs typeface="Times New Roman" pitchFamily="18" charset="0"/>
              </a:rPr>
              <a:t>ўйнайдилар</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Бундан</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кўринадики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ўсимлик</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ва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ҳайвонлар</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тупроқ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унумдорлигини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тупроқ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унумдорлиги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эса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қишлоқ</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хўжалиги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экинлари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ҳосилдорлигини</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ошишига</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олиб</a:t>
            </a:r>
            <a:r>
              <a:rPr lang="ru-RU" sz="2000" dirty="0">
                <a:solidFill>
                  <a:schemeClr val="bg1">
                    <a:lumMod val="95000"/>
                    <a:lumOff val="5000"/>
                  </a:schemeClr>
                </a:solidFill>
                <a:latin typeface="Times New Roman" pitchFamily="18" charset="0"/>
                <a:cs typeface="Times New Roman" pitchFamily="18" charset="0"/>
              </a:rPr>
              <a:t> </a:t>
            </a:r>
            <a:r>
              <a:rPr lang="ru-RU" sz="2000" dirty="0" err="1">
                <a:solidFill>
                  <a:schemeClr val="bg1">
                    <a:lumMod val="95000"/>
                    <a:lumOff val="5000"/>
                  </a:schemeClr>
                </a:solidFill>
                <a:latin typeface="Times New Roman" pitchFamily="18" charset="0"/>
                <a:cs typeface="Times New Roman" pitchFamily="18" charset="0"/>
              </a:rPr>
              <a:t>келади</a:t>
            </a:r>
            <a:r>
              <a:rPr lang="ru-RU" sz="2000" dirty="0">
                <a:solidFill>
                  <a:schemeClr val="bg1">
                    <a:lumMod val="95000"/>
                    <a:lumOff val="5000"/>
                  </a:schemeClr>
                </a:solidFill>
                <a:latin typeface="Times New Roman" pitchFamily="18" charset="0"/>
                <a:cs typeface="Times New Roman" pitchFamily="18" charset="0"/>
              </a:rPr>
              <a:t>. </a:t>
            </a:r>
          </a:p>
        </p:txBody>
      </p:sp>
    </p:spTree>
    <p:extLst>
      <p:ext uri="{BB962C8B-B14F-4D97-AF65-F5344CB8AC3E}">
        <p14:creationId xmlns:p14="http://schemas.microsoft.com/office/powerpoint/2010/main" val="202247361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6" name="AutoShape 6" descr="4B1"/>
          <p:cNvSpPr>
            <a:spLocks noChangeArrowheads="1"/>
          </p:cNvSpPr>
          <p:nvPr/>
        </p:nvSpPr>
        <p:spPr bwMode="auto">
          <a:xfrm rot="3131200">
            <a:off x="2425436" y="626269"/>
            <a:ext cx="1439862" cy="2209800"/>
          </a:xfrm>
          <a:prstGeom prst="verticalScroll">
            <a:avLst>
              <a:gd name="adj" fmla="val 12500"/>
            </a:avLst>
          </a:prstGeom>
          <a:blipFill dpi="0" rotWithShape="1">
            <a:blip r:embed="rId3"/>
            <a:srcRect/>
            <a:stretch>
              <a:fillRect/>
            </a:stretch>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244" name="Picture 4" descr="j0291984"/>
          <p:cNvPicPr>
            <a:picLocks noGrp="1" noChangeAspect="1" noChangeArrowheads="1"/>
          </p:cNvPicPr>
          <p:nvPr>
            <p:ph/>
          </p:nvPr>
        </p:nvPicPr>
        <p:blipFill>
          <a:blip r:embed="rId4">
            <a:extLst>
              <a:ext uri="{28A0092B-C50C-407E-A947-70E740481C1C}">
                <a14:useLocalDpi xmlns:a14="http://schemas.microsoft.com/office/drawing/2010/main" val="0"/>
              </a:ext>
            </a:extLst>
          </a:blip>
          <a:srcRect/>
          <a:stretch>
            <a:fillRect/>
          </a:stretch>
        </p:blipFill>
        <p:spPr>
          <a:xfrm>
            <a:off x="431801" y="333376"/>
            <a:ext cx="2410884" cy="1914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47" name="AutoShape 7" descr="336"/>
          <p:cNvSpPr>
            <a:spLocks noChangeArrowheads="1"/>
          </p:cNvSpPr>
          <p:nvPr/>
        </p:nvSpPr>
        <p:spPr bwMode="auto">
          <a:xfrm rot="2372708">
            <a:off x="3312585" y="1052514"/>
            <a:ext cx="2305049" cy="2160587"/>
          </a:xfrm>
          <a:prstGeom prst="verticalScroll">
            <a:avLst>
              <a:gd name="adj" fmla="val 12500"/>
            </a:avLst>
          </a:prstGeom>
          <a:blipFill dpi="0" rotWithShape="1">
            <a:blip r:embed="rId5"/>
            <a:srcRect/>
            <a:stretch>
              <a:fillRect/>
            </a:stretch>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249" name="AutoShape 9" descr="9B"/>
          <p:cNvSpPr>
            <a:spLocks noChangeArrowheads="1"/>
          </p:cNvSpPr>
          <p:nvPr/>
        </p:nvSpPr>
        <p:spPr bwMode="auto">
          <a:xfrm rot="-1731726">
            <a:off x="1371601" y="2655889"/>
            <a:ext cx="2400300" cy="2016125"/>
          </a:xfrm>
          <a:prstGeom prst="verticalScroll">
            <a:avLst>
              <a:gd name="adj" fmla="val 12500"/>
            </a:avLst>
          </a:prstGeom>
          <a:blipFill dpi="0" rotWithShape="1">
            <a:blip r:embed="rId6"/>
            <a:srcRect/>
            <a:stretch>
              <a:fillRect/>
            </a:stretch>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250" name="AutoShape 10" descr="11B"/>
          <p:cNvSpPr>
            <a:spLocks noChangeArrowheads="1"/>
          </p:cNvSpPr>
          <p:nvPr/>
        </p:nvSpPr>
        <p:spPr bwMode="auto">
          <a:xfrm rot="-1706739">
            <a:off x="3407834" y="2852738"/>
            <a:ext cx="2647951" cy="2620962"/>
          </a:xfrm>
          <a:prstGeom prst="verticalScroll">
            <a:avLst>
              <a:gd name="adj" fmla="val 12500"/>
            </a:avLst>
          </a:prstGeom>
          <a:blipFill dpi="0" rotWithShape="1">
            <a:blip r:embed="rId7"/>
            <a:srcRect/>
            <a:stretch>
              <a:fillRect/>
            </a:stretch>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248" name="AutoShape 8"/>
          <p:cNvSpPr>
            <a:spLocks noChangeArrowheads="1"/>
          </p:cNvSpPr>
          <p:nvPr/>
        </p:nvSpPr>
        <p:spPr bwMode="auto">
          <a:xfrm>
            <a:off x="5327651" y="404813"/>
            <a:ext cx="6529916" cy="5903912"/>
          </a:xfrm>
          <a:prstGeom prst="verticalScroll">
            <a:avLst>
              <a:gd name="adj" fmla="val 125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dirty="0"/>
          </a:p>
        </p:txBody>
      </p:sp>
      <p:sp>
        <p:nvSpPr>
          <p:cNvPr id="2" name="Прямоугольник 1"/>
          <p:cNvSpPr/>
          <p:nvPr/>
        </p:nvSpPr>
        <p:spPr>
          <a:xfrm>
            <a:off x="6139542" y="1401793"/>
            <a:ext cx="5094513" cy="4524315"/>
          </a:xfrm>
          <a:prstGeom prst="rect">
            <a:avLst/>
          </a:prstGeom>
        </p:spPr>
        <p:txBody>
          <a:bodyPr wrap="square">
            <a:spAutoFit/>
          </a:bodyPr>
          <a:lstStyle/>
          <a:p>
            <a:r>
              <a:rPr lang="ru-RU" sz="2400" dirty="0">
                <a:latin typeface="Times New Roman" pitchFamily="18" charset="0"/>
                <a:cs typeface="Times New Roman" pitchFamily="18" charset="0"/>
              </a:rPr>
              <a:t>4. </a:t>
            </a:r>
            <a:r>
              <a:rPr lang="ru-RU" sz="2400" dirty="0" err="1">
                <a:latin typeface="Times New Roman" pitchFamily="18" charset="0"/>
                <a:cs typeface="Times New Roman" pitchFamily="18" charset="0"/>
              </a:rPr>
              <a:t>Қишлоқ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хўжалиги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жараёнининг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яна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бир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ўзига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хос</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хусусияти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қуролларидан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фойдаланишда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кўзга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ташланади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Маълумки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саноат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чиқариши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қуроллари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одатда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муқим</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ҳолатда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яъни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турғун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қўзғалмас</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ҳолатда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фойдаланилади</a:t>
            </a:r>
            <a:r>
              <a:rPr lang="ru-RU" sz="2400" dirty="0">
                <a:latin typeface="Times New Roman" pitchFamily="18" charset="0"/>
                <a:cs typeface="Times New Roman" pitchFamily="18" charset="0"/>
              </a:rPr>
              <a:t>.</a:t>
            </a:r>
          </a:p>
          <a:p>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Қишлоқ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хўжалигида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барча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қуроллари</a:t>
            </a:r>
            <a:r>
              <a:rPr lang="ru-RU" sz="2400" dirty="0">
                <a:latin typeface="Times New Roman" pitchFamily="18" charset="0"/>
                <a:cs typeface="Times New Roman" pitchFamily="18" charset="0"/>
              </a:rPr>
              <a:t> (машина, трактор, комбайн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бошқалар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эркин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кўчиб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ҳаракат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қилади</a:t>
            </a:r>
            <a:r>
              <a:rPr lang="ru-RU" sz="2400" dirty="0">
                <a:latin typeface="Times New Roman" pitchFamily="18" charset="0"/>
                <a:cs typeface="Times New Roman" pitchFamily="18" charset="0"/>
              </a:rPr>
              <a:t>. </a:t>
            </a:r>
          </a:p>
        </p:txBody>
      </p:sp>
    </p:spTree>
    <p:extLst>
      <p:ext uri="{BB962C8B-B14F-4D97-AF65-F5344CB8AC3E}">
        <p14:creationId xmlns:p14="http://schemas.microsoft.com/office/powerpoint/2010/main" val="1154703916"/>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8"/>
                                        </p:tgtEl>
                                        <p:attrNameLst>
                                          <p:attrName>style.visibility</p:attrName>
                                        </p:attrNameLst>
                                      </p:cBhvr>
                                      <p:to>
                                        <p:strVal val="visible"/>
                                      </p:to>
                                    </p:set>
                                    <p:animEffect transition="in" filter="barn(inVertical)">
                                      <p:cBhvr>
                                        <p:cTn id="7"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p:cNvPicPr>
            <a:picLocks noGrp="1"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48684" y="-26988"/>
            <a:ext cx="12577235" cy="6884988"/>
          </a:xfrm>
          <a:noFill/>
          <a:ln/>
        </p:spPr>
      </p:pic>
      <p:sp>
        <p:nvSpPr>
          <p:cNvPr id="2" name="Прямоугольник 1"/>
          <p:cNvSpPr/>
          <p:nvPr/>
        </p:nvSpPr>
        <p:spPr>
          <a:xfrm>
            <a:off x="1763485" y="1305342"/>
            <a:ext cx="8556171" cy="4524315"/>
          </a:xfrm>
          <a:prstGeom prst="rect">
            <a:avLst/>
          </a:prstGeom>
        </p:spPr>
        <p:txBody>
          <a:bodyPr wrap="square">
            <a:spAutoFit/>
          </a:bodyPr>
          <a:lstStyle/>
          <a:p>
            <a:r>
              <a:rPr lang="ru-RU" sz="2400" dirty="0">
                <a:solidFill>
                  <a:schemeClr val="bg1">
                    <a:lumMod val="95000"/>
                    <a:lumOff val="5000"/>
                  </a:schemeClr>
                </a:solidFill>
                <a:latin typeface="Times New Roman" pitchFamily="18" charset="0"/>
                <a:cs typeface="Times New Roman" pitchFamily="18" charset="0"/>
              </a:rPr>
              <a:t>Яна </a:t>
            </a:r>
            <a:r>
              <a:rPr lang="ru-RU" sz="2400" dirty="0" err="1">
                <a:solidFill>
                  <a:schemeClr val="bg1">
                    <a:lumMod val="95000"/>
                    <a:lumOff val="5000"/>
                  </a:schemeClr>
                </a:solidFill>
                <a:latin typeface="Times New Roman" pitchFamily="18" charset="0"/>
                <a:cs typeface="Times New Roman" pitchFamily="18" charset="0"/>
              </a:rPr>
              <a:t>бир</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жиҳати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шундаки</a:t>
            </a:r>
            <a:r>
              <a:rPr lang="ru-RU" sz="2400" dirty="0">
                <a:solidFill>
                  <a:schemeClr val="bg1">
                    <a:lumMod val="95000"/>
                    <a:lumOff val="5000"/>
                  </a:schemeClr>
                </a:solidFill>
                <a:latin typeface="Times New Roman" pitchFamily="18" charset="0"/>
                <a:cs typeface="Times New Roman" pitchFamily="18" charset="0"/>
              </a:rPr>
              <a:t>, дала </a:t>
            </a:r>
            <a:r>
              <a:rPr lang="ru-RU" sz="2400" dirty="0" err="1">
                <a:solidFill>
                  <a:schemeClr val="bg1">
                    <a:lumMod val="95000"/>
                    <a:lumOff val="5000"/>
                  </a:schemeClr>
                </a:solidFill>
                <a:latin typeface="Times New Roman" pitchFamily="18" charset="0"/>
                <a:cs typeface="Times New Roman" pitchFamily="18" charset="0"/>
              </a:rPr>
              <a:t>ишларининг</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аксарияти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битта</a:t>
            </a:r>
            <a:r>
              <a:rPr lang="ru-RU" sz="2400" dirty="0">
                <a:solidFill>
                  <a:schemeClr val="bg1">
                    <a:lumMod val="95000"/>
                    <a:lumOff val="5000"/>
                  </a:schemeClr>
                </a:solidFill>
                <a:latin typeface="Times New Roman" pitchFamily="18" charset="0"/>
                <a:cs typeface="Times New Roman" pitchFamily="18" charset="0"/>
              </a:rPr>
              <a:t> трактор </a:t>
            </a:r>
            <a:r>
              <a:rPr lang="ru-RU" sz="2400" dirty="0" err="1">
                <a:solidFill>
                  <a:schemeClr val="bg1">
                    <a:lumMod val="95000"/>
                    <a:lumOff val="5000"/>
                  </a:schemeClr>
                </a:solidFill>
                <a:latin typeface="Times New Roman" pitchFamily="18" charset="0"/>
                <a:cs typeface="Times New Roman" pitchFamily="18" charset="0"/>
              </a:rPr>
              <a:t>ёрдамида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бажарилади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Бу</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тракторга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мавсумга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мос</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тиркамалар</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осиб</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қўйилади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ва</a:t>
            </a:r>
            <a:r>
              <a:rPr lang="ru-RU" sz="2400" dirty="0">
                <a:solidFill>
                  <a:schemeClr val="bg1">
                    <a:lumMod val="95000"/>
                    <a:lumOff val="5000"/>
                  </a:schemeClr>
                </a:solidFill>
                <a:latin typeface="Times New Roman" pitchFamily="18" charset="0"/>
                <a:cs typeface="Times New Roman" pitchFamily="18" charset="0"/>
              </a:rPr>
              <a:t> улар </a:t>
            </a:r>
            <a:r>
              <a:rPr lang="ru-RU" sz="2400" dirty="0" err="1">
                <a:solidFill>
                  <a:schemeClr val="bg1">
                    <a:lumMod val="95000"/>
                    <a:lumOff val="5000"/>
                  </a:schemeClr>
                </a:solidFill>
                <a:latin typeface="Times New Roman" pitchFamily="18" charset="0"/>
                <a:cs typeface="Times New Roman" pitchFamily="18" charset="0"/>
              </a:rPr>
              <a:t>йилда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фақат</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бир</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мартагина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ишлатилади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Ишлаб</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чиқариш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қуролларидан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экстенсив</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фойдаланиш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ёқилғи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ресурсларининг</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кўп</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сарфланишига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бу</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эса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ўз</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навбатида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қишлоқ</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хўжалиги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самарадорлигининг</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асосий</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кўрсаткичларига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салбий</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таъсирини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кўрсатади</a:t>
            </a:r>
            <a:r>
              <a:rPr lang="ru-RU" sz="2400" dirty="0">
                <a:solidFill>
                  <a:schemeClr val="bg1">
                    <a:lumMod val="95000"/>
                    <a:lumOff val="5000"/>
                  </a:schemeClr>
                </a:solidFill>
                <a:latin typeface="Times New Roman" pitchFamily="18" charset="0"/>
                <a:cs typeface="Times New Roman" pitchFamily="18" charset="0"/>
              </a:rPr>
              <a:t>. </a:t>
            </a:r>
          </a:p>
          <a:p>
            <a:r>
              <a:rPr lang="ru-RU" sz="2400" dirty="0">
                <a:solidFill>
                  <a:schemeClr val="bg1">
                    <a:lumMod val="95000"/>
                    <a:lumOff val="5000"/>
                  </a:schemeClr>
                </a:solidFill>
                <a:latin typeface="Times New Roman" pitchFamily="18" charset="0"/>
                <a:cs typeface="Times New Roman" pitchFamily="18" charset="0"/>
              </a:rPr>
              <a:t>	5. </a:t>
            </a:r>
            <a:r>
              <a:rPr lang="ru-RU" sz="2400" dirty="0" err="1">
                <a:solidFill>
                  <a:schemeClr val="bg1">
                    <a:lumMod val="95000"/>
                    <a:lumOff val="5000"/>
                  </a:schemeClr>
                </a:solidFill>
                <a:latin typeface="Times New Roman" pitchFamily="18" charset="0"/>
                <a:cs typeface="Times New Roman" pitchFamily="18" charset="0"/>
              </a:rPr>
              <a:t>Қишлоқ</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хўжалигининг</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яна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бир</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хусусияти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шундан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иборатки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ишлаб</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чиқариш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жараёни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мамлакат</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миқёсида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табиий-иқлимий</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шароити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сув</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ресурслари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билан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таъминланиш</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даражаси</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турлича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бўлган</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жуда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катта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майдонларда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очиқ</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ҳавода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амалга</a:t>
            </a:r>
            <a:r>
              <a:rPr lang="ru-RU" sz="2400" dirty="0">
                <a:solidFill>
                  <a:schemeClr val="bg1">
                    <a:lumMod val="95000"/>
                    <a:lumOff val="5000"/>
                  </a:schemeClr>
                </a:solidFill>
                <a:latin typeface="Times New Roman" pitchFamily="18" charset="0"/>
                <a:cs typeface="Times New Roman" pitchFamily="18" charset="0"/>
              </a:rPr>
              <a:t> </a:t>
            </a:r>
            <a:r>
              <a:rPr lang="ru-RU" sz="2400" dirty="0" err="1">
                <a:solidFill>
                  <a:schemeClr val="bg1">
                    <a:lumMod val="95000"/>
                    <a:lumOff val="5000"/>
                  </a:schemeClr>
                </a:solidFill>
                <a:latin typeface="Times New Roman" pitchFamily="18" charset="0"/>
                <a:cs typeface="Times New Roman" pitchFamily="18" charset="0"/>
              </a:rPr>
              <a:t>оширилади</a:t>
            </a:r>
            <a:r>
              <a:rPr lang="ru-RU" sz="2400" dirty="0">
                <a:solidFill>
                  <a:schemeClr val="bg1">
                    <a:lumMod val="95000"/>
                    <a:lumOff val="5000"/>
                  </a:schemeClr>
                </a:solidFill>
                <a:latin typeface="Times New Roman" pitchFamily="18" charset="0"/>
                <a:cs typeface="Times New Roman" pitchFamily="18" charset="0"/>
              </a:rPr>
              <a:t>. </a:t>
            </a:r>
          </a:p>
        </p:txBody>
      </p:sp>
    </p:spTree>
    <p:extLst>
      <p:ext uri="{BB962C8B-B14F-4D97-AF65-F5344CB8AC3E}">
        <p14:creationId xmlns:p14="http://schemas.microsoft.com/office/powerpoint/2010/main" val="160142448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ppt_x"/>
                                          </p:val>
                                        </p:tav>
                                        <p:tav tm="100000">
                                          <p:val>
                                            <p:strVal val="#ppt_x"/>
                                          </p:val>
                                        </p:tav>
                                      </p:tavLst>
                                    </p:anim>
                                    <p:anim calcmode="lin" valueType="num">
                                      <p:cBhvr additive="base">
                                        <p:cTn id="8"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148590" y="160020"/>
            <a:ext cx="11932920" cy="6697980"/>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3" name="Рамка 2"/>
          <p:cNvSpPr/>
          <p:nvPr/>
        </p:nvSpPr>
        <p:spPr>
          <a:xfrm>
            <a:off x="502920" y="708660"/>
            <a:ext cx="10961370" cy="566928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с одним вырезанным углом 3"/>
          <p:cNvSpPr/>
          <p:nvPr/>
        </p:nvSpPr>
        <p:spPr>
          <a:xfrm>
            <a:off x="1714500" y="1931670"/>
            <a:ext cx="8789670" cy="3406140"/>
          </a:xfrm>
          <a:prstGeom prst="snip1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dirty="0">
                <a:latin typeface="Times New Roman" panose="02020603050405020304" pitchFamily="18" charset="0"/>
                <a:cs typeface="Times New Roman" panose="02020603050405020304" pitchFamily="18" charset="0"/>
              </a:rPr>
              <a:t>6. </a:t>
            </a:r>
            <a:r>
              <a:rPr lang="ru-RU" sz="2400" dirty="0" err="1">
                <a:latin typeface="Times New Roman" panose="02020603050405020304" pitchFamily="18" charset="0"/>
                <a:cs typeface="Times New Roman" panose="02020603050405020304" pitchFamily="18" charset="0"/>
              </a:rPr>
              <a:t>Қишлоқ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хўжалигининг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яна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ўзига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хос</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хусусиятларидан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қишлоқ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хўжалигида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барча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ҳам</a:t>
            </a:r>
            <a:r>
              <a:rPr lang="ru-RU" sz="2400" dirty="0">
                <a:latin typeface="Times New Roman" panose="02020603050405020304" pitchFamily="18" charset="0"/>
                <a:cs typeface="Times New Roman" panose="02020603050405020304" pitchFamily="18" charset="0"/>
              </a:rPr>
              <a:t> товар </a:t>
            </a:r>
            <a:r>
              <a:rPr lang="ru-RU" sz="2400" dirty="0" err="1">
                <a:latin typeface="Times New Roman" panose="02020603050405020304" pitchFamily="18" charset="0"/>
                <a:cs typeface="Times New Roman" panose="02020603050405020304" pitchFamily="18" charset="0"/>
              </a:rPr>
              <a:t>маҳсулоти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олмайди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Сабзавот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полиз</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боғдорчилик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узум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гўшт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сут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тухум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ҳосили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тўлиқ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йиғиштириб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олинмасдан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туриб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қисман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аҳоли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истеъмол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қилинади</a:t>
            </a:r>
            <a:r>
              <a:rPr lang="ru-RU" sz="2400" dirty="0">
                <a:latin typeface="Times New Roman" panose="02020603050405020304" pitchFamily="18" charset="0"/>
                <a:cs typeface="Times New Roman" panose="02020603050405020304" pitchFamily="18" charset="0"/>
              </a:rPr>
              <a:t>. Яна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жиҳати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шундаки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кейинги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жараёнида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ҳам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бевосита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қатнашади</a:t>
            </a:r>
            <a:r>
              <a:rPr lang="ru-RU" dirty="0"/>
              <a:t>. </a:t>
            </a:r>
          </a:p>
        </p:txBody>
      </p:sp>
    </p:spTree>
    <p:extLst>
      <p:ext uri="{BB962C8B-B14F-4D97-AF65-F5344CB8AC3E}">
        <p14:creationId xmlns:p14="http://schemas.microsoft.com/office/powerpoint/2010/main" val="306129222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нутый угол 4"/>
          <p:cNvSpPr/>
          <p:nvPr/>
        </p:nvSpPr>
        <p:spPr>
          <a:xfrm>
            <a:off x="180622" y="146756"/>
            <a:ext cx="11921067" cy="6570133"/>
          </a:xfrm>
          <a:prstGeom prst="foldedCorner">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ru-RU"/>
          </a:p>
        </p:txBody>
      </p:sp>
      <p:sp>
        <p:nvSpPr>
          <p:cNvPr id="6" name="Багетная рамка 5"/>
          <p:cNvSpPr/>
          <p:nvPr/>
        </p:nvSpPr>
        <p:spPr>
          <a:xfrm>
            <a:off x="316089" y="293511"/>
            <a:ext cx="11221155" cy="6050845"/>
          </a:xfrm>
          <a:prstGeom prst="bevel">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3200" dirty="0">
                <a:latin typeface="Times New Roman" panose="02020603050405020304" pitchFamily="18" charset="0"/>
                <a:cs typeface="Times New Roman" panose="02020603050405020304" pitchFamily="18" charset="0"/>
              </a:rPr>
              <a:t>7. </a:t>
            </a:r>
            <a:r>
              <a:rPr lang="ru-RU" sz="3200" dirty="0" err="1">
                <a:latin typeface="Times New Roman" panose="02020603050405020304" pitchFamily="18" charset="0"/>
                <a:cs typeface="Times New Roman" panose="02020603050405020304" pitchFamily="18" charset="0"/>
              </a:rPr>
              <a:t>Навбатдаги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хусусияти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қишлоқ</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хўжалигида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ишлаб</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чиқариш</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иш</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даври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бир-бири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билан</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устма</a:t>
            </a:r>
            <a:r>
              <a:rPr lang="ru-RU" sz="3200" dirty="0">
                <a:latin typeface="Times New Roman" panose="02020603050405020304" pitchFamily="18" charset="0"/>
                <a:cs typeface="Times New Roman" panose="02020603050405020304" pitchFamily="18" charset="0"/>
              </a:rPr>
              <a:t>-уст </a:t>
            </a:r>
            <a:r>
              <a:rPr lang="ru-RU" sz="3200" dirty="0" err="1">
                <a:latin typeface="Times New Roman" panose="02020603050405020304" pitchFamily="18" charset="0"/>
                <a:cs typeface="Times New Roman" panose="02020603050405020304" pitchFamily="18" charset="0"/>
              </a:rPr>
              <a:t>тушмайди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узилиш</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пайдо</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бўлади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Бу</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ерда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ишлаб</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чиқариш</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даври</a:t>
            </a:r>
            <a:r>
              <a:rPr lang="ru-RU" sz="3200" dirty="0">
                <a:latin typeface="Times New Roman" panose="02020603050405020304" pitchFamily="18" charset="0"/>
                <a:cs typeface="Times New Roman" panose="02020603050405020304" pitchFamily="18" charset="0"/>
              </a:rPr>
              <a:t> антропоген </a:t>
            </a:r>
            <a:r>
              <a:rPr lang="ru-RU" sz="3200" dirty="0" err="1">
                <a:latin typeface="Times New Roman" panose="02020603050405020304" pitchFamily="18" charset="0"/>
                <a:cs typeface="Times New Roman" panose="02020603050405020304" pitchFamily="18" charset="0"/>
              </a:rPr>
              <a:t>ва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табиий</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омиллар</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таъсирида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бараётган</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жараённи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ҳам</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ўз</a:t>
            </a:r>
            <a:r>
              <a:rPr lang="ru-RU" sz="3200" dirty="0">
                <a:latin typeface="Times New Roman" panose="02020603050405020304" pitchFamily="18" charset="0"/>
                <a:cs typeface="Times New Roman" panose="02020603050405020304" pitchFamily="18" charset="0"/>
              </a:rPr>
              <a:t> ичига </a:t>
            </a:r>
            <a:r>
              <a:rPr lang="ru-RU" sz="3200" dirty="0" err="1">
                <a:latin typeface="Times New Roman" panose="02020603050405020304" pitchFamily="18" charset="0"/>
                <a:cs typeface="Times New Roman" panose="02020603050405020304" pitchFamily="18" charset="0"/>
              </a:rPr>
              <a:t>олади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Бундай</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номутаносиблик</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деҳқончилик</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йўналишлари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кузги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баҳорги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донли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экинлар</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етиштириш</a:t>
            </a:r>
            <a:r>
              <a:rPr lang="ru-RU" sz="3200" dirty="0">
                <a:latin typeface="Times New Roman" panose="02020603050405020304" pitchFamily="18" charset="0"/>
                <a:cs typeface="Times New Roman" panose="02020603050405020304" pitchFamily="18" charset="0"/>
              </a:rPr>
              <a:t>)да </a:t>
            </a:r>
            <a:r>
              <a:rPr lang="ru-RU" sz="3200" dirty="0" err="1">
                <a:latin typeface="Times New Roman" panose="02020603050405020304" pitchFamily="18" charset="0"/>
                <a:cs typeface="Times New Roman" panose="02020603050405020304" pitchFamily="18" charset="0"/>
              </a:rPr>
              <a:t>кўзга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ташланади</a:t>
            </a:r>
            <a:r>
              <a:rPr lang="ru-RU" sz="32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96630366"/>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Двойные фигурные скобки 4"/>
          <p:cNvSpPr/>
          <p:nvPr/>
        </p:nvSpPr>
        <p:spPr>
          <a:xfrm>
            <a:off x="642903" y="304800"/>
            <a:ext cx="45719" cy="56444"/>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6" name="Блок-схема: внутренняя память 5"/>
          <p:cNvSpPr/>
          <p:nvPr/>
        </p:nvSpPr>
        <p:spPr>
          <a:xfrm>
            <a:off x="101600" y="79022"/>
            <a:ext cx="12090400" cy="6694311"/>
          </a:xfrm>
          <a:prstGeom prst="flowChartInternalStorage">
            <a:avLst/>
          </a:prstGeom>
          <a:solidFill>
            <a:schemeClr val="accent3">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Загнутый угол 6"/>
          <p:cNvSpPr/>
          <p:nvPr/>
        </p:nvSpPr>
        <p:spPr>
          <a:xfrm>
            <a:off x="1828800" y="1174044"/>
            <a:ext cx="10058400" cy="5384800"/>
          </a:xfrm>
          <a:prstGeom prst="foldedCorner">
            <a:avLst/>
          </a:prstGeom>
          <a:effectLst>
            <a:glow rad="101600">
              <a:schemeClr val="bg1">
                <a:lumMod val="95000"/>
                <a:lumOff val="5000"/>
                <a:alpha val="60000"/>
              </a:schemeClr>
            </a:glow>
          </a:effectLst>
          <a:scene3d>
            <a:camera prst="obliqueTopRight"/>
            <a:lightRig rig="threePt" dir="t"/>
          </a:scene3d>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8" name="Табличка 7"/>
          <p:cNvSpPr/>
          <p:nvPr/>
        </p:nvSpPr>
        <p:spPr>
          <a:xfrm>
            <a:off x="2788356" y="1603022"/>
            <a:ext cx="8048977" cy="4538134"/>
          </a:xfrm>
          <a:prstGeom prst="plaque">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a:solidFill>
                  <a:schemeClr val="bg1"/>
                </a:solidFill>
                <a:latin typeface="Times New Roman" panose="02020603050405020304" pitchFamily="18" charset="0"/>
                <a:cs typeface="Times New Roman" panose="02020603050405020304" pitchFamily="18" charset="0"/>
              </a:rPr>
              <a:t>8. </a:t>
            </a:r>
            <a:r>
              <a:rPr lang="ru-RU" sz="2000" dirty="0" err="1">
                <a:solidFill>
                  <a:schemeClr val="bg1"/>
                </a:solidFill>
                <a:latin typeface="Times New Roman" panose="02020603050405020304" pitchFamily="18" charset="0"/>
                <a:cs typeface="Times New Roman" panose="02020603050405020304" pitchFamily="18" charset="0"/>
              </a:rPr>
              <a:t>Қишлоқ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хўжалигида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асосий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етиштирувчи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тармоқга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қўшимча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тарзда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ёрдамчи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тармоқлар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бириктирилади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Бундай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қилинганда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ердан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ишчи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кучидан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ишлаб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чиқариш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воситаларидан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самарали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фойдаланилади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Кўплаб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хўжаликлар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асосий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тармоқ-пахтачилик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бирга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ёрдамчи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тармоқ-пиллачиликни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худди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шундай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йўл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тараққий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эттириб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келяптилар</a:t>
            </a:r>
            <a:r>
              <a:rPr lang="ru-RU" sz="2000" dirty="0">
                <a:solidFill>
                  <a:schemeClr val="bg1"/>
                </a:solidFill>
                <a:latin typeface="Times New Roman" panose="02020603050405020304" pitchFamily="18" charset="0"/>
                <a:cs typeface="Times New Roman" panose="02020603050405020304" pitchFamily="18" charset="0"/>
              </a:rPr>
              <a:t>.</a:t>
            </a:r>
          </a:p>
          <a:p>
            <a:r>
              <a:rPr lang="ru-RU" sz="2000" dirty="0">
                <a:solidFill>
                  <a:schemeClr val="bg1"/>
                </a:solidFill>
                <a:latin typeface="Times New Roman" panose="02020603050405020304" pitchFamily="18" charset="0"/>
                <a:cs typeface="Times New Roman" panose="02020603050405020304" pitchFamily="18" charset="0"/>
              </a:rPr>
              <a:t>	9. </a:t>
            </a:r>
            <a:r>
              <a:rPr lang="ru-RU" sz="2000" dirty="0" err="1">
                <a:solidFill>
                  <a:schemeClr val="bg1"/>
                </a:solidFill>
                <a:latin typeface="Times New Roman" panose="02020603050405020304" pitchFamily="18" charset="0"/>
                <a:cs typeface="Times New Roman" panose="02020603050405020304" pitchFamily="18" charset="0"/>
              </a:rPr>
              <a:t>Саноатда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фаолият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юритаётган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ишчи-ходимлардан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фарқ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қишлоқ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хўжалиги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ишчи-ходими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доимий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ўзгармас</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жойига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эмас</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Саноат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ишчисига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битта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дастгоҳ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доимий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бириктирилса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қишлоқ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хўжалигида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эса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жойлари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мавсум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давомида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ўзгартирилиб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борилади</a:t>
            </a:r>
            <a:r>
              <a:rPr lang="ru-RU" sz="2000" dirty="0">
                <a:solidFill>
                  <a:schemeClr val="bg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25742873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Вертикальный свиток 4"/>
          <p:cNvSpPr/>
          <p:nvPr/>
        </p:nvSpPr>
        <p:spPr>
          <a:xfrm>
            <a:off x="2514600" y="377190"/>
            <a:ext cx="6743700" cy="6046470"/>
          </a:xfrm>
          <a:prstGeom prst="verticalScroll">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dirty="0" smtClean="0">
                <a:latin typeface="Times New Roman" panose="02020603050405020304" pitchFamily="18" charset="0"/>
                <a:cs typeface="Times New Roman" panose="02020603050405020304" pitchFamily="18" charset="0"/>
              </a:rPr>
              <a:t>ЭЪТИБОРИНГИЗ</a:t>
            </a:r>
          </a:p>
          <a:p>
            <a:pPr algn="ctr"/>
            <a:r>
              <a:rPr lang="ru-RU" sz="4800" dirty="0" smtClean="0">
                <a:latin typeface="Times New Roman" panose="02020603050405020304" pitchFamily="18" charset="0"/>
                <a:cs typeface="Times New Roman" panose="02020603050405020304" pitchFamily="18" charset="0"/>
              </a:rPr>
              <a:t> УЧУН</a:t>
            </a:r>
          </a:p>
          <a:p>
            <a:pPr algn="ctr"/>
            <a:r>
              <a:rPr lang="ru-RU" sz="4800" dirty="0" smtClean="0">
                <a:latin typeface="Times New Roman" panose="02020603050405020304" pitchFamily="18" charset="0"/>
                <a:cs typeface="Times New Roman" panose="02020603050405020304" pitchFamily="18" charset="0"/>
              </a:rPr>
              <a:t> РАХМАТ!!!</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0740422"/>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3.9|4.4|3.3|3.2"/>
</p:tagLst>
</file>

<file path=ppt/tags/tag3.xml><?xml version="1.0" encoding="utf-8"?>
<p:tagLst xmlns:a="http://schemas.openxmlformats.org/drawingml/2006/main" xmlns:r="http://schemas.openxmlformats.org/officeDocument/2006/relationships" xmlns:p="http://schemas.openxmlformats.org/presentationml/2006/main">
  <p:tag name="TIMING" val="|1.4|1.7"/>
</p:tagLst>
</file>

<file path=ppt/tags/tag4.xml><?xml version="1.0" encoding="utf-8"?>
<p:tagLst xmlns:a="http://schemas.openxmlformats.org/drawingml/2006/main" xmlns:r="http://schemas.openxmlformats.org/officeDocument/2006/relationships" xmlns:p="http://schemas.openxmlformats.org/presentationml/2006/main">
  <p:tag name="TIMING" val="|1.4|2"/>
</p:tagLst>
</file>

<file path=ppt/tags/tag5.xml><?xml version="1.0" encoding="utf-8"?>
<p:tagLst xmlns:a="http://schemas.openxmlformats.org/drawingml/2006/main" xmlns:r="http://schemas.openxmlformats.org/officeDocument/2006/relationships" xmlns:p="http://schemas.openxmlformats.org/presentationml/2006/main">
  <p:tag name="TIMING" val="|2.6|1"/>
</p:tagLst>
</file>

<file path=ppt/theme/theme1.xml><?xml version="1.0" encoding="utf-8"?>
<a:theme xmlns:a="http://schemas.openxmlformats.org/drawingml/2006/main" name="Сектор">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285</TotalTime>
  <Words>1274</Words>
  <Application>Microsoft Office PowerPoint</Application>
  <PresentationFormat>Широкоэкранный</PresentationFormat>
  <Paragraphs>77</Paragraphs>
  <Slides>28</Slides>
  <Notes>5</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28</vt:i4>
      </vt:variant>
    </vt:vector>
  </HeadingPairs>
  <TitlesOfParts>
    <vt:vector size="35" baseType="lpstr">
      <vt:lpstr>Arial</vt:lpstr>
      <vt:lpstr>Calibri</vt:lpstr>
      <vt:lpstr>Century Gothic</vt:lpstr>
      <vt:lpstr>PANDA Times UZ</vt:lpstr>
      <vt:lpstr>Times New Roman</vt:lpstr>
      <vt:lpstr>Wingdings 3</vt:lpstr>
      <vt:lpstr>Сектор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СУЛТОНОБОД КФЙСИДАГИ МФЙЛАР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ANDU</dc:creator>
  <cp:lastModifiedBy>Hewlett-Packard Company</cp:lastModifiedBy>
  <cp:revision>43</cp:revision>
  <dcterms:created xsi:type="dcterms:W3CDTF">2019-04-12T13:04:29Z</dcterms:created>
  <dcterms:modified xsi:type="dcterms:W3CDTF">2019-04-13T11:38:42Z</dcterms:modified>
</cp:coreProperties>
</file>