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68" r:id="rId2"/>
    <p:sldId id="256" r:id="rId3"/>
    <p:sldId id="257" r:id="rId4"/>
    <p:sldId id="258" r:id="rId5"/>
    <p:sldId id="269" r:id="rId6"/>
    <p:sldId id="259" r:id="rId7"/>
    <p:sldId id="260" r:id="rId8"/>
    <p:sldId id="262" r:id="rId9"/>
    <p:sldId id="261" r:id="rId10"/>
    <p:sldId id="263" r:id="rId11"/>
    <p:sldId id="264" r:id="rId12"/>
    <p:sldId id="265" r:id="rId13"/>
    <p:sldId id="283" r:id="rId14"/>
    <p:sldId id="284" r:id="rId15"/>
    <p:sldId id="285" r:id="rId16"/>
    <p:sldId id="266" r:id="rId17"/>
    <p:sldId id="270" r:id="rId18"/>
    <p:sldId id="267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6" r:id="rId32"/>
    <p:sldId id="287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22B81-0D8F-43BD-BC79-F3B8C522BDA6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313AB-FE00-439C-86AC-DE9BDA5FD3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838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0B88790-641A-48AA-87DE-4A1F8ACBA82C}" type="slidenum">
              <a:rPr lang="ru-RU" altLang="ru-RU"/>
              <a:pPr/>
              <a:t>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0148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613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431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438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658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603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74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148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145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950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567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84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474D-CAE9-4308-892F-E0AFF4110594}" type="datetimeFigureOut">
              <a:rPr lang="ru-RU" smtClean="0"/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F6148-6F4D-4BE0-A2A5-AB815C735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482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Ð°ÑÑÐ¸Ð½ÐºÐ¸ Ð¿Ð¾ Ð·Ð°Ð¿ÑÐ¾ÑÑ ÑÐµÐ»ÑÑÐºÐ¾Ðµ ÑÐ¾Ð·ÑÐ¹ÑÑÐ²Ð¾ ÑÐ·Ð±ÐµÐºÐ¸ÑÑÐ°Ð½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2229" y="0"/>
            <a:ext cx="1427770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Табличка 3"/>
          <p:cNvSpPr/>
          <p:nvPr/>
        </p:nvSpPr>
        <p:spPr>
          <a:xfrm>
            <a:off x="235130" y="1643050"/>
            <a:ext cx="12096207" cy="1353902"/>
          </a:xfrm>
          <a:prstGeom prst="plaque">
            <a:avLst>
              <a:gd name="adj" fmla="val 1703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381000" h="1270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800" b="1" dirty="0" smtClean="0"/>
              <a:t>                         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МАВЗУ</a:t>
            </a:r>
            <a:r>
              <a:rPr lang="ru-RU" sz="3200" b="1" dirty="0" smtClean="0"/>
              <a:t>  </a:t>
            </a:r>
            <a:r>
              <a:rPr lang="uz-Cyrl-UZ" sz="3200" b="1" dirty="0" smtClean="0">
                <a:solidFill>
                  <a:srgbClr val="002060"/>
                </a:solidFill>
              </a:rPr>
              <a:t>КАРТОШКАЧИЛИК</a:t>
            </a:r>
            <a:r>
              <a:rPr lang="uz-Cyrl-UZ" sz="3200" b="1" dirty="0">
                <a:solidFill>
                  <a:srgbClr val="002060"/>
                </a:solidFill>
              </a:rPr>
              <a:t>, САБЗАВОТ-ПОЛИЗ </a:t>
            </a:r>
            <a:r>
              <a:rPr lang="uz-Cyrl-UZ" sz="3200" b="1" dirty="0" smtClean="0">
                <a:solidFill>
                  <a:srgbClr val="002060"/>
                </a:solidFill>
              </a:rPr>
              <a:t>   					ЭКИНЛАРИ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5" name="Picture 4" descr="uzbek_2fawm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9" y="285750"/>
            <a:ext cx="8643937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4D9E103-5E8D-4324-8FE4-FBA63297C3EA}" type="slidenum">
              <a:rPr lang="ru-RU" altLang="ru-RU">
                <a:solidFill>
                  <a:srgbClr val="FFFFFF"/>
                </a:solidFill>
                <a:latin typeface="Calibri" panose="020F0502020204030204" pitchFamily="34" charset="0"/>
              </a:rPr>
              <a:pPr/>
              <a:t>1</a:t>
            </a:fld>
            <a:endParaRPr lang="ru-RU" altLang="ru-RU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4234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Лента лицом вниз 4"/>
          <p:cNvSpPr/>
          <p:nvPr/>
        </p:nvSpPr>
        <p:spPr>
          <a:xfrm>
            <a:off x="1164921" y="0"/>
            <a:ext cx="9532306" cy="1540701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4800" b="1" i="1" dirty="0" smtClean="0">
                <a:solidFill>
                  <a:schemeClr val="accent2">
                    <a:lumMod val="50000"/>
                  </a:schemeClr>
                </a:solidFill>
              </a:rPr>
              <a:t>           </a:t>
            </a:r>
            <a:r>
              <a:rPr lang="uz-Cyrl-UZ" sz="6000" b="1" i="1" dirty="0" smtClean="0">
                <a:solidFill>
                  <a:schemeClr val="accent2">
                    <a:lumMod val="50000"/>
                  </a:schemeClr>
                </a:solidFill>
              </a:rPr>
              <a:t>Режа</a:t>
            </a:r>
            <a:r>
              <a:rPr lang="uz-Cyrl-UZ" sz="6000" b="1" i="1" dirty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ru-RU" sz="6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лок-схема: внутренняя память 5"/>
          <p:cNvSpPr/>
          <p:nvPr/>
        </p:nvSpPr>
        <p:spPr>
          <a:xfrm>
            <a:off x="0" y="1966587"/>
            <a:ext cx="7903923" cy="4891414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</a:t>
            </a:r>
            <a:r>
              <a:rPr lang="uz-Cyrl-UZ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Картошкачилик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r>
              <a:rPr lang="en-US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</a:t>
            </a:r>
            <a:r>
              <a:rPr lang="uz-Cyrl-UZ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Тамаки</a:t>
            </a:r>
            <a:r>
              <a:rPr lang="uz-Cyrl-UZ" sz="4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r>
              <a:rPr lang="en-US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</a:t>
            </a:r>
            <a:r>
              <a:rPr lang="uz-Cyrl-UZ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Сабзавот-полиз </a:t>
            </a:r>
            <a:r>
              <a:rPr lang="uz-Cyrl-UZ" sz="4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экинлари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3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0175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7520"/>
            <a:ext cx="12192000" cy="3840480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1402080" y="1508760"/>
            <a:ext cx="9616440" cy="3215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ИЛДИЗ МЕВАЛИ ЭКИНЛАР</a:t>
            </a:r>
          </a:p>
          <a:p>
            <a:pPr algn="ctr"/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Тупроқ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ички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қисмида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оқ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пояси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илдизларининг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йўғонлаштиришида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тугунак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ҳосил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қиладиган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тугунаги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учун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экиладиган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ўсимликларга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илдиз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мевали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деб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аталади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Илдиз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мевали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тарқалгани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картошкадир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Картошкадан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ташқари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ер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нони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(ер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ёнғоқ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батат(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шартли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равишда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ҳам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илдиз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мевали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гуруҳига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киритилади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351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53640"/>
            <a:ext cx="12192000" cy="44043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60960" y="0"/>
            <a:ext cx="12192000" cy="26352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800" b="1" u="sng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Халқ</a:t>
            </a:r>
            <a:r>
              <a:rPr lang="ru-RU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хўжалигидаги</a:t>
            </a:r>
            <a:r>
              <a:rPr lang="ru-RU" sz="28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аҳамияти</a:t>
            </a:r>
            <a:r>
              <a:rPr lang="ru-RU" sz="28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Картошка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озиқ-овқатда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кенг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истеъмоли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бўйича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донли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буғдой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шоли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маккажўхори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)дан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кейинги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ўринни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эгалайди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2910840" y="0"/>
            <a:ext cx="5044440" cy="899160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          КАРТОШКА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93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C26785-DCD2-408C-ABF0-EEDB5774C363}" type="slidenum">
              <a:rPr lang="ru-RU" altLang="ru-RU">
                <a:solidFill>
                  <a:srgbClr val="FFFFFF"/>
                </a:solidFill>
                <a:latin typeface="Calibri" panose="020F0502020204030204" pitchFamily="34" charset="0"/>
              </a:rPr>
              <a:pPr/>
              <a:t>5</a:t>
            </a:fld>
            <a:endParaRPr lang="ru-RU" altLang="ru-RU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868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22120" y="970786"/>
            <a:ext cx="851916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Картошканинг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озиқ-овқатдан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ташқари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ем-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ҳашак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техника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ўсимлиги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сифатида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ўрни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юқори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Картошка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илдизи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таркибида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70-75 %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сув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14-22 % крахмал, 14-30 %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оқсил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0,8-15 %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шакар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моддалар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турли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витаминлар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(С, В, В</a:t>
            </a:r>
            <a:r>
              <a:rPr lang="ru-RU" sz="2800" b="1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РР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К)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мавжуд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Янги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витаминларга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бой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бўлади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99831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840" y="0"/>
            <a:ext cx="661416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52400" y="701040"/>
            <a:ext cx="5273040" cy="4659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Картошканинг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озиқ-овқат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саноатидаги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аҳамияти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жуда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юқори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Ундан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 дан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ортиқ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озиқ-овқатлар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тайёрланади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Картошка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чорва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моллари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тўйимли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озуқа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ҳисобланади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Меваси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бирга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чорва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молларига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пиширилган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димланган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ҳолатларда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берилади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Негаки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картошка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тугунагида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саланин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миқдорда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йиғилиб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у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чорва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моллари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заҳарли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ҳисобланади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94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Двойная стрелка влево/вправо 6"/>
          <p:cNvSpPr/>
          <p:nvPr/>
        </p:nvSpPr>
        <p:spPr>
          <a:xfrm>
            <a:off x="0" y="0"/>
            <a:ext cx="8138160" cy="1630680"/>
          </a:xfrm>
          <a:prstGeom prst="left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err="1">
                <a:solidFill>
                  <a:srgbClr val="FF0000"/>
                </a:solidFill>
              </a:rPr>
              <a:t>Картошканинг</a:t>
            </a:r>
            <a:r>
              <a:rPr lang="ru-RU" sz="2800" b="1" u="sng" dirty="0">
                <a:solidFill>
                  <a:srgbClr val="FF0000"/>
                </a:solidFill>
              </a:rPr>
              <a:t> </a:t>
            </a:r>
            <a:r>
              <a:rPr lang="ru-RU" sz="2800" b="1" u="sng" dirty="0" err="1">
                <a:solidFill>
                  <a:srgbClr val="FF0000"/>
                </a:solidFill>
              </a:rPr>
              <a:t>келиб</a:t>
            </a:r>
            <a:r>
              <a:rPr lang="ru-RU" sz="2800" b="1" u="sng" dirty="0">
                <a:solidFill>
                  <a:srgbClr val="FF0000"/>
                </a:solidFill>
              </a:rPr>
              <a:t> </a:t>
            </a:r>
            <a:r>
              <a:rPr lang="ru-RU" sz="2800" b="1" u="sng" dirty="0" err="1">
                <a:solidFill>
                  <a:srgbClr val="FF0000"/>
                </a:solidFill>
              </a:rPr>
              <a:t>чиқиши</a:t>
            </a:r>
            <a:r>
              <a:rPr lang="ru-RU" sz="2800" b="1" u="sng" dirty="0">
                <a:solidFill>
                  <a:srgbClr val="FF0000"/>
                </a:solidFill>
              </a:rPr>
              <a:t>, </a:t>
            </a:r>
            <a:r>
              <a:rPr lang="ru-RU" sz="2800" b="1" u="sng" dirty="0" err="1">
                <a:solidFill>
                  <a:srgbClr val="FF0000"/>
                </a:solidFill>
              </a:rPr>
              <a:t>тарқалиши</a:t>
            </a:r>
            <a:r>
              <a:rPr lang="ru-RU" sz="2800" b="1" u="sng" dirty="0">
                <a:solidFill>
                  <a:srgbClr val="FF0000"/>
                </a:solidFill>
              </a:rPr>
              <a:t> </a:t>
            </a:r>
            <a:r>
              <a:rPr lang="ru-RU" sz="2800" b="1" u="sng" dirty="0" err="1">
                <a:solidFill>
                  <a:srgbClr val="FF0000"/>
                </a:solidFill>
              </a:rPr>
              <a:t>ва</a:t>
            </a:r>
            <a:r>
              <a:rPr lang="ru-RU" sz="2800" b="1" u="sng" dirty="0">
                <a:solidFill>
                  <a:srgbClr val="FF0000"/>
                </a:solidFill>
              </a:rPr>
              <a:t> </a:t>
            </a:r>
            <a:r>
              <a:rPr lang="ru-RU" sz="2800" b="1" u="sng" dirty="0" err="1">
                <a:solidFill>
                  <a:srgbClr val="FF0000"/>
                </a:solidFill>
              </a:rPr>
              <a:t>экин</a:t>
            </a:r>
            <a:r>
              <a:rPr lang="ru-RU" sz="2800" b="1" u="sng" dirty="0">
                <a:solidFill>
                  <a:srgbClr val="FF0000"/>
                </a:solidFill>
              </a:rPr>
              <a:t> </a:t>
            </a:r>
            <a:r>
              <a:rPr lang="ru-RU" sz="2800" b="1" u="sng" dirty="0" err="1">
                <a:solidFill>
                  <a:srgbClr val="FF0000"/>
                </a:solidFill>
              </a:rPr>
              <a:t>майдонлари</a:t>
            </a:r>
            <a:r>
              <a:rPr lang="ru-RU" sz="2800" b="1" u="sng" dirty="0">
                <a:solidFill>
                  <a:srgbClr val="FF0000"/>
                </a:solidFill>
              </a:rPr>
              <a:t>.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8" name="Блок-схема: внутренняя память 7"/>
          <p:cNvSpPr/>
          <p:nvPr/>
        </p:nvSpPr>
        <p:spPr>
          <a:xfrm>
            <a:off x="3108960" y="1874520"/>
            <a:ext cx="9083040" cy="4983480"/>
          </a:xfrm>
          <a:prstGeom prst="flowChartInternalStorag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Картошканинг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ватани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Жанубий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Америка(Перу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Чили).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Маҳалий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аҳоли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эрамиздан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1-2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минг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буён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экиб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Бугунги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кунда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унинг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ёввойи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турлари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Анд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тоғларида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Тинч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океан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соҳилларида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учрайди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1492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Колумб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саёҳати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вақтида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Европага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Испанияга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олиб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келинган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Испания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орқали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Италия, Франция, Голландия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бошқа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Европа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мамлакатларига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тезлик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билан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тарқалади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Россияга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эса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Голландиядан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Пётр И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даврида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1710-1725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йиллари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олиб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келинган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Ўзбекистонга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1890-йилларда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татарлар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томонидан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келтирилган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91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63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64"/>
            <a:ext cx="5962390" cy="35448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390" y="3720231"/>
            <a:ext cx="6229609" cy="326302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962390" y="310490"/>
            <a:ext cx="6096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Картошка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сайёрамизда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энг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экиладиган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экинлардан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бири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Дунё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картошканинг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умумий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майдони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 млн. га. ни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этади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У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барча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қитъаларда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айниқса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иккинчи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ватани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Европа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Осиёда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энг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экилади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Картошка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экиладиган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майдонларнинг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1Ғ3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қисми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Европада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жойлашган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3899468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Ўзбекистонда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ҳам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картошка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кўп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миқдорда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экилади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Турли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хўжалик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ва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шахсий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томорқаларда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етиштирилади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Республиканинг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қулай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табиий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шароити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ва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юқори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даражали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суғорма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деҳқончилик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системаси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бу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экиндан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юқори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ҳосил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олишга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имконият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яратади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9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2647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79" y="3106456"/>
            <a:ext cx="4083485" cy="3018772"/>
          </a:xfrm>
          <a:prstGeom prst="rect">
            <a:avLst/>
          </a:prstGeom>
        </p:spPr>
      </p:pic>
      <p:sp>
        <p:nvSpPr>
          <p:cNvPr id="6" name="Облако 5"/>
          <p:cNvSpPr/>
          <p:nvPr/>
        </p:nvSpPr>
        <p:spPr>
          <a:xfrm>
            <a:off x="5812078" y="-1"/>
            <a:ext cx="6250486" cy="3908121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u="sng" dirty="0" err="1">
                <a:solidFill>
                  <a:srgbClr val="C00000"/>
                </a:solidFill>
              </a:rPr>
              <a:t>Биологик</a:t>
            </a:r>
            <a:r>
              <a:rPr lang="ru-RU" sz="2000" b="1" u="sng" dirty="0">
                <a:solidFill>
                  <a:srgbClr val="C00000"/>
                </a:solidFill>
              </a:rPr>
              <a:t> </a:t>
            </a:r>
            <a:r>
              <a:rPr lang="ru-RU" sz="2000" b="1" u="sng" dirty="0" err="1">
                <a:solidFill>
                  <a:srgbClr val="C00000"/>
                </a:solidFill>
              </a:rPr>
              <a:t>хусусиятлари</a:t>
            </a:r>
            <a:r>
              <a:rPr lang="ru-RU" sz="20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uz-Cyrl-UZ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артошка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кўп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йиллик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ўсимлик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Лекин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экиладиган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маданий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турлари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йиллик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ўсимликка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айлантирилган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У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вегетатив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йўл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билан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кўпаяди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Маҳаллий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шароитда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унинг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тугунаклари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қисмларга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бўлиниб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экилади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579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64471"/>
          </a:xfrm>
          <a:prstGeom prst="rect">
            <a:avLst/>
          </a:prstGeom>
        </p:spPr>
      </p:pic>
      <p:sp>
        <p:nvSpPr>
          <p:cNvPr id="6" name="Блок-схема: подготовка 5"/>
          <p:cNvSpPr/>
          <p:nvPr/>
        </p:nvSpPr>
        <p:spPr>
          <a:xfrm>
            <a:off x="3407078" y="225469"/>
            <a:ext cx="8617907" cy="2379945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Картошканинг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вегатация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даври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қисқа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Эртапишар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навлари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60 кун, кеч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пишар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навлари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120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кунда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пишиб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етилади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даврда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эртапишар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навлар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учун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1000-1200</a:t>
            </a:r>
            <a:r>
              <a:rPr lang="ru-RU" sz="2000" b="1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кечпишар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навлари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учун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1400-1600</a:t>
            </a:r>
            <a:r>
              <a:rPr lang="ru-RU" sz="2000" b="1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ли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фойдали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ҳароратлар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йиғиндиси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бўлиши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зарур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  <p:sp>
        <p:nvSpPr>
          <p:cNvPr id="7" name="Блок-схема: подготовка 6"/>
          <p:cNvSpPr/>
          <p:nvPr/>
        </p:nvSpPr>
        <p:spPr>
          <a:xfrm>
            <a:off x="100208" y="3594970"/>
            <a:ext cx="7903924" cy="3018772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Картошка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чириндига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бой,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озуқа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моддалари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кўп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бўлган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енгил</a:t>
            </a:r>
            <a:r>
              <a:rPr lang="uz-Cyrl-UZ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ғовак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сув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ҳавони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я</a:t>
            </a:r>
            <a:r>
              <a:rPr lang="uz-Cyrl-UZ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х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ши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ўтказадиган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тупроқларда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яхши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ўсади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Айниқса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қора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қумлоқ</a:t>
            </a:r>
            <a:r>
              <a:rPr lang="uz-Cyrl-UZ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ўтлоқ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ўтлоқ-бўз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тупроқлар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энг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қулай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бўлиб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тупроқларда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экилган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картошка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юқори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ҳосил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беради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Оғир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соз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тупроқлар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эса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ноқулай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ҳисобланади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1858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Блок-схема: знак завершения 4"/>
          <p:cNvSpPr/>
          <p:nvPr/>
        </p:nvSpPr>
        <p:spPr>
          <a:xfrm>
            <a:off x="1853852" y="-1"/>
            <a:ext cx="8555277" cy="116492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Жаҳон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мамлакатларида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картошка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етиштириш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2015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693722"/>
              </p:ext>
            </p:extLst>
          </p:nvPr>
        </p:nvGraphicFramePr>
        <p:xfrm>
          <a:off x="2" y="1227549"/>
          <a:ext cx="12191998" cy="57005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58792"/>
                <a:gridCol w="1670224"/>
                <a:gridCol w="2395909"/>
                <a:gridCol w="1776453"/>
                <a:gridCol w="2358792"/>
                <a:gridCol w="1631828"/>
              </a:tblGrid>
              <a:tr h="1752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 err="1">
                          <a:effectLst/>
                        </a:rPr>
                        <a:t>Мамлакатлар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Ялпи ҳосил, млн.т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Мамлакатлар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Ялпи ҳосил, млн.т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Мамлакатлар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Ялпи ҳосил, млн.т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 err="1">
                          <a:effectLst/>
                        </a:rPr>
                        <a:t>Хитой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63,0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Перу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ЖАР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1,5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Россия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35,0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Испания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Чехия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1,5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Польша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22,8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Бангладеш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Австралия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 err="1">
                          <a:effectLst/>
                        </a:rPr>
                        <a:t>Ҳиндистон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22,5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Бельгия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Непал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0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АҚШ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21,7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Колумбия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Қирғизистон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Украина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17,3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Бразилия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Марокаш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1,1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Германия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13,2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Қозоғистон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Чили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1,0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 err="1">
                          <a:effectLst/>
                        </a:rPr>
                        <a:t>Нидерландия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8,2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Италия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Швеция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1,0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 err="1">
                          <a:effectLst/>
                        </a:rPr>
                        <a:t>Беларус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7,8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КХДР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Индонезия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0,95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Франция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6,4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Аргентина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2,0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Греция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>
                          <a:effectLst/>
                        </a:rPr>
                        <a:t>0,88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 err="1">
                          <a:effectLst/>
                        </a:rPr>
                        <a:t>Туркия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5,5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 err="1">
                          <a:effectLst/>
                        </a:rPr>
                        <a:t>Покистон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1,9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Латвия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dirty="0">
                          <a:effectLst/>
                        </a:rPr>
                        <a:t>0,75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44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447" y="0"/>
            <a:ext cx="6442553" cy="7002048"/>
          </a:xfrm>
          <a:prstGeom prst="rect">
            <a:avLst/>
          </a:prstGeom>
        </p:spPr>
      </p:pic>
      <p:sp>
        <p:nvSpPr>
          <p:cNvPr id="6" name="Блок-схема: типовой процесс 5"/>
          <p:cNvSpPr/>
          <p:nvPr/>
        </p:nvSpPr>
        <p:spPr>
          <a:xfrm>
            <a:off x="-1" y="0"/>
            <a:ext cx="5749447" cy="6858000"/>
          </a:xfrm>
          <a:prstGeom prst="flowChartPredefined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Умумжаҳон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картошка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ялпи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ҳосили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2015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321,4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минг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т.ни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ташкил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этди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Унинг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5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қисмига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яқини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Хитойга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тўғри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2015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Хитойда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63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млн.т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етиштирилди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Россия (35,0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млн.т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.)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иккинчи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Польша (22,8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млн.т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.)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учинчи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ўринда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туради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кўп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етиштирувчи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ўнлик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мамлакатларига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Ҳиндистон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АҚШ, Украина, Германия,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Нидерландия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Белорус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Франция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киради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311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234440" y="354330"/>
            <a:ext cx="9144000" cy="616077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ТАМАКИ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uz-Cyrl-UZ" sz="24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Халқ хўжалигидаги аҳамияти.</a:t>
            </a:r>
            <a:r>
              <a:rPr lang="uz-Cyrl-U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Тамаки ўсимлиги асосан чекиш материаллари-сигарет, папирос, сигара олиш учун етиштирилади. Айрим халқлар жуда қадимдан тамакидан сигарет, папирос, сигара, чилим тайёрлаб келган.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Тамаки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таркибида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никотин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кислотаси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бўлиб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у наркотик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модда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ҳисобланади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Никотин киши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организмига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ўзига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хос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таъсир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этади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ўзига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тезлик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билан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ўргатиб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олади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Тамаки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таркибида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0,4 % дан 4 %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гача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никотин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бўлади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Никотин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кучли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зарарли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алколоидлардан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биридир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72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0" y="0"/>
            <a:ext cx="6339840" cy="37490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4740"/>
            <a:ext cx="6503670" cy="32232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020" y="386209"/>
            <a:ext cx="55321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Келиб</a:t>
            </a:r>
            <a:r>
              <a:rPr lang="ru-RU" sz="2000" b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b="1" u="sng" dirty="0" err="1">
                <a:latin typeface="Times New Roman" panose="02020603050405020304" pitchFamily="18" charset="0"/>
                <a:ea typeface="Calibri" panose="020F0502020204030204" pitchFamily="34" charset="0"/>
              </a:rPr>
              <a:t>чиқиши</a:t>
            </a:r>
            <a:r>
              <a:rPr lang="ru-RU" sz="2000" b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b="1" u="sng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ва</a:t>
            </a:r>
            <a:r>
              <a:rPr lang="ru-RU" sz="2000" b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b="1" u="sng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тарқалиши</a:t>
            </a:r>
            <a:r>
              <a:rPr lang="ru-RU" sz="2000" b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Тамакининг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ватани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Жанубий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Америка.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Жанубий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Марказий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Америкада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яшайдиган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ҳиндулар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янги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дунё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кашф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этилишидан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олдин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тамаки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баргларидан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чекиш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мақсадида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фойдаланишган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Колумб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сайёҳатларидан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кейин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Европага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олиб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келинади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(1518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йил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). Испания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Португалияда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дастлаб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манзарали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ўсимлик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сифатида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ўстирилган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595110" y="3771900"/>
            <a:ext cx="559689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Дунё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тамаки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экиладиган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майдонлар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4,3 млн. га ни,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ҳосилдорлиги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ўртача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11-12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центнерни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этади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Жаҳон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мамлакатларида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2000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йил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6,5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млн.т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тамаки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етиштирилди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Тамакининг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Хитой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Ҳиндистон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АҚШ, Бразилия,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Туркия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Болгария, Греция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каби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мамлакатларда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жойлашган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818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54530" y="496877"/>
            <a:ext cx="7772400" cy="991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2800" b="1" kern="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8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kern="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мамлакатларида</a:t>
            </a:r>
            <a:r>
              <a:rPr lang="ru-RU" sz="28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kern="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тамаки</a:t>
            </a:r>
            <a:r>
              <a:rPr lang="ru-RU" sz="28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kern="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етиштириш</a:t>
            </a:r>
            <a:endParaRPr lang="ru-RU" sz="2800" b="1" kern="0" dirty="0">
              <a:solidFill>
                <a:srgbClr val="C00000"/>
              </a:solidFill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07000"/>
              </a:lnSpc>
              <a:spcAft>
                <a:spcPts val="800"/>
              </a:spcAft>
              <a:tabLst>
                <a:tab pos="3084195" algn="ctr"/>
                <a:tab pos="3771900" algn="l"/>
              </a:tabLst>
            </a:pP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( 2015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йил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	</a:t>
            </a:r>
            <a:endParaRPr lang="ru-RU" sz="28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599285"/>
              </p:ext>
            </p:extLst>
          </p:nvPr>
        </p:nvGraphicFramePr>
        <p:xfrm>
          <a:off x="0" y="1920242"/>
          <a:ext cx="12287249" cy="4937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4583"/>
                <a:gridCol w="1328316"/>
                <a:gridCol w="2889443"/>
                <a:gridCol w="1328316"/>
                <a:gridCol w="2522120"/>
                <a:gridCol w="1474471"/>
              </a:tblGrid>
              <a:tr h="9875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err="1">
                          <a:effectLst/>
                        </a:rPr>
                        <a:t>Мамлакатлар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Ялпи ҳосили, минг </a:t>
                      </a:r>
                      <a:r>
                        <a:rPr lang="uz-Cyrl-UZ" sz="1800" b="1">
                          <a:effectLst/>
                        </a:rPr>
                        <a:t>ц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6858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Мамлакатлар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Ялпи ҳосили, минг </a:t>
                      </a:r>
                      <a:r>
                        <a:rPr lang="uz-Cyrl-UZ" sz="1800" b="1">
                          <a:effectLst/>
                        </a:rPr>
                        <a:t>ц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Мамлакатлар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Ялпи ҳосили, минг </a:t>
                      </a:r>
                      <a:r>
                        <a:rPr lang="uz-Cyrl-UZ" sz="1800" b="1">
                          <a:effectLst/>
                        </a:rPr>
                        <a:t>ц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Хитой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2564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Таиланд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74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Қозоғистон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Ҳиндистон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609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Канада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71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Колумбия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Бразилия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578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Корея </a:t>
                      </a:r>
                      <a:r>
                        <a:rPr lang="ru-RU" sz="1800" b="1" dirty="0" err="1">
                          <a:effectLst/>
                        </a:rPr>
                        <a:t>Республикаси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68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Лаос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АҚШ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478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КХДР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63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Болгария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Туркия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260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Япония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61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Озарбайжон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Зимбабве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228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Филиппин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49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ЖАР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30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Индонезия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145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Мьянма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47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Польша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30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3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Греция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137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Мексика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45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Македония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28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212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00559" cy="6858000"/>
          </a:xfrm>
          <a:prstGeom prst="rect">
            <a:avLst/>
          </a:prstGeom>
        </p:spPr>
      </p:pic>
      <p:sp>
        <p:nvSpPr>
          <p:cNvPr id="5" name="Блок-схема: процесс 4"/>
          <p:cNvSpPr/>
          <p:nvPr/>
        </p:nvSpPr>
        <p:spPr>
          <a:xfrm>
            <a:off x="914400" y="1640910"/>
            <a:ext cx="9933140" cy="3181611"/>
          </a:xfrm>
          <a:prstGeom prst="flowChartProcess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b="1" dirty="0">
                <a:solidFill>
                  <a:srgbClr val="C00000"/>
                </a:solidFill>
              </a:rPr>
              <a:t>САБЗАВОТ ЭКИНЛАРИ.</a:t>
            </a:r>
            <a:endParaRPr lang="ru-RU" sz="2400" b="1" dirty="0">
              <a:solidFill>
                <a:srgbClr val="C00000"/>
              </a:solidFill>
            </a:endParaRPr>
          </a:p>
          <a:p>
            <a:pPr algn="ctr"/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Сабзавот экинлари хилма-хил ботаник турларга кирадиган кўплаб маданий экинларни ўз ичига олади. Уларнинг таркибида инсон организми учун зарур бўлган углеводлар, оқсиллар, мойлар, минерал тузлар, ферментлар ва кўпгина витаминлар мавжуд.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Инсон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сабзавотларни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истеъмол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қилиши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орқали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ўзи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учун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зарур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бўлган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витаминлар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(С, А, В</a:t>
            </a:r>
            <a:r>
              <a:rPr lang="uz-Cyrl-UZ" sz="2400" b="1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В</a:t>
            </a:r>
            <a:r>
              <a:rPr lang="uz-Cyrl-UZ" sz="2400" b="1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В</a:t>
            </a:r>
            <a:r>
              <a:rPr lang="uz-Cyrl-UZ" sz="2400" b="1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Д, Р, Р</a:t>
            </a:r>
            <a:r>
              <a:rPr lang="ru-RU" sz="2400" b="1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)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билан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таъминланади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153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6C29095-164C-41DE-972D-874375EA061B}" type="slidenum">
              <a:rPr lang="ru-RU" altLang="ru-RU">
                <a:solidFill>
                  <a:srgbClr val="FFFFFF"/>
                </a:solidFill>
                <a:latin typeface="Calibri" panose="020F0502020204030204" pitchFamily="34" charset="0"/>
              </a:rPr>
              <a:pPr/>
              <a:t>17</a:t>
            </a:fld>
            <a:endParaRPr lang="ru-RU" altLang="ru-RU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115" y="4283901"/>
            <a:ext cx="3473885" cy="262420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26296" y="159743"/>
            <a:ext cx="6096000" cy="66811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Сабзавотларни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кундалик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истеъмолдан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саноатидаги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аҳамияти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Сабзавотлар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ҳолатида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қуритилиб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консерва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қилиниб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тузланиб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усуллар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</a:t>
            </a: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берилиб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шаҳарлар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шаҳар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агломерациялари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атрофида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мева-консерва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заводлари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ҳудудларда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сабзавот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экинларини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етиштириш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яхши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самара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4666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9220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65129" y="104068"/>
            <a:ext cx="9344416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Сабзавот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экинлари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бўлгани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(60 дан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тури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типик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олиниб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гуруҳларга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ўрганилади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4-конечная звезда 5"/>
          <p:cNvSpPr/>
          <p:nvPr/>
        </p:nvSpPr>
        <p:spPr>
          <a:xfrm>
            <a:off x="95507" y="1177074"/>
            <a:ext cx="944154" cy="98955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4-конечная звезда 6"/>
          <p:cNvSpPr/>
          <p:nvPr/>
        </p:nvSpPr>
        <p:spPr>
          <a:xfrm>
            <a:off x="13307" y="2422467"/>
            <a:ext cx="1101509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4-конечная звезда 7"/>
          <p:cNvSpPr/>
          <p:nvPr/>
        </p:nvSpPr>
        <p:spPr>
          <a:xfrm>
            <a:off x="-100208" y="3552134"/>
            <a:ext cx="1215023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4-конечная звезда 8"/>
          <p:cNvSpPr/>
          <p:nvPr/>
        </p:nvSpPr>
        <p:spPr>
          <a:xfrm>
            <a:off x="-1" y="4804364"/>
            <a:ext cx="1114815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4-конечная звезда 9"/>
          <p:cNvSpPr/>
          <p:nvPr/>
        </p:nvSpPr>
        <p:spPr>
          <a:xfrm>
            <a:off x="-1" y="5943600"/>
            <a:ext cx="126513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65129" y="1319093"/>
            <a:ext cx="9870509" cy="878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Сабзавот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экинлари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(60 дан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тури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типик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олиниб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гуруҳларга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ўрганилади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65128" y="2562393"/>
            <a:ext cx="9557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Илдизмевалилар-бу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шолғом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редиска,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турп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петрушка,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лавлаги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киритилади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65128" y="3658006"/>
            <a:ext cx="9557360" cy="878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Илдизмевалилар-бу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гуруҳга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шолғом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редиска,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турп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сабзи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петрушка,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лавлаги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киритилади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65128" y="4935900"/>
            <a:ext cx="9870510" cy="878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Мевали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сабзавот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ўсимликлари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помидор,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қалампир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бақлажон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бодринг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тарвуз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қовоқ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нўхат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ловия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65128" y="6092456"/>
            <a:ext cx="9557360" cy="463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Кўкат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ўсимликлар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-салат, укроп,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исмалоқ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ru-RU" sz="1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74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373" y="0"/>
            <a:ext cx="5515627" cy="34070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373" y="3407079"/>
            <a:ext cx="5515627" cy="3450921"/>
          </a:xfrm>
          <a:prstGeom prst="rect">
            <a:avLst/>
          </a:prstGeom>
        </p:spPr>
      </p:pic>
      <p:sp>
        <p:nvSpPr>
          <p:cNvPr id="6" name="Правильный пятиугольник 5"/>
          <p:cNvSpPr/>
          <p:nvPr/>
        </p:nvSpPr>
        <p:spPr>
          <a:xfrm>
            <a:off x="0" y="-21921"/>
            <a:ext cx="6676373" cy="6858000"/>
          </a:xfrm>
          <a:prstGeom prst="pentag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Сабзавот</a:t>
            </a:r>
            <a:r>
              <a:rPr lang="ru-RU" sz="24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экинларининг</a:t>
            </a:r>
            <a:r>
              <a:rPr lang="ru-RU" sz="24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келиб</a:t>
            </a:r>
            <a:r>
              <a:rPr lang="ru-RU" sz="24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чиқиш</a:t>
            </a:r>
            <a:r>
              <a:rPr lang="ru-RU" sz="24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марказлари</a:t>
            </a:r>
            <a:r>
              <a:rPr lang="ru-RU" sz="24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Сабзавот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жуда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қадимдан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4000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буён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экиб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келинади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Сабзавот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кўплиги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сабабли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улар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географик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жиҳатдан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фарқ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қиладиган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турли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марказлардан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келиб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чиққан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Рус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олими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академик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Н.В.Вавилов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сабзавот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экинларининг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қуйидаги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марказларини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ажратади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809564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2838"/>
            <a:ext cx="12192000" cy="7020838"/>
          </a:xfrm>
          <a:prstGeom prst="rect">
            <a:avLst/>
          </a:prstGeom>
        </p:spPr>
      </p:pic>
      <p:sp>
        <p:nvSpPr>
          <p:cNvPr id="3" name="Блок-схема: знак завершения 2"/>
          <p:cNvSpPr/>
          <p:nvPr/>
        </p:nvSpPr>
        <p:spPr>
          <a:xfrm>
            <a:off x="0" y="-86397"/>
            <a:ext cx="8630433" cy="1018302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Хитой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ўлкадан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турп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Хитой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карами,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бодринг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пиёз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илк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бор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маданийлаштирилган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;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4121063" y="1198645"/>
            <a:ext cx="8070937" cy="1121079"/>
          </a:xfrm>
          <a:prstGeom prst="flowChartTermina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2.Ҳиндистон-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бақлажон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бодринг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Ҳиндистон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салатининг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ватани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ҳисобланади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;</a:t>
            </a: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43840" y="2615131"/>
            <a:ext cx="8154445" cy="1275085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3.Ўрта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Осиё-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қовун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хандалак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ошқовоқ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саримсоқ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пиёз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редиска,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сабзи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нўхат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каби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экинларнинг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келиб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чиқиш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маркази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ватани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ҳисобланади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4121064" y="4205052"/>
            <a:ext cx="8070936" cy="1240076"/>
          </a:xfrm>
          <a:prstGeom prst="flowChartTerminator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4.Олд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Осиё-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кашнич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лавлаги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;</a:t>
            </a: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0" y="5711868"/>
            <a:ext cx="8630433" cy="1146132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5.Ўрта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денгиз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ҳавзаси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ердан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лавлаги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карам,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кашнич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шолғом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пиёз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саримсоқ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укроп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келиб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чиққан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424386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2756"/>
            <a:ext cx="5336088" cy="3125245"/>
          </a:xfrm>
          <a:prstGeom prst="rect">
            <a:avLst/>
          </a:prstGeom>
        </p:spPr>
      </p:pic>
      <p:sp>
        <p:nvSpPr>
          <p:cNvPr id="6" name="7-конечная звезда 5"/>
          <p:cNvSpPr/>
          <p:nvPr/>
        </p:nvSpPr>
        <p:spPr>
          <a:xfrm>
            <a:off x="5047989" y="0"/>
            <a:ext cx="7144011" cy="5436295"/>
          </a:xfrm>
          <a:prstGeom prst="star7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err="1">
                <a:solidFill>
                  <a:schemeClr val="bg1"/>
                </a:solidFill>
              </a:rPr>
              <a:t>Биологик</a:t>
            </a:r>
            <a:r>
              <a:rPr lang="ru-RU" b="1" u="sng" dirty="0">
                <a:solidFill>
                  <a:schemeClr val="bg1"/>
                </a:solidFill>
              </a:rPr>
              <a:t> </a:t>
            </a:r>
            <a:r>
              <a:rPr lang="ru-RU" b="1" u="sng" dirty="0" err="1">
                <a:solidFill>
                  <a:schemeClr val="bg1"/>
                </a:solidFill>
              </a:rPr>
              <a:t>хусусиятлари</a:t>
            </a:r>
            <a:r>
              <a:rPr lang="ru-RU" b="1" u="sng" dirty="0">
                <a:solidFill>
                  <a:schemeClr val="bg1"/>
                </a:solidFill>
              </a:rPr>
              <a:t>.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Сабзавот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экинларининг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келиб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чиқиш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ареаллари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турли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географик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кенгликларда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жойлашганлиги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учун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уларнинг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иссиқлик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err="1">
                <a:solidFill>
                  <a:schemeClr val="bg1"/>
                </a:solidFill>
              </a:rPr>
              <a:t>ёруғлик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err="1">
                <a:solidFill>
                  <a:schemeClr val="bg1"/>
                </a:solidFill>
              </a:rPr>
              <a:t>намлик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ва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тупроқ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унумдорлигига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талаби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бир-биридан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фарқ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қилади</a:t>
            </a:r>
            <a:r>
              <a:rPr lang="ru-RU" b="1" dirty="0">
                <a:solidFill>
                  <a:schemeClr val="bg1"/>
                </a:solidFill>
              </a:rPr>
              <a:t>. </a:t>
            </a:r>
            <a:r>
              <a:rPr lang="ru-RU" b="1" dirty="0" err="1">
                <a:solidFill>
                  <a:schemeClr val="bg1"/>
                </a:solidFill>
              </a:rPr>
              <a:t>Масалан</a:t>
            </a:r>
            <a:r>
              <a:rPr lang="ru-RU" b="1" dirty="0">
                <a:solidFill>
                  <a:schemeClr val="bg1"/>
                </a:solidFill>
              </a:rPr>
              <a:t>, карам, </a:t>
            </a:r>
            <a:r>
              <a:rPr lang="ru-RU" b="1" dirty="0" err="1">
                <a:solidFill>
                  <a:schemeClr val="bg1"/>
                </a:solidFill>
              </a:rPr>
              <a:t>пиёз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err="1">
                <a:solidFill>
                  <a:schemeClr val="bg1"/>
                </a:solidFill>
              </a:rPr>
              <a:t>саримсоқ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пиёз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ва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кўкатлар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совуққа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чидамли</a:t>
            </a:r>
            <a:r>
              <a:rPr lang="ru-RU" b="1" dirty="0">
                <a:solidFill>
                  <a:schemeClr val="bg1"/>
                </a:solidFill>
              </a:rPr>
              <a:t>, помидор, </a:t>
            </a:r>
            <a:r>
              <a:rPr lang="ru-RU" b="1" dirty="0" err="1">
                <a:solidFill>
                  <a:schemeClr val="bg1"/>
                </a:solidFill>
              </a:rPr>
              <a:t>бодринг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err="1">
                <a:solidFill>
                  <a:schemeClr val="bg1"/>
                </a:solidFill>
              </a:rPr>
              <a:t>гармдори</a:t>
            </a:r>
            <a:r>
              <a:rPr lang="ru-RU" b="1" dirty="0">
                <a:solidFill>
                  <a:schemeClr val="bg1"/>
                </a:solidFill>
              </a:rPr>
              <a:t>, (</a:t>
            </a:r>
            <a:r>
              <a:rPr lang="ru-RU" b="1" dirty="0" err="1">
                <a:solidFill>
                  <a:schemeClr val="bg1"/>
                </a:solidFill>
              </a:rPr>
              <a:t>қалампир</a:t>
            </a:r>
            <a:r>
              <a:rPr lang="ru-RU" b="1" dirty="0">
                <a:solidFill>
                  <a:schemeClr val="bg1"/>
                </a:solidFill>
              </a:rPr>
              <a:t>), </a:t>
            </a:r>
            <a:r>
              <a:rPr lang="ru-RU" b="1" dirty="0" err="1">
                <a:solidFill>
                  <a:schemeClr val="bg1"/>
                </a:solidFill>
              </a:rPr>
              <a:t>бақлажон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аксинча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иссиқсевар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сабзавот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экинлари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ҳисобланади</a:t>
            </a:r>
            <a:r>
              <a:rPr lang="ru-RU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6059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Выноска со стрелкой вниз 2"/>
          <p:cNvSpPr/>
          <p:nvPr/>
        </p:nvSpPr>
        <p:spPr>
          <a:xfrm>
            <a:off x="1974937" y="0"/>
            <a:ext cx="8242125" cy="2229633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rgbClr val="C00000"/>
                </a:solidFill>
              </a:rPr>
              <a:t>Сабзавот</a:t>
            </a:r>
            <a:r>
              <a:rPr lang="ru-RU" sz="3200" dirty="0">
                <a:solidFill>
                  <a:srgbClr val="C00000"/>
                </a:solidFill>
              </a:rPr>
              <a:t> </a:t>
            </a:r>
            <a:r>
              <a:rPr lang="ru-RU" sz="3200" dirty="0" err="1">
                <a:solidFill>
                  <a:srgbClr val="C00000"/>
                </a:solidFill>
              </a:rPr>
              <a:t>экинлари</a:t>
            </a:r>
            <a:r>
              <a:rPr lang="ru-RU" sz="3200" dirty="0">
                <a:solidFill>
                  <a:srgbClr val="C00000"/>
                </a:solidFill>
              </a:rPr>
              <a:t> </a:t>
            </a:r>
            <a:r>
              <a:rPr lang="ru-RU" sz="3200" dirty="0" err="1">
                <a:solidFill>
                  <a:srgbClr val="C00000"/>
                </a:solidFill>
              </a:rPr>
              <a:t>икки</a:t>
            </a:r>
            <a:r>
              <a:rPr lang="ru-RU" sz="3200" dirty="0">
                <a:solidFill>
                  <a:srgbClr val="C00000"/>
                </a:solidFill>
              </a:rPr>
              <a:t> хил </a:t>
            </a:r>
            <a:r>
              <a:rPr lang="ru-RU" sz="3200" dirty="0" err="1">
                <a:solidFill>
                  <a:srgbClr val="C00000"/>
                </a:solidFill>
              </a:rPr>
              <a:t>усулда</a:t>
            </a:r>
            <a:r>
              <a:rPr lang="ru-RU" sz="3200" dirty="0">
                <a:solidFill>
                  <a:srgbClr val="C00000"/>
                </a:solidFill>
              </a:rPr>
              <a:t> </a:t>
            </a:r>
            <a:r>
              <a:rPr lang="ru-RU" sz="3200" dirty="0" err="1">
                <a:solidFill>
                  <a:srgbClr val="C00000"/>
                </a:solidFill>
              </a:rPr>
              <a:t>етиштирилади</a:t>
            </a:r>
            <a:r>
              <a:rPr lang="ru-RU" sz="3200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5" name="Выноска со стрелками влево/вправо 4"/>
          <p:cNvSpPr/>
          <p:nvPr/>
        </p:nvSpPr>
        <p:spPr>
          <a:xfrm>
            <a:off x="1453018" y="2617940"/>
            <a:ext cx="9394521" cy="1565753"/>
          </a:xfrm>
          <a:prstGeom prst="leftRightArrowCallou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1.Очиқ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усулда-бевосита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майдонларида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;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Выноска со стрелками влево/вправо 5"/>
          <p:cNvSpPr/>
          <p:nvPr/>
        </p:nvSpPr>
        <p:spPr>
          <a:xfrm>
            <a:off x="1540701" y="4759890"/>
            <a:ext cx="9306838" cy="1716066"/>
          </a:xfrm>
          <a:prstGeom prst="leftRightArrowCallou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2.Ёпиқ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усулда-махсус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қурилган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иситилган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бино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иссиқхоналарда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24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422" y="-1"/>
            <a:ext cx="5496577" cy="404590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9711" y="443262"/>
            <a:ext cx="6096000" cy="584018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КАРАМ</a:t>
            </a:r>
            <a:r>
              <a:rPr lang="uz-Cyrl-UZ" sz="2800" b="1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Сабзавот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экинларидан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энг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экиладиган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ўсимлик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Карам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ўстириладиган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майдонлар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барча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сабзавот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экин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майдонларининг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uz-Cyrl-U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қисмига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яқинини</a:t>
            </a:r>
            <a:r>
              <a:rPr lang="uz-Cyrl-U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ташкил этади. Унинг таркибида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органик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кислоталар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оқсил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шакар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витаминлар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кўпроқ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витамини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мавжуд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88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91014" y="304500"/>
            <a:ext cx="8254652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Жаҳон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мамлакатларида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карам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етиштириш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(2015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йил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46595"/>
              </p:ext>
            </p:extLst>
          </p:nvPr>
        </p:nvGraphicFramePr>
        <p:xfrm>
          <a:off x="-2" y="1476100"/>
          <a:ext cx="12192001" cy="53818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867"/>
                <a:gridCol w="1270126"/>
                <a:gridCol w="2607102"/>
                <a:gridCol w="1524153"/>
                <a:gridCol w="2607102"/>
                <a:gridCol w="1295651"/>
              </a:tblGrid>
              <a:tr h="18212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</a:rPr>
                        <a:t>Мамлакатлар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</a:rPr>
                        <a:t>Ялпи</a:t>
                      </a:r>
                      <a:r>
                        <a:rPr lang="ru-RU" sz="2400" b="1" dirty="0">
                          <a:effectLst/>
                        </a:rPr>
                        <a:t> </a:t>
                      </a:r>
                      <a:r>
                        <a:rPr lang="ru-RU" sz="2400" b="1" dirty="0" err="1">
                          <a:effectLst/>
                        </a:rPr>
                        <a:t>ҳосил</a:t>
                      </a:r>
                      <a:r>
                        <a:rPr lang="ru-RU" sz="2400" b="1" dirty="0">
                          <a:effectLst/>
                        </a:rPr>
                        <a:t> </a:t>
                      </a:r>
                      <a:r>
                        <a:rPr lang="ru-RU" sz="2400" b="1" dirty="0" err="1">
                          <a:effectLst/>
                        </a:rPr>
                        <a:t>млн.т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Мамлакатлар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Ялпи ҳосил млн.т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Мамлакатлар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Ялпи ҳосил млн.т.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8890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Хитой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</a:rPr>
                        <a:t>20,1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АҚШ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 2,3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Руминия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0,7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8890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</a:rPr>
                        <a:t>Ҳиндистон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4,2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</a:rPr>
                        <a:t>Польша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 1,9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Туркия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0,7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8890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Россия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4,2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</a:rPr>
                        <a:t>Индонезия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</a:rPr>
                        <a:t> 1,7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КХДР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0,63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20506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Корея Республикаси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3,4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Украина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</a:rPr>
                        <a:t> 1,1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</a:rPr>
                        <a:t>Миср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0,57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8890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Япония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2,6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Германия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</a:rPr>
                        <a:t> 0,8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</a:rPr>
                        <a:t>Италия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</a:rPr>
                        <a:t>0,52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911475" y="29733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00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207"/>
            <a:ext cx="12192000" cy="7027101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>
            <a:off x="4471793" y="275573"/>
            <a:ext cx="7377830" cy="5599134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ПОМИДОР</a:t>
            </a:r>
            <a:r>
              <a:rPr lang="uz-Cyrl-UZ" sz="28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Помидор-ер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шарида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энг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кенг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тарқалган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энг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кўп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истеъмол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қилинадиган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Унинг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таркибида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0,75-0,95 %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углеводлар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турли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минерал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тузлар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витаминлар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 С, В, Д, Д, Р, РР, К)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мавжуд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33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Вертикальный свиток 2"/>
          <p:cNvSpPr/>
          <p:nvPr/>
        </p:nvSpPr>
        <p:spPr>
          <a:xfrm>
            <a:off x="217170" y="1680210"/>
            <a:ext cx="9966960" cy="5177790"/>
          </a:xfrm>
          <a:prstGeom prst="vertic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 dirty="0" err="1">
                <a:solidFill>
                  <a:srgbClr val="FF0000"/>
                </a:solidFill>
              </a:rPr>
              <a:t>Биологик</a:t>
            </a:r>
            <a:r>
              <a:rPr lang="ru-RU" sz="2800" b="1" i="1" u="sng" dirty="0">
                <a:solidFill>
                  <a:srgbClr val="FF0000"/>
                </a:solidFill>
              </a:rPr>
              <a:t> </a:t>
            </a:r>
            <a:r>
              <a:rPr lang="ru-RU" sz="2800" b="1" i="1" u="sng" dirty="0" err="1">
                <a:solidFill>
                  <a:srgbClr val="FF0000"/>
                </a:solidFill>
              </a:rPr>
              <a:t>хусусиятлари</a:t>
            </a:r>
            <a:r>
              <a:rPr lang="ru-RU" sz="2800" b="1" i="1" u="sng" dirty="0">
                <a:solidFill>
                  <a:srgbClr val="FF0000"/>
                </a:solidFill>
              </a:rPr>
              <a:t>.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Помидор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иссиққа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ёруғликка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намликка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талабчан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Уруғлари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10-12</a:t>
            </a:r>
            <a:r>
              <a:rPr lang="ru-RU" sz="2800" b="1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0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да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униб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чиқади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Меъёрда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ўсиши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учун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20-26</a:t>
            </a:r>
            <a:r>
              <a:rPr lang="ru-RU" sz="2800" b="1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иссиқлик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зарур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Қора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совуққа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чидай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олмайди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-1-2</a:t>
            </a:r>
            <a:r>
              <a:rPr lang="ru-RU" sz="2800" b="1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совуқда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нобуд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бўлади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Ёруғлик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тупроқда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намлик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етишмаса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кўнгилдагидек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ривожлана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олмайди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Чириндига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бой,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юмшоқ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енгил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тупроқлар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помидор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учун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энг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қулай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ҳисобланади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Минерал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ўғитлардан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азот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калийни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тез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ўзлаштиради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293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1520" y="-179308"/>
            <a:ext cx="13018770" cy="73230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34235" y="246254"/>
            <a:ext cx="8481060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Жаҳон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мамлакатларида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помидор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етиштириш</a:t>
            </a: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969895" algn="ctr"/>
                <a:tab pos="3657600" algn="l"/>
              </a:tabLst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(2015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йил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	</a:t>
            </a:r>
            <a:endParaRPr lang="ru-RU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497527"/>
              </p:ext>
            </p:extLst>
          </p:nvPr>
        </p:nvGraphicFramePr>
        <p:xfrm>
          <a:off x="685801" y="1668780"/>
          <a:ext cx="11609070" cy="53278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9791"/>
                <a:gridCol w="1209398"/>
                <a:gridCol w="2482450"/>
                <a:gridCol w="1451278"/>
                <a:gridCol w="2482450"/>
                <a:gridCol w="1233703"/>
              </a:tblGrid>
              <a:tr h="139483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err="1">
                          <a:effectLst/>
                        </a:rPr>
                        <a:t>Мамлакатлар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err="1">
                          <a:effectLst/>
                        </a:rPr>
                        <a:t>Ялпи</a:t>
                      </a: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ru-RU" sz="1800" b="1" dirty="0" err="1">
                          <a:effectLst/>
                        </a:rPr>
                        <a:t>ҳосил</a:t>
                      </a: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ru-RU" sz="1800" b="1" dirty="0" err="1">
                          <a:effectLst/>
                        </a:rPr>
                        <a:t>млн.т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Мамлакатлар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Ялпи ҳосил млн.т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Мамлакатлар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Ялпи ҳосил млн.т.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102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Хитой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18,3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Бразилия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3,0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Франция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0,9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102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АҚШ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11,3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Мексика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2,4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Япония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0,75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Италия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7,6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Греция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2,1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Тунис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0,7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14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Туркия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6,5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Россия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1,8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Аргентина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0,65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102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Миср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5,9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Чили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1,3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Канада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0,65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102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Ҳиндистон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5,5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Португалия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1,1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err="1">
                          <a:effectLst/>
                        </a:rPr>
                        <a:t>Нидерландия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102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Эрон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3,7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Марокаш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1,0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Болгария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2293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Испания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3,6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Нигерия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0,9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err="1">
                          <a:effectLst/>
                        </a:rPr>
                        <a:t>Саудия</a:t>
                      </a: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ru-RU" sz="1800" b="1" dirty="0" err="1">
                          <a:effectLst/>
                        </a:rPr>
                        <a:t>Арабистони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0,5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911475" y="26320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66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1163955" y="1645920"/>
            <a:ext cx="9864090" cy="3543300"/>
          </a:xfrm>
          <a:prstGeom prst="wave">
            <a:avLst>
              <a:gd name="adj1" fmla="val 12500"/>
              <a:gd name="adj2" fmla="val 232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u="sng" dirty="0">
                <a:solidFill>
                  <a:srgbClr val="FF0000"/>
                </a:solidFill>
              </a:rPr>
              <a:t>ПОЛИЗ ЭКИНЛАРИ</a:t>
            </a:r>
            <a:endParaRPr lang="ru-RU" sz="2000" b="1" dirty="0">
              <a:solidFill>
                <a:srgbClr val="FF0000"/>
              </a:solidFill>
            </a:endParaRPr>
          </a:p>
          <a:p>
            <a:pPr algn="ctr"/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Қовун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тарвуз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қовоқ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хандалак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полиз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турк</a:t>
            </a:r>
            <a:r>
              <a:rPr lang="uz-Cyrl-UZ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мига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киритилади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Уларнинг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меваси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сершира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ширин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таъмли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гўштдор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бўлиб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озиқ-овқат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сифатида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янгилигида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истеъмол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қилинади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Маҳаллий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аҳоли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полиз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экинларидан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шинни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қовунқоқи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мурабболар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тайёрлаб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келган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Қовоқ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эса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пиширилиб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парҳез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таомлар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тайёрлашда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ишлатилади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1606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97880" cy="33147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4700"/>
            <a:ext cx="5897880" cy="35433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96000" y="805134"/>
            <a:ext cx="6096000" cy="50191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Қовуннинг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ватани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Осиё</a:t>
            </a: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Осиёда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шириндан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шакар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тилни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ёрадиган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навлари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етиштирилади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Осиё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аҳолиси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тарвузнинг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дунёга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машҳур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навларини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яратган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Айниқса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Хоразм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қовунлари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борада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шуҳрат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қозонган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Тарвузнинг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асл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ватани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Жанубий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Африка.</a:t>
            </a:r>
            <a:endParaRPr lang="ru-RU" sz="2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39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8650" y="0"/>
            <a:ext cx="12938760" cy="71666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250" y="152400"/>
            <a:ext cx="12938760" cy="716661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28725" y="663210"/>
            <a:ext cx="9224010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Полизчиликда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масалалардан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етиштирилган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қовун-тарвузларни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шикастлантирмасдан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сақлаган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истеъмолчиларга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етказишдир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Шу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мақсадда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яхши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пишган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тарвузлар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танлаб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ҳаво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ҳарорати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2-3</a:t>
            </a:r>
            <a:r>
              <a:rPr lang="ru-RU" sz="2800" b="1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дан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омборхоналарда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тепага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илиб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қўйиб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сақланади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усулдан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узилган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қовун-тарвузлар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танланиб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аввал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сўлитилиб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устига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сомон-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похоллар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тўшалиб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сақланади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453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23060" y="351193"/>
            <a:ext cx="8629650" cy="991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мамлакатларида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полиз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етиштириш</a:t>
            </a:r>
            <a:endParaRPr lang="ru-RU" sz="2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(2015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025322"/>
              </p:ext>
            </p:extLst>
          </p:nvPr>
        </p:nvGraphicFramePr>
        <p:xfrm>
          <a:off x="2" y="1588765"/>
          <a:ext cx="12191997" cy="52692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44041"/>
                <a:gridCol w="1824468"/>
                <a:gridCol w="2294120"/>
                <a:gridCol w="1816348"/>
                <a:gridCol w="2212913"/>
                <a:gridCol w="1800107"/>
              </a:tblGrid>
              <a:tr h="9818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err="1">
                          <a:effectLst/>
                        </a:rPr>
                        <a:t>Мамлакатлар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800" b="1">
                          <a:effectLst/>
                        </a:rPr>
                        <a:t>Тарвузнинг </a:t>
                      </a:r>
                      <a:r>
                        <a:rPr lang="ru-RU" sz="1800" b="1">
                          <a:effectLst/>
                        </a:rPr>
                        <a:t>ялпи ҳосили, млн. т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Мамлакатлар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800" b="1">
                          <a:effectLst/>
                        </a:rPr>
                        <a:t>Қовуннинг </a:t>
                      </a:r>
                      <a:r>
                        <a:rPr lang="ru-RU" sz="1800" b="1">
                          <a:effectLst/>
                        </a:rPr>
                        <a:t>ялпи ҳосили,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млн. т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Мамлакатлар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800" b="1">
                          <a:effectLst/>
                        </a:rPr>
                        <a:t>Қовоқнинг </a:t>
                      </a:r>
                      <a:r>
                        <a:rPr lang="ru-RU" sz="1800" b="1">
                          <a:effectLst/>
                        </a:rPr>
                        <a:t>ялпи ҳосили, млн. т.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Хитой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38,3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Хитой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6,4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Хитой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3,4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Туркия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3,9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ru-RU" sz="1800" b="1" dirty="0" err="1">
                          <a:effectLst/>
                        </a:rPr>
                        <a:t>Туркия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1,8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Ҳиндистон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3,3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Эрон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2,3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АҚШ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1,3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Украина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1,1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АҚШ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1,9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Испания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1,1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Миср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0,6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Миср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Эрон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1,1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Эрон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Мексика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1,0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Руминия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0,8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Италия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0,45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Корея Республикаси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0,9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Марокаш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0,7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Мексика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0,43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Бразилия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0,8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Ҳиндистон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0,7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 Аргентина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0,43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Испания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0,7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Миср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Туркия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0,39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Греция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0,65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Мексика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0,5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ЖАР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0,34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Япония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0,6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Покистон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0,4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  Испания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0,3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7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05990" y="2065705"/>
            <a:ext cx="102527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>
                <a:solidFill>
                  <a:srgbClr val="FF0000"/>
                </a:solidFill>
              </a:rPr>
              <a:t>E’TIBORINGIZ UCHUN    </a:t>
            </a:r>
            <a:br>
              <a:rPr lang="en-US" sz="6000" b="1" dirty="0">
                <a:solidFill>
                  <a:srgbClr val="FF0000"/>
                </a:solidFill>
              </a:rPr>
            </a:br>
            <a:r>
              <a:rPr lang="en-US" sz="6000" b="1" dirty="0">
                <a:solidFill>
                  <a:srgbClr val="FF0000"/>
                </a:solidFill>
              </a:rPr>
              <a:t>            RAHMAT!!!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82613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294</TotalTime>
  <Words>1688</Words>
  <Application>Microsoft Office PowerPoint</Application>
  <PresentationFormat>Широкоэкранный</PresentationFormat>
  <Paragraphs>364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36</cp:revision>
  <dcterms:created xsi:type="dcterms:W3CDTF">2019-04-30T18:52:21Z</dcterms:created>
  <dcterms:modified xsi:type="dcterms:W3CDTF">2019-05-01T12:14:35Z</dcterms:modified>
</cp:coreProperties>
</file>