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 id="271" r:id="rId16"/>
    <p:sldId id="272" r:id="rId17"/>
    <p:sldId id="286" r:id="rId18"/>
    <p:sldId id="287" r:id="rId19"/>
    <p:sldId id="288" r:id="rId20"/>
    <p:sldId id="289" r:id="rId21"/>
    <p:sldId id="273" r:id="rId22"/>
    <p:sldId id="275" r:id="rId23"/>
    <p:sldId id="276" r:id="rId24"/>
    <p:sldId id="277" r:id="rId25"/>
    <p:sldId id="279" r:id="rId26"/>
    <p:sldId id="280" r:id="rId27"/>
    <p:sldId id="281" r:id="rId28"/>
    <p:sldId id="282" r:id="rId29"/>
    <p:sldId id="283" r:id="rId30"/>
    <p:sldId id="284" r:id="rId31"/>
    <p:sldId id="285" r:id="rId3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533" autoAdjust="0"/>
  </p:normalViewPr>
  <p:slideViewPr>
    <p:cSldViewPr snapToGrid="0">
      <p:cViewPr>
        <p:scale>
          <a:sx n="77" d="100"/>
          <a:sy n="77" d="100"/>
        </p:scale>
        <p:origin x="432"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F5EB86-41C4-4489-8843-1C70ED44D77E}" type="datetimeFigureOut">
              <a:rPr lang="ru-RU" smtClean="0"/>
              <a:t>02.05.2019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B9604E-0568-4690-AE90-51F40F52E923}" type="slidenum">
              <a:rPr lang="ru-RU" smtClean="0"/>
              <a:t>‹#›</a:t>
            </a:fld>
            <a:endParaRPr lang="ru-RU"/>
          </a:p>
        </p:txBody>
      </p:sp>
    </p:spTree>
    <p:extLst>
      <p:ext uri="{BB962C8B-B14F-4D97-AF65-F5344CB8AC3E}">
        <p14:creationId xmlns:p14="http://schemas.microsoft.com/office/powerpoint/2010/main" val="2273051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C1B9604E-0568-4690-AE90-51F40F52E923}" type="slidenum">
              <a:rPr lang="ru-RU" smtClean="0"/>
              <a:t>15</a:t>
            </a:fld>
            <a:endParaRPr lang="ru-RU"/>
          </a:p>
        </p:txBody>
      </p:sp>
    </p:spTree>
    <p:extLst>
      <p:ext uri="{BB962C8B-B14F-4D97-AF65-F5344CB8AC3E}">
        <p14:creationId xmlns:p14="http://schemas.microsoft.com/office/powerpoint/2010/main" val="3975051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C1B9604E-0568-4690-AE90-51F40F52E923}" type="slidenum">
              <a:rPr lang="ru-RU" smtClean="0"/>
              <a:t>31</a:t>
            </a:fld>
            <a:endParaRPr lang="ru-RU"/>
          </a:p>
        </p:txBody>
      </p:sp>
    </p:spTree>
    <p:extLst>
      <p:ext uri="{BB962C8B-B14F-4D97-AF65-F5344CB8AC3E}">
        <p14:creationId xmlns:p14="http://schemas.microsoft.com/office/powerpoint/2010/main" val="30168703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E3C82927-C781-46CB-8DA7-926492A48880}" type="datetimeFigureOut">
              <a:rPr lang="ru-RU" smtClean="0"/>
              <a:t>02.05.2019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3339355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3C82927-C781-46CB-8DA7-926492A48880}" type="datetimeFigureOut">
              <a:rPr lang="ru-RU" smtClean="0"/>
              <a:t>02.05.2019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40823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E3C82927-C781-46CB-8DA7-926492A48880}" type="datetimeFigureOut">
              <a:rPr lang="ru-RU" smtClean="0"/>
              <a:t>02.05.2019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210380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E3C82927-C781-46CB-8DA7-926492A48880}" type="datetimeFigureOut">
              <a:rPr lang="ru-RU" smtClean="0"/>
              <a:t>02.05.2019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2195119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3C82927-C781-46CB-8DA7-926492A48880}" type="datetimeFigureOut">
              <a:rPr lang="ru-RU" smtClean="0"/>
              <a:t>02.05.2019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2848611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E3C82927-C781-46CB-8DA7-926492A48880}" type="datetimeFigureOut">
              <a:rPr lang="ru-RU" smtClean="0"/>
              <a:t>02.05.2019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3956099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E3C82927-C781-46CB-8DA7-926492A48880}" type="datetimeFigureOut">
              <a:rPr lang="ru-RU" smtClean="0"/>
              <a:t>02.05.2019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51933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3C82927-C781-46CB-8DA7-926492A48880}" type="datetimeFigureOut">
              <a:rPr lang="ru-RU" smtClean="0"/>
              <a:t>02.05.2019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3902850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3C82927-C781-46CB-8DA7-926492A48880}" type="datetimeFigureOut">
              <a:rPr lang="ru-RU" smtClean="0"/>
              <a:t>02.05.2019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2013388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3C82927-C781-46CB-8DA7-926492A48880}" type="datetimeFigureOut">
              <a:rPr lang="ru-RU" smtClean="0"/>
              <a:t>02.05.2019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2805832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E3C82927-C781-46CB-8DA7-926492A48880}" type="datetimeFigureOut">
              <a:rPr lang="ru-RU" smtClean="0"/>
              <a:t>02.05.2019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873F57-E070-479A-B626-02850E98BFCF}" type="slidenum">
              <a:rPr lang="ru-RU" smtClean="0"/>
              <a:t>‹#›</a:t>
            </a:fld>
            <a:endParaRPr lang="ru-RU"/>
          </a:p>
        </p:txBody>
      </p:sp>
    </p:spTree>
    <p:extLst>
      <p:ext uri="{BB962C8B-B14F-4D97-AF65-F5344CB8AC3E}">
        <p14:creationId xmlns:p14="http://schemas.microsoft.com/office/powerpoint/2010/main" val="1680733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C82927-C781-46CB-8DA7-926492A48880}" type="datetimeFigureOut">
              <a:rPr lang="ru-RU" smtClean="0"/>
              <a:t>02.05.2019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873F57-E070-479A-B626-02850E98BFCF}" type="slidenum">
              <a:rPr lang="ru-RU" smtClean="0"/>
              <a:t>‹#›</a:t>
            </a:fld>
            <a:endParaRPr lang="ru-RU"/>
          </a:p>
        </p:txBody>
      </p:sp>
    </p:spTree>
    <p:extLst>
      <p:ext uri="{BB962C8B-B14F-4D97-AF65-F5344CB8AC3E}">
        <p14:creationId xmlns:p14="http://schemas.microsoft.com/office/powerpoint/2010/main" val="15778101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4.jpg"/><Relationship Id="rId7"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g"/><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g"/><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2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g"/><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9.jpg"/><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31.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17320" y="604203"/>
            <a:ext cx="9144000" cy="2387600"/>
          </a:xfr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fontScale="90000"/>
          </a:bodyPr>
          <a:lstStyle/>
          <a:p>
            <a:r>
              <a:rPr lang="ru-RU" b="1" dirty="0" smtClean="0"/>
              <a:t>МАВЗУ</a:t>
            </a:r>
            <a:r>
              <a:rPr lang="uz-Cyrl-UZ" b="1" dirty="0" smtClean="0"/>
              <a:t> </a:t>
            </a:r>
            <a:r>
              <a:rPr lang="uz-Cyrl-UZ" b="1" dirty="0"/>
              <a:t>БОҒДОРЧИЛИК ВА УЗУМЧИЛИК</a:t>
            </a:r>
            <a:r>
              <a:rPr lang="ru-RU" dirty="0"/>
              <a:t/>
            </a:r>
            <a:br>
              <a:rPr lang="ru-RU" dirty="0"/>
            </a:br>
            <a:endParaRPr lang="ru-RU" dirty="0"/>
          </a:p>
        </p:txBody>
      </p:sp>
      <p:sp>
        <p:nvSpPr>
          <p:cNvPr id="3" name="Подзаголовок 2"/>
          <p:cNvSpPr>
            <a:spLocks noGrp="1"/>
          </p:cNvSpPr>
          <p:nvPr>
            <p:ph type="subTitle" idx="1"/>
          </p:nvPr>
        </p:nvSpPr>
        <p:spPr>
          <a:xfrm>
            <a:off x="1417320" y="2991803"/>
            <a:ext cx="9144000" cy="3540125"/>
          </a:xfrm>
          <a:solidFill>
            <a:schemeClr val="accent1"/>
          </a:solidFill>
        </p:spPr>
        <p:txBody>
          <a:bodyPr/>
          <a:lstStyle/>
          <a:p>
            <a:r>
              <a:rPr lang="uz-Cyrl-UZ" sz="3600" b="1" i="1" dirty="0"/>
              <a:t>Режа:</a:t>
            </a:r>
            <a:endParaRPr lang="ru-RU" sz="3600" dirty="0"/>
          </a:p>
        </p:txBody>
      </p:sp>
      <p:sp>
        <p:nvSpPr>
          <p:cNvPr id="5" name="Прямоугольник 4"/>
          <p:cNvSpPr/>
          <p:nvPr/>
        </p:nvSpPr>
        <p:spPr>
          <a:xfrm>
            <a:off x="1417320" y="4655186"/>
            <a:ext cx="9144000" cy="497522"/>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lvl="0"/>
            <a:r>
              <a:rPr lang="en-US" sz="3600" b="1" i="1" dirty="0" smtClean="0"/>
              <a:t>2.</a:t>
            </a:r>
            <a:r>
              <a:rPr lang="uz-Cyrl-UZ" sz="3600" b="1" i="1" dirty="0" smtClean="0"/>
              <a:t> Боғдорчилик</a:t>
            </a:r>
            <a:r>
              <a:rPr lang="en-US" sz="3600" b="1" i="1" dirty="0" smtClean="0"/>
              <a:t>.</a:t>
            </a:r>
            <a:r>
              <a:rPr lang="uz-Cyrl-UZ" sz="3600" b="1" i="1" dirty="0" smtClean="0"/>
              <a:t> Узумчилик</a:t>
            </a:r>
            <a:endParaRPr lang="ru-RU" sz="3600" dirty="0"/>
          </a:p>
        </p:txBody>
      </p:sp>
      <p:sp>
        <p:nvSpPr>
          <p:cNvPr id="6" name="Прямоугольник 5"/>
          <p:cNvSpPr/>
          <p:nvPr/>
        </p:nvSpPr>
        <p:spPr>
          <a:xfrm>
            <a:off x="1417320" y="5472430"/>
            <a:ext cx="9144000" cy="897889"/>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lvl="0"/>
            <a:r>
              <a:rPr lang="en-US" sz="3600" b="1" i="1" dirty="0" smtClean="0"/>
              <a:t>3.</a:t>
            </a:r>
            <a:r>
              <a:rPr lang="uz-Cyrl-UZ" sz="3600" b="1" i="1" dirty="0" smtClean="0"/>
              <a:t>Ем-хашак </a:t>
            </a:r>
            <a:r>
              <a:rPr lang="uz-Cyrl-UZ" sz="3600" b="1" i="1" dirty="0"/>
              <a:t>экинлари. </a:t>
            </a:r>
            <a:r>
              <a:rPr lang="uz-Cyrl-UZ" sz="3600" b="1" i="1" dirty="0" smtClean="0"/>
              <a:t>Беда</a:t>
            </a:r>
            <a:r>
              <a:rPr lang="uz-Cyrl-UZ" sz="3600" b="1" i="1" dirty="0"/>
              <a:t>. Судан ўти</a:t>
            </a:r>
            <a:endParaRPr lang="ru-RU" sz="3600" dirty="0"/>
          </a:p>
        </p:txBody>
      </p:sp>
      <p:sp>
        <p:nvSpPr>
          <p:cNvPr id="7" name="Прямоугольник 6"/>
          <p:cNvSpPr/>
          <p:nvPr/>
        </p:nvSpPr>
        <p:spPr>
          <a:xfrm>
            <a:off x="1417320" y="3764280"/>
            <a:ext cx="9144000" cy="571184"/>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r>
              <a:rPr lang="uz-Cyrl-UZ" sz="3600" b="1" i="1" dirty="0" smtClean="0"/>
              <a:t>1</a:t>
            </a:r>
            <a:r>
              <a:rPr lang="en-US" sz="3600" b="1" i="1" dirty="0" smtClean="0"/>
              <a:t>.</a:t>
            </a:r>
            <a:r>
              <a:rPr lang="uz-Cyrl-UZ" sz="3600" b="1" i="1" dirty="0" smtClean="0"/>
              <a:t>Чой. Кофе. Какао</a:t>
            </a:r>
            <a:endParaRPr lang="ru-RU" sz="3600" dirty="0"/>
          </a:p>
        </p:txBody>
      </p:sp>
    </p:spTree>
    <p:extLst>
      <p:ext uri="{BB962C8B-B14F-4D97-AF65-F5344CB8AC3E}">
        <p14:creationId xmlns:p14="http://schemas.microsoft.com/office/powerpoint/2010/main" val="311169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2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1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1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1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1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1000" fill="hold"/>
                                        <p:tgtEl>
                                          <p:spTgt spid="7"/>
                                        </p:tgtEl>
                                        <p:attrNameLst>
                                          <p:attrName>ppt_x</p:attrName>
                                        </p:attrNameLst>
                                      </p:cBhvr>
                                      <p:tavLst>
                                        <p:tav tm="0">
                                          <p:val>
                                            <p:strVal val="#ppt_x"/>
                                          </p:val>
                                        </p:tav>
                                        <p:tav tm="100000">
                                          <p:val>
                                            <p:strVal val="#ppt_x"/>
                                          </p:val>
                                        </p:tav>
                                      </p:tavLst>
                                    </p:anim>
                                    <p:anim calcmode="lin" valueType="num">
                                      <p:cBhvr additive="base">
                                        <p:cTn id="25"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1000" fill="hold"/>
                                        <p:tgtEl>
                                          <p:spTgt spid="5"/>
                                        </p:tgtEl>
                                        <p:attrNameLst>
                                          <p:attrName>ppt_x</p:attrName>
                                        </p:attrNameLst>
                                      </p:cBhvr>
                                      <p:tavLst>
                                        <p:tav tm="0">
                                          <p:val>
                                            <p:strVal val="#ppt_x"/>
                                          </p:val>
                                        </p:tav>
                                        <p:tav tm="100000">
                                          <p:val>
                                            <p:strVal val="#ppt_x"/>
                                          </p:val>
                                        </p:tav>
                                      </p:tavLst>
                                    </p:anim>
                                    <p:anim calcmode="lin" valueType="num">
                                      <p:cBhvr additive="base">
                                        <p:cTn id="31"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 calcmode="lin" valueType="num">
                                      <p:cBhvr additive="base">
                                        <p:cTn id="36" dur="1000" fill="hold"/>
                                        <p:tgtEl>
                                          <p:spTgt spid="6"/>
                                        </p:tgtEl>
                                        <p:attrNameLst>
                                          <p:attrName>ppt_x</p:attrName>
                                        </p:attrNameLst>
                                      </p:cBhvr>
                                      <p:tavLst>
                                        <p:tav tm="0">
                                          <p:val>
                                            <p:strVal val="#ppt_x"/>
                                          </p:val>
                                        </p:tav>
                                        <p:tav tm="100000">
                                          <p:val>
                                            <p:strVal val="#ppt_x"/>
                                          </p:val>
                                        </p:tav>
                                      </p:tavLst>
                                    </p:anim>
                                    <p:anim calcmode="lin" valueType="num">
                                      <p:cBhvr additive="base">
                                        <p:cTn id="37"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Прямоугольник 4"/>
          <p:cNvSpPr/>
          <p:nvPr/>
        </p:nvSpPr>
        <p:spPr>
          <a:xfrm>
            <a:off x="160020" y="167640"/>
            <a:ext cx="11871960" cy="21488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                                       </a:t>
            </a:r>
            <a:r>
              <a:rPr lang="uz-Cyrl-UZ" sz="2800" b="1" dirty="0" smtClean="0">
                <a:solidFill>
                  <a:schemeClr val="tx1"/>
                </a:solidFill>
              </a:rPr>
              <a:t>ҚУВВАТ </a:t>
            </a:r>
            <a:r>
              <a:rPr lang="uz-Cyrl-UZ" sz="2800" b="1" dirty="0">
                <a:solidFill>
                  <a:schemeClr val="tx1"/>
                </a:solidFill>
              </a:rPr>
              <a:t>БЕРУВЧИ ЎСИМЛИКЛАР</a:t>
            </a:r>
            <a:endParaRPr lang="ru-RU" sz="2800" dirty="0">
              <a:solidFill>
                <a:schemeClr val="tx1"/>
              </a:solidFill>
            </a:endParaRPr>
          </a:p>
          <a:p>
            <a:r>
              <a:rPr lang="uz-Cyrl-UZ" sz="2800" dirty="0">
                <a:solidFill>
                  <a:schemeClr val="tx1"/>
                </a:solidFill>
              </a:rPr>
              <a:t>Қувват берувчи ўсимликлар таркибига чой, кофе, какао киритилади. Бу ўсимликлар тропик минтақадан келиб чиққан, бугунги кунда ҳам асосан тропик мамлакатларда етиштирилади. Чой субтропикларда ҳам ўстирилади. </a:t>
            </a:r>
            <a:endParaRPr lang="ru-RU" sz="2800" dirty="0">
              <a:solidFill>
                <a:schemeClr val="tx1"/>
              </a:solidFill>
            </a:endParaRPr>
          </a:p>
        </p:txBody>
      </p:sp>
    </p:spTree>
    <p:extLst>
      <p:ext uri="{BB962C8B-B14F-4D97-AF65-F5344CB8AC3E}">
        <p14:creationId xmlns:p14="http://schemas.microsoft.com/office/powerpoint/2010/main" val="378128564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1750"/>
                                        <p:tgtEl>
                                          <p:spTgt spid="5">
                                            <p:txEl>
                                              <p:pRg st="0" end="0"/>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down)">
                                      <p:cBhvr>
                                        <p:cTn id="15" dur="175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8" name="Объект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106994"/>
            <a:ext cx="6096000" cy="3158014"/>
          </a:xfrm>
        </p:spPr>
      </p:pic>
      <p:sp>
        <p:nvSpPr>
          <p:cNvPr id="4" name="Скругленный прямоугольник 3"/>
          <p:cNvSpPr/>
          <p:nvPr/>
        </p:nvSpPr>
        <p:spPr>
          <a:xfrm>
            <a:off x="0" y="0"/>
            <a:ext cx="6096000" cy="6858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p:cNvSpPr/>
          <p:nvPr/>
        </p:nvSpPr>
        <p:spPr>
          <a:xfrm>
            <a:off x="0" y="106993"/>
            <a:ext cx="6096000" cy="5970865"/>
          </a:xfrm>
          <a:prstGeom prst="rect">
            <a:avLst/>
          </a:prstGeom>
          <a:ln>
            <a:noFill/>
          </a:ln>
          <a:effectLst>
            <a:glow rad="101600">
              <a:schemeClr val="accent2">
                <a:satMod val="175000"/>
                <a:alpha val="40000"/>
              </a:schemeClr>
            </a:glow>
          </a:effectLst>
        </p:spPr>
        <p:txBody>
          <a:bodyPr>
            <a:spAutoFit/>
          </a:bodyPr>
          <a:lstStyle/>
          <a:p>
            <a:pPr indent="470535" algn="ctr">
              <a:lnSpc>
                <a:spcPct val="150000"/>
              </a:lnSpc>
              <a:spcAft>
                <a:spcPts val="0"/>
              </a:spcAft>
              <a:tabLst>
                <a:tab pos="-26670" algn="l"/>
              </a:tabLst>
            </a:pPr>
            <a:r>
              <a:rPr lang="uz-Cyrl-UZ" sz="2800" b="1" dirty="0" smtClean="0">
                <a:effectLst/>
                <a:latin typeface="Times New Roman" panose="02020603050405020304" pitchFamily="18" charset="0"/>
                <a:ea typeface="Times New Roman" panose="02020603050405020304" pitchFamily="18" charset="0"/>
                <a:cs typeface="BalticaUzbek"/>
              </a:rPr>
              <a:t>ЧОЙ.</a:t>
            </a:r>
            <a:r>
              <a:rPr lang="uz-Cyrl-UZ" sz="2000" b="1" dirty="0" smtClean="0">
                <a:effectLst/>
                <a:latin typeface="Times New Roman" panose="02020603050405020304" pitchFamily="18" charset="0"/>
                <a:ea typeface="Times New Roman" panose="02020603050405020304" pitchFamily="18" charset="0"/>
                <a:cs typeface="BalticaUzbek"/>
              </a:rPr>
              <a:t> </a:t>
            </a:r>
            <a:endParaRPr lang="ru-RU" sz="2000" b="1" dirty="0" smtClean="0">
              <a:effectLst/>
              <a:latin typeface="BalticaUzbek"/>
              <a:ea typeface="Times New Roman" panose="02020603050405020304" pitchFamily="18" charset="0"/>
              <a:cs typeface="BalticaUzbek"/>
            </a:endParaRPr>
          </a:p>
          <a:p>
            <a:r>
              <a:rPr lang="uz-Cyrl-UZ" sz="2000" b="1" dirty="0" smtClean="0">
                <a:effectLst/>
                <a:latin typeface="Times New Roman" panose="02020603050405020304" pitchFamily="18" charset="0"/>
                <a:ea typeface="Calibri" panose="020F0502020204030204" pitchFamily="34" charset="0"/>
              </a:rPr>
              <a:t>	</a:t>
            </a:r>
            <a:r>
              <a:rPr lang="uz-Cyrl-UZ" sz="2000" b="1" u="sng" dirty="0" smtClean="0">
                <a:effectLst/>
                <a:latin typeface="Times New Roman" panose="02020603050405020304" pitchFamily="18" charset="0"/>
                <a:ea typeface="Calibri" panose="020F0502020204030204" pitchFamily="34" charset="0"/>
              </a:rPr>
              <a:t>Халқ хўжалигидаги аҳамияти.</a:t>
            </a:r>
            <a:r>
              <a:rPr lang="uz-Cyrl-UZ" sz="2000" b="1" dirty="0" smtClean="0">
                <a:effectLst/>
                <a:latin typeface="Times New Roman" panose="02020603050405020304" pitchFamily="18" charset="0"/>
                <a:ea typeface="Calibri" panose="020F0502020204030204" pitchFamily="34" charset="0"/>
              </a:rPr>
              <a:t> Чой инсоният томонидан кашф этилган табиат мўъжизаларидан бири. Дунё аҳолиси томонидан энг кўп ва севиб истеъмол қилинадиган ичимлик. </a:t>
            </a:r>
            <a:r>
              <a:rPr lang="ru-RU" sz="2000" b="1" dirty="0" err="1" smtClean="0">
                <a:effectLst/>
                <a:latin typeface="Times New Roman" panose="02020603050405020304" pitchFamily="18" charset="0"/>
                <a:ea typeface="Calibri" panose="020F0502020204030204" pitchFamily="34" charset="0"/>
              </a:rPr>
              <a:t>Чой</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шифобахш</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хусусиятларга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эга</a:t>
            </a:r>
            <a:r>
              <a:rPr lang="ru-RU" sz="2000" b="1" dirty="0" smtClean="0">
                <a:effectLst/>
                <a:latin typeface="Times New Roman" panose="02020603050405020304" pitchFamily="18" charset="0"/>
                <a:ea typeface="Calibri" panose="020F0502020204030204" pitchFamily="34" charset="0"/>
              </a:rPr>
              <a:t>. У </a:t>
            </a:r>
            <a:r>
              <a:rPr lang="ru-RU" sz="2000" b="1" dirty="0" err="1" smtClean="0">
                <a:effectLst/>
                <a:latin typeface="Times New Roman" panose="02020603050405020304" pitchFamily="18" charset="0"/>
                <a:ea typeface="Calibri" panose="020F0502020204030204" pitchFamily="34" charset="0"/>
              </a:rPr>
              <a:t>деярли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барча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дардга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даво</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бўлади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Табобатда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кўплаб</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касалликлар</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чой</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билан</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даволаб</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келинади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Чой</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табобатда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ич</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кетиш</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иштаҳа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қирқилиши</a:t>
            </a:r>
            <a:r>
              <a:rPr lang="ru-RU" sz="2000" b="1" dirty="0" smtClean="0">
                <a:effectLst/>
                <a:latin typeface="Times New Roman" panose="02020603050405020304" pitchFamily="18" charset="0"/>
                <a:ea typeface="Calibri" panose="020F0502020204030204" pitchFamily="34" charset="0"/>
              </a:rPr>
              <a:t>, бош </a:t>
            </a:r>
            <a:r>
              <a:rPr lang="ru-RU" sz="2000" b="1" dirty="0" err="1" smtClean="0">
                <a:effectLst/>
                <a:latin typeface="Times New Roman" panose="02020603050405020304" pitchFamily="18" charset="0"/>
                <a:ea typeface="Calibri" panose="020F0502020204030204" pitchFamily="34" charset="0"/>
              </a:rPr>
              <a:t>ва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тиш</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оғриқлари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шамоллаш</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қон</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босими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юрак</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хасталиги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буйрак</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ва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жигар</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касалликлари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овқат</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ҳазм</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қилиш</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аъзоларининг</a:t>
            </a:r>
            <a:r>
              <a:rPr lang="ru-RU" sz="2000" b="1" dirty="0" smtClean="0">
                <a:effectLst/>
                <a:latin typeface="Times New Roman" panose="02020603050405020304" pitchFamily="18" charset="0"/>
                <a:ea typeface="Calibri" panose="020F0502020204030204" pitchFamily="34" charset="0"/>
              </a:rPr>
              <a:t> издан </a:t>
            </a:r>
            <a:r>
              <a:rPr lang="ru-RU" sz="2000" b="1" dirty="0" err="1" smtClean="0">
                <a:effectLst/>
                <a:latin typeface="Times New Roman" panose="02020603050405020304" pitchFamily="18" charset="0"/>
                <a:ea typeface="Calibri" panose="020F0502020204030204" pitchFamily="34" charset="0"/>
              </a:rPr>
              <a:t>чиқишини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даволашда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қўлланилган</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Чой</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нафас</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олиш</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аъзоларига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ҳам</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ижобий</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таъсир</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этади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ақлни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пешлайди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қонни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тозалайди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оғиздан</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келадиган</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кўланса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ҳидни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йўқотади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пешоб</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ҳайдайди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жигар</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ва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қон</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томирларидаги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тўқималарини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очади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Барги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шишларга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қўйиб</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боғланса</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уни</a:t>
            </a:r>
            <a:r>
              <a:rPr lang="ru-RU" sz="2000" b="1" dirty="0" smtClean="0">
                <a:effectLst/>
                <a:latin typeface="Times New Roman" panose="02020603050405020304" pitchFamily="18" charset="0"/>
                <a:ea typeface="Calibri" panose="020F0502020204030204" pitchFamily="34" charset="0"/>
              </a:rPr>
              <a:t> </a:t>
            </a:r>
            <a:r>
              <a:rPr lang="ru-RU" sz="2000" b="1" dirty="0" err="1" smtClean="0">
                <a:effectLst/>
                <a:latin typeface="Times New Roman" panose="02020603050405020304" pitchFamily="18" charset="0"/>
                <a:ea typeface="Calibri" panose="020F0502020204030204" pitchFamily="34" charset="0"/>
              </a:rPr>
              <a:t>қайтаради</a:t>
            </a:r>
            <a:r>
              <a:rPr lang="ru-RU" sz="2000" b="1" dirty="0" smtClean="0">
                <a:effectLst/>
                <a:latin typeface="Times New Roman" panose="02020603050405020304" pitchFamily="18" charset="0"/>
                <a:ea typeface="Calibri" panose="020F0502020204030204" pitchFamily="34" charset="0"/>
              </a:rPr>
              <a:t>.</a:t>
            </a:r>
            <a:endParaRPr lang="ru-RU" sz="2000" b="1" dirty="0"/>
          </a:p>
        </p:txBody>
      </p:sp>
      <p:pic>
        <p:nvPicPr>
          <p:cNvPr id="10" name="Рисунок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372003"/>
            <a:ext cx="6096000" cy="3485998"/>
          </a:xfrm>
          <a:prstGeom prst="rect">
            <a:avLst/>
          </a:prstGeom>
        </p:spPr>
      </p:pic>
    </p:spTree>
    <p:extLst>
      <p:ext uri="{BB962C8B-B14F-4D97-AF65-F5344CB8AC3E}">
        <p14:creationId xmlns:p14="http://schemas.microsoft.com/office/powerpoint/2010/main" val="26304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20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1000" fill="hold"/>
                                        <p:tgtEl>
                                          <p:spTgt spid="8"/>
                                        </p:tgtEl>
                                        <p:attrNameLst>
                                          <p:attrName>ppt_w</p:attrName>
                                        </p:attrNameLst>
                                      </p:cBhvr>
                                      <p:tavLst>
                                        <p:tav tm="0">
                                          <p:val>
                                            <p:fltVal val="0"/>
                                          </p:val>
                                        </p:tav>
                                        <p:tav tm="100000">
                                          <p:val>
                                            <p:strVal val="#ppt_w"/>
                                          </p:val>
                                        </p:tav>
                                      </p:tavLst>
                                    </p:anim>
                                    <p:anim calcmode="lin" valueType="num">
                                      <p:cBhvr>
                                        <p:cTn id="18" dur="1000" fill="hold"/>
                                        <p:tgtEl>
                                          <p:spTgt spid="8"/>
                                        </p:tgtEl>
                                        <p:attrNameLst>
                                          <p:attrName>ppt_h</p:attrName>
                                        </p:attrNameLst>
                                      </p:cBhvr>
                                      <p:tavLst>
                                        <p:tav tm="0">
                                          <p:val>
                                            <p:fltVal val="0"/>
                                          </p:val>
                                        </p:tav>
                                        <p:tav tm="100000">
                                          <p:val>
                                            <p:strVal val="#ppt_h"/>
                                          </p:val>
                                        </p:tav>
                                      </p:tavLst>
                                    </p:anim>
                                    <p:anim calcmode="lin" valueType="num">
                                      <p:cBhvr>
                                        <p:cTn id="19" dur="1000" fill="hold"/>
                                        <p:tgtEl>
                                          <p:spTgt spid="8"/>
                                        </p:tgtEl>
                                        <p:attrNameLst>
                                          <p:attrName>style.rotation</p:attrName>
                                        </p:attrNameLst>
                                      </p:cBhvr>
                                      <p:tavLst>
                                        <p:tav tm="0">
                                          <p:val>
                                            <p:fltVal val="90"/>
                                          </p:val>
                                        </p:tav>
                                        <p:tav tm="100000">
                                          <p:val>
                                            <p:fltVal val="0"/>
                                          </p:val>
                                        </p:tav>
                                      </p:tavLst>
                                    </p:anim>
                                    <p:animEffect transition="in" filter="fade">
                                      <p:cBhvr>
                                        <p:cTn id="20" dur="1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1000" fill="hold"/>
                                        <p:tgtEl>
                                          <p:spTgt spid="10"/>
                                        </p:tgtEl>
                                        <p:attrNameLst>
                                          <p:attrName>ppt_w</p:attrName>
                                        </p:attrNameLst>
                                      </p:cBhvr>
                                      <p:tavLst>
                                        <p:tav tm="0">
                                          <p:val>
                                            <p:fltVal val="0"/>
                                          </p:val>
                                        </p:tav>
                                        <p:tav tm="100000">
                                          <p:val>
                                            <p:strVal val="#ppt_w"/>
                                          </p:val>
                                        </p:tav>
                                      </p:tavLst>
                                    </p:anim>
                                    <p:anim calcmode="lin" valueType="num">
                                      <p:cBhvr>
                                        <p:cTn id="26" dur="1000" fill="hold"/>
                                        <p:tgtEl>
                                          <p:spTgt spid="10"/>
                                        </p:tgtEl>
                                        <p:attrNameLst>
                                          <p:attrName>ppt_h</p:attrName>
                                        </p:attrNameLst>
                                      </p:cBhvr>
                                      <p:tavLst>
                                        <p:tav tm="0">
                                          <p:val>
                                            <p:fltVal val="0"/>
                                          </p:val>
                                        </p:tav>
                                        <p:tav tm="100000">
                                          <p:val>
                                            <p:strVal val="#ppt_h"/>
                                          </p:val>
                                        </p:tav>
                                      </p:tavLst>
                                    </p:anim>
                                    <p:anim calcmode="lin" valueType="num">
                                      <p:cBhvr>
                                        <p:cTn id="27" dur="1000" fill="hold"/>
                                        <p:tgtEl>
                                          <p:spTgt spid="10"/>
                                        </p:tgtEl>
                                        <p:attrNameLst>
                                          <p:attrName>style.rotation</p:attrName>
                                        </p:attrNameLst>
                                      </p:cBhvr>
                                      <p:tavLst>
                                        <p:tav tm="0">
                                          <p:val>
                                            <p:fltVal val="90"/>
                                          </p:val>
                                        </p:tav>
                                        <p:tav tm="100000">
                                          <p:val>
                                            <p:fltVal val="0"/>
                                          </p:val>
                                        </p:tav>
                                      </p:tavLst>
                                    </p:anim>
                                    <p:animEffect transition="in" filter="fade">
                                      <p:cBhvr>
                                        <p:cTn id="2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192000" cy="6858000"/>
          </a:xfrm>
        </p:spPr>
      </p:pic>
      <p:sp>
        <p:nvSpPr>
          <p:cNvPr id="5" name="Восьмиугольник 4"/>
          <p:cNvSpPr/>
          <p:nvPr/>
        </p:nvSpPr>
        <p:spPr>
          <a:xfrm>
            <a:off x="1" y="1"/>
            <a:ext cx="7498079" cy="6858000"/>
          </a:xfrm>
          <a:prstGeom prst="octagon">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ru-RU" sz="2000" dirty="0" err="1">
                <a:solidFill>
                  <a:schemeClr val="tx1"/>
                </a:solidFill>
              </a:rPr>
              <a:t>Чой</a:t>
            </a:r>
            <a:r>
              <a:rPr lang="ru-RU" sz="2000" dirty="0">
                <a:solidFill>
                  <a:schemeClr val="tx1"/>
                </a:solidFill>
              </a:rPr>
              <a:t> </a:t>
            </a:r>
            <a:r>
              <a:rPr lang="ru-RU" sz="2000" dirty="0" err="1">
                <a:solidFill>
                  <a:schemeClr val="tx1"/>
                </a:solidFill>
              </a:rPr>
              <a:t>барглари</a:t>
            </a:r>
            <a:r>
              <a:rPr lang="ru-RU" sz="2000" dirty="0">
                <a:solidFill>
                  <a:schemeClr val="tx1"/>
                </a:solidFill>
              </a:rPr>
              <a:t> </a:t>
            </a:r>
            <a:r>
              <a:rPr lang="ru-RU" sz="2000" dirty="0" err="1">
                <a:solidFill>
                  <a:schemeClr val="tx1"/>
                </a:solidFill>
              </a:rPr>
              <a:t>таркибида</a:t>
            </a:r>
            <a:r>
              <a:rPr lang="ru-RU" sz="2000" dirty="0">
                <a:solidFill>
                  <a:schemeClr val="tx1"/>
                </a:solidFill>
              </a:rPr>
              <a:t> </a:t>
            </a:r>
            <a:r>
              <a:rPr lang="ru-RU" sz="2000" dirty="0" err="1">
                <a:solidFill>
                  <a:schemeClr val="tx1"/>
                </a:solidFill>
              </a:rPr>
              <a:t>инсон</a:t>
            </a:r>
            <a:r>
              <a:rPr lang="ru-RU" sz="2000" dirty="0">
                <a:solidFill>
                  <a:schemeClr val="tx1"/>
                </a:solidFill>
              </a:rPr>
              <a:t> </a:t>
            </a:r>
            <a:r>
              <a:rPr lang="ru-RU" sz="2000" dirty="0" err="1">
                <a:solidFill>
                  <a:schemeClr val="tx1"/>
                </a:solidFill>
              </a:rPr>
              <a:t>организми</a:t>
            </a:r>
            <a:r>
              <a:rPr lang="ru-RU" sz="2000" dirty="0">
                <a:solidFill>
                  <a:schemeClr val="tx1"/>
                </a:solidFill>
              </a:rPr>
              <a:t> </a:t>
            </a:r>
            <a:r>
              <a:rPr lang="ru-RU" sz="2000" dirty="0" err="1">
                <a:solidFill>
                  <a:schemeClr val="tx1"/>
                </a:solidFill>
              </a:rPr>
              <a:t>учун</a:t>
            </a:r>
            <a:r>
              <a:rPr lang="ru-RU" sz="2000" dirty="0">
                <a:solidFill>
                  <a:schemeClr val="tx1"/>
                </a:solidFill>
              </a:rPr>
              <a:t> </a:t>
            </a:r>
            <a:r>
              <a:rPr lang="ru-RU" sz="2000" dirty="0" err="1">
                <a:solidFill>
                  <a:schemeClr val="tx1"/>
                </a:solidFill>
              </a:rPr>
              <a:t>зарур</a:t>
            </a:r>
            <a:r>
              <a:rPr lang="ru-RU" sz="2000" dirty="0">
                <a:solidFill>
                  <a:schemeClr val="tx1"/>
                </a:solidFill>
              </a:rPr>
              <a:t> </a:t>
            </a:r>
            <a:r>
              <a:rPr lang="ru-RU" sz="2000" dirty="0" err="1">
                <a:solidFill>
                  <a:schemeClr val="tx1"/>
                </a:solidFill>
              </a:rPr>
              <a:t>бўлган</a:t>
            </a:r>
            <a:r>
              <a:rPr lang="ru-RU" sz="2000" dirty="0">
                <a:solidFill>
                  <a:schemeClr val="tx1"/>
                </a:solidFill>
              </a:rPr>
              <a:t> </a:t>
            </a:r>
            <a:r>
              <a:rPr lang="ru-RU" sz="2000" dirty="0" err="1">
                <a:solidFill>
                  <a:schemeClr val="tx1"/>
                </a:solidFill>
              </a:rPr>
              <a:t>алкалоидлар</a:t>
            </a:r>
            <a:r>
              <a:rPr lang="ru-RU" sz="2000" dirty="0">
                <a:solidFill>
                  <a:schemeClr val="tx1"/>
                </a:solidFill>
              </a:rPr>
              <a:t> </a:t>
            </a:r>
            <a:r>
              <a:rPr lang="ru-RU" sz="2000" dirty="0" err="1">
                <a:solidFill>
                  <a:schemeClr val="tx1"/>
                </a:solidFill>
              </a:rPr>
              <a:t>ва</a:t>
            </a:r>
            <a:r>
              <a:rPr lang="ru-RU" sz="2000" dirty="0">
                <a:solidFill>
                  <a:schemeClr val="tx1"/>
                </a:solidFill>
              </a:rPr>
              <a:t> </a:t>
            </a:r>
            <a:r>
              <a:rPr lang="ru-RU" sz="2000" dirty="0" err="1">
                <a:solidFill>
                  <a:schemeClr val="tx1"/>
                </a:solidFill>
              </a:rPr>
              <a:t>фитанцидлар</a:t>
            </a:r>
            <a:r>
              <a:rPr lang="ru-RU" sz="2000" dirty="0">
                <a:solidFill>
                  <a:schemeClr val="tx1"/>
                </a:solidFill>
              </a:rPr>
              <a:t> </a:t>
            </a:r>
            <a:r>
              <a:rPr lang="ru-RU" sz="2000" dirty="0" err="1">
                <a:solidFill>
                  <a:schemeClr val="tx1"/>
                </a:solidFill>
              </a:rPr>
              <a:t>мавжуд</a:t>
            </a:r>
            <a:r>
              <a:rPr lang="ru-RU" sz="2000" dirty="0">
                <a:solidFill>
                  <a:schemeClr val="tx1"/>
                </a:solidFill>
              </a:rPr>
              <a:t> </a:t>
            </a:r>
            <a:r>
              <a:rPr lang="ru-RU" sz="2000" dirty="0" err="1">
                <a:solidFill>
                  <a:schemeClr val="tx1"/>
                </a:solidFill>
              </a:rPr>
              <a:t>бўлиб</a:t>
            </a:r>
            <a:r>
              <a:rPr lang="ru-RU" sz="2000" dirty="0">
                <a:solidFill>
                  <a:schemeClr val="tx1"/>
                </a:solidFill>
              </a:rPr>
              <a:t>, улар </a:t>
            </a:r>
            <a:r>
              <a:rPr lang="ru-RU" sz="2000" dirty="0" err="1">
                <a:solidFill>
                  <a:schemeClr val="tx1"/>
                </a:solidFill>
              </a:rPr>
              <a:t>зарарли</a:t>
            </a:r>
            <a:r>
              <a:rPr lang="ru-RU" sz="2000" dirty="0">
                <a:solidFill>
                  <a:schemeClr val="tx1"/>
                </a:solidFill>
              </a:rPr>
              <a:t> </a:t>
            </a:r>
            <a:r>
              <a:rPr lang="ru-RU" sz="2000" dirty="0" err="1">
                <a:solidFill>
                  <a:schemeClr val="tx1"/>
                </a:solidFill>
              </a:rPr>
              <a:t>микробларни</a:t>
            </a:r>
            <a:r>
              <a:rPr lang="ru-RU" sz="2000" dirty="0">
                <a:solidFill>
                  <a:schemeClr val="tx1"/>
                </a:solidFill>
              </a:rPr>
              <a:t> </a:t>
            </a:r>
            <a:r>
              <a:rPr lang="ru-RU" sz="2000" dirty="0" err="1">
                <a:solidFill>
                  <a:schemeClr val="tx1"/>
                </a:solidFill>
              </a:rPr>
              <a:t>йўқотади</a:t>
            </a:r>
            <a:r>
              <a:rPr lang="ru-RU" sz="2000" dirty="0">
                <a:solidFill>
                  <a:schemeClr val="tx1"/>
                </a:solidFill>
              </a:rPr>
              <a:t>, </a:t>
            </a:r>
            <a:r>
              <a:rPr lang="ru-RU" sz="2000" dirty="0" err="1">
                <a:solidFill>
                  <a:schemeClr val="tx1"/>
                </a:solidFill>
              </a:rPr>
              <a:t>асабларга</a:t>
            </a:r>
            <a:r>
              <a:rPr lang="ru-RU" sz="2000" dirty="0">
                <a:solidFill>
                  <a:schemeClr val="tx1"/>
                </a:solidFill>
              </a:rPr>
              <a:t> ором </a:t>
            </a:r>
            <a:r>
              <a:rPr lang="ru-RU" sz="2000" dirty="0" err="1">
                <a:solidFill>
                  <a:schemeClr val="tx1"/>
                </a:solidFill>
              </a:rPr>
              <a:t>беради</a:t>
            </a:r>
            <a:r>
              <a:rPr lang="ru-RU" sz="2000" dirty="0">
                <a:solidFill>
                  <a:schemeClr val="tx1"/>
                </a:solidFill>
              </a:rPr>
              <a:t>, </a:t>
            </a:r>
            <a:r>
              <a:rPr lang="ru-RU" sz="2000" dirty="0" err="1">
                <a:solidFill>
                  <a:schemeClr val="tx1"/>
                </a:solidFill>
              </a:rPr>
              <a:t>шамоллаган</a:t>
            </a:r>
            <a:r>
              <a:rPr lang="ru-RU" sz="2000" dirty="0">
                <a:solidFill>
                  <a:schemeClr val="tx1"/>
                </a:solidFill>
              </a:rPr>
              <a:t> </a:t>
            </a:r>
            <a:r>
              <a:rPr lang="ru-RU" sz="2000" dirty="0" err="1">
                <a:solidFill>
                  <a:schemeClr val="tx1"/>
                </a:solidFill>
              </a:rPr>
              <a:t>аъзоларни</a:t>
            </a:r>
            <a:r>
              <a:rPr lang="ru-RU" sz="2000" dirty="0">
                <a:solidFill>
                  <a:schemeClr val="tx1"/>
                </a:solidFill>
              </a:rPr>
              <a:t> </a:t>
            </a:r>
            <a:r>
              <a:rPr lang="ru-RU" sz="2000" dirty="0" err="1">
                <a:solidFill>
                  <a:schemeClr val="tx1"/>
                </a:solidFill>
              </a:rPr>
              <a:t>қиздиради</a:t>
            </a:r>
            <a:r>
              <a:rPr lang="ru-RU" sz="2000" dirty="0">
                <a:solidFill>
                  <a:schemeClr val="tx1"/>
                </a:solidFill>
              </a:rPr>
              <a:t>. Танин </a:t>
            </a:r>
            <a:r>
              <a:rPr lang="ru-RU" sz="2000" dirty="0" err="1">
                <a:solidFill>
                  <a:schemeClr val="tx1"/>
                </a:solidFill>
              </a:rPr>
              <a:t>деб</a:t>
            </a:r>
            <a:r>
              <a:rPr lang="ru-RU" sz="2000" dirty="0">
                <a:solidFill>
                  <a:schemeClr val="tx1"/>
                </a:solidFill>
              </a:rPr>
              <a:t> </a:t>
            </a:r>
            <a:r>
              <a:rPr lang="ru-RU" sz="2000" dirty="0" err="1">
                <a:solidFill>
                  <a:schemeClr val="tx1"/>
                </a:solidFill>
              </a:rPr>
              <a:t>аталувчи</a:t>
            </a:r>
            <a:r>
              <a:rPr lang="ru-RU" sz="2000" dirty="0">
                <a:solidFill>
                  <a:schemeClr val="tx1"/>
                </a:solidFill>
              </a:rPr>
              <a:t> </a:t>
            </a:r>
            <a:r>
              <a:rPr lang="ru-RU" sz="2000" dirty="0" err="1">
                <a:solidFill>
                  <a:schemeClr val="tx1"/>
                </a:solidFill>
              </a:rPr>
              <a:t>экстрактив</a:t>
            </a:r>
            <a:r>
              <a:rPr lang="ru-RU" sz="2000" dirty="0">
                <a:solidFill>
                  <a:schemeClr val="tx1"/>
                </a:solidFill>
              </a:rPr>
              <a:t> </a:t>
            </a:r>
            <a:r>
              <a:rPr lang="ru-RU" sz="2000" dirty="0" err="1">
                <a:solidFill>
                  <a:schemeClr val="tx1"/>
                </a:solidFill>
              </a:rPr>
              <a:t>модда</a:t>
            </a:r>
            <a:r>
              <a:rPr lang="ru-RU" sz="2000" dirty="0">
                <a:solidFill>
                  <a:schemeClr val="tx1"/>
                </a:solidFill>
              </a:rPr>
              <a:t> </a:t>
            </a:r>
            <a:r>
              <a:rPr lang="ru-RU" sz="2000" dirty="0" err="1">
                <a:solidFill>
                  <a:schemeClr val="tx1"/>
                </a:solidFill>
              </a:rPr>
              <a:t>овқатни</a:t>
            </a:r>
            <a:r>
              <a:rPr lang="ru-RU" sz="2000" dirty="0">
                <a:solidFill>
                  <a:schemeClr val="tx1"/>
                </a:solidFill>
              </a:rPr>
              <a:t> </a:t>
            </a:r>
            <a:r>
              <a:rPr lang="ru-RU" sz="2000" dirty="0" err="1">
                <a:solidFill>
                  <a:schemeClr val="tx1"/>
                </a:solidFill>
              </a:rPr>
              <a:t>ҳазм</a:t>
            </a:r>
            <a:r>
              <a:rPr lang="ru-RU" sz="2000" dirty="0">
                <a:solidFill>
                  <a:schemeClr val="tx1"/>
                </a:solidFill>
              </a:rPr>
              <a:t> </a:t>
            </a:r>
            <a:r>
              <a:rPr lang="ru-RU" sz="2000" dirty="0" err="1">
                <a:solidFill>
                  <a:schemeClr val="tx1"/>
                </a:solidFill>
              </a:rPr>
              <a:t>қилишда</a:t>
            </a:r>
            <a:r>
              <a:rPr lang="ru-RU" sz="2000" dirty="0">
                <a:solidFill>
                  <a:schemeClr val="tx1"/>
                </a:solidFill>
              </a:rPr>
              <a:t> </a:t>
            </a:r>
            <a:r>
              <a:rPr lang="ru-RU" sz="2000" dirty="0" err="1">
                <a:solidFill>
                  <a:schemeClr val="tx1"/>
                </a:solidFill>
              </a:rPr>
              <a:t>фаол</a:t>
            </a:r>
            <a:r>
              <a:rPr lang="ru-RU" sz="2000" dirty="0">
                <a:solidFill>
                  <a:schemeClr val="tx1"/>
                </a:solidFill>
              </a:rPr>
              <a:t> </a:t>
            </a:r>
            <a:r>
              <a:rPr lang="ru-RU" sz="2000" dirty="0" err="1">
                <a:solidFill>
                  <a:schemeClr val="tx1"/>
                </a:solidFill>
              </a:rPr>
              <a:t>қашнашади</a:t>
            </a:r>
            <a:r>
              <a:rPr lang="ru-RU" sz="2000" dirty="0">
                <a:solidFill>
                  <a:schemeClr val="tx1"/>
                </a:solidFill>
              </a:rPr>
              <a:t>. </a:t>
            </a:r>
            <a:r>
              <a:rPr lang="ru-RU" sz="2000" dirty="0" err="1">
                <a:solidFill>
                  <a:schemeClr val="tx1"/>
                </a:solidFill>
              </a:rPr>
              <a:t>Ошқозон</a:t>
            </a:r>
            <a:r>
              <a:rPr lang="ru-RU" sz="2000" dirty="0">
                <a:solidFill>
                  <a:schemeClr val="tx1"/>
                </a:solidFill>
              </a:rPr>
              <a:t>–</a:t>
            </a:r>
            <a:r>
              <a:rPr lang="ru-RU" sz="2000" dirty="0" err="1">
                <a:solidFill>
                  <a:schemeClr val="tx1"/>
                </a:solidFill>
              </a:rPr>
              <a:t>ичак</a:t>
            </a:r>
            <a:r>
              <a:rPr lang="ru-RU" sz="2000" dirty="0">
                <a:solidFill>
                  <a:schemeClr val="tx1"/>
                </a:solidFill>
              </a:rPr>
              <a:t>, </a:t>
            </a:r>
            <a:r>
              <a:rPr lang="ru-RU" sz="2000" dirty="0" err="1">
                <a:solidFill>
                  <a:schemeClr val="tx1"/>
                </a:solidFill>
              </a:rPr>
              <a:t>юрак</a:t>
            </a:r>
            <a:r>
              <a:rPr lang="ru-RU" sz="2000" dirty="0">
                <a:solidFill>
                  <a:schemeClr val="tx1"/>
                </a:solidFill>
              </a:rPr>
              <a:t>, </a:t>
            </a:r>
            <a:r>
              <a:rPr lang="ru-RU" sz="2000" dirty="0" err="1">
                <a:solidFill>
                  <a:schemeClr val="tx1"/>
                </a:solidFill>
              </a:rPr>
              <a:t>қон-томир</a:t>
            </a:r>
            <a:r>
              <a:rPr lang="ru-RU" sz="2000" dirty="0">
                <a:solidFill>
                  <a:schemeClr val="tx1"/>
                </a:solidFill>
              </a:rPr>
              <a:t> </a:t>
            </a:r>
            <a:r>
              <a:rPr lang="ru-RU" sz="2000" dirty="0" err="1">
                <a:solidFill>
                  <a:schemeClr val="tx1"/>
                </a:solidFill>
              </a:rPr>
              <a:t>касалликлари</a:t>
            </a:r>
            <a:r>
              <a:rPr lang="ru-RU" sz="2000" dirty="0">
                <a:solidFill>
                  <a:schemeClr val="tx1"/>
                </a:solidFill>
              </a:rPr>
              <a:t> танин </a:t>
            </a:r>
            <a:r>
              <a:rPr lang="ru-RU" sz="2000" dirty="0" err="1">
                <a:solidFill>
                  <a:schemeClr val="tx1"/>
                </a:solidFill>
              </a:rPr>
              <a:t>билан</a:t>
            </a:r>
            <a:r>
              <a:rPr lang="ru-RU" sz="2000" dirty="0">
                <a:solidFill>
                  <a:schemeClr val="tx1"/>
                </a:solidFill>
              </a:rPr>
              <a:t> </a:t>
            </a:r>
            <a:r>
              <a:rPr lang="ru-RU" sz="2000" dirty="0" err="1">
                <a:solidFill>
                  <a:schemeClr val="tx1"/>
                </a:solidFill>
              </a:rPr>
              <a:t>даволанади</a:t>
            </a:r>
            <a:r>
              <a:rPr lang="ru-RU" sz="2000" dirty="0">
                <a:solidFill>
                  <a:schemeClr val="tx1"/>
                </a:solidFill>
              </a:rPr>
              <a:t>.</a:t>
            </a:r>
          </a:p>
          <a:p>
            <a:pPr algn="just"/>
            <a:r>
              <a:rPr lang="ru-RU" sz="2000" b="1" u="sng" dirty="0" err="1">
                <a:solidFill>
                  <a:srgbClr val="C00000"/>
                </a:solidFill>
              </a:rPr>
              <a:t>Келиб</a:t>
            </a:r>
            <a:r>
              <a:rPr lang="ru-RU" sz="2000" b="1" u="sng" dirty="0">
                <a:solidFill>
                  <a:srgbClr val="C00000"/>
                </a:solidFill>
              </a:rPr>
              <a:t> </a:t>
            </a:r>
            <a:r>
              <a:rPr lang="ru-RU" sz="2000" b="1" u="sng" dirty="0" err="1">
                <a:solidFill>
                  <a:srgbClr val="C00000"/>
                </a:solidFill>
              </a:rPr>
              <a:t>чиқиш</a:t>
            </a:r>
            <a:r>
              <a:rPr lang="ru-RU" sz="2000" b="1" u="sng" dirty="0">
                <a:solidFill>
                  <a:srgbClr val="C00000"/>
                </a:solidFill>
              </a:rPr>
              <a:t> </a:t>
            </a:r>
            <a:r>
              <a:rPr lang="ru-RU" sz="2000" b="1" u="sng" dirty="0" err="1">
                <a:solidFill>
                  <a:srgbClr val="C00000"/>
                </a:solidFill>
              </a:rPr>
              <a:t>тарихи</a:t>
            </a:r>
            <a:r>
              <a:rPr lang="ru-RU" sz="2000" b="1" u="sng" dirty="0">
                <a:solidFill>
                  <a:schemeClr val="tx1"/>
                </a:solidFill>
              </a:rPr>
              <a:t>.</a:t>
            </a:r>
            <a:r>
              <a:rPr lang="ru-RU" sz="2000" dirty="0">
                <a:solidFill>
                  <a:schemeClr val="tx1"/>
                </a:solidFill>
              </a:rPr>
              <a:t> </a:t>
            </a:r>
            <a:r>
              <a:rPr lang="ru-RU" sz="2000" dirty="0" err="1">
                <a:solidFill>
                  <a:schemeClr val="tx1"/>
                </a:solidFill>
              </a:rPr>
              <a:t>Чойнинг</a:t>
            </a:r>
            <a:r>
              <a:rPr lang="ru-RU" sz="2000" dirty="0">
                <a:solidFill>
                  <a:schemeClr val="tx1"/>
                </a:solidFill>
              </a:rPr>
              <a:t> </a:t>
            </a:r>
            <a:r>
              <a:rPr lang="ru-RU" sz="2000" dirty="0" err="1">
                <a:solidFill>
                  <a:schemeClr val="tx1"/>
                </a:solidFill>
              </a:rPr>
              <a:t>ватани</a:t>
            </a:r>
            <a:r>
              <a:rPr lang="ru-RU" sz="2000" dirty="0">
                <a:solidFill>
                  <a:schemeClr val="tx1"/>
                </a:solidFill>
              </a:rPr>
              <a:t> </a:t>
            </a:r>
            <a:r>
              <a:rPr lang="ru-RU" sz="2000" dirty="0" err="1">
                <a:solidFill>
                  <a:schemeClr val="tx1"/>
                </a:solidFill>
              </a:rPr>
              <a:t>Хитой</a:t>
            </a:r>
            <a:r>
              <a:rPr lang="ru-RU" sz="2000" dirty="0">
                <a:solidFill>
                  <a:schemeClr val="tx1"/>
                </a:solidFill>
              </a:rPr>
              <a:t>. </a:t>
            </a:r>
            <a:r>
              <a:rPr lang="ru-RU" sz="2000" dirty="0" err="1">
                <a:solidFill>
                  <a:schemeClr val="tx1"/>
                </a:solidFill>
              </a:rPr>
              <a:t>Бундан</a:t>
            </a:r>
            <a:r>
              <a:rPr lang="ru-RU" sz="2000" dirty="0">
                <a:solidFill>
                  <a:schemeClr val="tx1"/>
                </a:solidFill>
              </a:rPr>
              <a:t> 5 </a:t>
            </a:r>
            <a:r>
              <a:rPr lang="ru-RU" sz="2000" dirty="0" err="1">
                <a:solidFill>
                  <a:schemeClr val="tx1"/>
                </a:solidFill>
              </a:rPr>
              <a:t>минг</a:t>
            </a:r>
            <a:r>
              <a:rPr lang="ru-RU" sz="2000" dirty="0">
                <a:solidFill>
                  <a:schemeClr val="tx1"/>
                </a:solidFill>
              </a:rPr>
              <a:t> </a:t>
            </a:r>
            <a:r>
              <a:rPr lang="ru-RU" sz="2000" dirty="0" err="1">
                <a:solidFill>
                  <a:schemeClr val="tx1"/>
                </a:solidFill>
              </a:rPr>
              <a:t>йил</a:t>
            </a:r>
            <a:r>
              <a:rPr lang="ru-RU" sz="2000" dirty="0">
                <a:solidFill>
                  <a:schemeClr val="tx1"/>
                </a:solidFill>
              </a:rPr>
              <a:t> </a:t>
            </a:r>
            <a:r>
              <a:rPr lang="ru-RU" sz="2000" dirty="0" err="1">
                <a:solidFill>
                  <a:schemeClr val="tx1"/>
                </a:solidFill>
              </a:rPr>
              <a:t>илгари</a:t>
            </a:r>
            <a:r>
              <a:rPr lang="ru-RU" sz="2000" dirty="0">
                <a:solidFill>
                  <a:schemeClr val="tx1"/>
                </a:solidFill>
              </a:rPr>
              <a:t> </a:t>
            </a:r>
            <a:r>
              <a:rPr lang="ru-RU" sz="2000" dirty="0" err="1">
                <a:solidFill>
                  <a:schemeClr val="tx1"/>
                </a:solidFill>
              </a:rPr>
              <a:t>кашф</a:t>
            </a:r>
            <a:r>
              <a:rPr lang="ru-RU" sz="2000" dirty="0">
                <a:solidFill>
                  <a:schemeClr val="tx1"/>
                </a:solidFill>
              </a:rPr>
              <a:t> </a:t>
            </a:r>
            <a:r>
              <a:rPr lang="ru-RU" sz="2000" dirty="0" err="1">
                <a:solidFill>
                  <a:schemeClr val="tx1"/>
                </a:solidFill>
              </a:rPr>
              <a:t>этилган</a:t>
            </a:r>
            <a:r>
              <a:rPr lang="ru-RU" sz="2000" dirty="0">
                <a:solidFill>
                  <a:schemeClr val="tx1"/>
                </a:solidFill>
              </a:rPr>
              <a:t>. </a:t>
            </a:r>
            <a:r>
              <a:rPr lang="ru-RU" sz="2000" dirty="0" err="1">
                <a:solidFill>
                  <a:schemeClr val="tx1"/>
                </a:solidFill>
              </a:rPr>
              <a:t>Дастлаб</a:t>
            </a:r>
            <a:r>
              <a:rPr lang="ru-RU" sz="2000" dirty="0">
                <a:solidFill>
                  <a:schemeClr val="tx1"/>
                </a:solidFill>
              </a:rPr>
              <a:t> </a:t>
            </a:r>
            <a:r>
              <a:rPr lang="ru-RU" sz="2000" dirty="0" err="1">
                <a:solidFill>
                  <a:schemeClr val="tx1"/>
                </a:solidFill>
              </a:rPr>
              <a:t>Хитойда</a:t>
            </a:r>
            <a:r>
              <a:rPr lang="ru-RU" sz="2000" dirty="0">
                <a:solidFill>
                  <a:schemeClr val="tx1"/>
                </a:solidFill>
              </a:rPr>
              <a:t> </a:t>
            </a:r>
            <a:r>
              <a:rPr lang="ru-RU" sz="2000" dirty="0" err="1">
                <a:solidFill>
                  <a:schemeClr val="tx1"/>
                </a:solidFill>
              </a:rPr>
              <a:t>ўстирилган</a:t>
            </a:r>
            <a:r>
              <a:rPr lang="ru-RU" sz="2000" dirty="0">
                <a:solidFill>
                  <a:schemeClr val="tx1"/>
                </a:solidFill>
              </a:rPr>
              <a:t>. </a:t>
            </a:r>
            <a:r>
              <a:rPr lang="ru-RU" sz="2000" dirty="0" err="1">
                <a:solidFill>
                  <a:schemeClr val="tx1"/>
                </a:solidFill>
              </a:rPr>
              <a:t>Чой</a:t>
            </a:r>
            <a:r>
              <a:rPr lang="ru-RU" sz="2000" dirty="0">
                <a:solidFill>
                  <a:schemeClr val="tx1"/>
                </a:solidFill>
              </a:rPr>
              <a:t> </a:t>
            </a:r>
            <a:r>
              <a:rPr lang="ru-RU" sz="2000" dirty="0" err="1">
                <a:solidFill>
                  <a:schemeClr val="tx1"/>
                </a:solidFill>
              </a:rPr>
              <a:t>хитойча</a:t>
            </a:r>
            <a:r>
              <a:rPr lang="ru-RU" sz="2000" dirty="0">
                <a:solidFill>
                  <a:schemeClr val="tx1"/>
                </a:solidFill>
              </a:rPr>
              <a:t> «</a:t>
            </a:r>
            <a:r>
              <a:rPr lang="ru-RU" sz="2000" dirty="0" err="1">
                <a:solidFill>
                  <a:schemeClr val="tx1"/>
                </a:solidFill>
              </a:rPr>
              <a:t>ча-ийе</a:t>
            </a:r>
            <a:r>
              <a:rPr lang="ru-RU" sz="2000" dirty="0">
                <a:solidFill>
                  <a:schemeClr val="tx1"/>
                </a:solidFill>
              </a:rPr>
              <a:t>» </a:t>
            </a:r>
            <a:r>
              <a:rPr lang="ru-RU" sz="2000" dirty="0" err="1">
                <a:solidFill>
                  <a:schemeClr val="tx1"/>
                </a:solidFill>
              </a:rPr>
              <a:t>сўзларидан</a:t>
            </a:r>
            <a:r>
              <a:rPr lang="ru-RU" sz="2000" dirty="0">
                <a:solidFill>
                  <a:schemeClr val="tx1"/>
                </a:solidFill>
              </a:rPr>
              <a:t> </a:t>
            </a:r>
            <a:r>
              <a:rPr lang="ru-RU" sz="2000" dirty="0" err="1">
                <a:solidFill>
                  <a:schemeClr val="tx1"/>
                </a:solidFill>
              </a:rPr>
              <a:t>иборат</a:t>
            </a:r>
            <a:r>
              <a:rPr lang="ru-RU" sz="2000" dirty="0">
                <a:solidFill>
                  <a:schemeClr val="tx1"/>
                </a:solidFill>
              </a:rPr>
              <a:t> </a:t>
            </a:r>
            <a:r>
              <a:rPr lang="ru-RU" sz="2000" dirty="0" err="1">
                <a:solidFill>
                  <a:schemeClr val="tx1"/>
                </a:solidFill>
              </a:rPr>
              <a:t>бўлиб</a:t>
            </a:r>
            <a:r>
              <a:rPr lang="ru-RU" sz="2000" dirty="0">
                <a:solidFill>
                  <a:schemeClr val="tx1"/>
                </a:solidFill>
              </a:rPr>
              <a:t>, «</a:t>
            </a:r>
            <a:r>
              <a:rPr lang="ru-RU" sz="2000" dirty="0" err="1">
                <a:solidFill>
                  <a:schemeClr val="tx1"/>
                </a:solidFill>
              </a:rPr>
              <a:t>яшил</a:t>
            </a:r>
            <a:r>
              <a:rPr lang="ru-RU" sz="2000" dirty="0">
                <a:solidFill>
                  <a:schemeClr val="tx1"/>
                </a:solidFill>
              </a:rPr>
              <a:t> </a:t>
            </a:r>
            <a:r>
              <a:rPr lang="ru-RU" sz="2000" dirty="0" err="1">
                <a:solidFill>
                  <a:schemeClr val="tx1"/>
                </a:solidFill>
              </a:rPr>
              <a:t>барг</a:t>
            </a:r>
            <a:r>
              <a:rPr lang="ru-RU" sz="2000" dirty="0">
                <a:solidFill>
                  <a:schemeClr val="tx1"/>
                </a:solidFill>
              </a:rPr>
              <a:t>» </a:t>
            </a:r>
            <a:r>
              <a:rPr lang="ru-RU" sz="2000" dirty="0" err="1">
                <a:solidFill>
                  <a:schemeClr val="tx1"/>
                </a:solidFill>
              </a:rPr>
              <a:t>деган</a:t>
            </a:r>
            <a:r>
              <a:rPr lang="ru-RU" sz="2000" dirty="0">
                <a:solidFill>
                  <a:schemeClr val="tx1"/>
                </a:solidFill>
              </a:rPr>
              <a:t> </a:t>
            </a:r>
            <a:r>
              <a:rPr lang="ru-RU" sz="2000" dirty="0" err="1">
                <a:solidFill>
                  <a:schemeClr val="tx1"/>
                </a:solidFill>
              </a:rPr>
              <a:t>маънони</a:t>
            </a:r>
            <a:r>
              <a:rPr lang="ru-RU" sz="2000" dirty="0">
                <a:solidFill>
                  <a:schemeClr val="tx1"/>
                </a:solidFill>
              </a:rPr>
              <a:t> </a:t>
            </a:r>
            <a:r>
              <a:rPr lang="ru-RU" sz="2000" dirty="0" err="1">
                <a:solidFill>
                  <a:schemeClr val="tx1"/>
                </a:solidFill>
              </a:rPr>
              <a:t>билдиради</a:t>
            </a:r>
            <a:r>
              <a:rPr lang="ru-RU" sz="2000" dirty="0">
                <a:solidFill>
                  <a:schemeClr val="tx1"/>
                </a:solidFill>
              </a:rPr>
              <a:t>. </a:t>
            </a:r>
            <a:r>
              <a:rPr lang="ru-RU" sz="2000" dirty="0" err="1">
                <a:solidFill>
                  <a:schemeClr val="tx1"/>
                </a:solidFill>
              </a:rPr>
              <a:t>Хитой</a:t>
            </a:r>
            <a:r>
              <a:rPr lang="ru-RU" sz="2000" dirty="0">
                <a:solidFill>
                  <a:schemeClr val="tx1"/>
                </a:solidFill>
              </a:rPr>
              <a:t> </a:t>
            </a:r>
            <a:r>
              <a:rPr lang="ru-RU" sz="2000" dirty="0" err="1">
                <a:solidFill>
                  <a:schemeClr val="tx1"/>
                </a:solidFill>
              </a:rPr>
              <a:t>табиблари</a:t>
            </a:r>
            <a:r>
              <a:rPr lang="ru-RU" sz="2000" dirty="0">
                <a:solidFill>
                  <a:schemeClr val="tx1"/>
                </a:solidFill>
              </a:rPr>
              <a:t> </a:t>
            </a:r>
            <a:r>
              <a:rPr lang="ru-RU" sz="2000" dirty="0" err="1">
                <a:solidFill>
                  <a:schemeClr val="tx1"/>
                </a:solidFill>
              </a:rPr>
              <a:t>томонидан</a:t>
            </a:r>
            <a:r>
              <a:rPr lang="ru-RU" sz="2000" dirty="0">
                <a:solidFill>
                  <a:schemeClr val="tx1"/>
                </a:solidFill>
              </a:rPr>
              <a:t> </a:t>
            </a:r>
            <a:r>
              <a:rPr lang="ru-RU" sz="2000" dirty="0" err="1">
                <a:solidFill>
                  <a:schemeClr val="tx1"/>
                </a:solidFill>
              </a:rPr>
              <a:t>доривор</a:t>
            </a:r>
            <a:r>
              <a:rPr lang="ru-RU" sz="2000" dirty="0">
                <a:solidFill>
                  <a:schemeClr val="tx1"/>
                </a:solidFill>
              </a:rPr>
              <a:t> </a:t>
            </a:r>
            <a:r>
              <a:rPr lang="ru-RU" sz="2000" dirty="0" err="1">
                <a:solidFill>
                  <a:schemeClr val="tx1"/>
                </a:solidFill>
              </a:rPr>
              <a:t>ўсимлик</a:t>
            </a:r>
            <a:r>
              <a:rPr lang="ru-RU" sz="2000" dirty="0">
                <a:solidFill>
                  <a:schemeClr val="tx1"/>
                </a:solidFill>
              </a:rPr>
              <a:t> </a:t>
            </a:r>
            <a:r>
              <a:rPr lang="ru-RU" sz="2000" dirty="0" err="1">
                <a:solidFill>
                  <a:schemeClr val="tx1"/>
                </a:solidFill>
              </a:rPr>
              <a:t>сифатида</a:t>
            </a:r>
            <a:r>
              <a:rPr lang="ru-RU" sz="2000" dirty="0">
                <a:solidFill>
                  <a:schemeClr val="tx1"/>
                </a:solidFill>
              </a:rPr>
              <a:t> </a:t>
            </a:r>
            <a:r>
              <a:rPr lang="ru-RU" sz="2000" dirty="0" err="1">
                <a:solidFill>
                  <a:schemeClr val="tx1"/>
                </a:solidFill>
              </a:rPr>
              <a:t>фойдаланилган</a:t>
            </a:r>
            <a:r>
              <a:rPr lang="ru-RU" sz="2000" dirty="0">
                <a:solidFill>
                  <a:schemeClr val="tx1"/>
                </a:solidFill>
              </a:rPr>
              <a:t>, </a:t>
            </a:r>
            <a:r>
              <a:rPr lang="ru-RU" sz="2000" dirty="0" err="1">
                <a:solidFill>
                  <a:schemeClr val="tx1"/>
                </a:solidFill>
              </a:rPr>
              <a:t>экин</a:t>
            </a:r>
            <a:r>
              <a:rPr lang="ru-RU" sz="2000" dirty="0">
                <a:solidFill>
                  <a:schemeClr val="tx1"/>
                </a:solidFill>
              </a:rPr>
              <a:t> </a:t>
            </a:r>
            <a:r>
              <a:rPr lang="ru-RU" sz="2000" dirty="0" err="1">
                <a:solidFill>
                  <a:schemeClr val="tx1"/>
                </a:solidFill>
              </a:rPr>
              <a:t>майдонлари</a:t>
            </a:r>
            <a:r>
              <a:rPr lang="ru-RU" sz="2000" dirty="0">
                <a:solidFill>
                  <a:schemeClr val="tx1"/>
                </a:solidFill>
              </a:rPr>
              <a:t> </a:t>
            </a:r>
            <a:r>
              <a:rPr lang="ru-RU" sz="2000" dirty="0" err="1">
                <a:solidFill>
                  <a:schemeClr val="tx1"/>
                </a:solidFill>
              </a:rPr>
              <a:t>кенгайтирилган</a:t>
            </a:r>
            <a:r>
              <a:rPr lang="ru-RU" sz="2000" dirty="0">
                <a:solidFill>
                  <a:schemeClr val="tx1"/>
                </a:solidFill>
              </a:rPr>
              <a:t>.</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8081" y="-137159"/>
            <a:ext cx="4693920" cy="3947159"/>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98080" y="3810000"/>
            <a:ext cx="4683731" cy="3048000"/>
          </a:xfrm>
          <a:prstGeom prst="rect">
            <a:avLst/>
          </a:prstGeom>
        </p:spPr>
      </p:pic>
    </p:spTree>
    <p:extLst>
      <p:ext uri="{BB962C8B-B14F-4D97-AF65-F5344CB8AC3E}">
        <p14:creationId xmlns:p14="http://schemas.microsoft.com/office/powerpoint/2010/main" val="194512307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175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1750" fill="hold"/>
                                        <p:tgtEl>
                                          <p:spTgt spid="5">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xEl>
                                              <p:pRg st="1" end="1"/>
                                            </p:txEl>
                                          </p:spTgt>
                                        </p:tgtEl>
                                        <p:attrNameLst>
                                          <p:attrName>style.visibility</p:attrName>
                                        </p:attrNameLst>
                                      </p:cBhvr>
                                      <p:to>
                                        <p:strVal val="visible"/>
                                      </p:to>
                                    </p:set>
                                    <p:anim calcmode="lin" valueType="num">
                                      <p:cBhvr additive="base">
                                        <p:cTn id="16" dur="175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7" dur="175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7999"/>
          </a:xfrm>
        </p:spPr>
      </p:pic>
      <p:sp>
        <p:nvSpPr>
          <p:cNvPr id="5" name="Прямоугольник 4"/>
          <p:cNvSpPr/>
          <p:nvPr/>
        </p:nvSpPr>
        <p:spPr>
          <a:xfrm>
            <a:off x="457200" y="132843"/>
            <a:ext cx="11277600" cy="2308324"/>
          </a:xfrm>
          <a:prstGeom prst="rect">
            <a:avLst/>
          </a:prstGeom>
        </p:spPr>
        <p:txBody>
          <a:bodyPr wrap="square">
            <a:spAutoFit/>
          </a:bodyPr>
          <a:lstStyle/>
          <a:p>
            <a:r>
              <a:rPr lang="ru-RU" sz="2400" dirty="0" err="1" smtClean="0">
                <a:effectLst/>
                <a:latin typeface="Times New Roman" panose="02020603050405020304" pitchFamily="18" charset="0"/>
                <a:ea typeface="Calibri" panose="020F0502020204030204" pitchFamily="34" charset="0"/>
              </a:rPr>
              <a:t>Ҳиндистонда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ҳам</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чой</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етиштириш</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қарайб</a:t>
            </a:r>
            <a:r>
              <a:rPr lang="ru-RU" sz="2400" dirty="0" smtClean="0">
                <a:effectLst/>
                <a:latin typeface="Times New Roman" panose="02020603050405020304" pitchFamily="18" charset="0"/>
                <a:ea typeface="Calibri" panose="020F0502020204030204" pitchFamily="34" charset="0"/>
              </a:rPr>
              <a:t> 5 </a:t>
            </a:r>
            <a:r>
              <a:rPr lang="ru-RU" sz="2400" dirty="0" err="1" smtClean="0">
                <a:effectLst/>
                <a:latin typeface="Times New Roman" panose="02020603050405020304" pitchFamily="18" charset="0"/>
                <a:ea typeface="Calibri" panose="020F0502020204030204" pitchFamily="34" charset="0"/>
              </a:rPr>
              <a:t>минг</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йиллик</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тарихга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эга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Чой</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Ҳиндистонда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мустақил</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экиб</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келинган</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Чой</a:t>
            </a:r>
            <a:r>
              <a:rPr lang="ru-RU" sz="2400" dirty="0" smtClean="0">
                <a:effectLst/>
                <a:latin typeface="Times New Roman" panose="02020603050405020304" pitchFamily="18" charset="0"/>
                <a:ea typeface="Calibri" panose="020F0502020204030204" pitchFamily="34" charset="0"/>
              </a:rPr>
              <a:t> Европа </a:t>
            </a:r>
            <a:r>
              <a:rPr lang="ru-RU" sz="2400" dirty="0" err="1" smtClean="0">
                <a:effectLst/>
                <a:latin typeface="Times New Roman" panose="02020603050405020304" pitchFamily="18" charset="0"/>
                <a:ea typeface="Calibri" panose="020F0502020204030204" pitchFamily="34" charset="0"/>
              </a:rPr>
              <a:t>мамлакатларига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дастлаб</a:t>
            </a:r>
            <a:r>
              <a:rPr lang="ru-RU" sz="2400" dirty="0" smtClean="0">
                <a:effectLst/>
                <a:latin typeface="Times New Roman" panose="02020603050405020304" pitchFamily="18" charset="0"/>
                <a:ea typeface="Calibri" panose="020F0502020204030204" pitchFamily="34" charset="0"/>
              </a:rPr>
              <a:t> Х</a:t>
            </a:r>
            <a:r>
              <a:rPr lang="en-US" sz="2400" dirty="0" err="1" smtClean="0">
                <a:latin typeface="Times New Roman" panose="02020603050405020304" pitchFamily="18" charset="0"/>
                <a:ea typeface="Calibri" panose="020F0502020204030204" pitchFamily="34" charset="0"/>
              </a:rPr>
              <a:t>Vl</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асрда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яъни</a:t>
            </a:r>
            <a:r>
              <a:rPr lang="ru-RU" sz="2400" dirty="0" smtClean="0">
                <a:effectLst/>
                <a:latin typeface="Times New Roman" panose="02020603050405020304" pitchFamily="18" charset="0"/>
                <a:ea typeface="Calibri" panose="020F0502020204030204" pitchFamily="34" charset="0"/>
              </a:rPr>
              <a:t> 1517 </a:t>
            </a:r>
            <a:r>
              <a:rPr lang="ru-RU" sz="2400" dirty="0" err="1" smtClean="0">
                <a:effectLst/>
                <a:latin typeface="Times New Roman" panose="02020603050405020304" pitchFamily="18" charset="0"/>
                <a:ea typeface="Calibri" panose="020F0502020204030204" pitchFamily="34" charset="0"/>
              </a:rPr>
              <a:t>йил</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венецияликларга</a:t>
            </a:r>
            <a:r>
              <a:rPr lang="ru-RU" sz="2400" dirty="0" smtClean="0">
                <a:effectLst/>
                <a:latin typeface="Times New Roman" panose="02020603050405020304" pitchFamily="18" charset="0"/>
                <a:ea typeface="Calibri" panose="020F0502020204030204" pitchFamily="34" charset="0"/>
              </a:rPr>
              <a:t>, 1598 </a:t>
            </a:r>
            <a:r>
              <a:rPr lang="ru-RU" sz="2400" dirty="0" err="1" smtClean="0">
                <a:effectLst/>
                <a:latin typeface="Times New Roman" panose="02020603050405020304" pitchFamily="18" charset="0"/>
                <a:ea typeface="Calibri" panose="020F0502020204030204" pitchFamily="34" charset="0"/>
              </a:rPr>
              <a:t>йил</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инглизларга</a:t>
            </a:r>
            <a:r>
              <a:rPr lang="ru-RU" sz="2400" dirty="0" smtClean="0">
                <a:effectLst/>
                <a:latin typeface="Times New Roman" panose="02020603050405020304" pitchFamily="18" charset="0"/>
                <a:ea typeface="Calibri" panose="020F0502020204030204" pitchFamily="34" charset="0"/>
              </a:rPr>
              <a:t>, 1600 </a:t>
            </a:r>
            <a:r>
              <a:rPr lang="ru-RU" sz="2400" dirty="0" err="1" smtClean="0">
                <a:effectLst/>
                <a:latin typeface="Times New Roman" panose="02020603050405020304" pitchFamily="18" charset="0"/>
                <a:ea typeface="Calibri" panose="020F0502020204030204" pitchFamily="34" charset="0"/>
              </a:rPr>
              <a:t>йилда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португалларга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маълум</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бўлади</a:t>
            </a:r>
            <a:r>
              <a:rPr lang="ru-RU" sz="2400" dirty="0" smtClean="0">
                <a:effectLst/>
                <a:latin typeface="Times New Roman" panose="02020603050405020304" pitchFamily="18" charset="0"/>
                <a:ea typeface="Calibri" panose="020F0502020204030204" pitchFamily="34" charset="0"/>
              </a:rPr>
              <a:t>. У </a:t>
            </a:r>
            <a:r>
              <a:rPr lang="ru-RU" sz="2400" dirty="0" err="1" smtClean="0">
                <a:effectLst/>
                <a:latin typeface="Times New Roman" panose="02020603050405020304" pitchFamily="18" charset="0"/>
                <a:ea typeface="Calibri" panose="020F0502020204030204" pitchFamily="34" charset="0"/>
              </a:rPr>
              <a:t>вақтда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чой</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унчалик</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кенг</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оммалашмайди</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Фақатгина</a:t>
            </a:r>
            <a:r>
              <a:rPr lang="ru-RU" sz="2400" dirty="0" smtClean="0">
                <a:effectLst/>
                <a:latin typeface="Times New Roman" panose="02020603050405020304" pitchFamily="18" charset="0"/>
                <a:ea typeface="Calibri" panose="020F0502020204030204" pitchFamily="34" charset="0"/>
              </a:rPr>
              <a:t> Х</a:t>
            </a:r>
            <a:r>
              <a:rPr lang="en-US" sz="2400" dirty="0" err="1" smtClean="0">
                <a:effectLst/>
                <a:latin typeface="Times New Roman" panose="02020603050405020304" pitchFamily="18" charset="0"/>
                <a:ea typeface="Calibri" panose="020F0502020204030204" pitchFamily="34" charset="0"/>
              </a:rPr>
              <a:t>Vll</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асрнинг</a:t>
            </a:r>
            <a:r>
              <a:rPr lang="ru-RU" sz="2400" dirty="0" smtClean="0">
                <a:effectLst/>
                <a:latin typeface="Times New Roman" panose="02020603050405020304" pitchFamily="18" charset="0"/>
                <a:ea typeface="Calibri" panose="020F0502020204030204" pitchFamily="34" charset="0"/>
              </a:rPr>
              <a:t> 2-ярмидагина </a:t>
            </a:r>
            <a:r>
              <a:rPr lang="ru-RU" sz="2400" dirty="0" err="1" smtClean="0">
                <a:effectLst/>
                <a:latin typeface="Times New Roman" panose="02020603050405020304" pitchFamily="18" charset="0"/>
                <a:ea typeface="Calibri" panose="020F0502020204030204" pitchFamily="34" charset="0"/>
              </a:rPr>
              <a:t>шуҳрат</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қозона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бошлайди</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АҚШга</a:t>
            </a:r>
            <a:r>
              <a:rPr lang="ru-RU" sz="2400" dirty="0" smtClean="0">
                <a:effectLst/>
                <a:latin typeface="Times New Roman" panose="02020603050405020304" pitchFamily="18" charset="0"/>
                <a:ea typeface="Calibri" panose="020F0502020204030204" pitchFamily="34" charset="0"/>
              </a:rPr>
              <a:t> 1773 </a:t>
            </a:r>
            <a:r>
              <a:rPr lang="ru-RU" sz="2400" dirty="0" err="1" smtClean="0">
                <a:effectLst/>
                <a:latin typeface="Times New Roman" panose="02020603050405020304" pitchFamily="18" charset="0"/>
                <a:ea typeface="Calibri" panose="020F0502020204030204" pitchFamily="34" charset="0"/>
              </a:rPr>
              <a:t>йил</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олиб</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борилган</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ва</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машҳур</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Бўстон</a:t>
            </a:r>
            <a:r>
              <a:rPr lang="ru-RU" sz="2400" dirty="0" smtClean="0">
                <a:effectLst/>
                <a:latin typeface="Times New Roman" panose="02020603050405020304" pitchFamily="18" charset="0"/>
                <a:ea typeface="Calibri" panose="020F0502020204030204" pitchFamily="34" charset="0"/>
              </a:rPr>
              <a:t> </a:t>
            </a:r>
            <a:r>
              <a:rPr lang="ru-RU" sz="2400" dirty="0" err="1" smtClean="0">
                <a:effectLst/>
                <a:latin typeface="Times New Roman" panose="02020603050405020304" pitchFamily="18" charset="0"/>
                <a:ea typeface="Calibri" panose="020F0502020204030204" pitchFamily="34" charset="0"/>
              </a:rPr>
              <a:t>чойхўрлиги</a:t>
            </a:r>
            <a:r>
              <a:rPr lang="ru-RU" sz="2400" dirty="0" smtClean="0">
                <a:effectLst/>
                <a:latin typeface="Times New Roman" panose="02020603050405020304" pitchFamily="18" charset="0"/>
                <a:ea typeface="Calibri" panose="020F0502020204030204" pitchFamily="34" charset="0"/>
              </a:rPr>
              <a:t>» юз </a:t>
            </a:r>
            <a:r>
              <a:rPr lang="ru-RU" sz="2400" dirty="0" err="1" smtClean="0">
                <a:effectLst/>
                <a:latin typeface="Times New Roman" panose="02020603050405020304" pitchFamily="18" charset="0"/>
                <a:ea typeface="Calibri" panose="020F0502020204030204" pitchFamily="34" charset="0"/>
              </a:rPr>
              <a:t>беради</a:t>
            </a:r>
            <a:r>
              <a:rPr lang="ru-RU" sz="2400" dirty="0" smtClean="0">
                <a:effectLst/>
                <a:latin typeface="Times New Roman" panose="02020603050405020304" pitchFamily="18" charset="0"/>
                <a:ea typeface="Calibri" panose="020F0502020204030204" pitchFamily="34" charset="0"/>
              </a:rPr>
              <a:t>. </a:t>
            </a:r>
            <a:endParaRPr lang="ru-RU" sz="2400" dirty="0"/>
          </a:p>
        </p:txBody>
      </p:sp>
      <p:sp>
        <p:nvSpPr>
          <p:cNvPr id="6" name="Прямоугольник 5"/>
          <p:cNvSpPr/>
          <p:nvPr/>
        </p:nvSpPr>
        <p:spPr>
          <a:xfrm>
            <a:off x="228600" y="2673449"/>
            <a:ext cx="11277600" cy="3046988"/>
          </a:xfrm>
          <a:prstGeom prst="rect">
            <a:avLst/>
          </a:prstGeom>
        </p:spPr>
        <p:txBody>
          <a:bodyPr wrap="square">
            <a:spAutoFit/>
          </a:bodyPr>
          <a:lstStyle/>
          <a:p>
            <a:pPr indent="342900" algn="just">
              <a:spcAft>
                <a:spcPts val="0"/>
              </a:spcAft>
            </a:pPr>
            <a:r>
              <a:rPr lang="ru-RU" sz="2400" b="1" u="sng" dirty="0" err="1" smtClean="0">
                <a:effectLst/>
                <a:latin typeface="Times New Roman" panose="02020603050405020304" pitchFamily="18" charset="0"/>
                <a:ea typeface="Calibri" panose="020F0502020204030204" pitchFamily="34" charset="0"/>
                <a:cs typeface="Times New Roman" panose="02020603050405020304" pitchFamily="18" charset="0"/>
              </a:rPr>
              <a:t>Биологик</a:t>
            </a:r>
            <a:r>
              <a:rPr lang="ru-RU" sz="2400" b="1" u="sng"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b="1" u="sng" dirty="0" err="1" smtClean="0">
                <a:effectLst/>
                <a:latin typeface="Times New Roman" panose="02020603050405020304" pitchFamily="18" charset="0"/>
                <a:ea typeface="Calibri" panose="020F0502020204030204" pitchFamily="34" charset="0"/>
                <a:cs typeface="Times New Roman" panose="02020603050405020304" pitchFamily="18" charset="0"/>
              </a:rPr>
              <a:t>хусусиятлари</a:t>
            </a:r>
            <a:r>
              <a:rPr lang="ru-RU" sz="2400" b="1" u="sng" dirty="0" smtClean="0">
                <a:effectLst/>
                <a:latin typeface="Times New Roman" panose="02020603050405020304" pitchFamily="18" charset="0"/>
                <a:ea typeface="Calibri" panose="020F0502020204030204" pitchFamily="34" charset="0"/>
                <a:cs typeface="Times New Roman" panose="02020603050405020304" pitchFamily="18" charset="0"/>
              </a:rPr>
              <a:t>.</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Чой</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иссиқсевар</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ўсимлик</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Уруғлари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тупроқдаги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ҳарорат</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20-25</a:t>
            </a:r>
            <a:r>
              <a:rPr lang="ru-RU" sz="2400" baseline="30000" dirty="0" smtClean="0">
                <a:effectLst/>
                <a:latin typeface="Times New Roman" panose="02020603050405020304" pitchFamily="18" charset="0"/>
                <a:ea typeface="Calibri" panose="020F0502020204030204" pitchFamily="34" charset="0"/>
                <a:cs typeface="Times New Roman" panose="02020603050405020304" pitchFamily="18" charset="0"/>
              </a:rPr>
              <a:t>0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иссиқликда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униб</a:t>
            </a:r>
            <a:r>
              <a:rPr lang="ru-RU" sz="2400" baseline="30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чиқади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Чой</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тропик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минтақада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йил</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давомида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субтропикларда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баҳор-ёз-куз</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ойларида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ўсади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Ҳарорат</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15-16</a:t>
            </a:r>
            <a:r>
              <a:rPr lang="ru-RU" sz="2400" baseline="30000" dirty="0" smtClean="0">
                <a:effectLst/>
                <a:latin typeface="Times New Roman" panose="02020603050405020304" pitchFamily="18" charset="0"/>
                <a:ea typeface="Calibri" panose="020F0502020204030204" pitchFamily="34" charset="0"/>
                <a:cs typeface="Times New Roman" panose="02020603050405020304" pitchFamily="18" charset="0"/>
              </a:rPr>
              <a:t>0 </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да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ўса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бошлайди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Совуқ</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ҳароратда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ўсишдан</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тўхтайди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342900" algn="just">
              <a:spcAft>
                <a:spcPts val="0"/>
              </a:spcAft>
            </a:pP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Чой</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намликни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жуда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яхши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кўради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доим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тупроқда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нам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бўлишини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талаб</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қилади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Намлик</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тупроқда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етарли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бўлса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ҳосили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кўпаяди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342900" algn="just">
              <a:spcAft>
                <a:spcPts val="0"/>
              </a:spcAft>
            </a:pP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Чой</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тупроқдаги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озиқ</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моддаларга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талабчан</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Унумдор</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тупроқларда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яхши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ўсади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Шўрлашган</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ботқоқлашган</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кислотали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тупроқларда</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чой</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экиш</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тавсия</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err="1" smtClean="0">
                <a:effectLst/>
                <a:latin typeface="Times New Roman" panose="02020603050405020304" pitchFamily="18" charset="0"/>
                <a:ea typeface="Calibri" panose="020F0502020204030204" pitchFamily="34" charset="0"/>
                <a:cs typeface="Times New Roman" panose="02020603050405020304" pitchFamily="18" charset="0"/>
              </a:rPr>
              <a:t>этилмайди</a:t>
            </a:r>
            <a:r>
              <a:rPr lang="ru-RU" sz="24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753184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par>
                                <p:cTn id="13" presetID="6" presetClass="entr" presetSubtype="16"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circle(in)">
                                      <p:cBhvr>
                                        <p:cTn id="15" dur="2000"/>
                                        <p:tgtEl>
                                          <p:spTgt spid="6">
                                            <p:txEl>
                                              <p:pRg st="1" end="1"/>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circle(in)">
                                      <p:cBhvr>
                                        <p:cTn id="18"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45720"/>
            <a:ext cx="12192000" cy="6858000"/>
          </a:xfr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1760" y="-60960"/>
            <a:ext cx="5516880" cy="6888480"/>
          </a:xfrm>
          <a:prstGeom prst="rect">
            <a:avLst/>
          </a:prstGeom>
        </p:spPr>
      </p:pic>
      <p:sp>
        <p:nvSpPr>
          <p:cNvPr id="3" name="Волна 2"/>
          <p:cNvSpPr/>
          <p:nvPr/>
        </p:nvSpPr>
        <p:spPr>
          <a:xfrm>
            <a:off x="1" y="-60960"/>
            <a:ext cx="6461759" cy="6918960"/>
          </a:xfrm>
          <a:prstGeom prst="wave">
            <a:avLst>
              <a:gd name="adj1" fmla="val 12500"/>
              <a:gd name="adj2" fmla="val -7"/>
            </a:avLst>
          </a:prstGeom>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342900" algn="ctr">
              <a:spcAft>
                <a:spcPts val="800"/>
              </a:spcAft>
            </a:pP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КОФЕ</a:t>
            </a:r>
            <a:r>
              <a:rPr lang="en-US"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p>
          <a:p>
            <a:pPr indent="342900" algn="ctr">
              <a:spcAft>
                <a:spcPts val="800"/>
              </a:spcAft>
            </a:pP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Кофе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ҳам</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чой</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каби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энг</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кўп</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ва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севиб</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истеъмол</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қилинадиган</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ўсимлик</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Унинг</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таркибидаги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кофеин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моддаси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инсонга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куч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бағишлайди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меҳнат</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қобилиятини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оширади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юрак</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фаолияти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ва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асаб</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тизимини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яхшилайди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indent="342900" algn="ctr">
              <a:spcAft>
                <a:spcPts val="0"/>
              </a:spcAft>
            </a:pP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Кофени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ёш</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болаларга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ичириш</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тавсия</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этилмайди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endParaRPr lang="ru-RU"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indent="342900" algn="ctr">
              <a:spcAft>
                <a:spcPts val="0"/>
              </a:spcAft>
            </a:pP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Кофе Африка (Эфиопия)дан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келиб</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чиққан</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Эфиопия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ва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Нубияда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қадимдан</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етиштириб</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келинган</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Европага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a:t>
            </a:r>
            <a:r>
              <a:rPr lang="en-US" sz="2000" b="1"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Vl</a:t>
            </a:r>
            <a:r>
              <a:rPr lang="ru-RU" sz="20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асрда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маълум</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бўлади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Америкада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Х</a:t>
            </a:r>
            <a:r>
              <a:rPr lang="en-US" sz="2000" b="1" dirty="0" err="1"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Vlll</a:t>
            </a:r>
            <a:r>
              <a:rPr lang="ru-RU" sz="20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асрдан</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бошлаб</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экила</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бошланади</a:t>
            </a:r>
            <a:r>
              <a:rPr lang="ru-RU"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ru-RU" sz="2000" b="1"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2877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1250"/>
                                        <p:tgtEl>
                                          <p:spTgt spid="3">
                                            <p:txEl>
                                              <p:pRg st="0" end="0"/>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barn(inVertical)">
                                      <p:cBhvr>
                                        <p:cTn id="20" dur="1250"/>
                                        <p:tgtEl>
                                          <p:spTgt spid="3">
                                            <p:txEl>
                                              <p:pRg st="1" end="1"/>
                                            </p:txEl>
                                          </p:spTgt>
                                        </p:tgtEl>
                                      </p:cBhvr>
                                    </p:animEffect>
                                  </p:childTnLst>
                                </p:cTn>
                              </p:par>
                              <p:par>
                                <p:cTn id="21" presetID="16" presetClass="entr" presetSubtype="21"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barn(inVertical)">
                                      <p:cBhvr>
                                        <p:cTn id="23" dur="1250"/>
                                        <p:tgtEl>
                                          <p:spTgt spid="3">
                                            <p:txEl>
                                              <p:pRg st="2" end="2"/>
                                            </p:txEl>
                                          </p:spTgt>
                                        </p:tgtEl>
                                      </p:cBhvr>
                                    </p:animEffect>
                                  </p:childTnLst>
                                </p:cTn>
                              </p:par>
                              <p:par>
                                <p:cTn id="24" presetID="16" presetClass="entr" presetSubtype="21"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barn(inVertical)">
                                      <p:cBhvr>
                                        <p:cTn id="26" dur="12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7999"/>
          </a:xfrm>
        </p:spPr>
      </p:pic>
      <p:graphicFrame>
        <p:nvGraphicFramePr>
          <p:cNvPr id="7" name="Таблица 6"/>
          <p:cNvGraphicFramePr>
            <a:graphicFrameLocks noGrp="1"/>
          </p:cNvGraphicFramePr>
          <p:nvPr>
            <p:extLst>
              <p:ext uri="{D42A27DB-BD31-4B8C-83A1-F6EECF244321}">
                <p14:modId xmlns:p14="http://schemas.microsoft.com/office/powerpoint/2010/main" val="362757276"/>
              </p:ext>
            </p:extLst>
          </p:nvPr>
        </p:nvGraphicFramePr>
        <p:xfrm>
          <a:off x="-1" y="563879"/>
          <a:ext cx="12192000" cy="6294119"/>
        </p:xfrm>
        <a:graphic>
          <a:graphicData uri="http://schemas.openxmlformats.org/drawingml/2006/table">
            <a:tbl>
              <a:tblPr>
                <a:tableStyleId>{5C22544A-7EE6-4342-B048-85BDC9FD1C3A}</a:tableStyleId>
              </a:tblPr>
              <a:tblGrid>
                <a:gridCol w="2624308"/>
                <a:gridCol w="865213"/>
                <a:gridCol w="2446924"/>
                <a:gridCol w="1802228"/>
                <a:gridCol w="2568623"/>
                <a:gridCol w="1884704"/>
              </a:tblGrid>
              <a:tr h="2232383">
                <a:tc>
                  <a:txBody>
                    <a:bodyPr/>
                    <a:lstStyle/>
                    <a:p>
                      <a:pPr algn="ctr">
                        <a:lnSpc>
                          <a:spcPct val="107000"/>
                        </a:lnSpc>
                        <a:spcAft>
                          <a:spcPts val="800"/>
                        </a:spcAft>
                      </a:pPr>
                      <a:r>
                        <a:rPr lang="ru-RU" sz="2400" dirty="0" err="1">
                          <a:effectLst/>
                        </a:rPr>
                        <a:t>Мамлакатлар</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Ялпи</a:t>
                      </a:r>
                    </a:p>
                    <a:p>
                      <a:pPr algn="ctr">
                        <a:lnSpc>
                          <a:spcPct val="107000"/>
                        </a:lnSpc>
                        <a:spcAft>
                          <a:spcPts val="800"/>
                        </a:spcAft>
                      </a:pPr>
                      <a:r>
                        <a:rPr lang="ru-RU" sz="2400">
                          <a:effectLst/>
                        </a:rPr>
                        <a:t>ҳосили,</a:t>
                      </a:r>
                    </a:p>
                    <a:p>
                      <a:pPr algn="ctr">
                        <a:lnSpc>
                          <a:spcPct val="107000"/>
                        </a:lnSpc>
                        <a:spcAft>
                          <a:spcPts val="800"/>
                        </a:spcAft>
                      </a:pPr>
                      <a:r>
                        <a:rPr lang="ru-RU" sz="2400">
                          <a:effectLst/>
                        </a:rPr>
                        <a:t>м</a:t>
                      </a:r>
                      <a:r>
                        <a:rPr lang="uz-Cyrl-UZ" sz="2400">
                          <a:effectLst/>
                        </a:rPr>
                        <a:t>инг </a:t>
                      </a:r>
                      <a:r>
                        <a:rPr lang="ru-RU" sz="2400">
                          <a:effectLst/>
                        </a:rPr>
                        <a:t>т</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err="1">
                          <a:effectLst/>
                        </a:rPr>
                        <a:t>Мамлакатлар</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Ялпи</a:t>
                      </a:r>
                    </a:p>
                    <a:p>
                      <a:pPr algn="ctr">
                        <a:lnSpc>
                          <a:spcPct val="107000"/>
                        </a:lnSpc>
                        <a:spcAft>
                          <a:spcPts val="800"/>
                        </a:spcAft>
                      </a:pPr>
                      <a:r>
                        <a:rPr lang="ru-RU" sz="2400">
                          <a:effectLst/>
                        </a:rPr>
                        <a:t>ҳосили,</a:t>
                      </a:r>
                    </a:p>
                    <a:p>
                      <a:pPr algn="ctr">
                        <a:lnSpc>
                          <a:spcPct val="107000"/>
                        </a:lnSpc>
                        <a:spcAft>
                          <a:spcPts val="800"/>
                        </a:spcAft>
                      </a:pPr>
                      <a:r>
                        <a:rPr lang="ru-RU" sz="2400">
                          <a:effectLst/>
                        </a:rPr>
                        <a:t>м</a:t>
                      </a:r>
                      <a:r>
                        <a:rPr lang="uz-Cyrl-UZ" sz="2400">
                          <a:effectLst/>
                        </a:rPr>
                        <a:t>инг </a:t>
                      </a:r>
                      <a:r>
                        <a:rPr lang="ru-RU" sz="2400">
                          <a:effectLst/>
                        </a:rPr>
                        <a:t>т</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Мамлакатлар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Ялпи</a:t>
                      </a:r>
                    </a:p>
                    <a:p>
                      <a:pPr algn="ctr">
                        <a:lnSpc>
                          <a:spcPct val="107000"/>
                        </a:lnSpc>
                        <a:spcAft>
                          <a:spcPts val="800"/>
                        </a:spcAft>
                      </a:pPr>
                      <a:r>
                        <a:rPr lang="ru-RU" sz="2400">
                          <a:effectLst/>
                        </a:rPr>
                        <a:t>ҳосили,</a:t>
                      </a:r>
                    </a:p>
                    <a:p>
                      <a:pPr algn="ctr">
                        <a:lnSpc>
                          <a:spcPct val="107000"/>
                        </a:lnSpc>
                        <a:spcAft>
                          <a:spcPts val="800"/>
                        </a:spcAft>
                      </a:pPr>
                      <a:r>
                        <a:rPr lang="ru-RU" sz="2400">
                          <a:effectLst/>
                        </a:rPr>
                        <a:t>м</a:t>
                      </a:r>
                      <a:r>
                        <a:rPr lang="uz-Cyrl-UZ" sz="2400">
                          <a:effectLst/>
                        </a:rPr>
                        <a:t>инг </a:t>
                      </a:r>
                      <a:r>
                        <a:rPr lang="ru-RU" sz="2400">
                          <a:effectLst/>
                        </a:rPr>
                        <a:t>т</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a:effectLst/>
                        </a:rPr>
                        <a:t>Бразилия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33,7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Таиланд</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Боливия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0,18</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a:effectLst/>
                        </a:rPr>
                        <a:t>Вьетнам</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13,3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Янги Гвинея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Панама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0,17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a:effectLst/>
                        </a:rPr>
                        <a:t>Колумбия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11,0</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Эквадор</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1,17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Малайзия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0,16</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a:effectLst/>
                        </a:rPr>
                        <a:t>Индонезия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6,3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Венесуэла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1,13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Зимбабве</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0,15</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a:effectLst/>
                        </a:rPr>
                        <a:t>Мексика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5,5</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Бенин</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0,97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Гвинея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0,12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err="1">
                          <a:effectLst/>
                        </a:rPr>
                        <a:t>Ҳиндистон</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5,0</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Конго ДР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0,9</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Яман</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0,07</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a:effectLst/>
                        </a:rPr>
                        <a:t>Кот </a:t>
                      </a:r>
                      <a:r>
                        <a:rPr lang="ru-RU" sz="2400" dirty="0" err="1">
                          <a:effectLst/>
                        </a:rPr>
                        <a:t>дъИвиар</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4,2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Танзания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0,77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Ангола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0,07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07717">
                <a:tc>
                  <a:txBody>
                    <a:bodyPr/>
                    <a:lstStyle/>
                    <a:p>
                      <a:pPr>
                        <a:lnSpc>
                          <a:spcPct val="107000"/>
                        </a:lnSpc>
                        <a:spcAft>
                          <a:spcPts val="800"/>
                        </a:spcAft>
                      </a:pPr>
                      <a:r>
                        <a:rPr lang="ru-RU" sz="2400" dirty="0">
                          <a:effectLst/>
                        </a:rPr>
                        <a:t>Гватемала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3,8</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Филиппин</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0,73</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Малави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0,06</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8" name="Rectangle 1"/>
          <p:cNvSpPr>
            <a:spLocks noChangeArrowheads="1"/>
          </p:cNvSpPr>
          <p:nvPr/>
        </p:nvSpPr>
        <p:spPr bwMode="auto">
          <a:xfrm>
            <a:off x="1052244" y="-63787"/>
            <a:ext cx="902452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ru-RU" sz="32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Жаҳон</a:t>
            </a:r>
            <a:r>
              <a:rPr kumimoji="0" lang="ru-RU" sz="3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мамлакатларида</a:t>
            </a:r>
            <a:r>
              <a:rPr kumimoji="0" lang="ru-RU" sz="3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хом</a:t>
            </a:r>
            <a:r>
              <a:rPr kumimoji="0" lang="ru-RU" sz="3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кофе </a:t>
            </a:r>
            <a:r>
              <a:rPr kumimoji="0" lang="ru-RU" sz="32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йиғими</a:t>
            </a:r>
            <a:r>
              <a:rPr kumimoji="0" lang="ru-RU" sz="3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a:t>
            </a:r>
            <a:r>
              <a:rPr kumimoji="0" lang="en-US" sz="3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18</a:t>
            </a:r>
            <a:r>
              <a:rPr kumimoji="0" lang="ru-RU" sz="32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9251338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77001" y="47625"/>
            <a:ext cx="5714999" cy="3503295"/>
          </a:xfrm>
        </p:spPr>
      </p:pic>
      <p:sp>
        <p:nvSpPr>
          <p:cNvPr id="4" name="Скругленный прямоугольник 3"/>
          <p:cNvSpPr/>
          <p:nvPr/>
        </p:nvSpPr>
        <p:spPr>
          <a:xfrm>
            <a:off x="0" y="0"/>
            <a:ext cx="6370320" cy="6858000"/>
          </a:xfrm>
          <a:prstGeom prst="roundRect">
            <a:avLst/>
          </a:prstGeom>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4000" b="1" dirty="0" smtClean="0">
                <a:solidFill>
                  <a:schemeClr val="tx1"/>
                </a:solidFill>
              </a:rPr>
              <a:t>              </a:t>
            </a:r>
            <a:r>
              <a:rPr lang="ru-RU" sz="4000" b="1" dirty="0" smtClean="0">
                <a:solidFill>
                  <a:schemeClr val="tx1"/>
                </a:solidFill>
              </a:rPr>
              <a:t>КАКАО</a:t>
            </a:r>
            <a:endParaRPr lang="ru-RU" sz="4000" b="1" dirty="0">
              <a:solidFill>
                <a:schemeClr val="tx1"/>
              </a:solidFill>
            </a:endParaRPr>
          </a:p>
          <a:p>
            <a:pPr algn="just"/>
            <a:r>
              <a:rPr lang="ru-RU" sz="2400" dirty="0">
                <a:solidFill>
                  <a:schemeClr val="tx1"/>
                </a:solidFill>
              </a:rPr>
              <a:t> </a:t>
            </a:r>
            <a:r>
              <a:rPr lang="ru-RU" sz="2400" dirty="0" smtClean="0">
                <a:solidFill>
                  <a:schemeClr val="tx1"/>
                </a:solidFill>
              </a:rPr>
              <a:t>Какао </a:t>
            </a:r>
            <a:r>
              <a:rPr lang="ru-RU" sz="2400" dirty="0" err="1">
                <a:solidFill>
                  <a:schemeClr val="tx1"/>
                </a:solidFill>
              </a:rPr>
              <a:t>озиқ-овқат</a:t>
            </a:r>
            <a:r>
              <a:rPr lang="ru-RU" sz="2400" dirty="0">
                <a:solidFill>
                  <a:schemeClr val="tx1"/>
                </a:solidFill>
              </a:rPr>
              <a:t> </a:t>
            </a:r>
            <a:r>
              <a:rPr lang="ru-RU" sz="2400" dirty="0" err="1">
                <a:solidFill>
                  <a:schemeClr val="tx1"/>
                </a:solidFill>
              </a:rPr>
              <a:t>саноатида</a:t>
            </a:r>
            <a:r>
              <a:rPr lang="ru-RU" sz="2400" dirty="0">
                <a:solidFill>
                  <a:schemeClr val="tx1"/>
                </a:solidFill>
              </a:rPr>
              <a:t>, </a:t>
            </a:r>
            <a:r>
              <a:rPr lang="ru-RU" sz="2400" dirty="0" err="1">
                <a:solidFill>
                  <a:schemeClr val="tx1"/>
                </a:solidFill>
              </a:rPr>
              <a:t>айниқса</a:t>
            </a:r>
            <a:r>
              <a:rPr lang="ru-RU" sz="2400" dirty="0">
                <a:solidFill>
                  <a:schemeClr val="tx1"/>
                </a:solidFill>
              </a:rPr>
              <a:t> </a:t>
            </a:r>
            <a:r>
              <a:rPr lang="ru-RU" sz="2400" dirty="0" err="1" smtClean="0">
                <a:solidFill>
                  <a:schemeClr val="tx1"/>
                </a:solidFill>
              </a:rPr>
              <a:t>шоколадҳисобланади</a:t>
            </a:r>
            <a:r>
              <a:rPr lang="ru-RU" sz="2400" dirty="0" smtClean="0">
                <a:solidFill>
                  <a:schemeClr val="tx1"/>
                </a:solidFill>
              </a:rPr>
              <a:t> </a:t>
            </a:r>
            <a:r>
              <a:rPr lang="ru-RU" sz="2400" dirty="0" err="1">
                <a:solidFill>
                  <a:schemeClr val="tx1"/>
                </a:solidFill>
              </a:rPr>
              <a:t>тайёрлашда</a:t>
            </a:r>
            <a:r>
              <a:rPr lang="ru-RU" sz="2400" dirty="0">
                <a:solidFill>
                  <a:schemeClr val="tx1"/>
                </a:solidFill>
              </a:rPr>
              <a:t> </a:t>
            </a:r>
            <a:r>
              <a:rPr lang="ru-RU" sz="2400" dirty="0" err="1">
                <a:solidFill>
                  <a:schemeClr val="tx1"/>
                </a:solidFill>
              </a:rPr>
              <a:t>муҳим</a:t>
            </a:r>
            <a:r>
              <a:rPr lang="ru-RU" sz="2400" dirty="0">
                <a:solidFill>
                  <a:schemeClr val="tx1"/>
                </a:solidFill>
              </a:rPr>
              <a:t> </a:t>
            </a:r>
            <a:r>
              <a:rPr lang="ru-RU" sz="2400" dirty="0" err="1">
                <a:solidFill>
                  <a:schemeClr val="tx1"/>
                </a:solidFill>
              </a:rPr>
              <a:t>хом</a:t>
            </a:r>
            <a:r>
              <a:rPr lang="ru-RU" sz="2400" dirty="0">
                <a:solidFill>
                  <a:schemeClr val="tx1"/>
                </a:solidFill>
              </a:rPr>
              <a:t> </a:t>
            </a:r>
            <a:r>
              <a:rPr lang="ru-RU" sz="2400" dirty="0" err="1" smtClean="0">
                <a:solidFill>
                  <a:schemeClr val="tx1"/>
                </a:solidFill>
              </a:rPr>
              <a:t>ашё</a:t>
            </a:r>
            <a:r>
              <a:rPr lang="ru-RU" sz="2400" dirty="0" smtClean="0">
                <a:solidFill>
                  <a:schemeClr val="tx1"/>
                </a:solidFill>
              </a:rPr>
              <a:t>. </a:t>
            </a:r>
            <a:r>
              <a:rPr lang="ru-RU" sz="2400" dirty="0" err="1">
                <a:solidFill>
                  <a:schemeClr val="tx1"/>
                </a:solidFill>
              </a:rPr>
              <a:t>Ундан</a:t>
            </a:r>
            <a:r>
              <a:rPr lang="ru-RU" sz="2400" dirty="0">
                <a:solidFill>
                  <a:schemeClr val="tx1"/>
                </a:solidFill>
              </a:rPr>
              <a:t> </a:t>
            </a:r>
            <a:r>
              <a:rPr lang="ru-RU" sz="2400" dirty="0" err="1">
                <a:solidFill>
                  <a:schemeClr val="tx1"/>
                </a:solidFill>
              </a:rPr>
              <a:t>шифобахш</a:t>
            </a:r>
            <a:r>
              <a:rPr lang="ru-RU" sz="2400" dirty="0">
                <a:solidFill>
                  <a:schemeClr val="tx1"/>
                </a:solidFill>
              </a:rPr>
              <a:t> </a:t>
            </a:r>
            <a:r>
              <a:rPr lang="ru-RU" sz="2400" dirty="0" err="1">
                <a:solidFill>
                  <a:schemeClr val="tx1"/>
                </a:solidFill>
              </a:rPr>
              <a:t>шамлар</a:t>
            </a:r>
            <a:r>
              <a:rPr lang="ru-RU" sz="2400" dirty="0">
                <a:solidFill>
                  <a:schemeClr val="tx1"/>
                </a:solidFill>
              </a:rPr>
              <a:t>, </a:t>
            </a:r>
            <a:r>
              <a:rPr lang="ru-RU" sz="2400" dirty="0" err="1">
                <a:solidFill>
                  <a:schemeClr val="tx1"/>
                </a:solidFill>
              </a:rPr>
              <a:t>лаб</a:t>
            </a:r>
            <a:r>
              <a:rPr lang="ru-RU" sz="2400" dirty="0">
                <a:solidFill>
                  <a:schemeClr val="tx1"/>
                </a:solidFill>
              </a:rPr>
              <a:t> </a:t>
            </a:r>
            <a:r>
              <a:rPr lang="ru-RU" sz="2400" dirty="0" err="1">
                <a:solidFill>
                  <a:schemeClr val="tx1"/>
                </a:solidFill>
              </a:rPr>
              <a:t>бўёқлари</a:t>
            </a:r>
            <a:r>
              <a:rPr lang="ru-RU" sz="2400" dirty="0">
                <a:solidFill>
                  <a:schemeClr val="tx1"/>
                </a:solidFill>
              </a:rPr>
              <a:t> </a:t>
            </a:r>
            <a:r>
              <a:rPr lang="ru-RU" sz="2400" dirty="0" err="1">
                <a:solidFill>
                  <a:schemeClr val="tx1"/>
                </a:solidFill>
              </a:rPr>
              <a:t>олинади</a:t>
            </a:r>
            <a:r>
              <a:rPr lang="ru-RU" sz="2400" dirty="0">
                <a:solidFill>
                  <a:schemeClr val="tx1"/>
                </a:solidFill>
              </a:rPr>
              <a:t>.</a:t>
            </a:r>
            <a:endParaRPr lang="ru-RU" sz="2400" b="1" dirty="0">
              <a:solidFill>
                <a:schemeClr val="tx1"/>
              </a:solidFill>
            </a:endParaRPr>
          </a:p>
          <a:p>
            <a:pPr algn="just"/>
            <a:r>
              <a:rPr lang="ru-RU" sz="2400" dirty="0" err="1">
                <a:solidFill>
                  <a:schemeClr val="tx1"/>
                </a:solidFill>
              </a:rPr>
              <a:t>Какаонинг</a:t>
            </a:r>
            <a:r>
              <a:rPr lang="ru-RU" sz="2400" dirty="0">
                <a:solidFill>
                  <a:schemeClr val="tx1"/>
                </a:solidFill>
              </a:rPr>
              <a:t> </a:t>
            </a:r>
            <a:r>
              <a:rPr lang="ru-RU" sz="2400" dirty="0" err="1">
                <a:solidFill>
                  <a:schemeClr val="tx1"/>
                </a:solidFill>
              </a:rPr>
              <a:t>ватани</a:t>
            </a:r>
            <a:r>
              <a:rPr lang="ru-RU" sz="2400" dirty="0">
                <a:solidFill>
                  <a:schemeClr val="tx1"/>
                </a:solidFill>
              </a:rPr>
              <a:t> Мексика. </a:t>
            </a:r>
            <a:r>
              <a:rPr lang="ru-RU" sz="2400" dirty="0" err="1">
                <a:solidFill>
                  <a:schemeClr val="tx1"/>
                </a:solidFill>
              </a:rPr>
              <a:t>Европага</a:t>
            </a:r>
            <a:r>
              <a:rPr lang="ru-RU" sz="2400" dirty="0">
                <a:solidFill>
                  <a:schemeClr val="tx1"/>
                </a:solidFill>
              </a:rPr>
              <a:t> </a:t>
            </a:r>
            <a:r>
              <a:rPr lang="ru-RU" sz="2400" dirty="0" smtClean="0">
                <a:solidFill>
                  <a:schemeClr val="tx1"/>
                </a:solidFill>
              </a:rPr>
              <a:t>Х</a:t>
            </a:r>
            <a:r>
              <a:rPr lang="en-US" sz="2400" dirty="0" err="1" smtClean="0">
                <a:solidFill>
                  <a:schemeClr val="tx1"/>
                </a:solidFill>
              </a:rPr>
              <a:t>Vl</a:t>
            </a:r>
            <a:r>
              <a:rPr lang="ru-RU" sz="2400" dirty="0" smtClean="0">
                <a:solidFill>
                  <a:schemeClr val="tx1"/>
                </a:solidFill>
              </a:rPr>
              <a:t> </a:t>
            </a:r>
            <a:r>
              <a:rPr lang="ru-RU" sz="2400" dirty="0" err="1">
                <a:solidFill>
                  <a:schemeClr val="tx1"/>
                </a:solidFill>
              </a:rPr>
              <a:t>асрда</a:t>
            </a:r>
            <a:r>
              <a:rPr lang="ru-RU" sz="2400" dirty="0">
                <a:solidFill>
                  <a:schemeClr val="tx1"/>
                </a:solidFill>
              </a:rPr>
              <a:t> </a:t>
            </a:r>
            <a:r>
              <a:rPr lang="ru-RU" sz="2400" dirty="0" err="1">
                <a:solidFill>
                  <a:schemeClr val="tx1"/>
                </a:solidFill>
              </a:rPr>
              <a:t>олиб</a:t>
            </a:r>
            <a:r>
              <a:rPr lang="ru-RU" sz="2400" dirty="0">
                <a:solidFill>
                  <a:schemeClr val="tx1"/>
                </a:solidFill>
              </a:rPr>
              <a:t> </a:t>
            </a:r>
            <a:r>
              <a:rPr lang="ru-RU" sz="2400" dirty="0" err="1">
                <a:solidFill>
                  <a:schemeClr val="tx1"/>
                </a:solidFill>
              </a:rPr>
              <a:t>келинади</a:t>
            </a:r>
            <a:r>
              <a:rPr lang="ru-RU" sz="2400" dirty="0">
                <a:solidFill>
                  <a:schemeClr val="tx1"/>
                </a:solidFill>
              </a:rPr>
              <a:t>. </a:t>
            </a:r>
            <a:r>
              <a:rPr lang="ru-RU" sz="2400" dirty="0" err="1">
                <a:solidFill>
                  <a:schemeClr val="tx1"/>
                </a:solidFill>
              </a:rPr>
              <a:t>Ҳозирда</a:t>
            </a:r>
            <a:r>
              <a:rPr lang="ru-RU" sz="2400" dirty="0">
                <a:solidFill>
                  <a:schemeClr val="tx1"/>
                </a:solidFill>
              </a:rPr>
              <a:t> «</a:t>
            </a:r>
            <a:r>
              <a:rPr lang="ru-RU" sz="2400" dirty="0" err="1">
                <a:solidFill>
                  <a:schemeClr val="tx1"/>
                </a:solidFill>
              </a:rPr>
              <a:t>иккинчи</a:t>
            </a:r>
            <a:r>
              <a:rPr lang="ru-RU" sz="2400" dirty="0">
                <a:solidFill>
                  <a:schemeClr val="tx1"/>
                </a:solidFill>
              </a:rPr>
              <a:t> </a:t>
            </a:r>
            <a:r>
              <a:rPr lang="ru-RU" sz="2400" dirty="0" err="1">
                <a:solidFill>
                  <a:schemeClr val="tx1"/>
                </a:solidFill>
              </a:rPr>
              <a:t>ватани</a:t>
            </a:r>
            <a:r>
              <a:rPr lang="ru-RU" sz="2400" dirty="0">
                <a:solidFill>
                  <a:schemeClr val="tx1"/>
                </a:solidFill>
              </a:rPr>
              <a:t>»-Африка </a:t>
            </a:r>
            <a:r>
              <a:rPr lang="ru-RU" sz="2400" dirty="0" err="1">
                <a:solidFill>
                  <a:schemeClr val="tx1"/>
                </a:solidFill>
              </a:rPr>
              <a:t>мамлакатларида</a:t>
            </a:r>
            <a:r>
              <a:rPr lang="ru-RU" sz="2400" dirty="0">
                <a:solidFill>
                  <a:schemeClr val="tx1"/>
                </a:solidFill>
              </a:rPr>
              <a:t> </a:t>
            </a:r>
            <a:r>
              <a:rPr lang="ru-RU" sz="2400" dirty="0" err="1">
                <a:solidFill>
                  <a:schemeClr val="tx1"/>
                </a:solidFill>
              </a:rPr>
              <a:t>энг</a:t>
            </a:r>
            <a:r>
              <a:rPr lang="ru-RU" sz="2400" dirty="0">
                <a:solidFill>
                  <a:schemeClr val="tx1"/>
                </a:solidFill>
              </a:rPr>
              <a:t> </a:t>
            </a:r>
            <a:r>
              <a:rPr lang="ru-RU" sz="2400" dirty="0" err="1">
                <a:solidFill>
                  <a:schemeClr val="tx1"/>
                </a:solidFill>
              </a:rPr>
              <a:t>кўп</a:t>
            </a:r>
            <a:r>
              <a:rPr lang="ru-RU" sz="2400" dirty="0">
                <a:solidFill>
                  <a:schemeClr val="tx1"/>
                </a:solidFill>
              </a:rPr>
              <a:t> </a:t>
            </a:r>
            <a:r>
              <a:rPr lang="ru-RU" sz="2400" dirty="0" err="1">
                <a:solidFill>
                  <a:schemeClr val="tx1"/>
                </a:solidFill>
              </a:rPr>
              <a:t>етиштирилади</a:t>
            </a:r>
            <a:r>
              <a:rPr lang="ru-RU" sz="2400" dirty="0">
                <a:solidFill>
                  <a:schemeClr val="tx1"/>
                </a:solidFill>
              </a:rPr>
              <a:t>. Гвинея </a:t>
            </a:r>
            <a:r>
              <a:rPr lang="ru-RU" sz="2400" dirty="0" err="1">
                <a:solidFill>
                  <a:schemeClr val="tx1"/>
                </a:solidFill>
              </a:rPr>
              <a:t>қўлтиғи</a:t>
            </a:r>
            <a:r>
              <a:rPr lang="ru-RU" sz="2400" dirty="0">
                <a:solidFill>
                  <a:schemeClr val="tx1"/>
                </a:solidFill>
              </a:rPr>
              <a:t> </a:t>
            </a:r>
            <a:r>
              <a:rPr lang="ru-RU" sz="2400" dirty="0" err="1">
                <a:solidFill>
                  <a:schemeClr val="tx1"/>
                </a:solidFill>
              </a:rPr>
              <a:t>мамлакатлари</a:t>
            </a:r>
            <a:r>
              <a:rPr lang="ru-RU" sz="2400" dirty="0">
                <a:solidFill>
                  <a:schemeClr val="tx1"/>
                </a:solidFill>
              </a:rPr>
              <a:t> </a:t>
            </a:r>
            <a:r>
              <a:rPr lang="ru-RU" sz="2400" dirty="0" err="1">
                <a:solidFill>
                  <a:schemeClr val="tx1"/>
                </a:solidFill>
              </a:rPr>
              <a:t>дунё</a:t>
            </a:r>
            <a:r>
              <a:rPr lang="ru-RU" sz="2400" dirty="0">
                <a:solidFill>
                  <a:schemeClr val="tx1"/>
                </a:solidFill>
              </a:rPr>
              <a:t> </a:t>
            </a:r>
            <a:r>
              <a:rPr lang="ru-RU" sz="2400" dirty="0" err="1">
                <a:solidFill>
                  <a:schemeClr val="tx1"/>
                </a:solidFill>
              </a:rPr>
              <a:t>бўйича</a:t>
            </a:r>
            <a:r>
              <a:rPr lang="ru-RU" sz="2400" dirty="0">
                <a:solidFill>
                  <a:schemeClr val="tx1"/>
                </a:solidFill>
              </a:rPr>
              <a:t> </a:t>
            </a:r>
            <a:r>
              <a:rPr lang="ru-RU" sz="2400" dirty="0" err="1">
                <a:solidFill>
                  <a:schemeClr val="tx1"/>
                </a:solidFill>
              </a:rPr>
              <a:t>энг</a:t>
            </a:r>
            <a:r>
              <a:rPr lang="ru-RU" sz="2400" dirty="0">
                <a:solidFill>
                  <a:schemeClr val="tx1"/>
                </a:solidFill>
              </a:rPr>
              <a:t> </a:t>
            </a:r>
            <a:r>
              <a:rPr lang="ru-RU" sz="2400" dirty="0" err="1">
                <a:solidFill>
                  <a:schemeClr val="tx1"/>
                </a:solidFill>
              </a:rPr>
              <a:t>кўп</a:t>
            </a:r>
            <a:r>
              <a:rPr lang="ru-RU" sz="2400" dirty="0">
                <a:solidFill>
                  <a:schemeClr val="tx1"/>
                </a:solidFill>
              </a:rPr>
              <a:t> какао </a:t>
            </a:r>
            <a:r>
              <a:rPr lang="ru-RU" sz="2400" dirty="0" err="1">
                <a:solidFill>
                  <a:schemeClr val="tx1"/>
                </a:solidFill>
              </a:rPr>
              <a:t>етиштирадилар</a:t>
            </a:r>
            <a:r>
              <a:rPr lang="ru-RU" sz="2400" dirty="0">
                <a:solidFill>
                  <a:schemeClr val="tx1"/>
                </a:solidFill>
              </a:rPr>
              <a:t>. </a:t>
            </a:r>
            <a:r>
              <a:rPr lang="ru-RU" sz="2400" dirty="0" err="1">
                <a:solidFill>
                  <a:schemeClr val="tx1"/>
                </a:solidFill>
              </a:rPr>
              <a:t>Шунингдек</a:t>
            </a:r>
            <a:r>
              <a:rPr lang="ru-RU" sz="2400" dirty="0">
                <a:solidFill>
                  <a:schemeClr val="tx1"/>
                </a:solidFill>
              </a:rPr>
              <a:t>, Индонезия, Бразилия, Малайзия, Эквадор </a:t>
            </a:r>
            <a:r>
              <a:rPr lang="ru-RU" sz="2400" dirty="0" err="1">
                <a:solidFill>
                  <a:schemeClr val="tx1"/>
                </a:solidFill>
              </a:rPr>
              <a:t>ва</a:t>
            </a:r>
            <a:r>
              <a:rPr lang="ru-RU" sz="2400" dirty="0">
                <a:solidFill>
                  <a:schemeClr val="tx1"/>
                </a:solidFill>
              </a:rPr>
              <a:t> </a:t>
            </a:r>
            <a:r>
              <a:rPr lang="ru-RU" sz="2400" dirty="0" err="1">
                <a:solidFill>
                  <a:schemeClr val="tx1"/>
                </a:solidFill>
              </a:rPr>
              <a:t>Кариб</a:t>
            </a:r>
            <a:r>
              <a:rPr lang="ru-RU" sz="2400" dirty="0">
                <a:solidFill>
                  <a:schemeClr val="tx1"/>
                </a:solidFill>
              </a:rPr>
              <a:t> </a:t>
            </a:r>
            <a:r>
              <a:rPr lang="ru-RU" sz="2400" dirty="0" err="1">
                <a:solidFill>
                  <a:schemeClr val="tx1"/>
                </a:solidFill>
              </a:rPr>
              <a:t>ҳавзаси</a:t>
            </a:r>
            <a:r>
              <a:rPr lang="ru-RU" sz="2400" dirty="0">
                <a:solidFill>
                  <a:schemeClr val="tx1"/>
                </a:solidFill>
              </a:rPr>
              <a:t> </a:t>
            </a:r>
            <a:r>
              <a:rPr lang="ru-RU" sz="2400" dirty="0" err="1">
                <a:solidFill>
                  <a:schemeClr val="tx1"/>
                </a:solidFill>
              </a:rPr>
              <a:t>мамлакатларида</a:t>
            </a:r>
            <a:r>
              <a:rPr lang="ru-RU" sz="2400" dirty="0">
                <a:solidFill>
                  <a:schemeClr val="tx1"/>
                </a:solidFill>
              </a:rPr>
              <a:t> </a:t>
            </a:r>
            <a:r>
              <a:rPr lang="uz-Cyrl-UZ" sz="2400" dirty="0">
                <a:solidFill>
                  <a:schemeClr val="tx1"/>
                </a:solidFill>
              </a:rPr>
              <a:t>ҳам </a:t>
            </a:r>
            <a:r>
              <a:rPr lang="ru-RU" sz="2400" dirty="0" err="1">
                <a:solidFill>
                  <a:schemeClr val="tx1"/>
                </a:solidFill>
              </a:rPr>
              <a:t>энг</a:t>
            </a:r>
            <a:r>
              <a:rPr lang="ru-RU" sz="2400" dirty="0">
                <a:solidFill>
                  <a:schemeClr val="tx1"/>
                </a:solidFill>
              </a:rPr>
              <a:t> </a:t>
            </a:r>
            <a:r>
              <a:rPr lang="ru-RU" sz="2400" dirty="0" err="1">
                <a:solidFill>
                  <a:schemeClr val="tx1"/>
                </a:solidFill>
              </a:rPr>
              <a:t>кўп</a:t>
            </a:r>
            <a:r>
              <a:rPr lang="ru-RU" sz="2400" dirty="0">
                <a:solidFill>
                  <a:schemeClr val="tx1"/>
                </a:solidFill>
              </a:rPr>
              <a:t> </a:t>
            </a:r>
            <a:r>
              <a:rPr lang="ru-RU" sz="2400" dirty="0" err="1" smtClean="0">
                <a:solidFill>
                  <a:schemeClr val="tx1"/>
                </a:solidFill>
              </a:rPr>
              <a:t>етиштирила</a:t>
            </a:r>
            <a:r>
              <a:rPr lang="en-US" sz="2400" dirty="0" smtClean="0">
                <a:solidFill>
                  <a:schemeClr val="tx1"/>
                </a:solidFill>
              </a:rPr>
              <a:t>.</a:t>
            </a:r>
            <a:endParaRPr lang="ru-RU" sz="2400" b="1" dirty="0">
              <a:solidFill>
                <a:schemeClr val="tx1"/>
              </a:solidFill>
            </a:endParaRPr>
          </a:p>
          <a:p>
            <a:pPr algn="just"/>
            <a:r>
              <a:rPr lang="ru-RU" sz="2400" dirty="0" err="1">
                <a:solidFill>
                  <a:schemeClr val="tx1"/>
                </a:solidFill>
              </a:rPr>
              <a:t>Дунё</a:t>
            </a:r>
            <a:r>
              <a:rPr lang="ru-RU" sz="2400" dirty="0">
                <a:solidFill>
                  <a:schemeClr val="tx1"/>
                </a:solidFill>
              </a:rPr>
              <a:t> </a:t>
            </a:r>
            <a:r>
              <a:rPr lang="ru-RU" sz="2400" dirty="0" err="1">
                <a:solidFill>
                  <a:schemeClr val="tx1"/>
                </a:solidFill>
              </a:rPr>
              <a:t>бўйича</a:t>
            </a:r>
            <a:r>
              <a:rPr lang="ru-RU" sz="2400" dirty="0">
                <a:solidFill>
                  <a:schemeClr val="tx1"/>
                </a:solidFill>
              </a:rPr>
              <a:t> 3,2 </a:t>
            </a:r>
            <a:r>
              <a:rPr lang="ru-RU" sz="2400" dirty="0" err="1">
                <a:solidFill>
                  <a:schemeClr val="tx1"/>
                </a:solidFill>
              </a:rPr>
              <a:t>млн.т</a:t>
            </a:r>
            <a:r>
              <a:rPr lang="ru-RU" sz="2400" dirty="0">
                <a:solidFill>
                  <a:schemeClr val="tx1"/>
                </a:solidFill>
              </a:rPr>
              <a:t>. какао </a:t>
            </a:r>
            <a:r>
              <a:rPr lang="ru-RU" sz="2400" dirty="0" err="1">
                <a:solidFill>
                  <a:schemeClr val="tx1"/>
                </a:solidFill>
              </a:rPr>
              <a:t>етиштирилди</a:t>
            </a:r>
            <a:r>
              <a:rPr lang="ru-RU" sz="2400" dirty="0">
                <a:solidFill>
                  <a:schemeClr val="tx1"/>
                </a:solidFill>
              </a:rPr>
              <a:t> (</a:t>
            </a:r>
            <a:r>
              <a:rPr lang="ru-RU" sz="2400" dirty="0" smtClean="0">
                <a:solidFill>
                  <a:schemeClr val="tx1"/>
                </a:solidFill>
              </a:rPr>
              <a:t>2017).</a:t>
            </a:r>
            <a:endParaRPr lang="ru-RU" sz="2400" dirty="0">
              <a:solidFill>
                <a:schemeClr val="tx1"/>
              </a:solidFill>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7001" y="3550920"/>
            <a:ext cx="5715000" cy="3307080"/>
          </a:xfrm>
          <a:prstGeom prst="rect">
            <a:avLst/>
          </a:prstGeom>
        </p:spPr>
      </p:pic>
    </p:spTree>
    <p:extLst>
      <p:ext uri="{BB962C8B-B14F-4D97-AF65-F5344CB8AC3E}">
        <p14:creationId xmlns:p14="http://schemas.microsoft.com/office/powerpoint/2010/main" val="2135016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fltVal val="0"/>
                                          </p:val>
                                        </p:tav>
                                        <p:tav tm="100000">
                                          <p:val>
                                            <p:strVal val="#ppt_h"/>
                                          </p:val>
                                        </p:tav>
                                      </p:tavLst>
                                    </p:anim>
                                    <p:anim calcmode="lin" valueType="num">
                                      <p:cBhvr>
                                        <p:cTn id="17" dur="1000" fill="hold"/>
                                        <p:tgtEl>
                                          <p:spTgt spid="6"/>
                                        </p:tgtEl>
                                        <p:attrNameLst>
                                          <p:attrName>style.rotation</p:attrName>
                                        </p:attrNameLst>
                                      </p:cBhvr>
                                      <p:tavLst>
                                        <p:tav tm="0">
                                          <p:val>
                                            <p:fltVal val="90"/>
                                          </p:val>
                                        </p:tav>
                                        <p:tav tm="100000">
                                          <p:val>
                                            <p:fltVal val="0"/>
                                          </p:val>
                                        </p:tav>
                                      </p:tavLst>
                                    </p:anim>
                                    <p:animEffect transition="in" filter="fade">
                                      <p:cBhvr>
                                        <p:cTn id="18" dur="10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1250" fill="hold"/>
                                        <p:tgtEl>
                                          <p:spTgt spid="4"/>
                                        </p:tgtEl>
                                        <p:attrNameLst>
                                          <p:attrName>ppt_x</p:attrName>
                                        </p:attrNameLst>
                                      </p:cBhvr>
                                      <p:tavLst>
                                        <p:tav tm="0">
                                          <p:val>
                                            <p:strVal val="#ppt_x"/>
                                          </p:val>
                                        </p:tav>
                                        <p:tav tm="100000">
                                          <p:val>
                                            <p:strVal val="#ppt_x"/>
                                          </p:val>
                                        </p:tav>
                                      </p:tavLst>
                                    </p:anim>
                                    <p:anim calcmode="lin" valueType="num">
                                      <p:cBhvr additive="base">
                                        <p:cTn id="24" dur="125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 calcmode="lin" valueType="num">
                                      <p:cBhvr>
                                        <p:cTn id="29" dur="1750" fill="hold"/>
                                        <p:tgtEl>
                                          <p:spTgt spid="4">
                                            <p:txEl>
                                              <p:pRg st="0" end="0"/>
                                            </p:txEl>
                                          </p:spTgt>
                                        </p:tgtEl>
                                        <p:attrNameLst>
                                          <p:attrName>ppt_w</p:attrName>
                                        </p:attrNameLst>
                                      </p:cBhvr>
                                      <p:tavLst>
                                        <p:tav tm="0">
                                          <p:val>
                                            <p:fltVal val="0"/>
                                          </p:val>
                                        </p:tav>
                                        <p:tav tm="100000">
                                          <p:val>
                                            <p:strVal val="#ppt_w"/>
                                          </p:val>
                                        </p:tav>
                                      </p:tavLst>
                                    </p:anim>
                                    <p:anim calcmode="lin" valueType="num">
                                      <p:cBhvr>
                                        <p:cTn id="30" dur="175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31" dur="1750"/>
                                        <p:tgtEl>
                                          <p:spTgt spid="4">
                                            <p:txEl>
                                              <p:pRg st="0" end="0"/>
                                            </p:txEl>
                                          </p:spTgt>
                                        </p:tgtEl>
                                      </p:cBhvr>
                                    </p:animEffect>
                                  </p:childTnLst>
                                </p:cTn>
                              </p:par>
                              <p:par>
                                <p:cTn id="32" presetID="53" presetClass="entr" presetSubtype="16" fill="hold" nodeType="withEffect">
                                  <p:stCondLst>
                                    <p:cond delay="0"/>
                                  </p:stCondLst>
                                  <p:childTnLst>
                                    <p:set>
                                      <p:cBhvr>
                                        <p:cTn id="33" dur="1" fill="hold">
                                          <p:stCondLst>
                                            <p:cond delay="0"/>
                                          </p:stCondLst>
                                        </p:cTn>
                                        <p:tgtEl>
                                          <p:spTgt spid="4">
                                            <p:txEl>
                                              <p:pRg st="1" end="1"/>
                                            </p:txEl>
                                          </p:spTgt>
                                        </p:tgtEl>
                                        <p:attrNameLst>
                                          <p:attrName>style.visibility</p:attrName>
                                        </p:attrNameLst>
                                      </p:cBhvr>
                                      <p:to>
                                        <p:strVal val="visible"/>
                                      </p:to>
                                    </p:set>
                                    <p:anim calcmode="lin" valueType="num">
                                      <p:cBhvr>
                                        <p:cTn id="34" dur="1750" fill="hold"/>
                                        <p:tgtEl>
                                          <p:spTgt spid="4">
                                            <p:txEl>
                                              <p:pRg st="1" end="1"/>
                                            </p:txEl>
                                          </p:spTgt>
                                        </p:tgtEl>
                                        <p:attrNameLst>
                                          <p:attrName>ppt_w</p:attrName>
                                        </p:attrNameLst>
                                      </p:cBhvr>
                                      <p:tavLst>
                                        <p:tav tm="0">
                                          <p:val>
                                            <p:fltVal val="0"/>
                                          </p:val>
                                        </p:tav>
                                        <p:tav tm="100000">
                                          <p:val>
                                            <p:strVal val="#ppt_w"/>
                                          </p:val>
                                        </p:tav>
                                      </p:tavLst>
                                    </p:anim>
                                    <p:anim calcmode="lin" valueType="num">
                                      <p:cBhvr>
                                        <p:cTn id="35" dur="175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36" dur="1750"/>
                                        <p:tgtEl>
                                          <p:spTgt spid="4">
                                            <p:txEl>
                                              <p:pRg st="1" end="1"/>
                                            </p:txEl>
                                          </p:spTgt>
                                        </p:tgtEl>
                                      </p:cBhvr>
                                    </p:animEffect>
                                  </p:childTnLst>
                                </p:cTn>
                              </p:par>
                              <p:par>
                                <p:cTn id="37" presetID="53" presetClass="entr" presetSubtype="16"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 calcmode="lin" valueType="num">
                                      <p:cBhvr>
                                        <p:cTn id="39" dur="1750" fill="hold"/>
                                        <p:tgtEl>
                                          <p:spTgt spid="4">
                                            <p:txEl>
                                              <p:pRg st="2" end="2"/>
                                            </p:txEl>
                                          </p:spTgt>
                                        </p:tgtEl>
                                        <p:attrNameLst>
                                          <p:attrName>ppt_w</p:attrName>
                                        </p:attrNameLst>
                                      </p:cBhvr>
                                      <p:tavLst>
                                        <p:tav tm="0">
                                          <p:val>
                                            <p:fltVal val="0"/>
                                          </p:val>
                                        </p:tav>
                                        <p:tav tm="100000">
                                          <p:val>
                                            <p:strVal val="#ppt_w"/>
                                          </p:val>
                                        </p:tav>
                                      </p:tavLst>
                                    </p:anim>
                                    <p:anim calcmode="lin" valueType="num">
                                      <p:cBhvr>
                                        <p:cTn id="40" dur="175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41" dur="1750"/>
                                        <p:tgtEl>
                                          <p:spTgt spid="4">
                                            <p:txEl>
                                              <p:pRg st="2" end="2"/>
                                            </p:txEl>
                                          </p:spTgt>
                                        </p:tgtEl>
                                      </p:cBhvr>
                                    </p:animEffect>
                                  </p:childTnLst>
                                </p:cTn>
                              </p:par>
                              <p:par>
                                <p:cTn id="42" presetID="53" presetClass="entr" presetSubtype="16" fill="hold" nodeType="withEffect">
                                  <p:stCondLst>
                                    <p:cond delay="0"/>
                                  </p:stCondLst>
                                  <p:childTnLst>
                                    <p:set>
                                      <p:cBhvr>
                                        <p:cTn id="43" dur="1" fill="hold">
                                          <p:stCondLst>
                                            <p:cond delay="0"/>
                                          </p:stCondLst>
                                        </p:cTn>
                                        <p:tgtEl>
                                          <p:spTgt spid="4">
                                            <p:txEl>
                                              <p:pRg st="3" end="3"/>
                                            </p:txEl>
                                          </p:spTgt>
                                        </p:tgtEl>
                                        <p:attrNameLst>
                                          <p:attrName>style.visibility</p:attrName>
                                        </p:attrNameLst>
                                      </p:cBhvr>
                                      <p:to>
                                        <p:strVal val="visible"/>
                                      </p:to>
                                    </p:set>
                                    <p:anim calcmode="lin" valueType="num">
                                      <p:cBhvr>
                                        <p:cTn id="44" dur="1750" fill="hold"/>
                                        <p:tgtEl>
                                          <p:spTgt spid="4">
                                            <p:txEl>
                                              <p:pRg st="3" end="3"/>
                                            </p:txEl>
                                          </p:spTgt>
                                        </p:tgtEl>
                                        <p:attrNameLst>
                                          <p:attrName>ppt_w</p:attrName>
                                        </p:attrNameLst>
                                      </p:cBhvr>
                                      <p:tavLst>
                                        <p:tav tm="0">
                                          <p:val>
                                            <p:fltVal val="0"/>
                                          </p:val>
                                        </p:tav>
                                        <p:tav tm="100000">
                                          <p:val>
                                            <p:strVal val="#ppt_w"/>
                                          </p:val>
                                        </p:tav>
                                      </p:tavLst>
                                    </p:anim>
                                    <p:anim calcmode="lin" valueType="num">
                                      <p:cBhvr>
                                        <p:cTn id="45" dur="175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46" dur="175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12191999" cy="6858000"/>
          </a:xfrm>
        </p:spPr>
      </p:pic>
      <p:graphicFrame>
        <p:nvGraphicFramePr>
          <p:cNvPr id="5" name="Таблица 4"/>
          <p:cNvGraphicFramePr>
            <a:graphicFrameLocks noGrp="1"/>
          </p:cNvGraphicFramePr>
          <p:nvPr>
            <p:extLst>
              <p:ext uri="{D42A27DB-BD31-4B8C-83A1-F6EECF244321}">
                <p14:modId xmlns:p14="http://schemas.microsoft.com/office/powerpoint/2010/main" val="423447604"/>
              </p:ext>
            </p:extLst>
          </p:nvPr>
        </p:nvGraphicFramePr>
        <p:xfrm>
          <a:off x="2" y="593724"/>
          <a:ext cx="12191996" cy="7060258"/>
        </p:xfrm>
        <a:graphic>
          <a:graphicData uri="http://schemas.openxmlformats.org/drawingml/2006/table">
            <a:tbl>
              <a:tblPr>
                <a:tableStyleId>{5C22544A-7EE6-4342-B048-85BDC9FD1C3A}</a:tableStyleId>
              </a:tblPr>
              <a:tblGrid>
                <a:gridCol w="2256398"/>
                <a:gridCol w="1886540"/>
                <a:gridCol w="2332231"/>
                <a:gridCol w="1756158"/>
                <a:gridCol w="2204511"/>
                <a:gridCol w="1756158"/>
              </a:tblGrid>
              <a:tr h="1859916">
                <a:tc>
                  <a:txBody>
                    <a:bodyPr/>
                    <a:lstStyle/>
                    <a:p>
                      <a:pPr algn="ctr">
                        <a:lnSpc>
                          <a:spcPct val="107000"/>
                        </a:lnSpc>
                        <a:spcAft>
                          <a:spcPts val="800"/>
                        </a:spcAft>
                      </a:pPr>
                      <a:r>
                        <a:rPr lang="ru-RU" sz="2400" dirty="0" err="1">
                          <a:effectLst/>
                        </a:rPr>
                        <a:t>Мамлакатлар</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err="1">
                          <a:effectLst/>
                        </a:rPr>
                        <a:t>Ялпи</a:t>
                      </a:r>
                      <a:endParaRPr lang="ru-RU" sz="2400" dirty="0">
                        <a:effectLst/>
                      </a:endParaRPr>
                    </a:p>
                    <a:p>
                      <a:pPr algn="ctr">
                        <a:lnSpc>
                          <a:spcPct val="107000"/>
                        </a:lnSpc>
                        <a:spcAft>
                          <a:spcPts val="800"/>
                        </a:spcAft>
                      </a:pPr>
                      <a:r>
                        <a:rPr lang="ru-RU" sz="2400" dirty="0" err="1">
                          <a:effectLst/>
                        </a:rPr>
                        <a:t>ҳосили</a:t>
                      </a:r>
                      <a:r>
                        <a:rPr lang="ru-RU" sz="2400" dirty="0">
                          <a:effectLst/>
                        </a:rPr>
                        <a:t>,</a:t>
                      </a:r>
                    </a:p>
                    <a:p>
                      <a:pPr algn="ctr">
                        <a:lnSpc>
                          <a:spcPct val="107000"/>
                        </a:lnSpc>
                        <a:spcAft>
                          <a:spcPts val="800"/>
                        </a:spcAft>
                      </a:pPr>
                      <a:r>
                        <a:rPr lang="ru-RU" sz="2400" dirty="0">
                          <a:effectLst/>
                        </a:rPr>
                        <a:t>м</a:t>
                      </a:r>
                      <a:r>
                        <a:rPr lang="uz-Cyrl-UZ" sz="2400" dirty="0">
                          <a:effectLst/>
                        </a:rPr>
                        <a:t>инг </a:t>
                      </a:r>
                      <a:r>
                        <a:rPr lang="ru-RU" sz="2400" dirty="0">
                          <a:effectLst/>
                        </a:rPr>
                        <a:t>т</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Мамлакатлар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Ялпи</a:t>
                      </a:r>
                    </a:p>
                    <a:p>
                      <a:pPr algn="ctr">
                        <a:lnSpc>
                          <a:spcPct val="107000"/>
                        </a:lnSpc>
                        <a:spcAft>
                          <a:spcPts val="800"/>
                        </a:spcAft>
                      </a:pPr>
                      <a:r>
                        <a:rPr lang="ru-RU" sz="2400">
                          <a:effectLst/>
                        </a:rPr>
                        <a:t>ҳосили,</a:t>
                      </a:r>
                    </a:p>
                    <a:p>
                      <a:pPr algn="ctr">
                        <a:lnSpc>
                          <a:spcPct val="107000"/>
                        </a:lnSpc>
                        <a:spcAft>
                          <a:spcPts val="800"/>
                        </a:spcAft>
                      </a:pPr>
                      <a:r>
                        <a:rPr lang="ru-RU" sz="2400">
                          <a:effectLst/>
                        </a:rPr>
                        <a:t>м</a:t>
                      </a:r>
                      <a:r>
                        <a:rPr lang="uz-Cyrl-UZ" sz="2400">
                          <a:effectLst/>
                        </a:rPr>
                        <a:t>инг </a:t>
                      </a:r>
                      <a:r>
                        <a:rPr lang="ru-RU" sz="2400">
                          <a:effectLst/>
                        </a:rPr>
                        <a:t>т</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Мамлакатлар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Ялпи</a:t>
                      </a:r>
                    </a:p>
                    <a:p>
                      <a:pPr algn="ctr">
                        <a:lnSpc>
                          <a:spcPct val="107000"/>
                        </a:lnSpc>
                        <a:spcAft>
                          <a:spcPts val="800"/>
                        </a:spcAft>
                      </a:pPr>
                      <a:r>
                        <a:rPr lang="ru-RU" sz="2400">
                          <a:effectLst/>
                        </a:rPr>
                        <a:t>ҳосили,</a:t>
                      </a:r>
                    </a:p>
                    <a:p>
                      <a:pPr algn="ctr">
                        <a:lnSpc>
                          <a:spcPct val="107000"/>
                        </a:lnSpc>
                        <a:spcAft>
                          <a:spcPts val="800"/>
                        </a:spcAft>
                      </a:pPr>
                      <a:r>
                        <a:rPr lang="ru-RU" sz="2400">
                          <a:effectLst/>
                        </a:rPr>
                        <a:t>м</a:t>
                      </a:r>
                      <a:r>
                        <a:rPr lang="uz-Cyrl-UZ" sz="2400">
                          <a:effectLst/>
                        </a:rPr>
                        <a:t>инг </a:t>
                      </a:r>
                      <a:r>
                        <a:rPr lang="ru-RU" sz="2400">
                          <a:effectLst/>
                        </a:rPr>
                        <a:t>т</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670560">
                <a:tc>
                  <a:txBody>
                    <a:bodyPr/>
                    <a:lstStyle/>
                    <a:p>
                      <a:pPr>
                        <a:lnSpc>
                          <a:spcPct val="107000"/>
                        </a:lnSpc>
                        <a:spcAft>
                          <a:spcPts val="800"/>
                        </a:spcAft>
                      </a:pPr>
                      <a:r>
                        <a:rPr lang="ru-RU" sz="2400" dirty="0">
                          <a:effectLst/>
                        </a:rPr>
                        <a:t>Кот </a:t>
                      </a:r>
                      <a:r>
                        <a:rPr lang="ru-RU" sz="2400" dirty="0" err="1">
                          <a:effectLst/>
                        </a:rPr>
                        <a:t>дъИвиар</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1300</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Эквадор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95</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Серра Леоне</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23143">
                <a:tc>
                  <a:txBody>
                    <a:bodyPr/>
                    <a:lstStyle/>
                    <a:p>
                      <a:pPr>
                        <a:lnSpc>
                          <a:spcPct val="107000"/>
                        </a:lnSpc>
                        <a:spcAft>
                          <a:spcPts val="800"/>
                        </a:spcAft>
                      </a:pPr>
                      <a:r>
                        <a:rPr lang="ru-RU" sz="2400" dirty="0">
                          <a:effectLst/>
                        </a:rPr>
                        <a:t>Гана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437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Колумбия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52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Конго ДР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57017">
                <a:tc>
                  <a:txBody>
                    <a:bodyPr/>
                    <a:lstStyle/>
                    <a:p>
                      <a:pPr>
                        <a:lnSpc>
                          <a:spcPct val="107000"/>
                        </a:lnSpc>
                        <a:spcAft>
                          <a:spcPts val="800"/>
                        </a:spcAft>
                      </a:pPr>
                      <a:r>
                        <a:rPr lang="ru-RU" sz="2400" dirty="0">
                          <a:effectLst/>
                        </a:rPr>
                        <a:t>Индонезия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362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Доминика </a:t>
                      </a:r>
                      <a:r>
                        <a:rPr lang="ru-RU" sz="2400" dirty="0" err="1">
                          <a:effectLst/>
                        </a:rPr>
                        <a:t>Республикаси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47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Филиппин</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11400">
                <a:tc>
                  <a:txBody>
                    <a:bodyPr/>
                    <a:lstStyle/>
                    <a:p>
                      <a:pPr>
                        <a:lnSpc>
                          <a:spcPct val="107000"/>
                        </a:lnSpc>
                        <a:spcAft>
                          <a:spcPts val="800"/>
                        </a:spcAft>
                      </a:pPr>
                      <a:r>
                        <a:rPr lang="ru-RU" sz="2400" dirty="0">
                          <a:effectLst/>
                        </a:rPr>
                        <a:t>Нигерия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338</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Янги Гвинея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39</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Того</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33503">
                <a:tc>
                  <a:txBody>
                    <a:bodyPr/>
                    <a:lstStyle/>
                    <a:p>
                      <a:pPr>
                        <a:lnSpc>
                          <a:spcPct val="107000"/>
                        </a:lnSpc>
                        <a:spcAft>
                          <a:spcPts val="800"/>
                        </a:spcAft>
                      </a:pPr>
                      <a:r>
                        <a:rPr lang="ru-RU" sz="2400" dirty="0">
                          <a:effectLst/>
                        </a:rPr>
                        <a:t>Бразилия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193</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Мексика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34</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Ҳиндистон</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6</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70846">
                <a:tc>
                  <a:txBody>
                    <a:bodyPr/>
                    <a:lstStyle/>
                    <a:p>
                      <a:pPr>
                        <a:lnSpc>
                          <a:spcPct val="107000"/>
                        </a:lnSpc>
                        <a:spcAft>
                          <a:spcPts val="800"/>
                        </a:spcAft>
                      </a:pPr>
                      <a:r>
                        <a:rPr lang="ru-RU" sz="2400" dirty="0">
                          <a:effectLst/>
                        </a:rPr>
                        <a:t>Камерун</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120</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Перу</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25</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a:effectLst/>
                        </a:rPr>
                        <a:t>Экв. Гвинея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5</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808189">
                <a:tc>
                  <a:txBody>
                    <a:bodyPr/>
                    <a:lstStyle/>
                    <a:p>
                      <a:pPr>
                        <a:lnSpc>
                          <a:spcPct val="107000"/>
                        </a:lnSpc>
                        <a:spcAft>
                          <a:spcPts val="800"/>
                        </a:spcAft>
                      </a:pPr>
                      <a:r>
                        <a:rPr lang="ru-RU" sz="2400" dirty="0">
                          <a:effectLst/>
                        </a:rPr>
                        <a:t>Малайзия</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98</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Венесуэла</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19</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u-RU" sz="2400" dirty="0">
                          <a:effectLst/>
                        </a:rPr>
                        <a:t>Гаити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5</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6" name="Rectangle 1"/>
          <p:cNvSpPr>
            <a:spLocks noChangeArrowheads="1"/>
          </p:cNvSpPr>
          <p:nvPr/>
        </p:nvSpPr>
        <p:spPr bwMode="auto">
          <a:xfrm>
            <a:off x="1429157" y="41960"/>
            <a:ext cx="845167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algn="ctr" eaLnBrk="0" fontAlgn="base" hangingPunct="0">
              <a:spcBef>
                <a:spcPct val="0"/>
              </a:spcBef>
              <a:spcAft>
                <a:spcPct val="0"/>
              </a:spcAft>
            </a:pPr>
            <a:r>
              <a:rPr kumimoji="0" lang="ru-RU" sz="3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Жаҳон</a:t>
            </a:r>
            <a:r>
              <a:rPr kumimoji="0" lang="ru-RU" sz="3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sz="3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мамлакатларида</a:t>
            </a:r>
            <a:r>
              <a:rPr kumimoji="0" lang="ru-RU" sz="36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какао </a:t>
            </a:r>
            <a:r>
              <a:rPr kumimoji="0" lang="ru-RU" sz="36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етиштириш</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8936298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112520"/>
            <a:ext cx="12191999" cy="7970519"/>
          </a:xfr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12227" y="4477603"/>
            <a:ext cx="4863549" cy="2336025"/>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8853" y="808383"/>
            <a:ext cx="4863548" cy="3684104"/>
          </a:xfrm>
          <a:prstGeom prst="rect">
            <a:avLst/>
          </a:prstGeom>
        </p:spPr>
      </p:pic>
      <p:sp>
        <p:nvSpPr>
          <p:cNvPr id="7" name="Блок-схема: типовой процесс 6"/>
          <p:cNvSpPr/>
          <p:nvPr/>
        </p:nvSpPr>
        <p:spPr>
          <a:xfrm>
            <a:off x="6626" y="176927"/>
            <a:ext cx="6712227" cy="6681073"/>
          </a:xfrm>
          <a:prstGeom prst="flowChartPredefinedProcess">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3">
            <a:schemeClr val="accent4"/>
          </a:fillRef>
          <a:effectRef idx="2">
            <a:schemeClr val="accent4"/>
          </a:effectRef>
          <a:fontRef idx="minor">
            <a:schemeClr val="lt1"/>
          </a:fontRef>
        </p:style>
        <p:txBody>
          <a:bodyPr rtlCol="0" anchor="ctr"/>
          <a:lstStyle/>
          <a:p>
            <a:pPr algn="just"/>
            <a:r>
              <a:rPr lang="uz-Cyrl-UZ" sz="2400" dirty="0">
                <a:solidFill>
                  <a:schemeClr val="tx1"/>
                </a:solidFill>
              </a:rPr>
              <a:t>Боғдорчилик-қишлоқ хўжалигининг муҳим ва қадимий тармоқларидан бири бўлиб, у асосан мева ва резавор-мева маҳсулотларини етиштириш билан шуғулланади. Озиқ-овқат ва енгил саноатни хом ашё билан таъминлайди. Боғдорчиликнинг асосий маҳсулоти меваларда инсон организми учун жуда зарур бўлган витаминлар, углеводлар (қанд), органик </a:t>
            </a:r>
            <a:r>
              <a:rPr lang="uz-Cyrl-UZ" sz="2400" dirty="0" smtClean="0">
                <a:solidFill>
                  <a:schemeClr val="tx1"/>
                </a:solidFill>
              </a:rPr>
              <a:t>ки</a:t>
            </a:r>
            <a:r>
              <a:rPr lang="en-US" sz="2400" dirty="0" smtClean="0">
                <a:solidFill>
                  <a:schemeClr val="tx1"/>
                </a:solidFill>
              </a:rPr>
              <a:t>a</a:t>
            </a:r>
            <a:r>
              <a:rPr lang="uz-Cyrl-UZ" sz="2400" dirty="0" smtClean="0">
                <a:solidFill>
                  <a:schemeClr val="tx1"/>
                </a:solidFill>
              </a:rPr>
              <a:t>слоталар</a:t>
            </a:r>
            <a:r>
              <a:rPr lang="uz-Cyrl-UZ" sz="2400" dirty="0">
                <a:solidFill>
                  <a:schemeClr val="tx1"/>
                </a:solidFill>
              </a:rPr>
              <a:t>, оқсил, мой, минерал тузлар ва овқатни ҳазм бўлишига ёрдам берадиган бошқа моддалар кўп бўлади. Шунинг учун мевалар нон, гўшт ва сут маҳсулотлари каби озиқ-овқат рационида асосий ўрин тутади ва севиб истеъмол қилинади.</a:t>
            </a:r>
            <a:endParaRPr lang="ru-RU" sz="2400" dirty="0">
              <a:solidFill>
                <a:schemeClr val="tx1"/>
              </a:solidFill>
            </a:endParaRPr>
          </a:p>
        </p:txBody>
      </p:sp>
    </p:spTree>
    <p:extLst>
      <p:ext uri="{BB962C8B-B14F-4D97-AF65-F5344CB8AC3E}">
        <p14:creationId xmlns:p14="http://schemas.microsoft.com/office/powerpoint/2010/main" val="115824143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circle(in)">
                                      <p:cBhvr>
                                        <p:cTn id="2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858000"/>
          </a:xfrm>
        </p:spPr>
      </p:pic>
      <p:sp>
        <p:nvSpPr>
          <p:cNvPr id="3" name="Прямоугольник 2"/>
          <p:cNvSpPr/>
          <p:nvPr/>
        </p:nvSpPr>
        <p:spPr>
          <a:xfrm>
            <a:off x="5976731" y="1475928"/>
            <a:ext cx="6096000" cy="464871"/>
          </a:xfrm>
          <a:prstGeom prst="rect">
            <a:avLst/>
          </a:prstGeom>
        </p:spPr>
        <p:txBody>
          <a:bodyPr>
            <a:spAutoFit/>
          </a:bodyPr>
          <a:lstStyle/>
          <a:p>
            <a:pPr indent="450215" algn="just">
              <a:lnSpc>
                <a:spcPct val="150000"/>
              </a:lnSpc>
              <a:spcAft>
                <a:spcPts val="0"/>
              </a:spcAft>
            </a:pPr>
            <a:endParaRPr lang="ru-RU"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Скругленный прямоугольник 6"/>
          <p:cNvSpPr/>
          <p:nvPr/>
        </p:nvSpPr>
        <p:spPr>
          <a:xfrm>
            <a:off x="758536" y="1184565"/>
            <a:ext cx="10474037" cy="3688772"/>
          </a:xfrm>
          <a:prstGeom prst="roundRect">
            <a:avLst/>
          </a:prstGeom>
          <a:effectLst>
            <a:glow rad="139700">
              <a:schemeClr val="accent5">
                <a:satMod val="175000"/>
                <a:alpha val="40000"/>
              </a:schemeClr>
            </a:glow>
          </a:effectLst>
        </p:spPr>
        <p:style>
          <a:lnRef idx="1">
            <a:schemeClr val="accent5"/>
          </a:lnRef>
          <a:fillRef idx="2">
            <a:schemeClr val="accent5"/>
          </a:fillRef>
          <a:effectRef idx="1">
            <a:schemeClr val="accent5"/>
          </a:effectRef>
          <a:fontRef idx="minor">
            <a:schemeClr val="dk1"/>
          </a:fontRef>
        </p:style>
        <p:txBody>
          <a:bodyPr rtlCol="0" anchor="ctr"/>
          <a:lstStyle/>
          <a:p>
            <a:pPr algn="just"/>
            <a:r>
              <a:rPr lang="ru-RU" sz="2400" b="1" dirty="0" err="1">
                <a:solidFill>
                  <a:schemeClr val="tx1"/>
                </a:solidFill>
              </a:rPr>
              <a:t>Боғдорчилик</a:t>
            </a:r>
            <a:r>
              <a:rPr lang="ru-RU" sz="2400" b="1" dirty="0">
                <a:solidFill>
                  <a:schemeClr val="tx1"/>
                </a:solidFill>
              </a:rPr>
              <a:t> </a:t>
            </a:r>
            <a:r>
              <a:rPr lang="ru-RU" sz="2400" b="1" dirty="0" err="1">
                <a:solidFill>
                  <a:schemeClr val="tx1"/>
                </a:solidFill>
              </a:rPr>
              <a:t>дунёнинг</a:t>
            </a:r>
            <a:r>
              <a:rPr lang="ru-RU" sz="2400" b="1" dirty="0">
                <a:solidFill>
                  <a:schemeClr val="tx1"/>
                </a:solidFill>
              </a:rPr>
              <a:t> </a:t>
            </a:r>
            <a:r>
              <a:rPr lang="ru-RU" sz="2400" b="1" dirty="0" err="1">
                <a:solidFill>
                  <a:schemeClr val="tx1"/>
                </a:solidFill>
              </a:rPr>
              <a:t>айрим</a:t>
            </a:r>
            <a:r>
              <a:rPr lang="ru-RU" sz="2400" b="1" dirty="0">
                <a:solidFill>
                  <a:schemeClr val="tx1"/>
                </a:solidFill>
              </a:rPr>
              <a:t> </a:t>
            </a:r>
            <a:r>
              <a:rPr lang="ru-RU" sz="2400" b="1" dirty="0" err="1">
                <a:solidFill>
                  <a:schemeClr val="tx1"/>
                </a:solidFill>
              </a:rPr>
              <a:t>минтақаларида</a:t>
            </a:r>
            <a:r>
              <a:rPr lang="ru-RU" sz="2400" b="1" dirty="0">
                <a:solidFill>
                  <a:schemeClr val="tx1"/>
                </a:solidFill>
              </a:rPr>
              <a:t> </a:t>
            </a:r>
            <a:r>
              <a:rPr lang="ru-RU" sz="2400" b="1" dirty="0" err="1">
                <a:solidFill>
                  <a:schemeClr val="tx1"/>
                </a:solidFill>
              </a:rPr>
              <a:t>жуда</a:t>
            </a:r>
            <a:r>
              <a:rPr lang="ru-RU" sz="2400" b="1" dirty="0">
                <a:solidFill>
                  <a:schemeClr val="tx1"/>
                </a:solidFill>
              </a:rPr>
              <a:t> </a:t>
            </a:r>
            <a:r>
              <a:rPr lang="ru-RU" sz="2400" b="1" dirty="0" err="1">
                <a:solidFill>
                  <a:schemeClr val="tx1"/>
                </a:solidFill>
              </a:rPr>
              <a:t>яхши</a:t>
            </a:r>
            <a:r>
              <a:rPr lang="ru-RU" sz="2400" b="1" dirty="0">
                <a:solidFill>
                  <a:schemeClr val="tx1"/>
                </a:solidFill>
              </a:rPr>
              <a:t> </a:t>
            </a:r>
            <a:r>
              <a:rPr lang="ru-RU" sz="2400" b="1" dirty="0" err="1">
                <a:solidFill>
                  <a:schemeClr val="tx1"/>
                </a:solidFill>
              </a:rPr>
              <a:t>ривожланган</a:t>
            </a:r>
            <a:r>
              <a:rPr lang="ru-RU" sz="2400" b="1" dirty="0">
                <a:solidFill>
                  <a:schemeClr val="tx1"/>
                </a:solidFill>
              </a:rPr>
              <a:t> </a:t>
            </a:r>
            <a:r>
              <a:rPr lang="ru-RU" sz="2400" b="1" dirty="0" err="1">
                <a:solidFill>
                  <a:schemeClr val="tx1"/>
                </a:solidFill>
              </a:rPr>
              <a:t>ва</a:t>
            </a:r>
            <a:r>
              <a:rPr lang="ru-RU" sz="2400" b="1" dirty="0">
                <a:solidFill>
                  <a:schemeClr val="tx1"/>
                </a:solidFill>
              </a:rPr>
              <a:t> у </a:t>
            </a:r>
            <a:r>
              <a:rPr lang="ru-RU" sz="2400" b="1" dirty="0" err="1">
                <a:solidFill>
                  <a:schemeClr val="tx1"/>
                </a:solidFill>
              </a:rPr>
              <a:t>қишлоқ</a:t>
            </a:r>
            <a:r>
              <a:rPr lang="ru-RU" sz="2400" b="1" dirty="0">
                <a:solidFill>
                  <a:schemeClr val="tx1"/>
                </a:solidFill>
              </a:rPr>
              <a:t> </a:t>
            </a:r>
            <a:r>
              <a:rPr lang="ru-RU" sz="2400" b="1" dirty="0" err="1">
                <a:solidFill>
                  <a:schemeClr val="tx1"/>
                </a:solidFill>
              </a:rPr>
              <a:t>хўжалигида</a:t>
            </a:r>
            <a:r>
              <a:rPr lang="ru-RU" sz="2400" b="1" dirty="0">
                <a:solidFill>
                  <a:schemeClr val="tx1"/>
                </a:solidFill>
              </a:rPr>
              <a:t> </a:t>
            </a:r>
            <a:r>
              <a:rPr lang="ru-RU" sz="2400" b="1" dirty="0" err="1">
                <a:solidFill>
                  <a:schemeClr val="tx1"/>
                </a:solidFill>
              </a:rPr>
              <a:t>асосий</a:t>
            </a:r>
            <a:r>
              <a:rPr lang="ru-RU" sz="2400" b="1" dirty="0">
                <a:solidFill>
                  <a:schemeClr val="tx1"/>
                </a:solidFill>
              </a:rPr>
              <a:t> </a:t>
            </a:r>
            <a:r>
              <a:rPr lang="ru-RU" sz="2400" b="1" dirty="0" err="1">
                <a:solidFill>
                  <a:schemeClr val="tx1"/>
                </a:solidFill>
              </a:rPr>
              <a:t>ихтисослашган</a:t>
            </a:r>
            <a:r>
              <a:rPr lang="ru-RU" sz="2400" b="1" dirty="0">
                <a:solidFill>
                  <a:schemeClr val="tx1"/>
                </a:solidFill>
              </a:rPr>
              <a:t> </a:t>
            </a:r>
            <a:r>
              <a:rPr lang="ru-RU" sz="2400" b="1" dirty="0" err="1">
                <a:solidFill>
                  <a:schemeClr val="tx1"/>
                </a:solidFill>
              </a:rPr>
              <a:t>тармоқ</a:t>
            </a:r>
            <a:r>
              <a:rPr lang="ru-RU" sz="2400" b="1" dirty="0">
                <a:solidFill>
                  <a:schemeClr val="tx1"/>
                </a:solidFill>
              </a:rPr>
              <a:t> </a:t>
            </a:r>
            <a:r>
              <a:rPr lang="ru-RU" sz="2400" b="1" dirty="0" err="1">
                <a:solidFill>
                  <a:schemeClr val="tx1"/>
                </a:solidFill>
              </a:rPr>
              <a:t>ҳисобланади</a:t>
            </a:r>
            <a:r>
              <a:rPr lang="ru-RU" sz="2400" b="1" dirty="0">
                <a:solidFill>
                  <a:schemeClr val="tx1"/>
                </a:solidFill>
              </a:rPr>
              <a:t>. </a:t>
            </a:r>
            <a:r>
              <a:rPr lang="ru-RU" sz="2400" b="1" dirty="0" err="1">
                <a:solidFill>
                  <a:schemeClr val="tx1"/>
                </a:solidFill>
              </a:rPr>
              <a:t>Умумжаҳон</a:t>
            </a:r>
            <a:r>
              <a:rPr lang="ru-RU" sz="2400" b="1" dirty="0">
                <a:solidFill>
                  <a:schemeClr val="tx1"/>
                </a:solidFill>
              </a:rPr>
              <a:t> </a:t>
            </a:r>
            <a:r>
              <a:rPr lang="ru-RU" sz="2400" b="1" dirty="0" err="1">
                <a:solidFill>
                  <a:schemeClr val="tx1"/>
                </a:solidFill>
              </a:rPr>
              <a:t>боғдорчилигида</a:t>
            </a:r>
            <a:r>
              <a:rPr lang="ru-RU" sz="2400" b="1" dirty="0">
                <a:solidFill>
                  <a:schemeClr val="tx1"/>
                </a:solidFill>
              </a:rPr>
              <a:t> </a:t>
            </a:r>
            <a:r>
              <a:rPr lang="ru-RU" sz="2400" b="1" dirty="0" err="1">
                <a:solidFill>
                  <a:schemeClr val="tx1"/>
                </a:solidFill>
              </a:rPr>
              <a:t>Ўрта</a:t>
            </a:r>
            <a:r>
              <a:rPr lang="ru-RU" sz="2400" b="1" dirty="0">
                <a:solidFill>
                  <a:schemeClr val="tx1"/>
                </a:solidFill>
              </a:rPr>
              <a:t> </a:t>
            </a:r>
            <a:r>
              <a:rPr lang="ru-RU" sz="2400" b="1" dirty="0" err="1">
                <a:solidFill>
                  <a:schemeClr val="tx1"/>
                </a:solidFill>
              </a:rPr>
              <a:t>денгиз</a:t>
            </a:r>
            <a:r>
              <a:rPr lang="ru-RU" sz="2400" b="1" dirty="0">
                <a:solidFill>
                  <a:schemeClr val="tx1"/>
                </a:solidFill>
              </a:rPr>
              <a:t>, </a:t>
            </a:r>
            <a:r>
              <a:rPr lang="ru-RU" sz="2400" b="1" dirty="0" err="1">
                <a:solidFill>
                  <a:schemeClr val="tx1"/>
                </a:solidFill>
              </a:rPr>
              <a:t>Кариб</a:t>
            </a:r>
            <a:r>
              <a:rPr lang="uz-Cyrl-UZ" sz="2400" b="1" dirty="0">
                <a:solidFill>
                  <a:schemeClr val="tx1"/>
                </a:solidFill>
              </a:rPr>
              <a:t> ва</a:t>
            </a:r>
            <a:r>
              <a:rPr lang="ru-RU" sz="2400" b="1" dirty="0">
                <a:solidFill>
                  <a:schemeClr val="tx1"/>
                </a:solidFill>
              </a:rPr>
              <a:t> Форс </a:t>
            </a:r>
            <a:r>
              <a:rPr lang="ru-RU" sz="2400" b="1" dirty="0" err="1">
                <a:solidFill>
                  <a:schemeClr val="tx1"/>
                </a:solidFill>
              </a:rPr>
              <a:t>ҳавзаси</a:t>
            </a:r>
            <a:r>
              <a:rPr lang="ru-RU" sz="2400" b="1" dirty="0">
                <a:solidFill>
                  <a:schemeClr val="tx1"/>
                </a:solidFill>
              </a:rPr>
              <a:t> </a:t>
            </a:r>
            <a:r>
              <a:rPr lang="ru-RU" sz="2400" b="1" dirty="0" err="1">
                <a:solidFill>
                  <a:schemeClr val="tx1"/>
                </a:solidFill>
              </a:rPr>
              <a:t>мамлакатлари</a:t>
            </a:r>
            <a:r>
              <a:rPr lang="ru-RU" sz="2400" b="1" dirty="0">
                <a:solidFill>
                  <a:schemeClr val="tx1"/>
                </a:solidFill>
              </a:rPr>
              <a:t> </a:t>
            </a:r>
            <a:r>
              <a:rPr lang="ru-RU" sz="2400" b="1" dirty="0" err="1">
                <a:solidFill>
                  <a:schemeClr val="tx1"/>
                </a:solidFill>
              </a:rPr>
              <a:t>алоҳида</a:t>
            </a:r>
            <a:r>
              <a:rPr lang="ru-RU" sz="2400" b="1" dirty="0">
                <a:solidFill>
                  <a:schemeClr val="tx1"/>
                </a:solidFill>
              </a:rPr>
              <a:t> </a:t>
            </a:r>
            <a:r>
              <a:rPr lang="ru-RU" sz="2400" b="1" dirty="0" err="1">
                <a:solidFill>
                  <a:schemeClr val="tx1"/>
                </a:solidFill>
              </a:rPr>
              <a:t>ажралиб</a:t>
            </a:r>
            <a:r>
              <a:rPr lang="ru-RU" sz="2400" b="1" dirty="0">
                <a:solidFill>
                  <a:schemeClr val="tx1"/>
                </a:solidFill>
              </a:rPr>
              <a:t> </a:t>
            </a:r>
            <a:r>
              <a:rPr lang="ru-RU" sz="2400" b="1" dirty="0" err="1">
                <a:solidFill>
                  <a:schemeClr val="tx1"/>
                </a:solidFill>
              </a:rPr>
              <a:t>туради</a:t>
            </a:r>
            <a:r>
              <a:rPr lang="ru-RU" sz="2400" b="1" dirty="0">
                <a:solidFill>
                  <a:schemeClr val="tx1"/>
                </a:solidFill>
              </a:rPr>
              <a:t>. </a:t>
            </a:r>
            <a:r>
              <a:rPr lang="ru-RU" sz="2400" b="1" dirty="0" err="1">
                <a:solidFill>
                  <a:schemeClr val="tx1"/>
                </a:solidFill>
              </a:rPr>
              <a:t>Боғдорчиликнинг</a:t>
            </a:r>
            <a:r>
              <a:rPr lang="ru-RU" sz="2400" b="1" dirty="0">
                <a:solidFill>
                  <a:schemeClr val="tx1"/>
                </a:solidFill>
              </a:rPr>
              <a:t> </a:t>
            </a:r>
            <a:r>
              <a:rPr lang="ru-RU" sz="2400" b="1" dirty="0" err="1">
                <a:solidFill>
                  <a:schemeClr val="tx1"/>
                </a:solidFill>
              </a:rPr>
              <a:t>ривожланган</a:t>
            </a:r>
            <a:r>
              <a:rPr lang="ru-RU" sz="2400" b="1" dirty="0">
                <a:solidFill>
                  <a:schemeClr val="tx1"/>
                </a:solidFill>
              </a:rPr>
              <a:t> </a:t>
            </a:r>
            <a:r>
              <a:rPr lang="ru-RU" sz="2400" b="1" dirty="0" err="1">
                <a:solidFill>
                  <a:schemeClr val="tx1"/>
                </a:solidFill>
              </a:rPr>
              <a:t>мазкур</a:t>
            </a:r>
            <a:r>
              <a:rPr lang="ru-RU" sz="2400" b="1" dirty="0">
                <a:solidFill>
                  <a:schemeClr val="tx1"/>
                </a:solidFill>
              </a:rPr>
              <a:t> </a:t>
            </a:r>
            <a:r>
              <a:rPr lang="ru-RU" sz="2400" b="1" dirty="0" err="1">
                <a:solidFill>
                  <a:schemeClr val="tx1"/>
                </a:solidFill>
              </a:rPr>
              <a:t>ареалларида</a:t>
            </a:r>
            <a:r>
              <a:rPr lang="ru-RU" sz="2400" b="1" dirty="0">
                <a:solidFill>
                  <a:schemeClr val="tx1"/>
                </a:solidFill>
              </a:rPr>
              <a:t> </a:t>
            </a:r>
            <a:r>
              <a:rPr lang="ru-RU" sz="2400" b="1" dirty="0" err="1">
                <a:solidFill>
                  <a:schemeClr val="tx1"/>
                </a:solidFill>
              </a:rPr>
              <a:t>меваларнинг</a:t>
            </a:r>
            <a:r>
              <a:rPr lang="ru-RU" sz="2400" b="1" dirty="0">
                <a:solidFill>
                  <a:schemeClr val="tx1"/>
                </a:solidFill>
              </a:rPr>
              <a:t> </a:t>
            </a:r>
            <a:r>
              <a:rPr lang="ru-RU" sz="2400" b="1" dirty="0" err="1">
                <a:solidFill>
                  <a:schemeClr val="tx1"/>
                </a:solidFill>
              </a:rPr>
              <a:t>асосий</a:t>
            </a:r>
            <a:r>
              <a:rPr lang="ru-RU" sz="2400" b="1" dirty="0">
                <a:solidFill>
                  <a:schemeClr val="tx1"/>
                </a:solidFill>
              </a:rPr>
              <a:t> </a:t>
            </a:r>
            <a:r>
              <a:rPr lang="ru-RU" sz="2400" b="1" dirty="0" err="1">
                <a:solidFill>
                  <a:schemeClr val="tx1"/>
                </a:solidFill>
              </a:rPr>
              <a:t>қисми</a:t>
            </a:r>
            <a:r>
              <a:rPr lang="ru-RU" sz="2400" b="1" dirty="0">
                <a:solidFill>
                  <a:schemeClr val="tx1"/>
                </a:solidFill>
              </a:rPr>
              <a:t> </a:t>
            </a:r>
            <a:r>
              <a:rPr lang="ru-RU" sz="2400" b="1" dirty="0" err="1">
                <a:solidFill>
                  <a:schemeClr val="tx1"/>
                </a:solidFill>
              </a:rPr>
              <a:t>экспортга</a:t>
            </a:r>
            <a:r>
              <a:rPr lang="ru-RU" sz="2400" b="1" dirty="0">
                <a:solidFill>
                  <a:schemeClr val="tx1"/>
                </a:solidFill>
              </a:rPr>
              <a:t> </a:t>
            </a:r>
            <a:r>
              <a:rPr lang="ru-RU" sz="2400" b="1" dirty="0" err="1">
                <a:solidFill>
                  <a:schemeClr val="tx1"/>
                </a:solidFill>
              </a:rPr>
              <a:t>чиқарилади</a:t>
            </a:r>
            <a:r>
              <a:rPr lang="ru-RU" sz="2400" b="1" dirty="0">
                <a:solidFill>
                  <a:schemeClr val="tx1"/>
                </a:solidFill>
              </a:rPr>
              <a:t>. Италия </a:t>
            </a:r>
            <a:r>
              <a:rPr lang="ru-RU" sz="2400" b="1" dirty="0" err="1">
                <a:solidFill>
                  <a:schemeClr val="tx1"/>
                </a:solidFill>
              </a:rPr>
              <a:t>ва</a:t>
            </a:r>
            <a:r>
              <a:rPr lang="ru-RU" sz="2400" b="1" dirty="0">
                <a:solidFill>
                  <a:schemeClr val="tx1"/>
                </a:solidFill>
              </a:rPr>
              <a:t> Испания </a:t>
            </a:r>
            <a:r>
              <a:rPr lang="ru-RU" sz="2400" b="1" dirty="0" err="1">
                <a:solidFill>
                  <a:schemeClr val="tx1"/>
                </a:solidFill>
              </a:rPr>
              <a:t>учун</a:t>
            </a:r>
            <a:r>
              <a:rPr lang="ru-RU" sz="2400" b="1" dirty="0">
                <a:solidFill>
                  <a:schemeClr val="tx1"/>
                </a:solidFill>
              </a:rPr>
              <a:t> цитрус </a:t>
            </a:r>
            <a:r>
              <a:rPr lang="ru-RU" sz="2400" b="1" dirty="0" err="1">
                <a:solidFill>
                  <a:schemeClr val="tx1"/>
                </a:solidFill>
              </a:rPr>
              <a:t>мевалари</a:t>
            </a:r>
            <a:r>
              <a:rPr lang="ru-RU" sz="2400" b="1" dirty="0">
                <a:solidFill>
                  <a:schemeClr val="tx1"/>
                </a:solidFill>
              </a:rPr>
              <a:t>, Эквадор, Панама, Гондурас </a:t>
            </a:r>
            <a:r>
              <a:rPr lang="ru-RU" sz="2400" b="1" dirty="0" err="1">
                <a:solidFill>
                  <a:schemeClr val="tx1"/>
                </a:solidFill>
              </a:rPr>
              <a:t>учун</a:t>
            </a:r>
            <a:r>
              <a:rPr lang="ru-RU" sz="2400" b="1" dirty="0">
                <a:solidFill>
                  <a:schemeClr val="tx1"/>
                </a:solidFill>
              </a:rPr>
              <a:t> банан, </a:t>
            </a:r>
            <a:r>
              <a:rPr lang="ru-RU" sz="2400" b="1" dirty="0" err="1">
                <a:solidFill>
                  <a:schemeClr val="tx1"/>
                </a:solidFill>
              </a:rPr>
              <a:t>Ироқ</a:t>
            </a:r>
            <a:r>
              <a:rPr lang="ru-RU" sz="2400" b="1" dirty="0">
                <a:solidFill>
                  <a:schemeClr val="tx1"/>
                </a:solidFill>
              </a:rPr>
              <a:t>, </a:t>
            </a:r>
            <a:r>
              <a:rPr lang="ru-RU" sz="2400" b="1" dirty="0" err="1">
                <a:solidFill>
                  <a:schemeClr val="tx1"/>
                </a:solidFill>
              </a:rPr>
              <a:t>Эрон</a:t>
            </a:r>
            <a:r>
              <a:rPr lang="ru-RU" sz="2400" b="1" dirty="0">
                <a:solidFill>
                  <a:schemeClr val="tx1"/>
                </a:solidFill>
              </a:rPr>
              <a:t> </a:t>
            </a:r>
            <a:r>
              <a:rPr lang="ru-RU" sz="2400" b="1" dirty="0" err="1">
                <a:solidFill>
                  <a:schemeClr val="tx1"/>
                </a:solidFill>
              </a:rPr>
              <a:t>учун</a:t>
            </a:r>
            <a:r>
              <a:rPr lang="ru-RU" sz="2400" b="1" dirty="0">
                <a:solidFill>
                  <a:schemeClr val="tx1"/>
                </a:solidFill>
              </a:rPr>
              <a:t> </a:t>
            </a:r>
            <a:r>
              <a:rPr lang="ru-RU" sz="2400" b="1" dirty="0" err="1">
                <a:solidFill>
                  <a:schemeClr val="tx1"/>
                </a:solidFill>
              </a:rPr>
              <a:t>хурмо</a:t>
            </a:r>
            <a:r>
              <a:rPr lang="ru-RU" sz="2400" b="1" dirty="0">
                <a:solidFill>
                  <a:schemeClr val="tx1"/>
                </a:solidFill>
              </a:rPr>
              <a:t> </a:t>
            </a:r>
            <a:r>
              <a:rPr lang="ru-RU" sz="2400" b="1" dirty="0" err="1">
                <a:solidFill>
                  <a:schemeClr val="tx1"/>
                </a:solidFill>
              </a:rPr>
              <a:t>етиштириш</a:t>
            </a:r>
            <a:r>
              <a:rPr lang="ru-RU" sz="2400" b="1" dirty="0">
                <a:solidFill>
                  <a:schemeClr val="tx1"/>
                </a:solidFill>
              </a:rPr>
              <a:t> </a:t>
            </a:r>
            <a:r>
              <a:rPr lang="ru-RU" sz="2400" b="1" dirty="0" err="1">
                <a:solidFill>
                  <a:schemeClr val="tx1"/>
                </a:solidFill>
              </a:rPr>
              <a:t>халқаро</a:t>
            </a:r>
            <a:r>
              <a:rPr lang="ru-RU" sz="2400" b="1" dirty="0">
                <a:solidFill>
                  <a:schemeClr val="tx1"/>
                </a:solidFill>
              </a:rPr>
              <a:t> </a:t>
            </a:r>
            <a:r>
              <a:rPr lang="ru-RU" sz="2400" b="1" dirty="0" err="1">
                <a:solidFill>
                  <a:schemeClr val="tx1"/>
                </a:solidFill>
              </a:rPr>
              <a:t>аҳамиятга</a:t>
            </a:r>
            <a:r>
              <a:rPr lang="ru-RU" sz="2400" b="1" dirty="0">
                <a:solidFill>
                  <a:schemeClr val="tx1"/>
                </a:solidFill>
              </a:rPr>
              <a:t> </a:t>
            </a:r>
            <a:r>
              <a:rPr lang="ru-RU" sz="2400" b="1" dirty="0" err="1">
                <a:solidFill>
                  <a:schemeClr val="tx1"/>
                </a:solidFill>
              </a:rPr>
              <a:t>эга</a:t>
            </a:r>
            <a:r>
              <a:rPr lang="ru-RU" sz="2400" b="1" dirty="0">
                <a:solidFill>
                  <a:schemeClr val="tx1"/>
                </a:solidFill>
              </a:rPr>
              <a:t>.</a:t>
            </a:r>
          </a:p>
        </p:txBody>
      </p:sp>
    </p:spTree>
    <p:extLst>
      <p:ext uri="{BB962C8B-B14F-4D97-AF65-F5344CB8AC3E}">
        <p14:creationId xmlns:p14="http://schemas.microsoft.com/office/powerpoint/2010/main" val="1602114567"/>
      </p:ext>
    </p:extLst>
  </p:cSld>
  <p:clrMapOvr>
    <a:masterClrMapping/>
  </p:clrMapOvr>
  <mc:AlternateContent xmlns:mc="http://schemas.openxmlformats.org/markup-compatibility/2006">
    <mc:Choice xmlns:p14="http://schemas.microsoft.com/office/powerpoint/2010/main" Requires="p14">
      <p:transition spd="slow" p14:dur="15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Вертикальный свиток 2"/>
          <p:cNvSpPr/>
          <p:nvPr/>
        </p:nvSpPr>
        <p:spPr>
          <a:xfrm>
            <a:off x="5081155" y="0"/>
            <a:ext cx="7110845" cy="6858000"/>
          </a:xfrm>
          <a:prstGeom prst="verticalScroll">
            <a:avLst/>
          </a:prstGeom>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000" b="1" dirty="0" err="1">
                <a:solidFill>
                  <a:schemeClr val="tx1"/>
                </a:solidFill>
              </a:rPr>
              <a:t>Энг</a:t>
            </a:r>
            <a:r>
              <a:rPr lang="ru-RU" sz="2000" b="1" dirty="0">
                <a:solidFill>
                  <a:schemeClr val="tx1"/>
                </a:solidFill>
              </a:rPr>
              <a:t> </a:t>
            </a:r>
            <a:r>
              <a:rPr lang="ru-RU" sz="2000" b="1" dirty="0" err="1">
                <a:solidFill>
                  <a:schemeClr val="tx1"/>
                </a:solidFill>
              </a:rPr>
              <a:t>кўп</a:t>
            </a:r>
            <a:r>
              <a:rPr lang="ru-RU" sz="2000" b="1" dirty="0">
                <a:solidFill>
                  <a:schemeClr val="tx1"/>
                </a:solidFill>
              </a:rPr>
              <a:t> </a:t>
            </a:r>
            <a:r>
              <a:rPr lang="ru-RU" sz="2000" b="1" dirty="0" err="1">
                <a:solidFill>
                  <a:schemeClr val="tx1"/>
                </a:solidFill>
              </a:rPr>
              <a:t>ҳосил</a:t>
            </a:r>
            <a:r>
              <a:rPr lang="ru-RU" sz="2000" b="1" dirty="0">
                <a:solidFill>
                  <a:schemeClr val="tx1"/>
                </a:solidFill>
              </a:rPr>
              <a:t> тропик </a:t>
            </a:r>
            <a:r>
              <a:rPr lang="ru-RU" sz="2000" b="1" dirty="0" err="1">
                <a:solidFill>
                  <a:schemeClr val="tx1"/>
                </a:solidFill>
              </a:rPr>
              <a:t>минтақада</a:t>
            </a:r>
            <a:r>
              <a:rPr lang="ru-RU" sz="2000" b="1" dirty="0">
                <a:solidFill>
                  <a:schemeClr val="tx1"/>
                </a:solidFill>
              </a:rPr>
              <a:t> </a:t>
            </a:r>
            <a:r>
              <a:rPr lang="ru-RU" sz="2000" b="1" dirty="0" err="1">
                <a:solidFill>
                  <a:schemeClr val="tx1"/>
                </a:solidFill>
              </a:rPr>
              <a:t>жойлашган</a:t>
            </a:r>
            <a:r>
              <a:rPr lang="ru-RU" sz="2000" b="1" dirty="0">
                <a:solidFill>
                  <a:schemeClr val="tx1"/>
                </a:solidFill>
              </a:rPr>
              <a:t> </a:t>
            </a:r>
            <a:r>
              <a:rPr lang="ru-RU" sz="2000" b="1" dirty="0" err="1">
                <a:solidFill>
                  <a:schemeClr val="tx1"/>
                </a:solidFill>
              </a:rPr>
              <a:t>мамлакатларга</a:t>
            </a:r>
            <a:r>
              <a:rPr lang="ru-RU" sz="2000" b="1" dirty="0">
                <a:solidFill>
                  <a:schemeClr val="tx1"/>
                </a:solidFill>
              </a:rPr>
              <a:t> </a:t>
            </a:r>
            <a:r>
              <a:rPr lang="ru-RU" sz="2000" b="1" dirty="0" err="1">
                <a:solidFill>
                  <a:schemeClr val="tx1"/>
                </a:solidFill>
              </a:rPr>
              <a:t>тўғри</a:t>
            </a:r>
            <a:r>
              <a:rPr lang="ru-RU" sz="2000" b="1" dirty="0">
                <a:solidFill>
                  <a:schemeClr val="tx1"/>
                </a:solidFill>
              </a:rPr>
              <a:t> </a:t>
            </a:r>
            <a:r>
              <a:rPr lang="ru-RU" sz="2000" b="1" dirty="0" err="1">
                <a:solidFill>
                  <a:schemeClr val="tx1"/>
                </a:solidFill>
              </a:rPr>
              <a:t>келади</a:t>
            </a:r>
            <a:r>
              <a:rPr lang="ru-RU" sz="2000" b="1" dirty="0">
                <a:solidFill>
                  <a:schemeClr val="tx1"/>
                </a:solidFill>
              </a:rPr>
              <a:t>. </a:t>
            </a:r>
            <a:r>
              <a:rPr lang="ru-RU" sz="2000" b="1" dirty="0" err="1">
                <a:solidFill>
                  <a:schemeClr val="tx1"/>
                </a:solidFill>
              </a:rPr>
              <a:t>Жаҳон</a:t>
            </a:r>
            <a:r>
              <a:rPr lang="ru-RU" sz="2000" b="1" dirty="0">
                <a:solidFill>
                  <a:schemeClr val="tx1"/>
                </a:solidFill>
              </a:rPr>
              <a:t> </a:t>
            </a:r>
            <a:r>
              <a:rPr lang="ru-RU" sz="2000" b="1" dirty="0" err="1">
                <a:solidFill>
                  <a:schemeClr val="tx1"/>
                </a:solidFill>
              </a:rPr>
              <a:t>мамлакатлари</a:t>
            </a:r>
            <a:r>
              <a:rPr lang="ru-RU" sz="2000" b="1" dirty="0">
                <a:solidFill>
                  <a:schemeClr val="tx1"/>
                </a:solidFill>
              </a:rPr>
              <a:t> </a:t>
            </a:r>
            <a:r>
              <a:rPr lang="ru-RU" sz="2000" b="1" dirty="0" err="1">
                <a:solidFill>
                  <a:schemeClr val="tx1"/>
                </a:solidFill>
              </a:rPr>
              <a:t>ичида</a:t>
            </a:r>
            <a:r>
              <a:rPr lang="ru-RU" sz="2000" b="1" dirty="0">
                <a:solidFill>
                  <a:schemeClr val="tx1"/>
                </a:solidFill>
              </a:rPr>
              <a:t> </a:t>
            </a:r>
            <a:r>
              <a:rPr lang="ru-RU" sz="2000" b="1" dirty="0" err="1">
                <a:solidFill>
                  <a:schemeClr val="tx1"/>
                </a:solidFill>
              </a:rPr>
              <a:t>мевалар</a:t>
            </a:r>
            <a:r>
              <a:rPr lang="ru-RU" sz="2000" b="1" dirty="0">
                <a:solidFill>
                  <a:schemeClr val="tx1"/>
                </a:solidFill>
              </a:rPr>
              <a:t> </a:t>
            </a:r>
            <a:r>
              <a:rPr lang="ru-RU" sz="2000" b="1" dirty="0" err="1">
                <a:solidFill>
                  <a:schemeClr val="tx1"/>
                </a:solidFill>
              </a:rPr>
              <a:t>етиштириш</a:t>
            </a:r>
            <a:r>
              <a:rPr lang="ru-RU" sz="2000" b="1" dirty="0">
                <a:solidFill>
                  <a:schemeClr val="tx1"/>
                </a:solidFill>
              </a:rPr>
              <a:t> </a:t>
            </a:r>
            <a:r>
              <a:rPr lang="ru-RU" sz="2000" b="1" dirty="0" err="1">
                <a:solidFill>
                  <a:schemeClr val="tx1"/>
                </a:solidFill>
              </a:rPr>
              <a:t>бўйича</a:t>
            </a:r>
            <a:r>
              <a:rPr lang="ru-RU" sz="2000" b="1" dirty="0">
                <a:solidFill>
                  <a:schemeClr val="tx1"/>
                </a:solidFill>
              </a:rPr>
              <a:t> </a:t>
            </a:r>
            <a:r>
              <a:rPr lang="ru-RU" sz="2000" b="1" dirty="0" err="1">
                <a:solidFill>
                  <a:schemeClr val="tx1"/>
                </a:solidFill>
              </a:rPr>
              <a:t>Хитой</a:t>
            </a:r>
            <a:r>
              <a:rPr lang="ru-RU" sz="2000" b="1" dirty="0">
                <a:solidFill>
                  <a:schemeClr val="tx1"/>
                </a:solidFill>
              </a:rPr>
              <a:t> </a:t>
            </a:r>
            <a:r>
              <a:rPr lang="ru-RU" sz="2000" b="1" dirty="0" err="1">
                <a:solidFill>
                  <a:schemeClr val="tx1"/>
                </a:solidFill>
              </a:rPr>
              <a:t>етакчилик</a:t>
            </a:r>
            <a:r>
              <a:rPr lang="ru-RU" sz="2000" b="1" dirty="0">
                <a:solidFill>
                  <a:schemeClr val="tx1"/>
                </a:solidFill>
              </a:rPr>
              <a:t> </a:t>
            </a:r>
            <a:r>
              <a:rPr lang="ru-RU" sz="2000" b="1" dirty="0" err="1">
                <a:solidFill>
                  <a:schemeClr val="tx1"/>
                </a:solidFill>
              </a:rPr>
              <a:t>қилади</a:t>
            </a:r>
            <a:r>
              <a:rPr lang="ru-RU" sz="2000" b="1" dirty="0">
                <a:solidFill>
                  <a:schemeClr val="tx1"/>
                </a:solidFill>
              </a:rPr>
              <a:t>. 2-ўринда </a:t>
            </a:r>
            <a:r>
              <a:rPr lang="ru-RU" sz="2000" b="1" dirty="0" err="1">
                <a:solidFill>
                  <a:schemeClr val="tx1"/>
                </a:solidFill>
              </a:rPr>
              <a:t>Ҳиндистон</a:t>
            </a:r>
            <a:r>
              <a:rPr lang="ru-RU" sz="2000" b="1" dirty="0">
                <a:solidFill>
                  <a:schemeClr val="tx1"/>
                </a:solidFill>
              </a:rPr>
              <a:t>, 3-ўринда Бразилия </a:t>
            </a:r>
            <a:r>
              <a:rPr lang="ru-RU" sz="2000" b="1" dirty="0" err="1">
                <a:solidFill>
                  <a:schemeClr val="tx1"/>
                </a:solidFill>
              </a:rPr>
              <a:t>туради</a:t>
            </a:r>
            <a:r>
              <a:rPr lang="ru-RU" sz="2000" b="1" dirty="0">
                <a:solidFill>
                  <a:schemeClr val="tx1"/>
                </a:solidFill>
              </a:rPr>
              <a:t>. </a:t>
            </a:r>
            <a:r>
              <a:rPr lang="ru-RU" sz="2000" b="1" dirty="0" err="1">
                <a:solidFill>
                  <a:schemeClr val="tx1"/>
                </a:solidFill>
              </a:rPr>
              <a:t>Ривожланган</a:t>
            </a:r>
            <a:r>
              <a:rPr lang="ru-RU" sz="2000" b="1" dirty="0">
                <a:solidFill>
                  <a:schemeClr val="tx1"/>
                </a:solidFill>
              </a:rPr>
              <a:t> </a:t>
            </a:r>
            <a:r>
              <a:rPr lang="ru-RU" sz="2000" b="1" dirty="0" err="1">
                <a:solidFill>
                  <a:schemeClr val="tx1"/>
                </a:solidFill>
              </a:rPr>
              <a:t>мамлакатлар</a:t>
            </a:r>
            <a:r>
              <a:rPr lang="ru-RU" sz="2000" b="1" dirty="0">
                <a:solidFill>
                  <a:schemeClr val="tx1"/>
                </a:solidFill>
              </a:rPr>
              <a:t>(АҚШ, Италия, Испания) </a:t>
            </a:r>
            <a:r>
              <a:rPr lang="ru-RU" sz="2000" b="1" dirty="0" err="1">
                <a:solidFill>
                  <a:schemeClr val="tx1"/>
                </a:solidFill>
              </a:rPr>
              <a:t>кейинги</a:t>
            </a:r>
            <a:r>
              <a:rPr lang="ru-RU" sz="2000" b="1" dirty="0">
                <a:solidFill>
                  <a:schemeClr val="tx1"/>
                </a:solidFill>
              </a:rPr>
              <a:t> </a:t>
            </a:r>
            <a:r>
              <a:rPr lang="ru-RU" sz="2000" b="1" dirty="0" err="1">
                <a:solidFill>
                  <a:schemeClr val="tx1"/>
                </a:solidFill>
              </a:rPr>
              <a:t>ўринларни</a:t>
            </a:r>
            <a:r>
              <a:rPr lang="ru-RU" sz="2000" b="1" dirty="0">
                <a:solidFill>
                  <a:schemeClr val="tx1"/>
                </a:solidFill>
              </a:rPr>
              <a:t> банд </a:t>
            </a:r>
            <a:r>
              <a:rPr lang="ru-RU" sz="2000" b="1" dirty="0" err="1">
                <a:solidFill>
                  <a:schemeClr val="tx1"/>
                </a:solidFill>
              </a:rPr>
              <a:t>этади</a:t>
            </a:r>
            <a:r>
              <a:rPr lang="ru-RU" sz="2000" b="1" dirty="0">
                <a:solidFill>
                  <a:schemeClr val="tx1"/>
                </a:solidFill>
              </a:rPr>
              <a:t>. </a:t>
            </a:r>
            <a:r>
              <a:rPr lang="ru-RU" sz="2000" b="1" dirty="0" err="1">
                <a:solidFill>
                  <a:schemeClr val="tx1"/>
                </a:solidFill>
              </a:rPr>
              <a:t>Қуйидаги</a:t>
            </a:r>
            <a:r>
              <a:rPr lang="ru-RU" sz="2000" b="1" dirty="0">
                <a:solidFill>
                  <a:schemeClr val="tx1"/>
                </a:solidFill>
              </a:rPr>
              <a:t> 30-жадвалда </a:t>
            </a:r>
            <a:r>
              <a:rPr lang="ru-RU" sz="2000" b="1" dirty="0" err="1">
                <a:solidFill>
                  <a:schemeClr val="tx1"/>
                </a:solidFill>
              </a:rPr>
              <a:t>энг</a:t>
            </a:r>
            <a:r>
              <a:rPr lang="ru-RU" sz="2000" b="1" dirty="0">
                <a:solidFill>
                  <a:schemeClr val="tx1"/>
                </a:solidFill>
              </a:rPr>
              <a:t> </a:t>
            </a:r>
            <a:r>
              <a:rPr lang="ru-RU" sz="2000" b="1" dirty="0" err="1">
                <a:solidFill>
                  <a:schemeClr val="tx1"/>
                </a:solidFill>
              </a:rPr>
              <a:t>кўп</a:t>
            </a:r>
            <a:r>
              <a:rPr lang="ru-RU" sz="2000" b="1" dirty="0">
                <a:solidFill>
                  <a:schemeClr val="tx1"/>
                </a:solidFill>
              </a:rPr>
              <a:t> </a:t>
            </a:r>
            <a:r>
              <a:rPr lang="ru-RU" sz="2000" b="1" dirty="0" err="1">
                <a:solidFill>
                  <a:schemeClr val="tx1"/>
                </a:solidFill>
              </a:rPr>
              <a:t>мева</a:t>
            </a:r>
            <a:r>
              <a:rPr lang="ru-RU" sz="2000" b="1" dirty="0">
                <a:solidFill>
                  <a:schemeClr val="tx1"/>
                </a:solidFill>
              </a:rPr>
              <a:t> </a:t>
            </a:r>
            <a:r>
              <a:rPr lang="ru-RU" sz="2000" b="1" dirty="0" err="1">
                <a:solidFill>
                  <a:schemeClr val="tx1"/>
                </a:solidFill>
              </a:rPr>
              <a:t>етиштирувчи</a:t>
            </a:r>
            <a:r>
              <a:rPr lang="ru-RU" sz="2000" b="1" dirty="0">
                <a:solidFill>
                  <a:schemeClr val="tx1"/>
                </a:solidFill>
              </a:rPr>
              <a:t> 10 та </a:t>
            </a:r>
            <a:r>
              <a:rPr lang="ru-RU" sz="2000" b="1" dirty="0" err="1">
                <a:solidFill>
                  <a:schemeClr val="tx1"/>
                </a:solidFill>
              </a:rPr>
              <a:t>мамлакатлар</a:t>
            </a:r>
            <a:r>
              <a:rPr lang="ru-RU" sz="2000" b="1" dirty="0">
                <a:solidFill>
                  <a:schemeClr val="tx1"/>
                </a:solidFill>
              </a:rPr>
              <a:t> </a:t>
            </a:r>
            <a:r>
              <a:rPr lang="ru-RU" sz="2000" b="1" dirty="0" err="1">
                <a:solidFill>
                  <a:schemeClr val="tx1"/>
                </a:solidFill>
              </a:rPr>
              <a:t>келтирилган</a:t>
            </a:r>
            <a:r>
              <a:rPr lang="ru-RU" sz="2000" b="1" dirty="0">
                <a:solidFill>
                  <a:schemeClr val="tx1"/>
                </a:solidFill>
              </a:rPr>
              <a:t>.</a:t>
            </a:r>
          </a:p>
          <a:p>
            <a:pPr algn="just"/>
            <a:r>
              <a:rPr lang="ru-RU" sz="2000" b="1" dirty="0" err="1">
                <a:solidFill>
                  <a:schemeClr val="tx1"/>
                </a:solidFill>
              </a:rPr>
              <a:t>Ўзбекистонда</a:t>
            </a:r>
            <a:r>
              <a:rPr lang="ru-RU" sz="2000" b="1" dirty="0">
                <a:solidFill>
                  <a:schemeClr val="tx1"/>
                </a:solidFill>
              </a:rPr>
              <a:t> </a:t>
            </a:r>
            <a:r>
              <a:rPr lang="ru-RU" sz="2000" b="1" dirty="0" err="1">
                <a:solidFill>
                  <a:schemeClr val="tx1"/>
                </a:solidFill>
              </a:rPr>
              <a:t>ҳам</a:t>
            </a:r>
            <a:r>
              <a:rPr lang="ru-RU" sz="2000" b="1" dirty="0">
                <a:solidFill>
                  <a:schemeClr val="tx1"/>
                </a:solidFill>
              </a:rPr>
              <a:t> </a:t>
            </a:r>
            <a:r>
              <a:rPr lang="ru-RU" sz="2000" b="1" dirty="0" err="1">
                <a:solidFill>
                  <a:schemeClr val="tx1"/>
                </a:solidFill>
              </a:rPr>
              <a:t>боғдорчилик</a:t>
            </a:r>
            <a:r>
              <a:rPr lang="ru-RU" sz="2000" b="1" dirty="0">
                <a:solidFill>
                  <a:schemeClr val="tx1"/>
                </a:solidFill>
              </a:rPr>
              <a:t> </a:t>
            </a:r>
            <a:r>
              <a:rPr lang="ru-RU" sz="2000" b="1" dirty="0" err="1">
                <a:solidFill>
                  <a:schemeClr val="tx1"/>
                </a:solidFill>
              </a:rPr>
              <a:t>қадимдан</a:t>
            </a:r>
            <a:r>
              <a:rPr lang="ru-RU" sz="2000" b="1" dirty="0">
                <a:solidFill>
                  <a:schemeClr val="tx1"/>
                </a:solidFill>
              </a:rPr>
              <a:t> </a:t>
            </a:r>
            <a:r>
              <a:rPr lang="ru-RU" sz="2000" b="1" dirty="0" err="1">
                <a:solidFill>
                  <a:schemeClr val="tx1"/>
                </a:solidFill>
              </a:rPr>
              <a:t>ривожланиб</a:t>
            </a:r>
            <a:r>
              <a:rPr lang="ru-RU" sz="2000" b="1" dirty="0">
                <a:solidFill>
                  <a:schemeClr val="tx1"/>
                </a:solidFill>
              </a:rPr>
              <a:t> </a:t>
            </a:r>
            <a:r>
              <a:rPr lang="ru-RU" sz="2000" b="1" dirty="0" err="1">
                <a:solidFill>
                  <a:schemeClr val="tx1"/>
                </a:solidFill>
              </a:rPr>
              <a:t>келган</a:t>
            </a:r>
            <a:r>
              <a:rPr lang="ru-RU" sz="2000" b="1" dirty="0">
                <a:solidFill>
                  <a:schemeClr val="tx1"/>
                </a:solidFill>
              </a:rPr>
              <a:t>. </a:t>
            </a:r>
            <a:r>
              <a:rPr lang="ru-RU" sz="2000" b="1" dirty="0" err="1">
                <a:solidFill>
                  <a:schemeClr val="tx1"/>
                </a:solidFill>
              </a:rPr>
              <a:t>Меваларни</a:t>
            </a:r>
            <a:r>
              <a:rPr lang="ru-RU" sz="2000" b="1" dirty="0">
                <a:solidFill>
                  <a:schemeClr val="tx1"/>
                </a:solidFill>
              </a:rPr>
              <a:t> </a:t>
            </a:r>
            <a:r>
              <a:rPr lang="ru-RU" sz="2000" b="1" dirty="0" err="1">
                <a:solidFill>
                  <a:schemeClr val="tx1"/>
                </a:solidFill>
              </a:rPr>
              <a:t>етиштириш</a:t>
            </a:r>
            <a:r>
              <a:rPr lang="ru-RU" sz="2000" b="1" dirty="0">
                <a:solidFill>
                  <a:schemeClr val="tx1"/>
                </a:solidFill>
              </a:rPr>
              <a:t> </a:t>
            </a:r>
            <a:r>
              <a:rPr lang="ru-RU" sz="2000" b="1" dirty="0" err="1">
                <a:solidFill>
                  <a:schemeClr val="tx1"/>
                </a:solidFill>
              </a:rPr>
              <a:t>хақидаги</a:t>
            </a:r>
            <a:r>
              <a:rPr lang="ru-RU" sz="2000" b="1" dirty="0">
                <a:solidFill>
                  <a:schemeClr val="tx1"/>
                </a:solidFill>
              </a:rPr>
              <a:t> </a:t>
            </a:r>
            <a:r>
              <a:rPr lang="ru-RU" sz="2000" b="1" dirty="0" err="1">
                <a:solidFill>
                  <a:schemeClr val="tx1"/>
                </a:solidFill>
              </a:rPr>
              <a:t>дастлабки</a:t>
            </a:r>
            <a:r>
              <a:rPr lang="ru-RU" sz="2000" b="1" dirty="0">
                <a:solidFill>
                  <a:schemeClr val="tx1"/>
                </a:solidFill>
              </a:rPr>
              <a:t> </a:t>
            </a:r>
            <a:r>
              <a:rPr lang="ru-RU" sz="2000" b="1" dirty="0" err="1">
                <a:solidFill>
                  <a:schemeClr val="tx1"/>
                </a:solidFill>
              </a:rPr>
              <a:t>маълумотлар</a:t>
            </a:r>
            <a:r>
              <a:rPr lang="ru-RU" sz="2000" b="1" dirty="0">
                <a:solidFill>
                  <a:schemeClr val="tx1"/>
                </a:solidFill>
              </a:rPr>
              <a:t> </a:t>
            </a:r>
            <a:r>
              <a:rPr lang="ru-RU" sz="2000" b="1" dirty="0" err="1">
                <a:solidFill>
                  <a:schemeClr val="tx1"/>
                </a:solidFill>
              </a:rPr>
              <a:t>эрамиздан</a:t>
            </a:r>
            <a:r>
              <a:rPr lang="ru-RU" sz="2000" b="1" dirty="0">
                <a:solidFill>
                  <a:schemeClr val="tx1"/>
                </a:solidFill>
              </a:rPr>
              <a:t> </a:t>
            </a:r>
            <a:r>
              <a:rPr lang="ru-RU" sz="2000" b="1" dirty="0" err="1">
                <a:solidFill>
                  <a:schemeClr val="tx1"/>
                </a:solidFill>
              </a:rPr>
              <a:t>олдинги</a:t>
            </a:r>
            <a:r>
              <a:rPr lang="ru-RU" sz="2000" b="1" dirty="0">
                <a:solidFill>
                  <a:schemeClr val="tx1"/>
                </a:solidFill>
              </a:rPr>
              <a:t> 5-асрларга </a:t>
            </a:r>
            <a:r>
              <a:rPr lang="ru-RU" sz="2000" b="1" dirty="0" err="1">
                <a:solidFill>
                  <a:schemeClr val="tx1"/>
                </a:solidFill>
              </a:rPr>
              <a:t>оид</a:t>
            </a:r>
            <a:r>
              <a:rPr lang="ru-RU" sz="2000" b="1" dirty="0">
                <a:solidFill>
                  <a:schemeClr val="tx1"/>
                </a:solidFill>
              </a:rPr>
              <a:t> </a:t>
            </a:r>
            <a:r>
              <a:rPr lang="ru-RU" sz="2000" b="1" dirty="0" err="1">
                <a:solidFill>
                  <a:schemeClr val="tx1"/>
                </a:solidFill>
              </a:rPr>
              <a:t>манбаларида</a:t>
            </a:r>
            <a:r>
              <a:rPr lang="ru-RU" sz="2000" b="1" dirty="0">
                <a:solidFill>
                  <a:schemeClr val="tx1"/>
                </a:solidFill>
              </a:rPr>
              <a:t> </a:t>
            </a:r>
            <a:r>
              <a:rPr lang="ru-RU" sz="2000" b="1" dirty="0" err="1">
                <a:solidFill>
                  <a:schemeClr val="tx1"/>
                </a:solidFill>
              </a:rPr>
              <a:t>учрайди</a:t>
            </a:r>
            <a:r>
              <a:rPr lang="ru-RU" sz="2000" b="1" dirty="0">
                <a:solidFill>
                  <a:schemeClr val="tx1"/>
                </a:solidFill>
              </a:rPr>
              <a:t>. </a:t>
            </a:r>
            <a:r>
              <a:rPr lang="ru-RU" sz="2000" b="1" dirty="0" err="1">
                <a:solidFill>
                  <a:schemeClr val="tx1"/>
                </a:solidFill>
              </a:rPr>
              <a:t>Минг</a:t>
            </a:r>
            <a:r>
              <a:rPr lang="ru-RU" sz="2000" b="1" dirty="0">
                <a:solidFill>
                  <a:schemeClr val="tx1"/>
                </a:solidFill>
              </a:rPr>
              <a:t> </a:t>
            </a:r>
            <a:r>
              <a:rPr lang="ru-RU" sz="2000" b="1" dirty="0" err="1">
                <a:solidFill>
                  <a:schemeClr val="tx1"/>
                </a:solidFill>
              </a:rPr>
              <a:t>йиллар</a:t>
            </a:r>
            <a:r>
              <a:rPr lang="ru-RU" sz="2000" b="1" dirty="0">
                <a:solidFill>
                  <a:schemeClr val="tx1"/>
                </a:solidFill>
              </a:rPr>
              <a:t> </a:t>
            </a:r>
            <a:r>
              <a:rPr lang="ru-RU" sz="2000" b="1" dirty="0" err="1">
                <a:solidFill>
                  <a:schemeClr val="tx1"/>
                </a:solidFill>
              </a:rPr>
              <a:t>давомида</a:t>
            </a:r>
            <a:r>
              <a:rPr lang="ru-RU" sz="2000" b="1" dirty="0">
                <a:solidFill>
                  <a:schemeClr val="tx1"/>
                </a:solidFill>
              </a:rPr>
              <a:t> </a:t>
            </a:r>
            <a:r>
              <a:rPr lang="ru-RU" sz="2000" b="1" dirty="0" err="1">
                <a:solidFill>
                  <a:schemeClr val="tx1"/>
                </a:solidFill>
              </a:rPr>
              <a:t>халқ</a:t>
            </a:r>
            <a:r>
              <a:rPr lang="ru-RU" sz="2000" b="1" dirty="0">
                <a:solidFill>
                  <a:schemeClr val="tx1"/>
                </a:solidFill>
              </a:rPr>
              <a:t> </a:t>
            </a:r>
            <a:r>
              <a:rPr lang="ru-RU" sz="2000" b="1" dirty="0" err="1">
                <a:solidFill>
                  <a:schemeClr val="tx1"/>
                </a:solidFill>
              </a:rPr>
              <a:t>селекционерлари</a:t>
            </a:r>
            <a:r>
              <a:rPr lang="ru-RU" sz="2000" b="1" dirty="0">
                <a:solidFill>
                  <a:schemeClr val="tx1"/>
                </a:solidFill>
              </a:rPr>
              <a:t> </a:t>
            </a:r>
            <a:r>
              <a:rPr lang="ru-RU" sz="2000" b="1" dirty="0" err="1">
                <a:solidFill>
                  <a:schemeClr val="tx1"/>
                </a:solidFill>
              </a:rPr>
              <a:t>томонидан</a:t>
            </a:r>
            <a:r>
              <a:rPr lang="ru-RU" sz="2000" b="1" dirty="0">
                <a:solidFill>
                  <a:schemeClr val="tx1"/>
                </a:solidFill>
              </a:rPr>
              <a:t> </a:t>
            </a:r>
            <a:r>
              <a:rPr lang="ru-RU" sz="2000" b="1" dirty="0" err="1">
                <a:solidFill>
                  <a:schemeClr val="tx1"/>
                </a:solidFill>
              </a:rPr>
              <a:t>мевали</a:t>
            </a:r>
            <a:r>
              <a:rPr lang="ru-RU" sz="2000" b="1" dirty="0">
                <a:solidFill>
                  <a:schemeClr val="tx1"/>
                </a:solidFill>
              </a:rPr>
              <a:t> </a:t>
            </a:r>
            <a:r>
              <a:rPr lang="ru-RU" sz="2000" b="1" dirty="0" err="1">
                <a:solidFill>
                  <a:schemeClr val="tx1"/>
                </a:solidFill>
              </a:rPr>
              <a:t>дарахатларнинг</a:t>
            </a:r>
            <a:r>
              <a:rPr lang="ru-RU" sz="2000" b="1" dirty="0">
                <a:solidFill>
                  <a:schemeClr val="tx1"/>
                </a:solidFill>
              </a:rPr>
              <a:t> </a:t>
            </a:r>
            <a:r>
              <a:rPr lang="ru-RU" sz="2000" b="1" dirty="0" err="1">
                <a:solidFill>
                  <a:schemeClr val="tx1"/>
                </a:solidFill>
              </a:rPr>
              <a:t>энг</a:t>
            </a:r>
            <a:r>
              <a:rPr lang="ru-RU" sz="2000" b="1" dirty="0">
                <a:solidFill>
                  <a:schemeClr val="tx1"/>
                </a:solidFill>
              </a:rPr>
              <a:t> </a:t>
            </a:r>
            <a:r>
              <a:rPr lang="ru-RU" sz="2000" b="1" dirty="0" err="1">
                <a:solidFill>
                  <a:schemeClr val="tx1"/>
                </a:solidFill>
              </a:rPr>
              <a:t>яхши</a:t>
            </a:r>
            <a:r>
              <a:rPr lang="ru-RU" sz="2000" b="1" dirty="0">
                <a:solidFill>
                  <a:schemeClr val="tx1"/>
                </a:solidFill>
              </a:rPr>
              <a:t> </a:t>
            </a:r>
            <a:r>
              <a:rPr lang="ru-RU" sz="2000" b="1" dirty="0" err="1">
                <a:solidFill>
                  <a:schemeClr val="tx1"/>
                </a:solidFill>
              </a:rPr>
              <a:t>навларини</a:t>
            </a:r>
            <a:r>
              <a:rPr lang="ru-RU" sz="2000" b="1" dirty="0">
                <a:solidFill>
                  <a:schemeClr val="tx1"/>
                </a:solidFill>
              </a:rPr>
              <a:t> </a:t>
            </a:r>
            <a:r>
              <a:rPr lang="ru-RU" sz="2000" b="1" dirty="0" err="1">
                <a:solidFill>
                  <a:schemeClr val="tx1"/>
                </a:solidFill>
              </a:rPr>
              <a:t>яратиб</a:t>
            </a:r>
            <a:r>
              <a:rPr lang="ru-RU" sz="2000" b="1" dirty="0">
                <a:solidFill>
                  <a:schemeClr val="tx1"/>
                </a:solidFill>
              </a:rPr>
              <a:t> </a:t>
            </a:r>
            <a:r>
              <a:rPr lang="ru-RU" sz="2000" b="1" dirty="0" err="1">
                <a:solidFill>
                  <a:schemeClr val="tx1"/>
                </a:solidFill>
              </a:rPr>
              <a:t>такомиллаштириб</a:t>
            </a:r>
            <a:r>
              <a:rPr lang="ru-RU" sz="2000" b="1" dirty="0">
                <a:solidFill>
                  <a:schemeClr val="tx1"/>
                </a:solidFill>
              </a:rPr>
              <a:t> </a:t>
            </a:r>
            <a:r>
              <a:rPr lang="ru-RU" sz="2000" b="1" dirty="0" err="1">
                <a:solidFill>
                  <a:schemeClr val="tx1"/>
                </a:solidFill>
              </a:rPr>
              <a:t>келинган</a:t>
            </a:r>
            <a:r>
              <a:rPr lang="ru-RU" sz="2000" b="1" dirty="0">
                <a:solidFill>
                  <a:schemeClr val="tx1"/>
                </a:solidFill>
              </a:rPr>
              <a:t>.</a:t>
            </a:r>
          </a:p>
        </p:txBody>
      </p:sp>
      <p:pic>
        <p:nvPicPr>
          <p:cNvPr id="5" name="Объект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739772"/>
            <a:ext cx="4938064" cy="4258830"/>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
            <a:ext cx="5870864" cy="2899712"/>
          </a:xfrm>
          <a:prstGeom prst="rect">
            <a:avLst/>
          </a:prstGeom>
        </p:spPr>
      </p:pic>
    </p:spTree>
    <p:extLst>
      <p:ext uri="{BB962C8B-B14F-4D97-AF65-F5344CB8AC3E}">
        <p14:creationId xmlns:p14="http://schemas.microsoft.com/office/powerpoint/2010/main" val="1710586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250" fill="hold"/>
                                        <p:tgtEl>
                                          <p:spTgt spid="3"/>
                                        </p:tgtEl>
                                        <p:attrNameLst>
                                          <p:attrName>ppt_w</p:attrName>
                                        </p:attrNameLst>
                                      </p:cBhvr>
                                      <p:tavLst>
                                        <p:tav tm="0">
                                          <p:val>
                                            <p:fltVal val="0"/>
                                          </p:val>
                                        </p:tav>
                                        <p:tav tm="100000">
                                          <p:val>
                                            <p:strVal val="#ppt_w"/>
                                          </p:val>
                                        </p:tav>
                                      </p:tavLst>
                                    </p:anim>
                                    <p:anim calcmode="lin" valueType="num">
                                      <p:cBhvr>
                                        <p:cTn id="24" dur="1250" fill="hold"/>
                                        <p:tgtEl>
                                          <p:spTgt spid="3"/>
                                        </p:tgtEl>
                                        <p:attrNameLst>
                                          <p:attrName>ppt_h</p:attrName>
                                        </p:attrNameLst>
                                      </p:cBhvr>
                                      <p:tavLst>
                                        <p:tav tm="0">
                                          <p:val>
                                            <p:fltVal val="0"/>
                                          </p:val>
                                        </p:tav>
                                        <p:tav tm="100000">
                                          <p:val>
                                            <p:strVal val="#ppt_h"/>
                                          </p:val>
                                        </p:tav>
                                      </p:tavLst>
                                    </p:anim>
                                    <p:animEffect transition="in" filter="fade">
                                      <p:cBhvr>
                                        <p:cTn id="25" dur="125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circle(in)">
                                      <p:cBhvr>
                                        <p:cTn id="30" dur="2000"/>
                                        <p:tgtEl>
                                          <p:spTgt spid="3">
                                            <p:txEl>
                                              <p:pRg st="0" end="0"/>
                                            </p:txEl>
                                          </p:spTgt>
                                        </p:tgtEl>
                                      </p:cBhvr>
                                    </p:animEffect>
                                  </p:childTnLst>
                                </p:cTn>
                              </p:par>
                              <p:par>
                                <p:cTn id="31" presetID="6" presetClass="entr" presetSubtype="16" fill="hold" nodeType="with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animEffect transition="in" filter="circle(in)">
                                      <p:cBhvr>
                                        <p:cTn id="33"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4523"/>
            <a:ext cx="12192000" cy="6857999"/>
          </a:xfrm>
        </p:spPr>
      </p:pic>
      <p:sp>
        <p:nvSpPr>
          <p:cNvPr id="6" name="Прямоугольник 5"/>
          <p:cNvSpPr/>
          <p:nvPr/>
        </p:nvSpPr>
        <p:spPr>
          <a:xfrm>
            <a:off x="-1922318" y="4523"/>
            <a:ext cx="11596254" cy="619272"/>
          </a:xfrm>
          <a:prstGeom prst="rect">
            <a:avLst/>
          </a:prstGeom>
        </p:spPr>
        <p:txBody>
          <a:bodyPr wrap="square">
            <a:spAutoFit/>
          </a:bodyPr>
          <a:lstStyle/>
          <a:p>
            <a:pPr indent="449580" algn="ctr">
              <a:lnSpc>
                <a:spcPct val="107000"/>
              </a:lnSpc>
              <a:spcAft>
                <a:spcPts val="800"/>
              </a:spcAft>
            </a:pPr>
            <a:r>
              <a:rPr lang="ru-RU" sz="3200" dirty="0" err="1" smtClean="0">
                <a:latin typeface="Times New Roman" panose="02020603050405020304" pitchFamily="18" charset="0"/>
                <a:ea typeface="Calibri" panose="020F0502020204030204" pitchFamily="34" charset="0"/>
                <a:cs typeface="Times New Roman" panose="02020603050405020304" pitchFamily="18" charset="0"/>
              </a:rPr>
              <a:t>Энг</a:t>
            </a:r>
            <a:r>
              <a:rPr lang="ru-RU" sz="3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3200" dirty="0" err="1">
                <a:latin typeface="Times New Roman" panose="02020603050405020304" pitchFamily="18" charset="0"/>
                <a:ea typeface="Calibri" panose="020F0502020204030204" pitchFamily="34" charset="0"/>
                <a:cs typeface="Times New Roman" panose="02020603050405020304" pitchFamily="18" charset="0"/>
              </a:rPr>
              <a:t>кўп</a:t>
            </a:r>
            <a:r>
              <a:rPr lang="ru-RU" sz="3200" dirty="0">
                <a:latin typeface="Times New Roman" panose="02020603050405020304" pitchFamily="18" charset="0"/>
                <a:ea typeface="Calibri" panose="020F0502020204030204" pitchFamily="34" charset="0"/>
                <a:cs typeface="Times New Roman" panose="02020603050405020304" pitchFamily="18" charset="0"/>
              </a:rPr>
              <a:t> </a:t>
            </a:r>
            <a:r>
              <a:rPr lang="ru-RU" sz="3200" dirty="0" err="1">
                <a:latin typeface="Times New Roman" panose="02020603050405020304" pitchFamily="18" charset="0"/>
                <a:ea typeface="Calibri" panose="020F0502020204030204" pitchFamily="34" charset="0"/>
                <a:cs typeface="Times New Roman" panose="02020603050405020304" pitchFamily="18" charset="0"/>
              </a:rPr>
              <a:t>мева</a:t>
            </a:r>
            <a:r>
              <a:rPr lang="ru-RU" sz="3200" dirty="0">
                <a:latin typeface="Times New Roman" panose="02020603050405020304" pitchFamily="18" charset="0"/>
                <a:ea typeface="Calibri" panose="020F0502020204030204" pitchFamily="34" charset="0"/>
                <a:cs typeface="Times New Roman" panose="02020603050405020304" pitchFamily="18" charset="0"/>
              </a:rPr>
              <a:t> </a:t>
            </a:r>
            <a:r>
              <a:rPr lang="ru-RU" sz="3200" dirty="0" err="1">
                <a:latin typeface="Times New Roman" panose="02020603050405020304" pitchFamily="18" charset="0"/>
                <a:ea typeface="Calibri" panose="020F0502020204030204" pitchFamily="34" charset="0"/>
                <a:cs typeface="Times New Roman" panose="02020603050405020304" pitchFamily="18" charset="0"/>
              </a:rPr>
              <a:t>етиштирувчи</a:t>
            </a:r>
            <a:r>
              <a:rPr lang="ru-RU" sz="3200" dirty="0">
                <a:latin typeface="Times New Roman" panose="02020603050405020304" pitchFamily="18" charset="0"/>
                <a:ea typeface="Calibri" panose="020F0502020204030204" pitchFamily="34" charset="0"/>
                <a:cs typeface="Times New Roman" panose="02020603050405020304" pitchFamily="18" charset="0"/>
              </a:rPr>
              <a:t> </a:t>
            </a:r>
            <a:r>
              <a:rPr lang="ru-RU" sz="3200" dirty="0" err="1">
                <a:latin typeface="Times New Roman" panose="02020603050405020304" pitchFamily="18" charset="0"/>
                <a:ea typeface="Calibri" panose="020F0502020204030204" pitchFamily="34" charset="0"/>
                <a:cs typeface="Times New Roman" panose="02020603050405020304" pitchFamily="18" charset="0"/>
              </a:rPr>
              <a:t>мамлакатлар</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Таблица 6"/>
          <p:cNvGraphicFramePr>
            <a:graphicFrameLocks noGrp="1"/>
          </p:cNvGraphicFramePr>
          <p:nvPr>
            <p:extLst>
              <p:ext uri="{D42A27DB-BD31-4B8C-83A1-F6EECF244321}">
                <p14:modId xmlns:p14="http://schemas.microsoft.com/office/powerpoint/2010/main" val="2883140495"/>
              </p:ext>
            </p:extLst>
          </p:nvPr>
        </p:nvGraphicFramePr>
        <p:xfrm>
          <a:off x="0" y="730247"/>
          <a:ext cx="12192000" cy="6127752"/>
        </p:xfrm>
        <a:graphic>
          <a:graphicData uri="http://schemas.openxmlformats.org/drawingml/2006/table">
            <a:tbl>
              <a:tblPr>
                <a:tableStyleId>{5C22544A-7EE6-4342-B048-85BDC9FD1C3A}</a:tableStyleId>
              </a:tblPr>
              <a:tblGrid>
                <a:gridCol w="2287171"/>
                <a:gridCol w="3768680"/>
                <a:gridCol w="2367469"/>
                <a:gridCol w="3768680"/>
              </a:tblGrid>
              <a:tr h="1021292">
                <a:tc>
                  <a:txBody>
                    <a:bodyPr/>
                    <a:lstStyle/>
                    <a:p>
                      <a:pPr>
                        <a:lnSpc>
                          <a:spcPct val="107000"/>
                        </a:lnSpc>
                        <a:spcBef>
                          <a:spcPts val="1200"/>
                        </a:spcBef>
                        <a:spcAft>
                          <a:spcPts val="0"/>
                        </a:spcAft>
                      </a:pPr>
                      <a:r>
                        <a:rPr lang="ru-RU" sz="2400" kern="0" dirty="0" err="1">
                          <a:effectLst/>
                        </a:rPr>
                        <a:t>Мамлакатлар</a:t>
                      </a:r>
                      <a:endParaRPr lang="ru-RU" sz="2400" b="1" kern="0" dirty="0">
                        <a:solidFill>
                          <a:srgbClr val="2E74B5"/>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Ялпи ҳосили млн.т. ҳис.</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400">
                          <a:effectLst/>
                        </a:rPr>
                        <a:t> Мамлакатлар</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Ялпи ҳосили млн.т. ҳис.</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021292">
                <a:tc>
                  <a:txBody>
                    <a:bodyPr/>
                    <a:lstStyle/>
                    <a:p>
                      <a:pPr algn="just">
                        <a:lnSpc>
                          <a:spcPct val="107000"/>
                        </a:lnSpc>
                        <a:spcAft>
                          <a:spcPts val="800"/>
                        </a:spcAft>
                      </a:pPr>
                      <a:r>
                        <a:rPr lang="ru-RU" sz="2400">
                          <a:effectLst/>
                        </a:rPr>
                        <a:t> Хитой</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66,1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uz-Cyrl-UZ" sz="2400">
                          <a:effectLst/>
                        </a:rPr>
                        <a:t>Испания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15,1</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021292">
                <a:tc>
                  <a:txBody>
                    <a:bodyPr/>
                    <a:lstStyle/>
                    <a:p>
                      <a:pPr algn="just">
                        <a:lnSpc>
                          <a:spcPct val="107000"/>
                        </a:lnSpc>
                        <a:spcAft>
                          <a:spcPts val="800"/>
                        </a:spcAft>
                      </a:pPr>
                      <a:r>
                        <a:rPr lang="ru-RU" sz="2400">
                          <a:effectLst/>
                        </a:rPr>
                        <a:t> Ҳиндистон</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38,6</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400">
                          <a:effectLst/>
                        </a:rPr>
                        <a:t> Мексика</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12,5</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021292">
                <a:tc>
                  <a:txBody>
                    <a:bodyPr/>
                    <a:lstStyle/>
                    <a:p>
                      <a:pPr algn="just">
                        <a:lnSpc>
                          <a:spcPct val="107000"/>
                        </a:lnSpc>
                        <a:spcAft>
                          <a:spcPts val="800"/>
                        </a:spcAft>
                      </a:pPr>
                      <a:r>
                        <a:rPr lang="ru-RU" sz="2400">
                          <a:effectLst/>
                        </a:rPr>
                        <a:t> Бразилия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37,2</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400">
                          <a:effectLst/>
                        </a:rPr>
                        <a:t> Франция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11,9</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021292">
                <a:tc>
                  <a:txBody>
                    <a:bodyPr/>
                    <a:lstStyle/>
                    <a:p>
                      <a:pPr algn="just">
                        <a:lnSpc>
                          <a:spcPct val="107000"/>
                        </a:lnSpc>
                        <a:spcAft>
                          <a:spcPts val="800"/>
                        </a:spcAft>
                      </a:pPr>
                      <a:r>
                        <a:rPr lang="ru-RU" sz="2400">
                          <a:effectLst/>
                        </a:rPr>
                        <a:t> АҚШ</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32,5</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400">
                          <a:effectLst/>
                        </a:rPr>
                        <a:t> Эрон </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a:effectLst/>
                        </a:rPr>
                        <a:t>11,7</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021292">
                <a:tc>
                  <a:txBody>
                    <a:bodyPr/>
                    <a:lstStyle/>
                    <a:p>
                      <a:pPr algn="just">
                        <a:lnSpc>
                          <a:spcPct val="107000"/>
                        </a:lnSpc>
                        <a:spcAft>
                          <a:spcPts val="800"/>
                        </a:spcAft>
                      </a:pPr>
                      <a:r>
                        <a:rPr lang="ru-RU" sz="2400">
                          <a:effectLst/>
                        </a:rPr>
                        <a:t> Италия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19,0</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400">
                          <a:effectLst/>
                        </a:rPr>
                        <a:t> Туркия</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400" dirty="0">
                          <a:effectLst/>
                        </a:rPr>
                        <a:t>10,4</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126074425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69034"/>
            <a:ext cx="10515600" cy="1325563"/>
          </a:xfrm>
        </p:spPr>
        <p:txBody>
          <a:bodyPr/>
          <a:lstStyle/>
          <a:p>
            <a:endParaRPr lang="ru-RU"/>
          </a:p>
        </p:txBody>
      </p:sp>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03909"/>
            <a:ext cx="12192000" cy="6858000"/>
          </a:xfrm>
        </p:spPr>
      </p:pic>
      <p:sp>
        <p:nvSpPr>
          <p:cNvPr id="7" name="Прямоугольник 6"/>
          <p:cNvSpPr/>
          <p:nvPr/>
        </p:nvSpPr>
        <p:spPr>
          <a:xfrm>
            <a:off x="2618510" y="103909"/>
            <a:ext cx="8562108" cy="1027906"/>
          </a:xfrm>
          <a:prstGeom prst="rect">
            <a:avLst/>
          </a:prstGeom>
          <a:effectLst>
            <a:glow rad="228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400" b="1" dirty="0" err="1">
                <a:solidFill>
                  <a:schemeClr val="tx1"/>
                </a:solidFill>
              </a:rPr>
              <a:t>Боғдорчилик</a:t>
            </a:r>
            <a:r>
              <a:rPr lang="ru-RU" sz="2400" b="1" dirty="0">
                <a:solidFill>
                  <a:schemeClr val="tx1"/>
                </a:solidFill>
              </a:rPr>
              <a:t> </a:t>
            </a:r>
            <a:r>
              <a:rPr lang="ru-RU" sz="2400" b="1" dirty="0" err="1">
                <a:solidFill>
                  <a:schemeClr val="tx1"/>
                </a:solidFill>
              </a:rPr>
              <a:t>меваларнинг</a:t>
            </a:r>
            <a:r>
              <a:rPr lang="ru-RU" sz="2400" b="1" dirty="0">
                <a:solidFill>
                  <a:schemeClr val="tx1"/>
                </a:solidFill>
              </a:rPr>
              <a:t> </a:t>
            </a:r>
            <a:r>
              <a:rPr lang="ru-RU" sz="2400" b="1" dirty="0" err="1">
                <a:solidFill>
                  <a:schemeClr val="tx1"/>
                </a:solidFill>
              </a:rPr>
              <a:t>келиб</a:t>
            </a:r>
            <a:r>
              <a:rPr lang="ru-RU" sz="2400" b="1" dirty="0">
                <a:solidFill>
                  <a:schemeClr val="tx1"/>
                </a:solidFill>
              </a:rPr>
              <a:t> </a:t>
            </a:r>
            <a:r>
              <a:rPr lang="ru-RU" sz="2400" b="1" dirty="0" err="1">
                <a:solidFill>
                  <a:schemeClr val="tx1"/>
                </a:solidFill>
              </a:rPr>
              <a:t>чиқиши</a:t>
            </a:r>
            <a:r>
              <a:rPr lang="ru-RU" sz="2400" b="1" dirty="0">
                <a:solidFill>
                  <a:schemeClr val="tx1"/>
                </a:solidFill>
              </a:rPr>
              <a:t> </a:t>
            </a:r>
            <a:r>
              <a:rPr lang="ru-RU" sz="2400" b="1" dirty="0" err="1">
                <a:solidFill>
                  <a:schemeClr val="tx1"/>
                </a:solidFill>
              </a:rPr>
              <a:t>ва</a:t>
            </a:r>
            <a:r>
              <a:rPr lang="ru-RU" sz="2400" b="1" dirty="0">
                <a:solidFill>
                  <a:schemeClr val="tx1"/>
                </a:solidFill>
              </a:rPr>
              <a:t> </a:t>
            </a:r>
            <a:r>
              <a:rPr lang="ru-RU" sz="2400" b="1" dirty="0" err="1">
                <a:solidFill>
                  <a:schemeClr val="tx1"/>
                </a:solidFill>
              </a:rPr>
              <a:t>биологик</a:t>
            </a:r>
            <a:r>
              <a:rPr lang="ru-RU" sz="2400" b="1" dirty="0">
                <a:solidFill>
                  <a:schemeClr val="tx1"/>
                </a:solidFill>
              </a:rPr>
              <a:t> </a:t>
            </a:r>
            <a:r>
              <a:rPr lang="ru-RU" sz="2400" b="1" dirty="0" err="1">
                <a:solidFill>
                  <a:schemeClr val="tx1"/>
                </a:solidFill>
              </a:rPr>
              <a:t>хусусиятларига</a:t>
            </a:r>
            <a:r>
              <a:rPr lang="ru-RU" sz="2400" b="1" dirty="0">
                <a:solidFill>
                  <a:schemeClr val="tx1"/>
                </a:solidFill>
              </a:rPr>
              <a:t> </a:t>
            </a:r>
            <a:r>
              <a:rPr lang="ru-RU" sz="2400" b="1" dirty="0" err="1">
                <a:solidFill>
                  <a:schemeClr val="tx1"/>
                </a:solidFill>
              </a:rPr>
              <a:t>кўра</a:t>
            </a:r>
            <a:r>
              <a:rPr lang="ru-RU" sz="2400" b="1" dirty="0">
                <a:solidFill>
                  <a:schemeClr val="tx1"/>
                </a:solidFill>
              </a:rPr>
              <a:t> </a:t>
            </a:r>
            <a:r>
              <a:rPr lang="ru-RU" sz="2400" b="1" dirty="0" err="1">
                <a:solidFill>
                  <a:schemeClr val="tx1"/>
                </a:solidFill>
              </a:rPr>
              <a:t>қуйидаги</a:t>
            </a:r>
            <a:r>
              <a:rPr lang="ru-RU" sz="2400" b="1" dirty="0">
                <a:solidFill>
                  <a:schemeClr val="tx1"/>
                </a:solidFill>
              </a:rPr>
              <a:t> </a:t>
            </a:r>
            <a:r>
              <a:rPr lang="ru-RU" sz="2400" b="1" dirty="0" err="1">
                <a:solidFill>
                  <a:schemeClr val="tx1"/>
                </a:solidFill>
              </a:rPr>
              <a:t>гуруҳларга</a:t>
            </a:r>
            <a:r>
              <a:rPr lang="ru-RU" sz="2400" b="1" dirty="0">
                <a:solidFill>
                  <a:schemeClr val="tx1"/>
                </a:solidFill>
              </a:rPr>
              <a:t> </a:t>
            </a:r>
            <a:r>
              <a:rPr lang="ru-RU" sz="2400" b="1" dirty="0" err="1">
                <a:solidFill>
                  <a:schemeClr val="tx1"/>
                </a:solidFill>
              </a:rPr>
              <a:t>бўлинади</a:t>
            </a:r>
            <a:r>
              <a:rPr lang="ru-RU" sz="2400" b="1" dirty="0">
                <a:solidFill>
                  <a:schemeClr val="tx1"/>
                </a:solidFill>
              </a:rPr>
              <a:t>:</a:t>
            </a:r>
          </a:p>
        </p:txBody>
      </p:sp>
      <p:sp>
        <p:nvSpPr>
          <p:cNvPr id="8" name="Блок-схема: решение 7"/>
          <p:cNvSpPr/>
          <p:nvPr/>
        </p:nvSpPr>
        <p:spPr>
          <a:xfrm>
            <a:off x="2919844" y="1697989"/>
            <a:ext cx="914400" cy="468814"/>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1</a:t>
            </a:r>
            <a:endParaRPr lang="ru-RU" dirty="0"/>
          </a:p>
        </p:txBody>
      </p:sp>
      <p:sp>
        <p:nvSpPr>
          <p:cNvPr id="9" name="Блок-схема: решение 8"/>
          <p:cNvSpPr/>
          <p:nvPr/>
        </p:nvSpPr>
        <p:spPr>
          <a:xfrm>
            <a:off x="2919844" y="2562907"/>
            <a:ext cx="914400" cy="478303"/>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2</a:t>
            </a:r>
            <a:endParaRPr lang="ru-RU" dirty="0"/>
          </a:p>
        </p:txBody>
      </p:sp>
      <p:sp>
        <p:nvSpPr>
          <p:cNvPr id="10" name="Блок-схема: решение 9"/>
          <p:cNvSpPr/>
          <p:nvPr/>
        </p:nvSpPr>
        <p:spPr>
          <a:xfrm>
            <a:off x="2919844" y="3455481"/>
            <a:ext cx="914400" cy="429695"/>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3</a:t>
            </a:r>
            <a:endParaRPr lang="ru-RU" dirty="0"/>
          </a:p>
        </p:txBody>
      </p:sp>
      <p:sp>
        <p:nvSpPr>
          <p:cNvPr id="11" name="Блок-схема: решение 10"/>
          <p:cNvSpPr/>
          <p:nvPr/>
        </p:nvSpPr>
        <p:spPr>
          <a:xfrm>
            <a:off x="2919844" y="5391780"/>
            <a:ext cx="914400" cy="446621"/>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5</a:t>
            </a:r>
            <a:endParaRPr lang="ru-RU" dirty="0"/>
          </a:p>
        </p:txBody>
      </p:sp>
      <p:sp>
        <p:nvSpPr>
          <p:cNvPr id="12" name="Блок-схема: решение 11"/>
          <p:cNvSpPr/>
          <p:nvPr/>
        </p:nvSpPr>
        <p:spPr>
          <a:xfrm>
            <a:off x="2919844" y="4428627"/>
            <a:ext cx="914400" cy="4062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ru-RU" dirty="0"/>
          </a:p>
        </p:txBody>
      </p:sp>
      <p:sp>
        <p:nvSpPr>
          <p:cNvPr id="13" name="Блок-схема: альтернативный процесс 12"/>
          <p:cNvSpPr/>
          <p:nvPr/>
        </p:nvSpPr>
        <p:spPr>
          <a:xfrm>
            <a:off x="3991840" y="1571816"/>
            <a:ext cx="5411933" cy="612648"/>
          </a:xfrm>
          <a:prstGeom prst="flowChartAlternateProcess">
            <a:avLst/>
          </a:prstGeom>
          <a:effectLst>
            <a:glow rad="1397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800" dirty="0" err="1"/>
              <a:t>Уруғли</a:t>
            </a:r>
            <a:r>
              <a:rPr lang="ru-RU" sz="2800" dirty="0"/>
              <a:t> </a:t>
            </a:r>
            <a:r>
              <a:rPr lang="ru-RU" sz="2800" dirty="0" err="1"/>
              <a:t>мевали</a:t>
            </a:r>
            <a:r>
              <a:rPr lang="ru-RU" sz="2800" dirty="0"/>
              <a:t> </a:t>
            </a:r>
            <a:r>
              <a:rPr lang="ru-RU" sz="2800" dirty="0" err="1"/>
              <a:t>дарахтлар</a:t>
            </a:r>
            <a:r>
              <a:rPr lang="ru-RU" sz="2800" dirty="0"/>
              <a:t>;  </a:t>
            </a:r>
          </a:p>
        </p:txBody>
      </p:sp>
      <p:sp>
        <p:nvSpPr>
          <p:cNvPr id="14" name="Блок-схема: альтернативный процесс 13"/>
          <p:cNvSpPr/>
          <p:nvPr/>
        </p:nvSpPr>
        <p:spPr>
          <a:xfrm>
            <a:off x="4028207" y="2495735"/>
            <a:ext cx="5375565" cy="612648"/>
          </a:xfrm>
          <a:prstGeom prst="flowChartAlternateProcess">
            <a:avLst/>
          </a:prstGeom>
          <a:effectLst>
            <a:glow rad="1397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800" dirty="0" err="1"/>
              <a:t>Данакли</a:t>
            </a:r>
            <a:r>
              <a:rPr lang="ru-RU" sz="2800" dirty="0"/>
              <a:t> </a:t>
            </a:r>
            <a:r>
              <a:rPr lang="ru-RU" sz="2800" dirty="0" err="1"/>
              <a:t>мевали</a:t>
            </a:r>
            <a:r>
              <a:rPr lang="ru-RU" sz="2800" dirty="0"/>
              <a:t> </a:t>
            </a:r>
            <a:r>
              <a:rPr lang="ru-RU" sz="2800" dirty="0" err="1"/>
              <a:t>дарахтлар</a:t>
            </a:r>
            <a:r>
              <a:rPr lang="ru-RU" sz="2800" dirty="0"/>
              <a:t>;</a:t>
            </a:r>
          </a:p>
        </p:txBody>
      </p:sp>
      <p:sp>
        <p:nvSpPr>
          <p:cNvPr id="15" name="Блок-схема: альтернативный процесс 14"/>
          <p:cNvSpPr/>
          <p:nvPr/>
        </p:nvSpPr>
        <p:spPr>
          <a:xfrm>
            <a:off x="3991839" y="3396423"/>
            <a:ext cx="5411933" cy="612648"/>
          </a:xfrm>
          <a:prstGeom prst="flowChartAlternateProcess">
            <a:avLst/>
          </a:prstGeom>
          <a:effectLst>
            <a:glow rad="1397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800" dirty="0" err="1"/>
              <a:t>Резавор</a:t>
            </a:r>
            <a:r>
              <a:rPr lang="ru-RU" sz="2800" dirty="0"/>
              <a:t> </a:t>
            </a:r>
            <a:r>
              <a:rPr lang="ru-RU" sz="2800" dirty="0" err="1"/>
              <a:t>мевалар</a:t>
            </a:r>
            <a:r>
              <a:rPr lang="ru-RU" sz="2800" dirty="0"/>
              <a:t>;             </a:t>
            </a:r>
          </a:p>
        </p:txBody>
      </p:sp>
      <p:sp>
        <p:nvSpPr>
          <p:cNvPr id="16" name="Блок-схема: альтернативный процесс 15"/>
          <p:cNvSpPr/>
          <p:nvPr/>
        </p:nvSpPr>
        <p:spPr>
          <a:xfrm>
            <a:off x="4028207" y="5335919"/>
            <a:ext cx="5411933" cy="612648"/>
          </a:xfrm>
          <a:prstGeom prst="flowChartAlternateProcess">
            <a:avLst/>
          </a:prstGeom>
          <a:effectLst>
            <a:glow rad="1397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800" dirty="0" err="1"/>
              <a:t>Субтропик</a:t>
            </a:r>
            <a:r>
              <a:rPr lang="ru-RU" sz="2800" dirty="0"/>
              <a:t> </a:t>
            </a:r>
            <a:r>
              <a:rPr lang="ru-RU" sz="2800" dirty="0" err="1"/>
              <a:t>мевалар</a:t>
            </a:r>
            <a:r>
              <a:rPr lang="ru-RU" sz="2800" dirty="0"/>
              <a:t>.</a:t>
            </a:r>
          </a:p>
        </p:txBody>
      </p:sp>
      <p:sp>
        <p:nvSpPr>
          <p:cNvPr id="18" name="Блок-схема: альтернативный процесс 17"/>
          <p:cNvSpPr/>
          <p:nvPr/>
        </p:nvSpPr>
        <p:spPr>
          <a:xfrm>
            <a:off x="4028207" y="4360239"/>
            <a:ext cx="5411932" cy="612648"/>
          </a:xfrm>
          <a:prstGeom prst="flowChartAlternateProcess">
            <a:avLst/>
          </a:prstGeom>
          <a:effectLst>
            <a:glow rad="1397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800" dirty="0" err="1"/>
              <a:t>Ёнғоқ</a:t>
            </a:r>
            <a:r>
              <a:rPr lang="ru-RU" sz="2800" dirty="0"/>
              <a:t> </a:t>
            </a:r>
            <a:r>
              <a:rPr lang="ru-RU" sz="2800" dirty="0" err="1"/>
              <a:t>мевалилар</a:t>
            </a:r>
            <a:r>
              <a:rPr lang="ru-RU" sz="2800" dirty="0"/>
              <a:t>;</a:t>
            </a:r>
          </a:p>
        </p:txBody>
      </p:sp>
    </p:spTree>
    <p:extLst>
      <p:ext uri="{BB962C8B-B14F-4D97-AF65-F5344CB8AC3E}">
        <p14:creationId xmlns:p14="http://schemas.microsoft.com/office/powerpoint/2010/main" val="290394478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circle(in)">
                                      <p:cBhvr>
                                        <p:cTn id="17" dur="125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circle(in)">
                                      <p:cBhvr>
                                        <p:cTn id="27" dur="1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circle(in)">
                                      <p:cBhvr>
                                        <p:cTn id="37" dur="125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down)">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circle(in)">
                                      <p:cBhvr>
                                        <p:cTn id="47" dur="125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down)">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circle(in)">
                                      <p:cBhvr>
                                        <p:cTn id="57" dur="12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1"/>
            <a:ext cx="12192000" cy="6857999"/>
          </a:xfrm>
        </p:spPr>
      </p:pic>
      <p:sp>
        <p:nvSpPr>
          <p:cNvPr id="5" name="Скругленный прямоугольник 4"/>
          <p:cNvSpPr/>
          <p:nvPr/>
        </p:nvSpPr>
        <p:spPr>
          <a:xfrm>
            <a:off x="0" y="114299"/>
            <a:ext cx="7211290" cy="3470563"/>
          </a:xfrm>
          <a:prstGeom prst="roundRect">
            <a:avLst/>
          </a:prstGeom>
          <a:effectLst>
            <a:glow rad="228600">
              <a:schemeClr val="accent1">
                <a:satMod val="175000"/>
                <a:alpha val="40000"/>
              </a:schemeClr>
            </a:glow>
          </a:effectLst>
        </p:spPr>
        <p:style>
          <a:lnRef idx="1">
            <a:schemeClr val="accent1"/>
          </a:lnRef>
          <a:fillRef idx="2">
            <a:schemeClr val="accent1"/>
          </a:fillRef>
          <a:effectRef idx="1">
            <a:schemeClr val="accent1"/>
          </a:effectRef>
          <a:fontRef idx="minor">
            <a:schemeClr val="dk1"/>
          </a:fontRef>
        </p:style>
        <p:txBody>
          <a:bodyPr rtlCol="0" anchor="ctr"/>
          <a:lstStyle/>
          <a:p>
            <a:r>
              <a:rPr lang="ru-RU" sz="2400" b="1" i="1" u="sng" dirty="0" err="1">
                <a:solidFill>
                  <a:schemeClr val="tx1"/>
                </a:solidFill>
              </a:rPr>
              <a:t>Уруғли</a:t>
            </a:r>
            <a:r>
              <a:rPr lang="ru-RU" sz="2400" b="1" i="1" u="sng" dirty="0">
                <a:solidFill>
                  <a:schemeClr val="tx1"/>
                </a:solidFill>
              </a:rPr>
              <a:t> </a:t>
            </a:r>
            <a:r>
              <a:rPr lang="ru-RU" sz="2400" b="1" i="1" u="sng" dirty="0" err="1">
                <a:solidFill>
                  <a:schemeClr val="tx1"/>
                </a:solidFill>
              </a:rPr>
              <a:t>мевали</a:t>
            </a:r>
            <a:r>
              <a:rPr lang="ru-RU" sz="2400" b="1" i="1" u="sng" dirty="0">
                <a:solidFill>
                  <a:schemeClr val="tx1"/>
                </a:solidFill>
              </a:rPr>
              <a:t> </a:t>
            </a:r>
            <a:r>
              <a:rPr lang="ru-RU" sz="2400" b="1" i="1" u="sng" dirty="0" err="1">
                <a:solidFill>
                  <a:schemeClr val="tx1"/>
                </a:solidFill>
              </a:rPr>
              <a:t>дарахтлар</a:t>
            </a:r>
            <a:r>
              <a:rPr lang="ru-RU" sz="2400" b="1" i="1" u="sng" dirty="0">
                <a:solidFill>
                  <a:schemeClr val="tx1"/>
                </a:solidFill>
              </a:rPr>
              <a:t>.</a:t>
            </a:r>
            <a:r>
              <a:rPr lang="ru-RU" sz="2400" b="1" i="1" dirty="0">
                <a:solidFill>
                  <a:schemeClr val="tx1"/>
                </a:solidFill>
              </a:rPr>
              <a:t> </a:t>
            </a:r>
            <a:r>
              <a:rPr lang="ru-RU" sz="2400" dirty="0" err="1">
                <a:solidFill>
                  <a:schemeClr val="tx1"/>
                </a:solidFill>
              </a:rPr>
              <a:t>Уруғлиларга</a:t>
            </a:r>
            <a:r>
              <a:rPr lang="ru-RU" sz="2400" dirty="0">
                <a:solidFill>
                  <a:schemeClr val="tx1"/>
                </a:solidFill>
              </a:rPr>
              <a:t> </a:t>
            </a:r>
            <a:r>
              <a:rPr lang="ru-RU" sz="2400" dirty="0" err="1">
                <a:solidFill>
                  <a:schemeClr val="tx1"/>
                </a:solidFill>
              </a:rPr>
              <a:t>олма</a:t>
            </a:r>
            <a:r>
              <a:rPr lang="ru-RU" sz="2400" dirty="0">
                <a:solidFill>
                  <a:schemeClr val="tx1"/>
                </a:solidFill>
              </a:rPr>
              <a:t>, нок, </a:t>
            </a:r>
            <a:r>
              <a:rPr lang="ru-RU" sz="2400" dirty="0" err="1">
                <a:solidFill>
                  <a:schemeClr val="tx1"/>
                </a:solidFill>
              </a:rPr>
              <a:t>беҳи</a:t>
            </a:r>
            <a:r>
              <a:rPr lang="ru-RU" sz="2400" dirty="0">
                <a:solidFill>
                  <a:schemeClr val="tx1"/>
                </a:solidFill>
              </a:rPr>
              <a:t> </a:t>
            </a:r>
            <a:r>
              <a:rPr lang="ru-RU" sz="2400" dirty="0" err="1">
                <a:solidFill>
                  <a:schemeClr val="tx1"/>
                </a:solidFill>
              </a:rPr>
              <a:t>киритилади</a:t>
            </a:r>
            <a:r>
              <a:rPr lang="ru-RU" sz="2400" dirty="0">
                <a:solidFill>
                  <a:schemeClr val="tx1"/>
                </a:solidFill>
              </a:rPr>
              <a:t>. </a:t>
            </a:r>
            <a:r>
              <a:rPr lang="ru-RU" sz="2400" dirty="0" err="1">
                <a:solidFill>
                  <a:schemeClr val="tx1"/>
                </a:solidFill>
              </a:rPr>
              <a:t>Данаклиларга</a:t>
            </a:r>
            <a:r>
              <a:rPr lang="ru-RU" sz="2400" dirty="0">
                <a:solidFill>
                  <a:schemeClr val="tx1"/>
                </a:solidFill>
              </a:rPr>
              <a:t> </a:t>
            </a:r>
            <a:r>
              <a:rPr lang="ru-RU" sz="2400" dirty="0" err="1">
                <a:solidFill>
                  <a:schemeClr val="tx1"/>
                </a:solidFill>
              </a:rPr>
              <a:t>нисбатан</a:t>
            </a:r>
            <a:r>
              <a:rPr lang="ru-RU" sz="2400" dirty="0">
                <a:solidFill>
                  <a:schemeClr val="tx1"/>
                </a:solidFill>
              </a:rPr>
              <a:t> </a:t>
            </a:r>
            <a:r>
              <a:rPr lang="ru-RU" sz="2400" dirty="0" err="1">
                <a:solidFill>
                  <a:schemeClr val="tx1"/>
                </a:solidFill>
              </a:rPr>
              <a:t>географияси</a:t>
            </a:r>
            <a:r>
              <a:rPr lang="ru-RU" sz="2400" dirty="0">
                <a:solidFill>
                  <a:schemeClr val="tx1"/>
                </a:solidFill>
              </a:rPr>
              <a:t> </a:t>
            </a:r>
            <a:r>
              <a:rPr lang="ru-RU" sz="2400" dirty="0" err="1">
                <a:solidFill>
                  <a:schemeClr val="tx1"/>
                </a:solidFill>
              </a:rPr>
              <a:t>кенгроқ</a:t>
            </a:r>
            <a:r>
              <a:rPr lang="ru-RU" sz="2400" dirty="0">
                <a:solidFill>
                  <a:schemeClr val="tx1"/>
                </a:solidFill>
              </a:rPr>
              <a:t>. </a:t>
            </a:r>
            <a:r>
              <a:rPr lang="ru-RU" sz="2400" dirty="0" err="1">
                <a:solidFill>
                  <a:schemeClr val="tx1"/>
                </a:solidFill>
              </a:rPr>
              <a:t>Уруғлилар</a:t>
            </a:r>
            <a:r>
              <a:rPr lang="ru-RU" sz="2400" dirty="0">
                <a:solidFill>
                  <a:schemeClr val="tx1"/>
                </a:solidFill>
              </a:rPr>
              <a:t> </a:t>
            </a:r>
            <a:r>
              <a:rPr lang="ru-RU" sz="2400" dirty="0" err="1">
                <a:solidFill>
                  <a:schemeClr val="tx1"/>
                </a:solidFill>
              </a:rPr>
              <a:t>данаклилар</a:t>
            </a:r>
            <a:r>
              <a:rPr lang="ru-RU" sz="2400" dirty="0">
                <a:solidFill>
                  <a:schemeClr val="tx1"/>
                </a:solidFill>
              </a:rPr>
              <a:t> (</a:t>
            </a:r>
            <a:r>
              <a:rPr lang="ru-RU" sz="2400" dirty="0" err="1">
                <a:solidFill>
                  <a:schemeClr val="tx1"/>
                </a:solidFill>
              </a:rPr>
              <a:t>ўрик</a:t>
            </a:r>
            <a:r>
              <a:rPr lang="ru-RU" sz="2400" dirty="0">
                <a:solidFill>
                  <a:schemeClr val="tx1"/>
                </a:solidFill>
              </a:rPr>
              <a:t>)дан </a:t>
            </a:r>
            <a:r>
              <a:rPr lang="ru-RU" sz="2400" dirty="0" err="1">
                <a:solidFill>
                  <a:schemeClr val="tx1"/>
                </a:solidFill>
              </a:rPr>
              <a:t>кейин</a:t>
            </a:r>
            <a:r>
              <a:rPr lang="ru-RU" sz="2400" dirty="0">
                <a:solidFill>
                  <a:schemeClr val="tx1"/>
                </a:solidFill>
              </a:rPr>
              <a:t> </a:t>
            </a:r>
            <a:r>
              <a:rPr lang="ru-RU" sz="2400" dirty="0" err="1">
                <a:solidFill>
                  <a:schemeClr val="tx1"/>
                </a:solidFill>
              </a:rPr>
              <a:t>гуллайди</a:t>
            </a:r>
            <a:r>
              <a:rPr lang="ru-RU" sz="2400" dirty="0">
                <a:solidFill>
                  <a:schemeClr val="tx1"/>
                </a:solidFill>
              </a:rPr>
              <a:t>. </a:t>
            </a:r>
            <a:r>
              <a:rPr lang="ru-RU" sz="2400" dirty="0" err="1">
                <a:solidFill>
                  <a:schemeClr val="tx1"/>
                </a:solidFill>
              </a:rPr>
              <a:t>Шунинг</a:t>
            </a:r>
            <a:r>
              <a:rPr lang="ru-RU" sz="2400" dirty="0">
                <a:solidFill>
                  <a:schemeClr val="tx1"/>
                </a:solidFill>
              </a:rPr>
              <a:t> </a:t>
            </a:r>
            <a:r>
              <a:rPr lang="ru-RU" sz="2400" dirty="0" err="1">
                <a:solidFill>
                  <a:schemeClr val="tx1"/>
                </a:solidFill>
              </a:rPr>
              <a:t>учун</a:t>
            </a:r>
            <a:r>
              <a:rPr lang="ru-RU" sz="2400" dirty="0">
                <a:solidFill>
                  <a:schemeClr val="tx1"/>
                </a:solidFill>
              </a:rPr>
              <a:t> </a:t>
            </a:r>
            <a:r>
              <a:rPr lang="ru-RU" sz="2400" dirty="0" err="1">
                <a:solidFill>
                  <a:schemeClr val="tx1"/>
                </a:solidFill>
              </a:rPr>
              <a:t>нисбатан</a:t>
            </a:r>
            <a:r>
              <a:rPr lang="ru-RU" sz="2400" dirty="0">
                <a:solidFill>
                  <a:schemeClr val="tx1"/>
                </a:solidFill>
              </a:rPr>
              <a:t> </a:t>
            </a:r>
            <a:r>
              <a:rPr lang="ru-RU" sz="2400" dirty="0" err="1">
                <a:solidFill>
                  <a:schemeClr val="tx1"/>
                </a:solidFill>
              </a:rPr>
              <a:t>шимолроқ</a:t>
            </a:r>
            <a:r>
              <a:rPr lang="ru-RU" sz="2400" dirty="0">
                <a:solidFill>
                  <a:schemeClr val="tx1"/>
                </a:solidFill>
              </a:rPr>
              <a:t>, </a:t>
            </a:r>
            <a:r>
              <a:rPr lang="ru-RU" sz="2400" dirty="0" err="1">
                <a:solidFill>
                  <a:schemeClr val="tx1"/>
                </a:solidFill>
              </a:rPr>
              <a:t>нисбатан</a:t>
            </a:r>
            <a:r>
              <a:rPr lang="ru-RU" sz="2400" dirty="0">
                <a:solidFill>
                  <a:schemeClr val="tx1"/>
                </a:solidFill>
              </a:rPr>
              <a:t> </a:t>
            </a:r>
            <a:r>
              <a:rPr lang="ru-RU" sz="2400" dirty="0" err="1">
                <a:solidFill>
                  <a:schemeClr val="tx1"/>
                </a:solidFill>
              </a:rPr>
              <a:t>салқин</a:t>
            </a:r>
            <a:r>
              <a:rPr lang="ru-RU" sz="2400" dirty="0">
                <a:solidFill>
                  <a:schemeClr val="tx1"/>
                </a:solidFill>
              </a:rPr>
              <a:t> </a:t>
            </a:r>
            <a:r>
              <a:rPr lang="ru-RU" sz="2400" dirty="0" err="1">
                <a:solidFill>
                  <a:schemeClr val="tx1"/>
                </a:solidFill>
              </a:rPr>
              <a:t>ҳудудларда</a:t>
            </a:r>
            <a:r>
              <a:rPr lang="ru-RU" sz="2400" dirty="0">
                <a:solidFill>
                  <a:schemeClr val="tx1"/>
                </a:solidFill>
              </a:rPr>
              <a:t> </a:t>
            </a:r>
            <a:r>
              <a:rPr lang="ru-RU" sz="2400" dirty="0" err="1">
                <a:solidFill>
                  <a:schemeClr val="tx1"/>
                </a:solidFill>
              </a:rPr>
              <a:t>ҳам</a:t>
            </a:r>
            <a:r>
              <a:rPr lang="ru-RU" sz="2400" dirty="0">
                <a:solidFill>
                  <a:schemeClr val="tx1"/>
                </a:solidFill>
              </a:rPr>
              <a:t> </a:t>
            </a:r>
            <a:r>
              <a:rPr lang="ru-RU" sz="2400" dirty="0" err="1">
                <a:solidFill>
                  <a:schemeClr val="tx1"/>
                </a:solidFill>
              </a:rPr>
              <a:t>уруғлилар</a:t>
            </a:r>
            <a:r>
              <a:rPr lang="ru-RU" sz="2400" dirty="0">
                <a:solidFill>
                  <a:schemeClr val="tx1"/>
                </a:solidFill>
              </a:rPr>
              <a:t> </a:t>
            </a:r>
            <a:r>
              <a:rPr lang="ru-RU" sz="2400" dirty="0" err="1">
                <a:solidFill>
                  <a:schemeClr val="tx1"/>
                </a:solidFill>
              </a:rPr>
              <a:t>етиштирилади</a:t>
            </a:r>
            <a:r>
              <a:rPr lang="ru-RU" sz="2400" dirty="0">
                <a:solidFill>
                  <a:schemeClr val="tx1"/>
                </a:solidFill>
              </a:rPr>
              <a:t>. </a:t>
            </a:r>
            <a:r>
              <a:rPr lang="ru-RU" sz="2400" dirty="0" err="1">
                <a:solidFill>
                  <a:schemeClr val="tx1"/>
                </a:solidFill>
              </a:rPr>
              <a:t>Бу</a:t>
            </a:r>
            <a:r>
              <a:rPr lang="ru-RU" sz="2400" dirty="0">
                <a:solidFill>
                  <a:schemeClr val="tx1"/>
                </a:solidFill>
              </a:rPr>
              <a:t> </a:t>
            </a:r>
            <a:r>
              <a:rPr lang="ru-RU" sz="2400" dirty="0" err="1">
                <a:solidFill>
                  <a:schemeClr val="tx1"/>
                </a:solidFill>
              </a:rPr>
              <a:t>гуруҳга</a:t>
            </a:r>
            <a:r>
              <a:rPr lang="ru-RU" sz="2400" dirty="0">
                <a:solidFill>
                  <a:schemeClr val="tx1"/>
                </a:solidFill>
              </a:rPr>
              <a:t> </a:t>
            </a:r>
            <a:r>
              <a:rPr lang="ru-RU" sz="2400" dirty="0" err="1">
                <a:solidFill>
                  <a:schemeClr val="tx1"/>
                </a:solidFill>
              </a:rPr>
              <a:t>олма</a:t>
            </a:r>
            <a:r>
              <a:rPr lang="ru-RU" sz="2400" dirty="0">
                <a:solidFill>
                  <a:schemeClr val="tx1"/>
                </a:solidFill>
              </a:rPr>
              <a:t>, нок, </a:t>
            </a:r>
            <a:r>
              <a:rPr lang="ru-RU" sz="2400" dirty="0" err="1">
                <a:solidFill>
                  <a:schemeClr val="tx1"/>
                </a:solidFill>
              </a:rPr>
              <a:t>беҳидан</a:t>
            </a:r>
            <a:r>
              <a:rPr lang="ru-RU" sz="2400" dirty="0">
                <a:solidFill>
                  <a:schemeClr val="tx1"/>
                </a:solidFill>
              </a:rPr>
              <a:t> </a:t>
            </a:r>
            <a:r>
              <a:rPr lang="ru-RU" sz="2400" dirty="0" err="1">
                <a:solidFill>
                  <a:schemeClr val="tx1"/>
                </a:solidFill>
              </a:rPr>
              <a:t>ташқари</a:t>
            </a:r>
            <a:r>
              <a:rPr lang="ru-RU" sz="2400" dirty="0">
                <a:solidFill>
                  <a:schemeClr val="tx1"/>
                </a:solidFill>
              </a:rPr>
              <a:t> </a:t>
            </a:r>
            <a:r>
              <a:rPr lang="ru-RU" sz="2400" dirty="0" err="1">
                <a:solidFill>
                  <a:schemeClr val="tx1"/>
                </a:solidFill>
              </a:rPr>
              <a:t>анжир</a:t>
            </a:r>
            <a:r>
              <a:rPr lang="ru-RU" sz="2400" dirty="0">
                <a:solidFill>
                  <a:schemeClr val="tx1"/>
                </a:solidFill>
              </a:rPr>
              <a:t>, </a:t>
            </a:r>
            <a:r>
              <a:rPr lang="ru-RU" sz="2400" dirty="0" err="1">
                <a:solidFill>
                  <a:schemeClr val="tx1"/>
                </a:solidFill>
              </a:rPr>
              <a:t>анор</a:t>
            </a:r>
            <a:r>
              <a:rPr lang="ru-RU" sz="2400" dirty="0">
                <a:solidFill>
                  <a:schemeClr val="tx1"/>
                </a:solidFill>
              </a:rPr>
              <a:t>, </a:t>
            </a:r>
            <a:r>
              <a:rPr lang="ru-RU" sz="2400" dirty="0" err="1">
                <a:solidFill>
                  <a:schemeClr val="tx1"/>
                </a:solidFill>
              </a:rPr>
              <a:t>жийда</a:t>
            </a:r>
            <a:r>
              <a:rPr lang="ru-RU" sz="2400" dirty="0">
                <a:solidFill>
                  <a:schemeClr val="tx1"/>
                </a:solidFill>
              </a:rPr>
              <a:t>, </a:t>
            </a:r>
            <a:r>
              <a:rPr lang="ru-RU" sz="2400" dirty="0" err="1">
                <a:solidFill>
                  <a:schemeClr val="tx1"/>
                </a:solidFill>
              </a:rPr>
              <a:t>хурмо</a:t>
            </a:r>
            <a:r>
              <a:rPr lang="ru-RU" sz="2400" dirty="0">
                <a:solidFill>
                  <a:schemeClr val="tx1"/>
                </a:solidFill>
              </a:rPr>
              <a:t>, </a:t>
            </a:r>
            <a:r>
              <a:rPr lang="ru-RU" sz="2400" dirty="0" err="1">
                <a:solidFill>
                  <a:schemeClr val="tx1"/>
                </a:solidFill>
              </a:rPr>
              <a:t>хандон</a:t>
            </a:r>
            <a:r>
              <a:rPr lang="ru-RU" sz="2400" dirty="0">
                <a:solidFill>
                  <a:schemeClr val="tx1"/>
                </a:solidFill>
              </a:rPr>
              <a:t> </a:t>
            </a:r>
            <a:r>
              <a:rPr lang="ru-RU" sz="2400" dirty="0" err="1">
                <a:solidFill>
                  <a:schemeClr val="tx1"/>
                </a:solidFill>
              </a:rPr>
              <a:t>писта</a:t>
            </a:r>
            <a:r>
              <a:rPr lang="ru-RU" sz="2400" dirty="0">
                <a:solidFill>
                  <a:schemeClr val="tx1"/>
                </a:solidFill>
              </a:rPr>
              <a:t> </a:t>
            </a:r>
            <a:r>
              <a:rPr lang="ru-RU" sz="2400" dirty="0" err="1">
                <a:solidFill>
                  <a:schemeClr val="tx1"/>
                </a:solidFill>
              </a:rPr>
              <a:t>ҳам</a:t>
            </a:r>
            <a:r>
              <a:rPr lang="ru-RU" sz="2400" dirty="0">
                <a:solidFill>
                  <a:schemeClr val="tx1"/>
                </a:solidFill>
              </a:rPr>
              <a:t> </a:t>
            </a:r>
            <a:r>
              <a:rPr lang="ru-RU" sz="2400" dirty="0" err="1">
                <a:solidFill>
                  <a:schemeClr val="tx1"/>
                </a:solidFill>
              </a:rPr>
              <a:t>киритилади</a:t>
            </a:r>
            <a:r>
              <a:rPr lang="ru-RU" sz="2400" dirty="0">
                <a:solidFill>
                  <a:schemeClr val="tx1"/>
                </a:solidFill>
              </a:rPr>
              <a:t>.</a:t>
            </a:r>
          </a:p>
        </p:txBody>
      </p:sp>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584862"/>
            <a:ext cx="4710112" cy="3273138"/>
          </a:xfrm>
          <a:prstGeom prst="rect">
            <a:avLst/>
          </a:prstGeom>
        </p:spPr>
      </p:pic>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3089" y="3584862"/>
            <a:ext cx="2708911" cy="3273138"/>
          </a:xfrm>
          <a:prstGeom prst="rect">
            <a:avLst/>
          </a:prstGeom>
        </p:spPr>
      </p:pic>
      <p:pic>
        <p:nvPicPr>
          <p:cNvPr id="8" name="Рисунок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91928" y="3584862"/>
            <a:ext cx="2537547" cy="3273138"/>
          </a:xfrm>
          <a:prstGeom prst="rect">
            <a:avLst/>
          </a:prstGeom>
        </p:spPr>
      </p:pic>
      <p:pic>
        <p:nvPicPr>
          <p:cNvPr id="11" name="Рисунок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29474" y="0"/>
            <a:ext cx="4962525" cy="3584861"/>
          </a:xfrm>
          <a:prstGeom prst="rect">
            <a:avLst/>
          </a:prstGeom>
        </p:spPr>
      </p:pic>
      <p:pic>
        <p:nvPicPr>
          <p:cNvPr id="12" name="Рисунок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11290" y="3584862"/>
            <a:ext cx="2271798" cy="3273138"/>
          </a:xfrm>
          <a:prstGeom prst="rect">
            <a:avLst/>
          </a:prstGeom>
        </p:spPr>
      </p:pic>
    </p:spTree>
    <p:extLst>
      <p:ext uri="{BB962C8B-B14F-4D97-AF65-F5344CB8AC3E}">
        <p14:creationId xmlns:p14="http://schemas.microsoft.com/office/powerpoint/2010/main" val="413383855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125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125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125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3" name="Скругленный прямоугольник 2"/>
          <p:cNvSpPr/>
          <p:nvPr/>
        </p:nvSpPr>
        <p:spPr>
          <a:xfrm>
            <a:off x="407774" y="222423"/>
            <a:ext cx="7297392" cy="2644346"/>
          </a:xfrm>
          <a:prstGeom prst="roundRect">
            <a:avLst/>
          </a:prstGeom>
          <a:effectLst>
            <a:glow rad="139700">
              <a:schemeClr val="accent4">
                <a:satMod val="175000"/>
                <a:alpha val="40000"/>
              </a:schemeClr>
            </a:glow>
            <a:outerShdw blurRad="57150" dist="19050" dir="5400000" algn="ctr" rotWithShape="0">
              <a:srgbClr val="000000">
                <a:alpha val="63000"/>
              </a:srgbClr>
            </a:outerShdw>
          </a:effectLst>
        </p:spPr>
        <p:style>
          <a:lnRef idx="0">
            <a:schemeClr val="accent2"/>
          </a:lnRef>
          <a:fillRef idx="3">
            <a:schemeClr val="accent2"/>
          </a:fillRef>
          <a:effectRef idx="3">
            <a:schemeClr val="accent2"/>
          </a:effectRef>
          <a:fontRef idx="minor">
            <a:schemeClr val="lt1"/>
          </a:fontRef>
        </p:style>
        <p:txBody>
          <a:bodyPr rtlCol="0" anchor="ctr"/>
          <a:lstStyle/>
          <a:p>
            <a:pPr algn="just"/>
            <a:r>
              <a:rPr lang="ru-RU" sz="2000" b="1" i="1" u="sng" dirty="0" err="1">
                <a:solidFill>
                  <a:schemeClr val="tx1"/>
                </a:solidFill>
              </a:rPr>
              <a:t>Данакли</a:t>
            </a:r>
            <a:r>
              <a:rPr lang="ru-RU" sz="2000" b="1" i="1" u="sng" dirty="0">
                <a:solidFill>
                  <a:schemeClr val="tx1"/>
                </a:solidFill>
              </a:rPr>
              <a:t> </a:t>
            </a:r>
            <a:r>
              <a:rPr lang="ru-RU" sz="2000" b="1" i="1" u="sng" dirty="0" err="1">
                <a:solidFill>
                  <a:schemeClr val="tx1"/>
                </a:solidFill>
              </a:rPr>
              <a:t>мевали</a:t>
            </a:r>
            <a:r>
              <a:rPr lang="ru-RU" sz="2000" b="1" i="1" u="sng" dirty="0">
                <a:solidFill>
                  <a:schemeClr val="tx1"/>
                </a:solidFill>
              </a:rPr>
              <a:t> </a:t>
            </a:r>
            <a:r>
              <a:rPr lang="ru-RU" sz="2000" b="1" i="1" u="sng" dirty="0" err="1">
                <a:solidFill>
                  <a:schemeClr val="tx1"/>
                </a:solidFill>
              </a:rPr>
              <a:t>дарахтлар</a:t>
            </a:r>
            <a:r>
              <a:rPr lang="ru-RU" sz="2000" b="1" i="1" u="sng" dirty="0">
                <a:solidFill>
                  <a:schemeClr val="tx1"/>
                </a:solidFill>
              </a:rPr>
              <a:t>.</a:t>
            </a:r>
            <a:r>
              <a:rPr lang="ru-RU" sz="2000" b="1" dirty="0">
                <a:solidFill>
                  <a:schemeClr val="tx1"/>
                </a:solidFill>
              </a:rPr>
              <a:t> </a:t>
            </a:r>
            <a:r>
              <a:rPr lang="ru-RU" sz="2000" b="1" dirty="0" err="1">
                <a:solidFill>
                  <a:schemeClr val="tx1"/>
                </a:solidFill>
              </a:rPr>
              <a:t>Данаклиларга</a:t>
            </a:r>
            <a:r>
              <a:rPr lang="ru-RU" sz="2000" b="1" dirty="0">
                <a:solidFill>
                  <a:schemeClr val="tx1"/>
                </a:solidFill>
              </a:rPr>
              <a:t> </a:t>
            </a:r>
            <a:r>
              <a:rPr lang="ru-RU" sz="2000" b="1" dirty="0" err="1">
                <a:solidFill>
                  <a:schemeClr val="tx1"/>
                </a:solidFill>
              </a:rPr>
              <a:t>олча</a:t>
            </a:r>
            <a:r>
              <a:rPr lang="ru-RU" sz="2000" b="1" dirty="0">
                <a:solidFill>
                  <a:schemeClr val="tx1"/>
                </a:solidFill>
              </a:rPr>
              <a:t>, </a:t>
            </a:r>
            <a:r>
              <a:rPr lang="ru-RU" sz="2000" b="1" dirty="0" err="1">
                <a:solidFill>
                  <a:schemeClr val="tx1"/>
                </a:solidFill>
              </a:rPr>
              <a:t>гилос</a:t>
            </a:r>
            <a:r>
              <a:rPr lang="ru-RU" sz="2000" b="1" dirty="0">
                <a:solidFill>
                  <a:schemeClr val="tx1"/>
                </a:solidFill>
              </a:rPr>
              <a:t>, </a:t>
            </a:r>
            <a:r>
              <a:rPr lang="ru-RU" sz="2000" b="1" dirty="0" err="1">
                <a:solidFill>
                  <a:schemeClr val="tx1"/>
                </a:solidFill>
              </a:rPr>
              <a:t>олхўри</a:t>
            </a:r>
            <a:r>
              <a:rPr lang="ru-RU" sz="2000" b="1" dirty="0">
                <a:solidFill>
                  <a:schemeClr val="tx1"/>
                </a:solidFill>
              </a:rPr>
              <a:t>, </a:t>
            </a:r>
            <a:r>
              <a:rPr lang="ru-RU" sz="2000" b="1" dirty="0" err="1">
                <a:solidFill>
                  <a:schemeClr val="tx1"/>
                </a:solidFill>
              </a:rPr>
              <a:t>ўрик</a:t>
            </a:r>
            <a:r>
              <a:rPr lang="ru-RU" sz="2000" b="1" dirty="0">
                <a:solidFill>
                  <a:schemeClr val="tx1"/>
                </a:solidFill>
              </a:rPr>
              <a:t>, </a:t>
            </a:r>
            <a:r>
              <a:rPr lang="ru-RU" sz="2000" b="1" dirty="0" err="1">
                <a:solidFill>
                  <a:schemeClr val="tx1"/>
                </a:solidFill>
              </a:rPr>
              <a:t>шафтоли</a:t>
            </a:r>
            <a:r>
              <a:rPr lang="ru-RU" sz="2000" b="1" dirty="0">
                <a:solidFill>
                  <a:schemeClr val="tx1"/>
                </a:solidFill>
              </a:rPr>
              <a:t>, бодом </a:t>
            </a:r>
            <a:r>
              <a:rPr lang="ru-RU" sz="2000" b="1" dirty="0" err="1">
                <a:solidFill>
                  <a:schemeClr val="tx1"/>
                </a:solidFill>
              </a:rPr>
              <a:t>киради</a:t>
            </a:r>
            <a:r>
              <a:rPr lang="ru-RU" sz="2000" b="1" dirty="0">
                <a:solidFill>
                  <a:schemeClr val="tx1"/>
                </a:solidFill>
              </a:rPr>
              <a:t>. </a:t>
            </a:r>
            <a:r>
              <a:rPr lang="ru-RU" sz="2000" b="1" dirty="0" err="1">
                <a:solidFill>
                  <a:schemeClr val="tx1"/>
                </a:solidFill>
              </a:rPr>
              <a:t>Бу</a:t>
            </a:r>
            <a:r>
              <a:rPr lang="ru-RU" sz="2000" b="1" dirty="0">
                <a:solidFill>
                  <a:schemeClr val="tx1"/>
                </a:solidFill>
              </a:rPr>
              <a:t> </a:t>
            </a:r>
            <a:r>
              <a:rPr lang="ru-RU" sz="2000" b="1" dirty="0" err="1">
                <a:solidFill>
                  <a:schemeClr val="tx1"/>
                </a:solidFill>
              </a:rPr>
              <a:t>мевали</a:t>
            </a:r>
            <a:r>
              <a:rPr lang="ru-RU" sz="2000" b="1" dirty="0">
                <a:solidFill>
                  <a:schemeClr val="tx1"/>
                </a:solidFill>
              </a:rPr>
              <a:t> </a:t>
            </a:r>
            <a:r>
              <a:rPr lang="ru-RU" sz="2000" b="1" dirty="0" err="1">
                <a:solidFill>
                  <a:schemeClr val="tx1"/>
                </a:solidFill>
              </a:rPr>
              <a:t>дарахтлар</a:t>
            </a:r>
            <a:r>
              <a:rPr lang="ru-RU" sz="2000" b="1" dirty="0">
                <a:solidFill>
                  <a:schemeClr val="tx1"/>
                </a:solidFill>
              </a:rPr>
              <a:t> </a:t>
            </a:r>
            <a:r>
              <a:rPr lang="ru-RU" sz="2000" b="1" dirty="0" err="1">
                <a:solidFill>
                  <a:schemeClr val="tx1"/>
                </a:solidFill>
              </a:rPr>
              <a:t>нисбатан</a:t>
            </a:r>
            <a:r>
              <a:rPr lang="ru-RU" sz="2000" b="1" dirty="0">
                <a:solidFill>
                  <a:schemeClr val="tx1"/>
                </a:solidFill>
              </a:rPr>
              <a:t> </a:t>
            </a:r>
            <a:r>
              <a:rPr lang="ru-RU" sz="2000" b="1" dirty="0" err="1">
                <a:solidFill>
                  <a:schemeClr val="tx1"/>
                </a:solidFill>
              </a:rPr>
              <a:t>иссиқ</a:t>
            </a:r>
            <a:r>
              <a:rPr lang="ru-RU" sz="2000" b="1" dirty="0">
                <a:solidFill>
                  <a:schemeClr val="tx1"/>
                </a:solidFill>
              </a:rPr>
              <a:t> </a:t>
            </a:r>
            <a:r>
              <a:rPr lang="ru-RU" sz="2000" b="1" dirty="0" err="1">
                <a:solidFill>
                  <a:schemeClr val="tx1"/>
                </a:solidFill>
              </a:rPr>
              <a:t>иқлимли</a:t>
            </a:r>
            <a:r>
              <a:rPr lang="ru-RU" sz="2000" b="1" dirty="0">
                <a:solidFill>
                  <a:schemeClr val="tx1"/>
                </a:solidFill>
              </a:rPr>
              <a:t> </a:t>
            </a:r>
            <a:r>
              <a:rPr lang="ru-RU" sz="2000" b="1" dirty="0" err="1">
                <a:solidFill>
                  <a:schemeClr val="tx1"/>
                </a:solidFill>
              </a:rPr>
              <a:t>ҳудудларда</a:t>
            </a:r>
            <a:r>
              <a:rPr lang="ru-RU" sz="2000" b="1" dirty="0">
                <a:solidFill>
                  <a:schemeClr val="tx1"/>
                </a:solidFill>
              </a:rPr>
              <a:t> </a:t>
            </a:r>
            <a:r>
              <a:rPr lang="ru-RU" sz="2000" b="1" dirty="0" err="1">
                <a:solidFill>
                  <a:schemeClr val="tx1"/>
                </a:solidFill>
              </a:rPr>
              <a:t>экилади</a:t>
            </a:r>
            <a:r>
              <a:rPr lang="ru-RU" sz="2000" b="1" dirty="0">
                <a:solidFill>
                  <a:schemeClr val="tx1"/>
                </a:solidFill>
              </a:rPr>
              <a:t>. Улар </a:t>
            </a:r>
            <a:r>
              <a:rPr lang="ru-RU" sz="2000" b="1" dirty="0" err="1">
                <a:solidFill>
                  <a:schemeClr val="tx1"/>
                </a:solidFill>
              </a:rPr>
              <a:t>ичида</a:t>
            </a:r>
            <a:r>
              <a:rPr lang="ru-RU" sz="2000" b="1" dirty="0">
                <a:solidFill>
                  <a:schemeClr val="tx1"/>
                </a:solidFill>
              </a:rPr>
              <a:t> </a:t>
            </a:r>
            <a:r>
              <a:rPr lang="ru-RU" sz="2000" b="1" dirty="0" err="1">
                <a:solidFill>
                  <a:schemeClr val="tx1"/>
                </a:solidFill>
              </a:rPr>
              <a:t>олча</a:t>
            </a:r>
            <a:r>
              <a:rPr lang="ru-RU" sz="2000" b="1" dirty="0">
                <a:solidFill>
                  <a:schemeClr val="tx1"/>
                </a:solidFill>
              </a:rPr>
              <a:t> </a:t>
            </a:r>
            <a:r>
              <a:rPr lang="ru-RU" sz="2000" b="1" dirty="0" err="1">
                <a:solidFill>
                  <a:schemeClr val="tx1"/>
                </a:solidFill>
              </a:rPr>
              <a:t>катта</a:t>
            </a:r>
            <a:r>
              <a:rPr lang="ru-RU" sz="2000" b="1" dirty="0">
                <a:solidFill>
                  <a:schemeClr val="tx1"/>
                </a:solidFill>
              </a:rPr>
              <a:t> </a:t>
            </a:r>
            <a:r>
              <a:rPr lang="ru-RU" sz="2000" b="1" dirty="0" err="1">
                <a:solidFill>
                  <a:schemeClr val="tx1"/>
                </a:solidFill>
              </a:rPr>
              <a:t>майдонга</a:t>
            </a:r>
            <a:r>
              <a:rPr lang="ru-RU" sz="2000" b="1" dirty="0">
                <a:solidFill>
                  <a:schemeClr val="tx1"/>
                </a:solidFill>
              </a:rPr>
              <a:t> </a:t>
            </a:r>
            <a:r>
              <a:rPr lang="ru-RU" sz="2000" b="1" dirty="0" err="1">
                <a:solidFill>
                  <a:schemeClr val="tx1"/>
                </a:solidFill>
              </a:rPr>
              <a:t>эга</a:t>
            </a:r>
            <a:r>
              <a:rPr lang="ru-RU" sz="2000" b="1" dirty="0">
                <a:solidFill>
                  <a:schemeClr val="tx1"/>
                </a:solidFill>
              </a:rPr>
              <a:t> </a:t>
            </a:r>
            <a:r>
              <a:rPr lang="ru-RU" sz="2000" b="1" dirty="0" err="1">
                <a:solidFill>
                  <a:schemeClr val="tx1"/>
                </a:solidFill>
              </a:rPr>
              <a:t>ва</a:t>
            </a:r>
            <a:r>
              <a:rPr lang="ru-RU" sz="2000" b="1" dirty="0">
                <a:solidFill>
                  <a:schemeClr val="tx1"/>
                </a:solidFill>
              </a:rPr>
              <a:t> </a:t>
            </a:r>
            <a:r>
              <a:rPr lang="ru-RU" sz="2000" b="1" dirty="0" err="1">
                <a:solidFill>
                  <a:schemeClr val="tx1"/>
                </a:solidFill>
              </a:rPr>
              <a:t>бу</a:t>
            </a:r>
            <a:r>
              <a:rPr lang="ru-RU" sz="2000" b="1" dirty="0">
                <a:solidFill>
                  <a:schemeClr val="tx1"/>
                </a:solidFill>
              </a:rPr>
              <a:t> </a:t>
            </a:r>
            <a:r>
              <a:rPr lang="ru-RU" sz="2000" b="1" dirty="0" err="1">
                <a:solidFill>
                  <a:schemeClr val="tx1"/>
                </a:solidFill>
              </a:rPr>
              <a:t>жиҳатдан</a:t>
            </a:r>
            <a:r>
              <a:rPr lang="ru-RU" sz="2000" b="1" dirty="0">
                <a:solidFill>
                  <a:schemeClr val="tx1"/>
                </a:solidFill>
              </a:rPr>
              <a:t> </a:t>
            </a:r>
            <a:r>
              <a:rPr lang="ru-RU" sz="2000" b="1" dirty="0" err="1">
                <a:solidFill>
                  <a:schemeClr val="tx1"/>
                </a:solidFill>
              </a:rPr>
              <a:t>олмадан</a:t>
            </a:r>
            <a:r>
              <a:rPr lang="ru-RU" sz="2000" b="1" dirty="0">
                <a:solidFill>
                  <a:schemeClr val="tx1"/>
                </a:solidFill>
              </a:rPr>
              <a:t> </a:t>
            </a:r>
            <a:r>
              <a:rPr lang="ru-RU" sz="2000" b="1" dirty="0" err="1">
                <a:solidFill>
                  <a:schemeClr val="tx1"/>
                </a:solidFill>
              </a:rPr>
              <a:t>кейинги</a:t>
            </a:r>
            <a:r>
              <a:rPr lang="ru-RU" sz="2000" b="1" dirty="0">
                <a:solidFill>
                  <a:schemeClr val="tx1"/>
                </a:solidFill>
              </a:rPr>
              <a:t> </a:t>
            </a:r>
            <a:r>
              <a:rPr lang="ru-RU" sz="2000" b="1" dirty="0" err="1">
                <a:solidFill>
                  <a:schemeClr val="tx1"/>
                </a:solidFill>
              </a:rPr>
              <a:t>ўринда</a:t>
            </a:r>
            <a:r>
              <a:rPr lang="ru-RU" sz="2000" b="1" dirty="0">
                <a:solidFill>
                  <a:schemeClr val="tx1"/>
                </a:solidFill>
              </a:rPr>
              <a:t> </a:t>
            </a:r>
            <a:r>
              <a:rPr lang="ru-RU" sz="2000" b="1" dirty="0" err="1">
                <a:solidFill>
                  <a:schemeClr val="tx1"/>
                </a:solidFill>
              </a:rPr>
              <a:t>туради</a:t>
            </a:r>
            <a:r>
              <a:rPr lang="ru-RU" sz="2000" b="1" dirty="0">
                <a:solidFill>
                  <a:schemeClr val="tx1"/>
                </a:solidFill>
              </a:rPr>
              <a:t>.</a:t>
            </a:r>
          </a:p>
          <a:p>
            <a:pPr algn="just"/>
            <a:r>
              <a:rPr lang="ru-RU" sz="2000" b="1" dirty="0">
                <a:solidFill>
                  <a:schemeClr val="tx1"/>
                </a:solidFill>
              </a:rPr>
              <a:t>	</a:t>
            </a:r>
            <a:r>
              <a:rPr lang="ru-RU" sz="2000" b="1" dirty="0" err="1">
                <a:solidFill>
                  <a:schemeClr val="tx1"/>
                </a:solidFill>
              </a:rPr>
              <a:t>Ўрик</a:t>
            </a:r>
            <a:r>
              <a:rPr lang="ru-RU" sz="2000" b="1" dirty="0">
                <a:solidFill>
                  <a:schemeClr val="tx1"/>
                </a:solidFill>
              </a:rPr>
              <a:t> </a:t>
            </a:r>
            <a:r>
              <a:rPr lang="ru-RU" sz="2000" b="1" dirty="0" err="1">
                <a:solidFill>
                  <a:schemeClr val="tx1"/>
                </a:solidFill>
              </a:rPr>
              <a:t>Фарғона</a:t>
            </a:r>
            <a:r>
              <a:rPr lang="ru-RU" sz="2000" b="1" dirty="0">
                <a:solidFill>
                  <a:schemeClr val="tx1"/>
                </a:solidFill>
              </a:rPr>
              <a:t> </a:t>
            </a:r>
            <a:r>
              <a:rPr lang="ru-RU" sz="2000" b="1" dirty="0" err="1">
                <a:solidFill>
                  <a:schemeClr val="tx1"/>
                </a:solidFill>
              </a:rPr>
              <a:t>водийсида</a:t>
            </a:r>
            <a:r>
              <a:rPr lang="ru-RU" sz="2000" b="1" dirty="0">
                <a:solidFill>
                  <a:schemeClr val="tx1"/>
                </a:solidFill>
              </a:rPr>
              <a:t> </a:t>
            </a:r>
            <a:r>
              <a:rPr lang="ru-RU" sz="2000" b="1" dirty="0" err="1">
                <a:solidFill>
                  <a:schemeClr val="tx1"/>
                </a:solidFill>
              </a:rPr>
              <a:t>қадимдан</a:t>
            </a:r>
            <a:r>
              <a:rPr lang="ru-RU" sz="2000" b="1" dirty="0">
                <a:solidFill>
                  <a:schemeClr val="tx1"/>
                </a:solidFill>
              </a:rPr>
              <a:t> </a:t>
            </a:r>
            <a:r>
              <a:rPr lang="ru-RU" sz="2000" b="1" dirty="0" err="1">
                <a:solidFill>
                  <a:schemeClr val="tx1"/>
                </a:solidFill>
              </a:rPr>
              <a:t>экиб</a:t>
            </a:r>
            <a:r>
              <a:rPr lang="ru-RU" sz="2000" b="1" dirty="0">
                <a:solidFill>
                  <a:schemeClr val="tx1"/>
                </a:solidFill>
              </a:rPr>
              <a:t> </a:t>
            </a:r>
            <a:r>
              <a:rPr lang="ru-RU" sz="2000" b="1" dirty="0" err="1">
                <a:solidFill>
                  <a:schemeClr val="tx1"/>
                </a:solidFill>
              </a:rPr>
              <a:t>келинади</a:t>
            </a:r>
            <a:r>
              <a:rPr lang="ru-RU" sz="2000" b="1" dirty="0">
                <a:solidFill>
                  <a:schemeClr val="tx1"/>
                </a:solidFill>
              </a:rPr>
              <a:t>. </a:t>
            </a:r>
            <a:r>
              <a:rPr lang="ru-RU" sz="2000" b="1" dirty="0" err="1">
                <a:solidFill>
                  <a:schemeClr val="tx1"/>
                </a:solidFill>
              </a:rPr>
              <a:t>Ўрикдан</a:t>
            </a:r>
            <a:r>
              <a:rPr lang="ru-RU" sz="2000" b="1" dirty="0">
                <a:solidFill>
                  <a:schemeClr val="tx1"/>
                </a:solidFill>
              </a:rPr>
              <a:t> </a:t>
            </a:r>
            <a:r>
              <a:rPr lang="ru-RU" sz="2000" b="1" dirty="0" err="1">
                <a:solidFill>
                  <a:schemeClr val="tx1"/>
                </a:solidFill>
              </a:rPr>
              <a:t>шифобахш</a:t>
            </a:r>
            <a:r>
              <a:rPr lang="ru-RU" sz="2000" b="1" dirty="0">
                <a:solidFill>
                  <a:schemeClr val="tx1"/>
                </a:solidFill>
              </a:rPr>
              <a:t> </a:t>
            </a:r>
            <a:r>
              <a:rPr lang="ru-RU" sz="2000" b="1" dirty="0" err="1">
                <a:solidFill>
                  <a:schemeClr val="tx1"/>
                </a:solidFill>
              </a:rPr>
              <a:t>ўрик</a:t>
            </a:r>
            <a:r>
              <a:rPr lang="ru-RU" sz="2000" b="1" dirty="0">
                <a:solidFill>
                  <a:schemeClr val="tx1"/>
                </a:solidFill>
              </a:rPr>
              <a:t> </a:t>
            </a:r>
            <a:r>
              <a:rPr lang="ru-RU" sz="2000" b="1" dirty="0" err="1">
                <a:solidFill>
                  <a:schemeClr val="tx1"/>
                </a:solidFill>
              </a:rPr>
              <a:t>шинниси</a:t>
            </a:r>
            <a:r>
              <a:rPr lang="ru-RU" sz="2000" b="1" dirty="0">
                <a:solidFill>
                  <a:schemeClr val="tx1"/>
                </a:solidFill>
              </a:rPr>
              <a:t> </a:t>
            </a:r>
            <a:r>
              <a:rPr lang="ru-RU" sz="2000" b="1" dirty="0" err="1">
                <a:solidFill>
                  <a:schemeClr val="tx1"/>
                </a:solidFill>
              </a:rPr>
              <a:t>тайёрланади</a:t>
            </a:r>
            <a:r>
              <a:rPr lang="ru-RU" sz="2000" b="1" dirty="0">
                <a:solidFill>
                  <a:schemeClr val="tx1"/>
                </a:solidFill>
              </a:rPr>
              <a:t>.</a:t>
            </a: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933" y="2973226"/>
            <a:ext cx="4959236" cy="3574066"/>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1169" y="54119"/>
            <a:ext cx="3250172" cy="3273138"/>
          </a:xfrm>
          <a:prstGeom prst="rect">
            <a:avLst/>
          </a:prstGeom>
        </p:spPr>
      </p:pic>
    </p:spTree>
    <p:extLst>
      <p:ext uri="{BB962C8B-B14F-4D97-AF65-F5344CB8AC3E}">
        <p14:creationId xmlns:p14="http://schemas.microsoft.com/office/powerpoint/2010/main" val="150115635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125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Овал 4"/>
          <p:cNvSpPr/>
          <p:nvPr/>
        </p:nvSpPr>
        <p:spPr>
          <a:xfrm>
            <a:off x="0" y="-1"/>
            <a:ext cx="5773271" cy="2958353"/>
          </a:xfrm>
          <a:prstGeom prst="ellipse">
            <a:avLst/>
          </a:prstGeom>
          <a:effectLst>
            <a:outerShdw blurRad="76200" dir="18900000" sy="23000" kx="-1200000" algn="bl" rotWithShape="0">
              <a:prstClr val="black">
                <a:alpha val="20000"/>
              </a:prstClr>
            </a:outerShdw>
          </a:effectLst>
        </p:spPr>
        <p:style>
          <a:lnRef idx="3">
            <a:schemeClr val="lt1"/>
          </a:lnRef>
          <a:fillRef idx="1">
            <a:schemeClr val="accent2"/>
          </a:fillRef>
          <a:effectRef idx="1">
            <a:schemeClr val="accent2"/>
          </a:effectRef>
          <a:fontRef idx="minor">
            <a:schemeClr val="lt1"/>
          </a:fontRef>
        </p:style>
        <p:txBody>
          <a:bodyPr rtlCol="0" anchor="ctr"/>
          <a:lstStyle/>
          <a:p>
            <a:r>
              <a:rPr lang="ru-RU" sz="1600" b="1" i="1" u="sng" dirty="0" err="1">
                <a:solidFill>
                  <a:schemeClr val="tx1"/>
                </a:solidFill>
              </a:rPr>
              <a:t>Ёнғоқ</a:t>
            </a:r>
            <a:r>
              <a:rPr lang="ru-RU" sz="1600" b="1" i="1" u="sng" dirty="0">
                <a:solidFill>
                  <a:schemeClr val="tx1"/>
                </a:solidFill>
              </a:rPr>
              <a:t> </a:t>
            </a:r>
            <a:r>
              <a:rPr lang="ru-RU" sz="1600" b="1" i="1" u="sng" dirty="0" err="1">
                <a:solidFill>
                  <a:schemeClr val="tx1"/>
                </a:solidFill>
              </a:rPr>
              <a:t>мевалиларга</a:t>
            </a:r>
            <a:r>
              <a:rPr lang="ru-RU" sz="1600" b="1" dirty="0">
                <a:solidFill>
                  <a:schemeClr val="tx1"/>
                </a:solidFill>
              </a:rPr>
              <a:t> </a:t>
            </a:r>
            <a:r>
              <a:rPr lang="ru-RU" sz="1600" b="1" dirty="0" err="1">
                <a:solidFill>
                  <a:schemeClr val="tx1"/>
                </a:solidFill>
              </a:rPr>
              <a:t>ёнғоқ</a:t>
            </a:r>
            <a:r>
              <a:rPr lang="ru-RU" sz="1600" b="1" dirty="0">
                <a:solidFill>
                  <a:schemeClr val="tx1"/>
                </a:solidFill>
              </a:rPr>
              <a:t>, </a:t>
            </a:r>
            <a:r>
              <a:rPr lang="ru-RU" sz="1600" b="1" dirty="0" err="1">
                <a:solidFill>
                  <a:schemeClr val="tx1"/>
                </a:solidFill>
              </a:rPr>
              <a:t>писта</a:t>
            </a:r>
            <a:r>
              <a:rPr lang="ru-RU" sz="1600" b="1" dirty="0">
                <a:solidFill>
                  <a:schemeClr val="tx1"/>
                </a:solidFill>
              </a:rPr>
              <a:t>, пекан, фундук </a:t>
            </a:r>
            <a:r>
              <a:rPr lang="ru-RU" sz="1600" b="1" dirty="0" err="1">
                <a:solidFill>
                  <a:schemeClr val="tx1"/>
                </a:solidFill>
              </a:rPr>
              <a:t>ва</a:t>
            </a:r>
            <a:r>
              <a:rPr lang="ru-RU" sz="1600" b="1" dirty="0">
                <a:solidFill>
                  <a:schemeClr val="tx1"/>
                </a:solidFill>
              </a:rPr>
              <a:t> </a:t>
            </a:r>
            <a:r>
              <a:rPr lang="ru-RU" sz="1600" b="1" dirty="0" err="1">
                <a:solidFill>
                  <a:schemeClr val="tx1"/>
                </a:solidFill>
              </a:rPr>
              <a:t>бошқалар</a:t>
            </a:r>
            <a:r>
              <a:rPr lang="ru-RU" sz="1600" b="1" dirty="0">
                <a:solidFill>
                  <a:schemeClr val="tx1"/>
                </a:solidFill>
              </a:rPr>
              <a:t> </a:t>
            </a:r>
            <a:r>
              <a:rPr lang="ru-RU" sz="1600" b="1" dirty="0" err="1">
                <a:solidFill>
                  <a:schemeClr val="tx1"/>
                </a:solidFill>
              </a:rPr>
              <a:t>киради</a:t>
            </a:r>
            <a:r>
              <a:rPr lang="ru-RU" sz="1600" b="1" dirty="0">
                <a:solidFill>
                  <a:schemeClr val="tx1"/>
                </a:solidFill>
              </a:rPr>
              <a:t>. </a:t>
            </a:r>
            <a:r>
              <a:rPr lang="ru-RU" sz="1600" b="1" dirty="0" err="1">
                <a:solidFill>
                  <a:schemeClr val="tx1"/>
                </a:solidFill>
              </a:rPr>
              <a:t>Ёнғоқ-релект</a:t>
            </a:r>
            <a:r>
              <a:rPr lang="ru-RU" sz="1600" b="1" dirty="0">
                <a:solidFill>
                  <a:schemeClr val="tx1"/>
                </a:solidFill>
              </a:rPr>
              <a:t> эндемик </a:t>
            </a:r>
            <a:r>
              <a:rPr lang="ru-RU" sz="1600" b="1" dirty="0" err="1">
                <a:solidFill>
                  <a:schemeClr val="tx1"/>
                </a:solidFill>
              </a:rPr>
              <a:t>ўсимлик</a:t>
            </a:r>
            <a:r>
              <a:rPr lang="ru-RU" sz="1600" b="1" dirty="0">
                <a:solidFill>
                  <a:schemeClr val="tx1"/>
                </a:solidFill>
              </a:rPr>
              <a:t> </a:t>
            </a:r>
            <a:r>
              <a:rPr lang="ru-RU" sz="1600" b="1" dirty="0" err="1">
                <a:solidFill>
                  <a:schemeClr val="tx1"/>
                </a:solidFill>
              </a:rPr>
              <a:t>бўлиб</a:t>
            </a:r>
            <a:r>
              <a:rPr lang="ru-RU" sz="1600" b="1" dirty="0">
                <a:solidFill>
                  <a:schemeClr val="tx1"/>
                </a:solidFill>
              </a:rPr>
              <a:t>, у </a:t>
            </a:r>
            <a:r>
              <a:rPr lang="ru-RU" sz="1600" b="1" dirty="0" err="1">
                <a:solidFill>
                  <a:schemeClr val="tx1"/>
                </a:solidFill>
              </a:rPr>
              <a:t>асосан</a:t>
            </a:r>
            <a:r>
              <a:rPr lang="ru-RU" sz="1600" b="1" dirty="0">
                <a:solidFill>
                  <a:schemeClr val="tx1"/>
                </a:solidFill>
              </a:rPr>
              <a:t> </a:t>
            </a:r>
            <a:r>
              <a:rPr lang="ru-RU" sz="1600" b="1" dirty="0" err="1">
                <a:solidFill>
                  <a:schemeClr val="tx1"/>
                </a:solidFill>
              </a:rPr>
              <a:t>Фарғона</a:t>
            </a:r>
            <a:r>
              <a:rPr lang="ru-RU" sz="1600" b="1" dirty="0">
                <a:solidFill>
                  <a:schemeClr val="tx1"/>
                </a:solidFill>
              </a:rPr>
              <a:t> </a:t>
            </a:r>
            <a:r>
              <a:rPr lang="ru-RU" sz="1600" b="1" dirty="0" err="1">
                <a:solidFill>
                  <a:schemeClr val="tx1"/>
                </a:solidFill>
              </a:rPr>
              <a:t>водийсида</a:t>
            </a:r>
            <a:r>
              <a:rPr lang="ru-RU" sz="1600" b="1" dirty="0">
                <a:solidFill>
                  <a:schemeClr val="tx1"/>
                </a:solidFill>
              </a:rPr>
              <a:t>  </a:t>
            </a:r>
            <a:r>
              <a:rPr lang="ru-RU" sz="1600" b="1" dirty="0" err="1">
                <a:solidFill>
                  <a:schemeClr val="tx1"/>
                </a:solidFill>
              </a:rPr>
              <a:t>тарқалган</a:t>
            </a:r>
            <a:r>
              <a:rPr lang="ru-RU" sz="1600" b="1" dirty="0">
                <a:solidFill>
                  <a:schemeClr val="tx1"/>
                </a:solidFill>
              </a:rPr>
              <a:t>. </a:t>
            </a:r>
            <a:r>
              <a:rPr lang="ru-RU" sz="1600" b="1" dirty="0" err="1">
                <a:solidFill>
                  <a:schemeClr val="tx1"/>
                </a:solidFill>
              </a:rPr>
              <a:t>Ёнғоқ</a:t>
            </a:r>
            <a:r>
              <a:rPr lang="ru-RU" sz="1600" b="1" dirty="0">
                <a:solidFill>
                  <a:schemeClr val="tx1"/>
                </a:solidFill>
              </a:rPr>
              <a:t> </a:t>
            </a:r>
            <a:r>
              <a:rPr lang="ru-RU" sz="1600" b="1" dirty="0" err="1">
                <a:solidFill>
                  <a:schemeClr val="tx1"/>
                </a:solidFill>
              </a:rPr>
              <a:t>меваси</a:t>
            </a:r>
            <a:r>
              <a:rPr lang="ru-RU" sz="1600" b="1" dirty="0">
                <a:solidFill>
                  <a:schemeClr val="tx1"/>
                </a:solidFill>
              </a:rPr>
              <a:t> </a:t>
            </a:r>
            <a:r>
              <a:rPr lang="ru-RU" sz="1600" b="1" dirty="0" err="1">
                <a:solidFill>
                  <a:schemeClr val="tx1"/>
                </a:solidFill>
              </a:rPr>
              <a:t>шифобахш</a:t>
            </a:r>
            <a:r>
              <a:rPr lang="ru-RU" sz="1600" b="1" dirty="0">
                <a:solidFill>
                  <a:schemeClr val="tx1"/>
                </a:solidFill>
              </a:rPr>
              <a:t> </a:t>
            </a:r>
            <a:r>
              <a:rPr lang="ru-RU" sz="1600" b="1" dirty="0" err="1">
                <a:solidFill>
                  <a:schemeClr val="tx1"/>
                </a:solidFill>
              </a:rPr>
              <a:t>хусусиятга</a:t>
            </a:r>
            <a:r>
              <a:rPr lang="ru-RU" sz="1600" b="1" dirty="0">
                <a:solidFill>
                  <a:schemeClr val="tx1"/>
                </a:solidFill>
              </a:rPr>
              <a:t> </a:t>
            </a:r>
            <a:r>
              <a:rPr lang="ru-RU" sz="1600" b="1" dirty="0" err="1">
                <a:solidFill>
                  <a:schemeClr val="tx1"/>
                </a:solidFill>
              </a:rPr>
              <a:t>эга</a:t>
            </a:r>
            <a:r>
              <a:rPr lang="ru-RU" sz="1600" b="1" dirty="0">
                <a:solidFill>
                  <a:schemeClr val="tx1"/>
                </a:solidFill>
              </a:rPr>
              <a:t> </a:t>
            </a:r>
            <a:r>
              <a:rPr lang="ru-RU" sz="1600" b="1" dirty="0" err="1">
                <a:solidFill>
                  <a:schemeClr val="tx1"/>
                </a:solidFill>
              </a:rPr>
              <a:t>бўлгани</a:t>
            </a:r>
            <a:r>
              <a:rPr lang="ru-RU" sz="1600" b="1" dirty="0">
                <a:solidFill>
                  <a:schemeClr val="tx1"/>
                </a:solidFill>
              </a:rPr>
              <a:t> </a:t>
            </a:r>
            <a:r>
              <a:rPr lang="ru-RU" sz="1600" b="1" dirty="0" err="1">
                <a:solidFill>
                  <a:schemeClr val="tx1"/>
                </a:solidFill>
              </a:rPr>
              <a:t>учун</a:t>
            </a:r>
            <a:r>
              <a:rPr lang="ru-RU" sz="1600" b="1" dirty="0">
                <a:solidFill>
                  <a:schemeClr val="tx1"/>
                </a:solidFill>
              </a:rPr>
              <a:t> </a:t>
            </a:r>
            <a:r>
              <a:rPr lang="ru-RU" sz="1600" b="1" dirty="0" err="1">
                <a:solidFill>
                  <a:schemeClr val="tx1"/>
                </a:solidFill>
              </a:rPr>
              <a:t>халқ</a:t>
            </a:r>
            <a:r>
              <a:rPr lang="ru-RU" sz="1600" b="1" dirty="0">
                <a:solidFill>
                  <a:schemeClr val="tx1"/>
                </a:solidFill>
              </a:rPr>
              <a:t> </a:t>
            </a:r>
            <a:r>
              <a:rPr lang="ru-RU" sz="1600" b="1" dirty="0" err="1">
                <a:solidFill>
                  <a:schemeClr val="tx1"/>
                </a:solidFill>
              </a:rPr>
              <a:t>табобатида</a:t>
            </a:r>
            <a:r>
              <a:rPr lang="ru-RU" sz="1600" b="1" dirty="0">
                <a:solidFill>
                  <a:schemeClr val="tx1"/>
                </a:solidFill>
              </a:rPr>
              <a:t> </a:t>
            </a:r>
            <a:r>
              <a:rPr lang="ru-RU" sz="1600" b="1" dirty="0" err="1">
                <a:solidFill>
                  <a:schemeClr val="tx1"/>
                </a:solidFill>
              </a:rPr>
              <a:t>кўп</a:t>
            </a:r>
            <a:r>
              <a:rPr lang="ru-RU" sz="1600" b="1" dirty="0">
                <a:solidFill>
                  <a:schemeClr val="tx1"/>
                </a:solidFill>
              </a:rPr>
              <a:t> </a:t>
            </a:r>
            <a:r>
              <a:rPr lang="ru-RU" sz="1600" b="1" dirty="0" err="1">
                <a:solidFill>
                  <a:schemeClr val="tx1"/>
                </a:solidFill>
              </a:rPr>
              <a:t>ишлатилади</a:t>
            </a:r>
            <a:r>
              <a:rPr lang="ru-RU" sz="1600" b="1" dirty="0">
                <a:solidFill>
                  <a:schemeClr val="tx1"/>
                </a:solidFill>
              </a:rPr>
              <a:t>.</a:t>
            </a:r>
          </a:p>
          <a:p>
            <a:r>
              <a:rPr lang="ru-RU" sz="1600" b="1" dirty="0">
                <a:solidFill>
                  <a:schemeClr val="tx1"/>
                </a:solidFill>
              </a:rPr>
              <a:t>	 Мебель </a:t>
            </a:r>
            <a:r>
              <a:rPr lang="ru-RU" sz="1600" b="1" dirty="0" err="1">
                <a:solidFill>
                  <a:schemeClr val="tx1"/>
                </a:solidFill>
              </a:rPr>
              <a:t>саноатида</a:t>
            </a:r>
            <a:r>
              <a:rPr lang="ru-RU" sz="1600" b="1" dirty="0">
                <a:solidFill>
                  <a:schemeClr val="tx1"/>
                </a:solidFill>
              </a:rPr>
              <a:t> </a:t>
            </a:r>
            <a:r>
              <a:rPr lang="ru-RU" sz="1600" b="1" dirty="0" err="1">
                <a:solidFill>
                  <a:schemeClr val="tx1"/>
                </a:solidFill>
              </a:rPr>
              <a:t>ёнғоқ</a:t>
            </a:r>
            <a:r>
              <a:rPr lang="ru-RU" sz="1600" b="1" dirty="0">
                <a:solidFill>
                  <a:schemeClr val="tx1"/>
                </a:solidFill>
              </a:rPr>
              <a:t> </a:t>
            </a:r>
            <a:r>
              <a:rPr lang="ru-RU" sz="1600" b="1" dirty="0" err="1">
                <a:solidFill>
                  <a:schemeClr val="tx1"/>
                </a:solidFill>
              </a:rPr>
              <a:t>ёғочи</a:t>
            </a:r>
            <a:r>
              <a:rPr lang="ru-RU" sz="1600" b="1" dirty="0">
                <a:solidFill>
                  <a:schemeClr val="tx1"/>
                </a:solidFill>
              </a:rPr>
              <a:t> </a:t>
            </a:r>
            <a:r>
              <a:rPr lang="ru-RU" sz="1600" b="1" dirty="0" err="1">
                <a:solidFill>
                  <a:schemeClr val="tx1"/>
                </a:solidFill>
              </a:rPr>
              <a:t>ва</a:t>
            </a:r>
            <a:r>
              <a:rPr lang="ru-RU" sz="1600" b="1" dirty="0">
                <a:solidFill>
                  <a:schemeClr val="tx1"/>
                </a:solidFill>
              </a:rPr>
              <a:t> </a:t>
            </a:r>
            <a:r>
              <a:rPr lang="ru-RU" sz="1600" b="1" dirty="0" err="1">
                <a:solidFill>
                  <a:schemeClr val="tx1"/>
                </a:solidFill>
              </a:rPr>
              <a:t>илдизига</a:t>
            </a:r>
            <a:r>
              <a:rPr lang="ru-RU" sz="1600" b="1" dirty="0">
                <a:solidFill>
                  <a:schemeClr val="tx1"/>
                </a:solidFill>
              </a:rPr>
              <a:t> </a:t>
            </a:r>
            <a:r>
              <a:rPr lang="ru-RU" sz="1600" b="1" dirty="0" err="1">
                <a:solidFill>
                  <a:schemeClr val="tx1"/>
                </a:solidFill>
              </a:rPr>
              <a:t>бўлган</a:t>
            </a:r>
            <a:r>
              <a:rPr lang="ru-RU" sz="1600" b="1" dirty="0">
                <a:solidFill>
                  <a:schemeClr val="tx1"/>
                </a:solidFill>
              </a:rPr>
              <a:t> </a:t>
            </a:r>
            <a:r>
              <a:rPr lang="ru-RU" sz="1600" b="1" dirty="0" err="1">
                <a:solidFill>
                  <a:schemeClr val="tx1"/>
                </a:solidFill>
              </a:rPr>
              <a:t>эҳтиёж</a:t>
            </a:r>
            <a:r>
              <a:rPr lang="ru-RU" sz="1600" b="1" dirty="0">
                <a:solidFill>
                  <a:schemeClr val="tx1"/>
                </a:solidFill>
              </a:rPr>
              <a:t> </a:t>
            </a:r>
            <a:r>
              <a:rPr lang="ru-RU" sz="1600" b="1" dirty="0" err="1">
                <a:solidFill>
                  <a:schemeClr val="tx1"/>
                </a:solidFill>
              </a:rPr>
              <a:t>йилдан-йилга</a:t>
            </a:r>
            <a:r>
              <a:rPr lang="ru-RU" sz="1600" b="1" dirty="0">
                <a:solidFill>
                  <a:schemeClr val="tx1"/>
                </a:solidFill>
              </a:rPr>
              <a:t> </a:t>
            </a:r>
            <a:r>
              <a:rPr lang="ru-RU" sz="1600" b="1" dirty="0" err="1">
                <a:solidFill>
                  <a:schemeClr val="tx1"/>
                </a:solidFill>
              </a:rPr>
              <a:t>ортиб</a:t>
            </a:r>
            <a:r>
              <a:rPr lang="ru-RU" sz="1600" b="1" dirty="0">
                <a:solidFill>
                  <a:schemeClr val="tx1"/>
                </a:solidFill>
              </a:rPr>
              <a:t> </a:t>
            </a:r>
            <a:r>
              <a:rPr lang="ru-RU" sz="1600" b="1" dirty="0" err="1">
                <a:solidFill>
                  <a:schemeClr val="tx1"/>
                </a:solidFill>
              </a:rPr>
              <a:t>бормоқда</a:t>
            </a:r>
            <a:r>
              <a:rPr lang="ru-RU" sz="1600" b="1" dirty="0">
                <a:solidFill>
                  <a:schemeClr val="tx1"/>
                </a:solidFill>
              </a:rPr>
              <a:t>.</a:t>
            </a:r>
          </a:p>
        </p:txBody>
      </p:sp>
      <p:sp>
        <p:nvSpPr>
          <p:cNvPr id="6" name="Овал 5"/>
          <p:cNvSpPr/>
          <p:nvPr/>
        </p:nvSpPr>
        <p:spPr>
          <a:xfrm>
            <a:off x="6167718" y="2958353"/>
            <a:ext cx="6024282" cy="3218330"/>
          </a:xfrm>
          <a:prstGeom prst="ellipse">
            <a:avLst/>
          </a:prstGeom>
          <a:effectLst>
            <a:outerShdw blurRad="76200" dir="18900000" sy="23000" kx="-1200000" algn="bl" rotWithShape="0">
              <a:prstClr val="black">
                <a:alpha val="20000"/>
              </a:prstClr>
            </a:outerShdw>
          </a:effectLst>
        </p:spPr>
        <p:style>
          <a:lnRef idx="0">
            <a:schemeClr val="accent6"/>
          </a:lnRef>
          <a:fillRef idx="3">
            <a:schemeClr val="accent6"/>
          </a:fillRef>
          <a:effectRef idx="3">
            <a:schemeClr val="accent6"/>
          </a:effectRef>
          <a:fontRef idx="minor">
            <a:schemeClr val="lt1"/>
          </a:fontRef>
        </p:style>
        <p:txBody>
          <a:bodyPr rtlCol="0" anchor="ctr"/>
          <a:lstStyle/>
          <a:p>
            <a:r>
              <a:rPr lang="ru-RU" b="1" i="1" u="sng" dirty="0" err="1">
                <a:solidFill>
                  <a:schemeClr val="tx1"/>
                </a:solidFill>
              </a:rPr>
              <a:t>Субтропик</a:t>
            </a:r>
            <a:r>
              <a:rPr lang="ru-RU" b="1" i="1" u="sng" dirty="0">
                <a:solidFill>
                  <a:schemeClr val="tx1"/>
                </a:solidFill>
              </a:rPr>
              <a:t> </a:t>
            </a:r>
            <a:r>
              <a:rPr lang="ru-RU" b="1" i="1" u="sng" dirty="0" err="1">
                <a:solidFill>
                  <a:schemeClr val="tx1"/>
                </a:solidFill>
              </a:rPr>
              <a:t>мевалиларга</a:t>
            </a:r>
            <a:r>
              <a:rPr lang="ru-RU" dirty="0">
                <a:solidFill>
                  <a:schemeClr val="tx1"/>
                </a:solidFill>
              </a:rPr>
              <a:t> тропик </a:t>
            </a:r>
            <a:r>
              <a:rPr lang="ru-RU" dirty="0" err="1">
                <a:solidFill>
                  <a:schemeClr val="tx1"/>
                </a:solidFill>
              </a:rPr>
              <a:t>ва</a:t>
            </a:r>
            <a:r>
              <a:rPr lang="ru-RU" dirty="0">
                <a:solidFill>
                  <a:schemeClr val="tx1"/>
                </a:solidFill>
              </a:rPr>
              <a:t> </a:t>
            </a:r>
            <a:r>
              <a:rPr lang="ru-RU" dirty="0" err="1">
                <a:solidFill>
                  <a:schemeClr val="tx1"/>
                </a:solidFill>
              </a:rPr>
              <a:t>субтропик</a:t>
            </a:r>
            <a:r>
              <a:rPr lang="ru-RU" dirty="0">
                <a:solidFill>
                  <a:schemeClr val="tx1"/>
                </a:solidFill>
              </a:rPr>
              <a:t> </a:t>
            </a:r>
            <a:r>
              <a:rPr lang="ru-RU" dirty="0" err="1">
                <a:solidFill>
                  <a:schemeClr val="tx1"/>
                </a:solidFill>
              </a:rPr>
              <a:t>минтақалардан</a:t>
            </a:r>
            <a:r>
              <a:rPr lang="ru-RU" dirty="0">
                <a:solidFill>
                  <a:schemeClr val="tx1"/>
                </a:solidFill>
              </a:rPr>
              <a:t> </a:t>
            </a:r>
            <a:r>
              <a:rPr lang="ru-RU" dirty="0" err="1">
                <a:solidFill>
                  <a:schemeClr val="tx1"/>
                </a:solidFill>
              </a:rPr>
              <a:t>келиб</a:t>
            </a:r>
            <a:r>
              <a:rPr lang="ru-RU" dirty="0">
                <a:solidFill>
                  <a:schemeClr val="tx1"/>
                </a:solidFill>
              </a:rPr>
              <a:t> </a:t>
            </a:r>
            <a:r>
              <a:rPr lang="ru-RU" dirty="0" err="1">
                <a:solidFill>
                  <a:schemeClr val="tx1"/>
                </a:solidFill>
              </a:rPr>
              <a:t>чиққан</a:t>
            </a:r>
            <a:r>
              <a:rPr lang="ru-RU" dirty="0">
                <a:solidFill>
                  <a:schemeClr val="tx1"/>
                </a:solidFill>
              </a:rPr>
              <a:t> </a:t>
            </a:r>
            <a:r>
              <a:rPr lang="ru-RU" dirty="0" err="1">
                <a:solidFill>
                  <a:schemeClr val="tx1"/>
                </a:solidFill>
              </a:rPr>
              <a:t>анор</a:t>
            </a:r>
            <a:r>
              <a:rPr lang="ru-RU" dirty="0">
                <a:solidFill>
                  <a:schemeClr val="tx1"/>
                </a:solidFill>
              </a:rPr>
              <a:t> </a:t>
            </a:r>
            <a:r>
              <a:rPr lang="ru-RU" dirty="0" err="1">
                <a:solidFill>
                  <a:schemeClr val="tx1"/>
                </a:solidFill>
              </a:rPr>
              <a:t>ва</a:t>
            </a:r>
            <a:r>
              <a:rPr lang="ru-RU" dirty="0">
                <a:solidFill>
                  <a:schemeClr val="tx1"/>
                </a:solidFill>
              </a:rPr>
              <a:t> </a:t>
            </a:r>
            <a:r>
              <a:rPr lang="ru-RU" dirty="0" err="1">
                <a:solidFill>
                  <a:schemeClr val="tx1"/>
                </a:solidFill>
              </a:rPr>
              <a:t>анжир</a:t>
            </a:r>
            <a:r>
              <a:rPr lang="ru-RU" dirty="0">
                <a:solidFill>
                  <a:schemeClr val="tx1"/>
                </a:solidFill>
              </a:rPr>
              <a:t> </a:t>
            </a:r>
            <a:r>
              <a:rPr lang="ru-RU" dirty="0" err="1">
                <a:solidFill>
                  <a:schemeClr val="tx1"/>
                </a:solidFill>
              </a:rPr>
              <a:t>очиқ</a:t>
            </a:r>
            <a:r>
              <a:rPr lang="ru-RU" dirty="0">
                <a:solidFill>
                  <a:schemeClr val="tx1"/>
                </a:solidFill>
              </a:rPr>
              <a:t> </a:t>
            </a:r>
            <a:r>
              <a:rPr lang="ru-RU" dirty="0" err="1">
                <a:solidFill>
                  <a:schemeClr val="tx1"/>
                </a:solidFill>
              </a:rPr>
              <a:t>далаларда</a:t>
            </a:r>
            <a:r>
              <a:rPr lang="ru-RU" dirty="0">
                <a:solidFill>
                  <a:schemeClr val="tx1"/>
                </a:solidFill>
              </a:rPr>
              <a:t>, лимон, апельсин, мандарин, </a:t>
            </a:r>
            <a:r>
              <a:rPr lang="ru-RU" dirty="0" err="1">
                <a:solidFill>
                  <a:schemeClr val="tx1"/>
                </a:solidFill>
              </a:rPr>
              <a:t>шарқ</a:t>
            </a:r>
            <a:r>
              <a:rPr lang="ru-RU" dirty="0">
                <a:solidFill>
                  <a:schemeClr val="tx1"/>
                </a:solidFill>
              </a:rPr>
              <a:t> </a:t>
            </a:r>
            <a:r>
              <a:rPr lang="ru-RU" dirty="0" err="1">
                <a:solidFill>
                  <a:schemeClr val="tx1"/>
                </a:solidFill>
              </a:rPr>
              <a:t>хурмоси</a:t>
            </a:r>
            <a:r>
              <a:rPr lang="ru-RU" dirty="0">
                <a:solidFill>
                  <a:schemeClr val="tx1"/>
                </a:solidFill>
              </a:rPr>
              <a:t> </a:t>
            </a:r>
            <a:r>
              <a:rPr lang="ru-RU" dirty="0" err="1">
                <a:solidFill>
                  <a:schemeClr val="tx1"/>
                </a:solidFill>
              </a:rPr>
              <a:t>иссиқхоналарда</a:t>
            </a:r>
            <a:r>
              <a:rPr lang="ru-RU" dirty="0">
                <a:solidFill>
                  <a:schemeClr val="tx1"/>
                </a:solidFill>
              </a:rPr>
              <a:t> </a:t>
            </a:r>
            <a:r>
              <a:rPr lang="ru-RU" dirty="0" err="1">
                <a:solidFill>
                  <a:schemeClr val="tx1"/>
                </a:solidFill>
              </a:rPr>
              <a:t>кўпроқ</a:t>
            </a:r>
            <a:r>
              <a:rPr lang="ru-RU" dirty="0">
                <a:solidFill>
                  <a:schemeClr val="tx1"/>
                </a:solidFill>
              </a:rPr>
              <a:t> </a:t>
            </a:r>
            <a:r>
              <a:rPr lang="ru-RU" dirty="0" err="1">
                <a:solidFill>
                  <a:schemeClr val="tx1"/>
                </a:solidFill>
              </a:rPr>
              <a:t>етиштирилади</a:t>
            </a:r>
            <a:r>
              <a:rPr lang="ru-RU" dirty="0">
                <a:solidFill>
                  <a:schemeClr val="tx1"/>
                </a:solidFill>
              </a:rPr>
              <a:t>. </a:t>
            </a:r>
            <a:r>
              <a:rPr lang="ru-RU" dirty="0" err="1">
                <a:solidFill>
                  <a:schemeClr val="tx1"/>
                </a:solidFill>
              </a:rPr>
              <a:t>Республиканинг</a:t>
            </a:r>
            <a:r>
              <a:rPr lang="ru-RU" dirty="0">
                <a:solidFill>
                  <a:schemeClr val="tx1"/>
                </a:solidFill>
              </a:rPr>
              <a:t> </a:t>
            </a:r>
            <a:r>
              <a:rPr lang="ru-RU" dirty="0" err="1">
                <a:solidFill>
                  <a:schemeClr val="tx1"/>
                </a:solidFill>
              </a:rPr>
              <a:t>барча</a:t>
            </a:r>
            <a:r>
              <a:rPr lang="ru-RU" dirty="0">
                <a:solidFill>
                  <a:schemeClr val="tx1"/>
                </a:solidFill>
              </a:rPr>
              <a:t> </a:t>
            </a:r>
            <a:r>
              <a:rPr lang="ru-RU" dirty="0" err="1">
                <a:solidFill>
                  <a:schemeClr val="tx1"/>
                </a:solidFill>
              </a:rPr>
              <a:t>вилоятларида</a:t>
            </a:r>
            <a:r>
              <a:rPr lang="ru-RU" dirty="0">
                <a:solidFill>
                  <a:schemeClr val="tx1"/>
                </a:solidFill>
              </a:rPr>
              <a:t> лимон </a:t>
            </a:r>
            <a:r>
              <a:rPr lang="ru-RU" dirty="0" err="1">
                <a:solidFill>
                  <a:schemeClr val="tx1"/>
                </a:solidFill>
              </a:rPr>
              <a:t>ўстириладиган</a:t>
            </a:r>
            <a:r>
              <a:rPr lang="ru-RU" dirty="0">
                <a:solidFill>
                  <a:schemeClr val="tx1"/>
                </a:solidFill>
              </a:rPr>
              <a:t>  </a:t>
            </a:r>
            <a:r>
              <a:rPr lang="ru-RU" dirty="0" err="1">
                <a:solidFill>
                  <a:schemeClr val="tx1"/>
                </a:solidFill>
              </a:rPr>
              <a:t>иссиқхоналар</a:t>
            </a:r>
            <a:r>
              <a:rPr lang="ru-RU" dirty="0">
                <a:solidFill>
                  <a:schemeClr val="tx1"/>
                </a:solidFill>
              </a:rPr>
              <a:t> </a:t>
            </a:r>
            <a:r>
              <a:rPr lang="ru-RU" dirty="0" err="1">
                <a:solidFill>
                  <a:schemeClr val="tx1"/>
                </a:solidFill>
              </a:rPr>
              <a:t>ташкил</a:t>
            </a:r>
            <a:r>
              <a:rPr lang="ru-RU" dirty="0">
                <a:solidFill>
                  <a:schemeClr val="tx1"/>
                </a:solidFill>
              </a:rPr>
              <a:t> </a:t>
            </a:r>
            <a:r>
              <a:rPr lang="ru-RU" dirty="0" err="1">
                <a:solidFill>
                  <a:schemeClr val="tx1"/>
                </a:solidFill>
              </a:rPr>
              <a:t>этилган</a:t>
            </a:r>
            <a:r>
              <a:rPr lang="ru-RU" dirty="0">
                <a:solidFill>
                  <a:schemeClr val="tx1"/>
                </a:solidFill>
              </a:rPr>
              <a:t>(400 га  дан </a:t>
            </a:r>
            <a:r>
              <a:rPr lang="ru-RU" dirty="0" err="1">
                <a:solidFill>
                  <a:schemeClr val="tx1"/>
                </a:solidFill>
              </a:rPr>
              <a:t>ортиқ</a:t>
            </a:r>
            <a:r>
              <a:rPr lang="ru-RU" dirty="0">
                <a:solidFill>
                  <a:schemeClr val="tx1"/>
                </a:solidFill>
              </a:rPr>
              <a:t>).</a:t>
            </a:r>
          </a:p>
          <a:p>
            <a:endParaRPr lang="ru-RU" b="1" dirty="0">
              <a:solidFill>
                <a:schemeClr val="tx1"/>
              </a:solidFill>
            </a:endParaRP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44986" y="0"/>
            <a:ext cx="3175445" cy="2681416"/>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20432" y="0"/>
            <a:ext cx="3171568" cy="2681416"/>
          </a:xfrm>
          <a:prstGeom prst="rect">
            <a:avLst/>
          </a:prstGeom>
        </p:spPr>
      </p:pic>
      <p:pic>
        <p:nvPicPr>
          <p:cNvPr id="9" name="Рисунок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3089189"/>
            <a:ext cx="2631988" cy="3087493"/>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31989" y="3089189"/>
            <a:ext cx="3385751" cy="3087493"/>
          </a:xfrm>
          <a:prstGeom prst="rect">
            <a:avLst/>
          </a:prstGeom>
        </p:spPr>
      </p:pic>
    </p:spTree>
    <p:extLst>
      <p:ext uri="{BB962C8B-B14F-4D97-AF65-F5344CB8AC3E}">
        <p14:creationId xmlns:p14="http://schemas.microsoft.com/office/powerpoint/2010/main" val="254787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ppt_x"/>
                                          </p:val>
                                        </p:tav>
                                        <p:tav tm="100000">
                                          <p:val>
                                            <p:strVal val="#ppt_x"/>
                                          </p:val>
                                        </p:tav>
                                      </p:tavLst>
                                    </p:anim>
                                    <p:anim calcmode="lin" valueType="num">
                                      <p:cBhvr additive="base">
                                        <p:cTn id="16"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1000" fill="hold"/>
                                        <p:tgtEl>
                                          <p:spTgt spid="10"/>
                                        </p:tgtEl>
                                        <p:attrNameLst>
                                          <p:attrName>ppt_x</p:attrName>
                                        </p:attrNameLst>
                                      </p:cBhvr>
                                      <p:tavLst>
                                        <p:tav tm="0">
                                          <p:val>
                                            <p:strVal val="#ppt_x"/>
                                          </p:val>
                                        </p:tav>
                                        <p:tav tm="100000">
                                          <p:val>
                                            <p:strVal val="#ppt_x"/>
                                          </p:val>
                                        </p:tav>
                                      </p:tavLst>
                                    </p:anim>
                                    <p:anim calcmode="lin" valueType="num">
                                      <p:cBhvr additive="base">
                                        <p:cTn id="22"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500" fill="hold"/>
                                        <p:tgtEl>
                                          <p:spTgt spid="6"/>
                                        </p:tgtEl>
                                        <p:attrNameLst>
                                          <p:attrName>ppt_w</p:attrName>
                                        </p:attrNameLst>
                                      </p:cBhvr>
                                      <p:tavLst>
                                        <p:tav tm="0">
                                          <p:val>
                                            <p:fltVal val="0"/>
                                          </p:val>
                                        </p:tav>
                                        <p:tav tm="100000">
                                          <p:val>
                                            <p:strVal val="#ppt_w"/>
                                          </p:val>
                                        </p:tav>
                                      </p:tavLst>
                                    </p:anim>
                                    <p:anim calcmode="lin" valueType="num">
                                      <p:cBhvr>
                                        <p:cTn id="28" dur="1500" fill="hold"/>
                                        <p:tgtEl>
                                          <p:spTgt spid="6"/>
                                        </p:tgtEl>
                                        <p:attrNameLst>
                                          <p:attrName>ppt_h</p:attrName>
                                        </p:attrNameLst>
                                      </p:cBhvr>
                                      <p:tavLst>
                                        <p:tav tm="0">
                                          <p:val>
                                            <p:fltVal val="0"/>
                                          </p:val>
                                        </p:tav>
                                        <p:tav tm="100000">
                                          <p:val>
                                            <p:strVal val="#ppt_h"/>
                                          </p:val>
                                        </p:tav>
                                      </p:tavLst>
                                    </p:anim>
                                    <p:anim calcmode="lin" valueType="num">
                                      <p:cBhvr>
                                        <p:cTn id="29" dur="1500" fill="hold"/>
                                        <p:tgtEl>
                                          <p:spTgt spid="6"/>
                                        </p:tgtEl>
                                        <p:attrNameLst>
                                          <p:attrName>style.rotation</p:attrName>
                                        </p:attrNameLst>
                                      </p:cBhvr>
                                      <p:tavLst>
                                        <p:tav tm="0">
                                          <p:val>
                                            <p:fltVal val="90"/>
                                          </p:val>
                                        </p:tav>
                                        <p:tav tm="100000">
                                          <p:val>
                                            <p:fltVal val="0"/>
                                          </p:val>
                                        </p:tav>
                                      </p:tavLst>
                                    </p:anim>
                                    <p:animEffect transition="in" filter="fade">
                                      <p:cBhvr>
                                        <p:cTn id="30" dur="1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additive="base">
                                        <p:cTn id="35" dur="1000" fill="hold"/>
                                        <p:tgtEl>
                                          <p:spTgt spid="3"/>
                                        </p:tgtEl>
                                        <p:attrNameLst>
                                          <p:attrName>ppt_x</p:attrName>
                                        </p:attrNameLst>
                                      </p:cBhvr>
                                      <p:tavLst>
                                        <p:tav tm="0">
                                          <p:val>
                                            <p:strVal val="#ppt_x"/>
                                          </p:val>
                                        </p:tav>
                                        <p:tav tm="100000">
                                          <p:val>
                                            <p:strVal val="#ppt_x"/>
                                          </p:val>
                                        </p:tav>
                                      </p:tavLst>
                                    </p:anim>
                                    <p:anim calcmode="lin" valueType="num">
                                      <p:cBhvr additive="base">
                                        <p:cTn id="36"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1000" fill="hold"/>
                                        <p:tgtEl>
                                          <p:spTgt spid="8"/>
                                        </p:tgtEl>
                                        <p:attrNameLst>
                                          <p:attrName>ppt_x</p:attrName>
                                        </p:attrNameLst>
                                      </p:cBhvr>
                                      <p:tavLst>
                                        <p:tav tm="0">
                                          <p:val>
                                            <p:strVal val="#ppt_x"/>
                                          </p:val>
                                        </p:tav>
                                        <p:tav tm="100000">
                                          <p:val>
                                            <p:strVal val="#ppt_x"/>
                                          </p:val>
                                        </p:tav>
                                      </p:tavLst>
                                    </p:anim>
                                    <p:anim calcmode="lin" valueType="num">
                                      <p:cBhvr additive="base">
                                        <p:cTn id="42"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7999"/>
          </a:xfrm>
        </p:spPr>
      </p:pic>
      <p:sp>
        <p:nvSpPr>
          <p:cNvPr id="5" name="Прямоугольник с двумя скругленными соседними углами 4"/>
          <p:cNvSpPr/>
          <p:nvPr/>
        </p:nvSpPr>
        <p:spPr>
          <a:xfrm>
            <a:off x="161364" y="0"/>
            <a:ext cx="8174425" cy="2462212"/>
          </a:xfrm>
          <a:prstGeom prst="round2SameRect">
            <a:avLst/>
          </a:prstGeom>
          <a:effectLst>
            <a:glow rad="139700">
              <a:schemeClr val="accent5">
                <a:satMod val="175000"/>
                <a:alpha val="40000"/>
              </a:schemeClr>
            </a:glow>
            <a:softEdge rad="127000"/>
          </a:effectLst>
        </p:spPr>
        <p:style>
          <a:lnRef idx="2">
            <a:schemeClr val="accent2"/>
          </a:lnRef>
          <a:fillRef idx="1">
            <a:schemeClr val="lt1"/>
          </a:fillRef>
          <a:effectRef idx="0">
            <a:schemeClr val="accent2"/>
          </a:effectRef>
          <a:fontRef idx="minor">
            <a:schemeClr val="dk1"/>
          </a:fontRef>
        </p:style>
        <p:txBody>
          <a:bodyPr rtlCol="0" anchor="ctr"/>
          <a:lstStyle/>
          <a:p>
            <a:r>
              <a:rPr lang="ru-RU" sz="2800" b="1" i="1" u="sng" dirty="0" err="1"/>
              <a:t>Резавор</a:t>
            </a:r>
            <a:r>
              <a:rPr lang="ru-RU" sz="2800" b="1" i="1" u="sng" dirty="0"/>
              <a:t> </a:t>
            </a:r>
            <a:r>
              <a:rPr lang="ru-RU" sz="2800" b="1" i="1" u="sng" dirty="0" err="1"/>
              <a:t>мевали</a:t>
            </a:r>
            <a:r>
              <a:rPr lang="ru-RU" sz="2800" b="1" i="1" u="sng" dirty="0"/>
              <a:t> </a:t>
            </a:r>
            <a:r>
              <a:rPr lang="ru-RU" sz="2800" b="1" i="1" u="sng" dirty="0" err="1"/>
              <a:t>ўсимликларга</a:t>
            </a:r>
            <a:r>
              <a:rPr lang="ru-RU" sz="2800" b="1" i="1" dirty="0"/>
              <a:t> </a:t>
            </a:r>
            <a:r>
              <a:rPr lang="ru-RU" sz="2800" dirty="0"/>
              <a:t> </a:t>
            </a:r>
            <a:r>
              <a:rPr lang="ru-RU" sz="2800" dirty="0" err="1"/>
              <a:t>қулупнай</a:t>
            </a:r>
            <a:r>
              <a:rPr lang="ru-RU" sz="2800" dirty="0"/>
              <a:t>, малина, </a:t>
            </a:r>
            <a:r>
              <a:rPr lang="ru-RU" sz="2800" dirty="0" err="1"/>
              <a:t>смародина</a:t>
            </a:r>
            <a:r>
              <a:rPr lang="ru-RU" sz="2800" dirty="0"/>
              <a:t>, </a:t>
            </a:r>
            <a:r>
              <a:rPr lang="ru-RU" sz="2800" dirty="0" err="1"/>
              <a:t>маймунжон</a:t>
            </a:r>
            <a:r>
              <a:rPr lang="ru-RU" sz="2800" dirty="0"/>
              <a:t>, ер тут (земляника) </a:t>
            </a:r>
            <a:r>
              <a:rPr lang="ru-RU" sz="2800" dirty="0" err="1"/>
              <a:t>киради</a:t>
            </a:r>
            <a:r>
              <a:rPr lang="ru-RU" sz="2800" dirty="0"/>
              <a:t>. Улар </a:t>
            </a:r>
            <a:r>
              <a:rPr lang="ru-RU" sz="2800" dirty="0" err="1"/>
              <a:t>орасида</a:t>
            </a:r>
            <a:r>
              <a:rPr lang="ru-RU" sz="2800" dirty="0"/>
              <a:t> земляника </a:t>
            </a:r>
            <a:r>
              <a:rPr lang="ru-RU" sz="2800" dirty="0" err="1"/>
              <a:t>ва</a:t>
            </a:r>
            <a:r>
              <a:rPr lang="ru-RU" sz="2800" dirty="0"/>
              <a:t> малина </a:t>
            </a:r>
            <a:r>
              <a:rPr lang="ru-RU" sz="2800" dirty="0" err="1"/>
              <a:t>энг</a:t>
            </a:r>
            <a:r>
              <a:rPr lang="ru-RU" sz="2800" dirty="0"/>
              <a:t> </a:t>
            </a:r>
            <a:r>
              <a:rPr lang="ru-RU" sz="2800" dirty="0" err="1"/>
              <a:t>кўп</a:t>
            </a:r>
            <a:r>
              <a:rPr lang="ru-RU" sz="2800" dirty="0"/>
              <a:t> </a:t>
            </a:r>
            <a:r>
              <a:rPr lang="ru-RU" sz="2800" dirty="0" err="1"/>
              <a:t>тарқалган</a:t>
            </a:r>
            <a:r>
              <a:rPr lang="ru-RU" sz="2800" dirty="0"/>
              <a:t>. </a:t>
            </a:r>
            <a:r>
              <a:rPr lang="ru-RU" sz="2800" dirty="0" err="1"/>
              <a:t>Асосан</a:t>
            </a:r>
            <a:r>
              <a:rPr lang="ru-RU" sz="2800" dirty="0"/>
              <a:t> Европа, </a:t>
            </a:r>
            <a:r>
              <a:rPr lang="ru-RU" sz="2800" dirty="0" err="1"/>
              <a:t>Осиё</a:t>
            </a:r>
            <a:r>
              <a:rPr lang="ru-RU" sz="2800" dirty="0"/>
              <a:t> </a:t>
            </a:r>
            <a:r>
              <a:rPr lang="ru-RU" sz="2800" dirty="0" err="1"/>
              <a:t>ва</a:t>
            </a:r>
            <a:r>
              <a:rPr lang="ru-RU" sz="2800" dirty="0"/>
              <a:t> </a:t>
            </a:r>
            <a:r>
              <a:rPr lang="ru-RU" sz="2800" dirty="0" err="1"/>
              <a:t>Америкада</a:t>
            </a:r>
            <a:r>
              <a:rPr lang="ru-RU" sz="2800" dirty="0"/>
              <a:t> </a:t>
            </a:r>
            <a:r>
              <a:rPr lang="ru-RU" sz="2800" dirty="0" err="1"/>
              <a:t>етиштирилади</a:t>
            </a:r>
            <a:endParaRPr lang="ru-RU" sz="2800" dirty="0"/>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9994" y="3659978"/>
            <a:ext cx="3018010" cy="1933575"/>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6029" y="3626641"/>
            <a:ext cx="2825192" cy="2000250"/>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37322" y="3659978"/>
            <a:ext cx="2883501" cy="1933575"/>
          </a:xfrm>
          <a:prstGeom prst="rect">
            <a:avLst/>
          </a:prstGeom>
        </p:spPr>
      </p:pic>
    </p:spTree>
    <p:extLst>
      <p:ext uri="{BB962C8B-B14F-4D97-AF65-F5344CB8AC3E}">
        <p14:creationId xmlns:p14="http://schemas.microsoft.com/office/powerpoint/2010/main" val="1316349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1)">
                                      <p:cBhvr>
                                        <p:cTn id="2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5776" y="293407"/>
            <a:ext cx="10515600" cy="1325563"/>
          </a:xfrm>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576" y="0"/>
            <a:ext cx="11725835" cy="6786282"/>
          </a:xfrm>
        </p:spPr>
      </p:pic>
      <p:sp>
        <p:nvSpPr>
          <p:cNvPr id="5" name="Прямоугольник 4"/>
          <p:cNvSpPr/>
          <p:nvPr/>
        </p:nvSpPr>
        <p:spPr>
          <a:xfrm rot="20643083">
            <a:off x="1996430" y="1024052"/>
            <a:ext cx="4202150" cy="3785652"/>
          </a:xfrm>
          <a:prstGeom prst="rect">
            <a:avLst/>
          </a:prstGeom>
        </p:spPr>
        <p:txBody>
          <a:bodyPr wrap="square">
            <a:spAutoFit/>
          </a:bodyPr>
          <a:lstStyle/>
          <a:p>
            <a:pPr indent="449580" algn="just">
              <a:lnSpc>
                <a:spcPct val="150000"/>
              </a:lnSpc>
              <a:spcAft>
                <a:spcPts val="0"/>
              </a:spcAft>
            </a:pPr>
            <a:r>
              <a:rPr lang="ru-RU" sz="1600" b="1" i="1" u="sng" dirty="0">
                <a:latin typeface="Times New Roman" panose="02020603050405020304" pitchFamily="18" charset="0"/>
                <a:ea typeface="Calibri" panose="020F0502020204030204" pitchFamily="34" charset="0"/>
                <a:cs typeface="Times New Roman" panose="02020603050405020304" pitchFamily="18" charset="0"/>
              </a:rPr>
              <a:t>АНОР</a:t>
            </a:r>
            <a:r>
              <a:rPr lang="ru-RU" sz="1600" i="1"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Фарғона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Сурхондарё</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Бухоро</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Самарқанд</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ва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бошқа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вилоятларда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энг</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кўп</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етиштирилади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Бу</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соҳада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Фарғона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водийсида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Қува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ва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Сурхондарёда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Дашнабод</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анорлари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машҳур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Анор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кўчатлари</a:t>
            </a:r>
            <a:r>
              <a:rPr lang="ru-RU" sz="1600" dirty="0">
                <a:latin typeface="Times New Roman" panose="02020603050405020304" pitchFamily="18" charset="0"/>
                <a:ea typeface="Calibri" panose="020F0502020204030204" pitchFamily="34" charset="0"/>
                <a:cs typeface="Times New Roman" panose="02020603050405020304" pitchFamily="18" charset="0"/>
              </a:rPr>
              <a:t> 2-3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йилда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ҳосилга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киради</a:t>
            </a:r>
            <a:r>
              <a:rPr lang="ru-RU" sz="1600" dirty="0">
                <a:latin typeface="Times New Roman" panose="02020603050405020304" pitchFamily="18" charset="0"/>
                <a:ea typeface="Calibri" panose="020F0502020204030204" pitchFamily="34" charset="0"/>
                <a:cs typeface="Times New Roman" panose="02020603050405020304" pitchFamily="18" charset="0"/>
              </a:rPr>
              <a:t>. 7-8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йилдан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бошлаб</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яхши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ҳосил</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бера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бошлайди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Анор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қора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совуққа</a:t>
            </a:r>
            <a:r>
              <a:rPr lang="ru-RU" sz="1600" dirty="0">
                <a:latin typeface="Times New Roman" panose="02020603050405020304" pitchFamily="18" charset="0"/>
                <a:ea typeface="Calibri" panose="020F0502020204030204" pitchFamily="34" charset="0"/>
                <a:cs typeface="Times New Roman" panose="02020603050405020304" pitchFamily="18" charset="0"/>
              </a:rPr>
              <a:t> чидамсиз,-15 градус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совуқда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нобуд</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бўлади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Шунинг</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учун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анор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қишда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кўмилади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ёки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похол-қоғозлар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билан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ўраб</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қўйилади</a:t>
            </a:r>
            <a:r>
              <a:rPr lang="ru-RU" sz="16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rot="1193234">
            <a:off x="7303982" y="1442141"/>
            <a:ext cx="3805285" cy="4524315"/>
          </a:xfrm>
          <a:prstGeom prst="rect">
            <a:avLst/>
          </a:prstGeom>
        </p:spPr>
        <p:txBody>
          <a:bodyPr wrap="square">
            <a:spAutoFit/>
          </a:bodyPr>
          <a:lstStyle/>
          <a:p>
            <a:pPr indent="449580" algn="just">
              <a:lnSpc>
                <a:spcPct val="150000"/>
              </a:lnSpc>
              <a:spcAft>
                <a:spcPts val="0"/>
              </a:spcAft>
            </a:pPr>
            <a:r>
              <a:rPr lang="ru-RU" sz="1600" b="1" i="1" u="sng" dirty="0">
                <a:latin typeface="Times New Roman" panose="02020603050405020304" pitchFamily="18" charset="0"/>
                <a:ea typeface="Calibri" panose="020F0502020204030204" pitchFamily="34" charset="0"/>
                <a:cs typeface="Times New Roman" panose="02020603050405020304" pitchFamily="18" charset="0"/>
              </a:rPr>
              <a:t>АНЖИР.</a:t>
            </a:r>
            <a:r>
              <a:rPr lang="ru-RU" sz="1600" b="1" i="1"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Анжир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муҳим</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субтропик</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экинлардан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бири</a:t>
            </a:r>
            <a:r>
              <a:rPr lang="ru-RU" sz="1600" dirty="0">
                <a:latin typeface="Times New Roman" panose="02020603050405020304" pitchFamily="18" charset="0"/>
                <a:ea typeface="Calibri" panose="020F0502020204030204" pitchFamily="34" charset="0"/>
                <a:cs typeface="Times New Roman" panose="02020603050405020304" pitchFamily="18" charset="0"/>
              </a:rPr>
              <a:t>. У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Ўзбекистоннинг</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барча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вилоятларида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экилади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Анжир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анор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каби</a:t>
            </a:r>
            <a:r>
              <a:rPr lang="ru-RU" sz="1600" dirty="0">
                <a:latin typeface="Times New Roman" panose="02020603050405020304" pitchFamily="18" charset="0"/>
                <a:ea typeface="Calibri" panose="020F0502020204030204" pitchFamily="34" charset="0"/>
                <a:cs typeface="Times New Roman" panose="02020603050405020304" pitchFamily="18" charset="0"/>
              </a:rPr>
              <a:t> 2-3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йилда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мевага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киради</a:t>
            </a:r>
            <a:r>
              <a:rPr lang="ru-RU" sz="1600" dirty="0">
                <a:latin typeface="Times New Roman" panose="02020603050405020304" pitchFamily="18" charset="0"/>
                <a:ea typeface="Calibri" panose="020F0502020204030204" pitchFamily="34" charset="0"/>
                <a:cs typeface="Times New Roman" panose="02020603050405020304" pitchFamily="18" charset="0"/>
              </a:rPr>
              <a:t>. 7-8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йилда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тўлиқ</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ҳосил</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бера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бошлайди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Қора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совуққа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чидамсиз</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янги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кўчатлар</a:t>
            </a:r>
            <a:r>
              <a:rPr lang="ru-RU" sz="1600" dirty="0">
                <a:latin typeface="Times New Roman" panose="02020603050405020304" pitchFamily="18" charset="0"/>
                <a:ea typeface="Calibri" panose="020F0502020204030204" pitchFamily="34" charset="0"/>
                <a:cs typeface="Times New Roman" panose="02020603050405020304" pitchFamily="18" charset="0"/>
              </a:rPr>
              <a:t> –15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градусда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ҳосилга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кирганлари</a:t>
            </a:r>
            <a:r>
              <a:rPr lang="ru-RU" sz="1600" dirty="0">
                <a:latin typeface="Times New Roman" panose="02020603050405020304" pitchFamily="18" charset="0"/>
                <a:ea typeface="Calibri" panose="020F0502020204030204" pitchFamily="34" charset="0"/>
                <a:cs typeface="Times New Roman" panose="02020603050405020304" pitchFamily="18" charset="0"/>
              </a:rPr>
              <a:t> –20-22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градусда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нобуд</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бўлади</a:t>
            </a:r>
            <a:r>
              <a:rPr lang="ru-RU" sz="16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50000"/>
              </a:lnSpc>
              <a:spcAft>
                <a:spcPts val="0"/>
              </a:spcAft>
            </a:pPr>
            <a:r>
              <a:rPr lang="ru-RU" sz="1600" dirty="0" err="1">
                <a:latin typeface="Times New Roman" panose="02020603050405020304" pitchFamily="18" charset="0"/>
                <a:ea typeface="Calibri" panose="020F0502020204030204" pitchFamily="34" charset="0"/>
                <a:cs typeface="Times New Roman" panose="02020603050405020304" pitchFamily="18" charset="0"/>
              </a:rPr>
              <a:t>Анжир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иссиқсевар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ёруғсевар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озиқ</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моддаларга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талабчан</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ўсимлик</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Бўз</a:t>
            </a:r>
            <a:r>
              <a:rPr lang="ru-RU" sz="1600" dirty="0">
                <a:latin typeface="Times New Roman" panose="02020603050405020304" pitchFamily="18" charset="0"/>
                <a:ea typeface="Calibri" panose="020F0502020204030204" pitchFamily="34" charset="0"/>
                <a:cs typeface="Times New Roman" panose="02020603050405020304" pitchFamily="18" charset="0"/>
              </a:rPr>
              <a:t>, каштан,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қизил</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қўнғир</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тупроқларда</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яхши</a:t>
            </a:r>
            <a:r>
              <a:rPr lang="ru-RU" sz="1600" dirty="0">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latin typeface="Times New Roman" panose="02020603050405020304" pitchFamily="18" charset="0"/>
                <a:ea typeface="Calibri" panose="020F0502020204030204" pitchFamily="34" charset="0"/>
                <a:cs typeface="Times New Roman" panose="02020603050405020304" pitchFamily="18" charset="0"/>
              </a:rPr>
              <a:t>ўсади</a:t>
            </a:r>
            <a:r>
              <a:rPr lang="ru-RU" sz="1600"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260479">
            <a:off x="6169503" y="414702"/>
            <a:ext cx="1795395" cy="2105924"/>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744564">
            <a:off x="363155" y="1634535"/>
            <a:ext cx="1499123" cy="2028958"/>
          </a:xfrm>
          <a:prstGeom prst="rect">
            <a:avLst/>
          </a:prstGeom>
        </p:spPr>
      </p:pic>
    </p:spTree>
    <p:extLst>
      <p:ext uri="{BB962C8B-B14F-4D97-AF65-F5344CB8AC3E}">
        <p14:creationId xmlns:p14="http://schemas.microsoft.com/office/powerpoint/2010/main" val="246076683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57" y="1"/>
            <a:ext cx="12192000" cy="6857999"/>
          </a:xfrm>
        </p:spPr>
      </p:pic>
      <p:sp>
        <p:nvSpPr>
          <p:cNvPr id="5" name="Загнутый угол 4"/>
          <p:cNvSpPr/>
          <p:nvPr/>
        </p:nvSpPr>
        <p:spPr>
          <a:xfrm>
            <a:off x="319336" y="111173"/>
            <a:ext cx="11528613" cy="1320239"/>
          </a:xfrm>
          <a:prstGeom prst="foldedCorner">
            <a:avLst/>
          </a:prstGeom>
          <a:effectLst>
            <a:glow rad="228600">
              <a:schemeClr val="accent1">
                <a:satMod val="175000"/>
                <a:alpha val="40000"/>
              </a:schemeClr>
            </a:glow>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err="1">
                <a:solidFill>
                  <a:srgbClr val="002060"/>
                </a:solidFill>
              </a:rPr>
              <a:t>Жаҳон</a:t>
            </a:r>
            <a:r>
              <a:rPr lang="ru-RU" sz="2000" dirty="0">
                <a:solidFill>
                  <a:srgbClr val="002060"/>
                </a:solidFill>
              </a:rPr>
              <a:t> </a:t>
            </a:r>
            <a:r>
              <a:rPr lang="ru-RU" sz="2000" dirty="0" err="1">
                <a:solidFill>
                  <a:srgbClr val="002060"/>
                </a:solidFill>
              </a:rPr>
              <a:t>бўйича</a:t>
            </a:r>
            <a:r>
              <a:rPr lang="ru-RU" sz="2000" dirty="0">
                <a:solidFill>
                  <a:srgbClr val="002060"/>
                </a:solidFill>
              </a:rPr>
              <a:t> </a:t>
            </a:r>
            <a:r>
              <a:rPr lang="ru-RU" sz="2000" dirty="0" err="1">
                <a:solidFill>
                  <a:srgbClr val="002060"/>
                </a:solidFill>
              </a:rPr>
              <a:t>йилига</a:t>
            </a:r>
            <a:r>
              <a:rPr lang="ru-RU" sz="2000" dirty="0">
                <a:solidFill>
                  <a:srgbClr val="002060"/>
                </a:solidFill>
              </a:rPr>
              <a:t> </a:t>
            </a:r>
            <a:r>
              <a:rPr lang="ru-RU" sz="2000" dirty="0" err="1">
                <a:solidFill>
                  <a:srgbClr val="002060"/>
                </a:solidFill>
              </a:rPr>
              <a:t>ўртача</a:t>
            </a:r>
            <a:r>
              <a:rPr lang="ru-RU" sz="2000" dirty="0">
                <a:solidFill>
                  <a:srgbClr val="002060"/>
                </a:solidFill>
              </a:rPr>
              <a:t> 455,8 </a:t>
            </a:r>
            <a:r>
              <a:rPr lang="ru-RU" sz="2000" dirty="0" err="1">
                <a:solidFill>
                  <a:srgbClr val="002060"/>
                </a:solidFill>
              </a:rPr>
              <a:t>млн.т</a:t>
            </a:r>
            <a:r>
              <a:rPr lang="ru-RU" sz="2000" dirty="0">
                <a:solidFill>
                  <a:srgbClr val="002060"/>
                </a:solidFill>
              </a:rPr>
              <a:t> </a:t>
            </a:r>
            <a:r>
              <a:rPr lang="ru-RU" sz="2000" dirty="0" err="1">
                <a:solidFill>
                  <a:srgbClr val="002060"/>
                </a:solidFill>
              </a:rPr>
              <a:t>мевалар</a:t>
            </a:r>
            <a:r>
              <a:rPr lang="ru-RU" sz="2000" dirty="0">
                <a:solidFill>
                  <a:srgbClr val="002060"/>
                </a:solidFill>
              </a:rPr>
              <a:t> </a:t>
            </a:r>
            <a:r>
              <a:rPr lang="ru-RU" sz="2000" dirty="0" err="1">
                <a:solidFill>
                  <a:srgbClr val="002060"/>
                </a:solidFill>
              </a:rPr>
              <a:t>йиғиштириб</a:t>
            </a:r>
            <a:r>
              <a:rPr lang="ru-RU" sz="2000" dirty="0">
                <a:solidFill>
                  <a:srgbClr val="002060"/>
                </a:solidFill>
              </a:rPr>
              <a:t> </a:t>
            </a:r>
            <a:r>
              <a:rPr lang="ru-RU" sz="2000" dirty="0" err="1">
                <a:solidFill>
                  <a:srgbClr val="002060"/>
                </a:solidFill>
              </a:rPr>
              <a:t>олинади</a:t>
            </a:r>
            <a:r>
              <a:rPr lang="ru-RU" sz="2000" dirty="0">
                <a:solidFill>
                  <a:srgbClr val="002060"/>
                </a:solidFill>
              </a:rPr>
              <a:t>. Улар </a:t>
            </a:r>
            <a:r>
              <a:rPr lang="ru-RU" sz="2000" dirty="0" err="1">
                <a:solidFill>
                  <a:srgbClr val="002060"/>
                </a:solidFill>
              </a:rPr>
              <a:t>ичида</a:t>
            </a:r>
            <a:r>
              <a:rPr lang="ru-RU" sz="2000" dirty="0">
                <a:solidFill>
                  <a:srgbClr val="002060"/>
                </a:solidFill>
              </a:rPr>
              <a:t> апельсин (65,7 </a:t>
            </a:r>
            <a:r>
              <a:rPr lang="ru-RU" sz="2000" dirty="0" err="1">
                <a:solidFill>
                  <a:srgbClr val="002060"/>
                </a:solidFill>
              </a:rPr>
              <a:t>млн.т</a:t>
            </a:r>
            <a:r>
              <a:rPr lang="ru-RU" sz="2000" dirty="0">
                <a:solidFill>
                  <a:srgbClr val="002060"/>
                </a:solidFill>
              </a:rPr>
              <a:t>), </a:t>
            </a:r>
            <a:r>
              <a:rPr lang="ru-RU" sz="2000" dirty="0" err="1">
                <a:solidFill>
                  <a:srgbClr val="002060"/>
                </a:solidFill>
              </a:rPr>
              <a:t>олма</a:t>
            </a:r>
            <a:r>
              <a:rPr lang="ru-RU" sz="2000" dirty="0">
                <a:solidFill>
                  <a:srgbClr val="002060"/>
                </a:solidFill>
              </a:rPr>
              <a:t> (59,4 </a:t>
            </a:r>
            <a:r>
              <a:rPr lang="ru-RU" sz="2000" dirty="0" err="1">
                <a:solidFill>
                  <a:srgbClr val="002060"/>
                </a:solidFill>
              </a:rPr>
              <a:t>млн.т</a:t>
            </a:r>
            <a:r>
              <a:rPr lang="ru-RU" sz="2000" dirty="0">
                <a:solidFill>
                  <a:srgbClr val="002060"/>
                </a:solidFill>
              </a:rPr>
              <a:t>), банан (58,3 </a:t>
            </a:r>
            <a:r>
              <a:rPr lang="ru-RU" sz="2000" dirty="0" err="1">
                <a:solidFill>
                  <a:srgbClr val="002060"/>
                </a:solidFill>
              </a:rPr>
              <a:t>млн.т</a:t>
            </a:r>
            <a:r>
              <a:rPr lang="ru-RU" sz="2000" dirty="0">
                <a:solidFill>
                  <a:srgbClr val="002060"/>
                </a:solidFill>
              </a:rPr>
              <a:t>) </a:t>
            </a:r>
            <a:r>
              <a:rPr lang="ru-RU" sz="2000" dirty="0" err="1">
                <a:solidFill>
                  <a:srgbClr val="002060"/>
                </a:solidFill>
              </a:rPr>
              <a:t>энг</a:t>
            </a:r>
            <a:r>
              <a:rPr lang="ru-RU" sz="2000" dirty="0">
                <a:solidFill>
                  <a:srgbClr val="002060"/>
                </a:solidFill>
              </a:rPr>
              <a:t> </a:t>
            </a:r>
            <a:r>
              <a:rPr lang="ru-RU" sz="2000" dirty="0" err="1">
                <a:solidFill>
                  <a:srgbClr val="002060"/>
                </a:solidFill>
              </a:rPr>
              <a:t>кўп</a:t>
            </a:r>
            <a:r>
              <a:rPr lang="ru-RU" sz="2000" dirty="0">
                <a:solidFill>
                  <a:srgbClr val="002060"/>
                </a:solidFill>
              </a:rPr>
              <a:t> </a:t>
            </a:r>
            <a:r>
              <a:rPr lang="ru-RU" sz="2000" dirty="0" err="1">
                <a:solidFill>
                  <a:srgbClr val="002060"/>
                </a:solidFill>
              </a:rPr>
              <a:t>етиштирилади</a:t>
            </a:r>
            <a:r>
              <a:rPr lang="ru-RU" sz="2000" dirty="0">
                <a:solidFill>
                  <a:srgbClr val="002060"/>
                </a:solidFill>
              </a:rPr>
              <a:t> (2000 </a:t>
            </a:r>
            <a:r>
              <a:rPr lang="ru-RU" sz="2000" dirty="0" err="1">
                <a:solidFill>
                  <a:srgbClr val="002060"/>
                </a:solidFill>
              </a:rPr>
              <a:t>йил</a:t>
            </a:r>
            <a:r>
              <a:rPr lang="ru-RU" sz="2000" dirty="0">
                <a:solidFill>
                  <a:srgbClr val="002060"/>
                </a:solidFill>
              </a:rPr>
              <a:t>). </a:t>
            </a:r>
            <a:r>
              <a:rPr lang="ru-RU" sz="2000" dirty="0" err="1">
                <a:solidFill>
                  <a:srgbClr val="002060"/>
                </a:solidFill>
              </a:rPr>
              <a:t>Қуйидаги</a:t>
            </a:r>
            <a:r>
              <a:rPr lang="ru-RU" sz="2000" dirty="0">
                <a:solidFill>
                  <a:srgbClr val="002060"/>
                </a:solidFill>
              </a:rPr>
              <a:t> 31-жадвалда </a:t>
            </a:r>
            <a:r>
              <a:rPr lang="ru-RU" sz="2000" dirty="0" err="1">
                <a:solidFill>
                  <a:srgbClr val="002060"/>
                </a:solidFill>
              </a:rPr>
              <a:t>жаҳон</a:t>
            </a:r>
            <a:r>
              <a:rPr lang="ru-RU" sz="2000" dirty="0">
                <a:solidFill>
                  <a:srgbClr val="002060"/>
                </a:solidFill>
              </a:rPr>
              <a:t> </a:t>
            </a:r>
            <a:r>
              <a:rPr lang="ru-RU" sz="2000" dirty="0" err="1">
                <a:solidFill>
                  <a:srgbClr val="002060"/>
                </a:solidFill>
              </a:rPr>
              <a:t>боғдорчилигида</a:t>
            </a:r>
            <a:r>
              <a:rPr lang="ru-RU" sz="2000" dirty="0">
                <a:solidFill>
                  <a:srgbClr val="002060"/>
                </a:solidFill>
              </a:rPr>
              <a:t> </a:t>
            </a:r>
            <a:r>
              <a:rPr lang="ru-RU" sz="2000" dirty="0" err="1">
                <a:solidFill>
                  <a:srgbClr val="002060"/>
                </a:solidFill>
              </a:rPr>
              <a:t>меваларнинг</a:t>
            </a:r>
            <a:r>
              <a:rPr lang="ru-RU" sz="2000" dirty="0">
                <a:solidFill>
                  <a:srgbClr val="002060"/>
                </a:solidFill>
              </a:rPr>
              <a:t> </a:t>
            </a:r>
            <a:r>
              <a:rPr lang="ru-RU" sz="2000" dirty="0" err="1">
                <a:solidFill>
                  <a:srgbClr val="002060"/>
                </a:solidFill>
              </a:rPr>
              <a:t>ялпи</a:t>
            </a:r>
            <a:r>
              <a:rPr lang="ru-RU" sz="2000" dirty="0">
                <a:solidFill>
                  <a:srgbClr val="002060"/>
                </a:solidFill>
              </a:rPr>
              <a:t> </a:t>
            </a:r>
            <a:r>
              <a:rPr lang="ru-RU" sz="2000" dirty="0" err="1">
                <a:solidFill>
                  <a:srgbClr val="002060"/>
                </a:solidFill>
              </a:rPr>
              <a:t>ҳосили</a:t>
            </a:r>
            <a:r>
              <a:rPr lang="ru-RU" sz="2000" dirty="0">
                <a:solidFill>
                  <a:srgbClr val="002060"/>
                </a:solidFill>
              </a:rPr>
              <a:t> </a:t>
            </a:r>
            <a:r>
              <a:rPr lang="ru-RU" sz="2000" dirty="0" err="1">
                <a:solidFill>
                  <a:srgbClr val="002060"/>
                </a:solidFill>
              </a:rPr>
              <a:t>ҳақидаги</a:t>
            </a:r>
            <a:r>
              <a:rPr lang="ru-RU" sz="2000" dirty="0">
                <a:solidFill>
                  <a:srgbClr val="002060"/>
                </a:solidFill>
              </a:rPr>
              <a:t> </a:t>
            </a:r>
            <a:r>
              <a:rPr lang="ru-RU" sz="2000" dirty="0" err="1">
                <a:solidFill>
                  <a:srgbClr val="002060"/>
                </a:solidFill>
              </a:rPr>
              <a:t>маълумотлар</a:t>
            </a:r>
            <a:r>
              <a:rPr lang="ru-RU" sz="2000" dirty="0">
                <a:solidFill>
                  <a:srgbClr val="002060"/>
                </a:solidFill>
              </a:rPr>
              <a:t> </a:t>
            </a:r>
            <a:r>
              <a:rPr lang="ru-RU" sz="2000" dirty="0" err="1">
                <a:solidFill>
                  <a:srgbClr val="002060"/>
                </a:solidFill>
              </a:rPr>
              <a:t>билан</a:t>
            </a:r>
            <a:r>
              <a:rPr lang="ru-RU" sz="2000" dirty="0">
                <a:solidFill>
                  <a:srgbClr val="002060"/>
                </a:solidFill>
              </a:rPr>
              <a:t> </a:t>
            </a:r>
            <a:r>
              <a:rPr lang="ru-RU" sz="2000" dirty="0" err="1">
                <a:solidFill>
                  <a:srgbClr val="002060"/>
                </a:solidFill>
              </a:rPr>
              <a:t>танишишингиз</a:t>
            </a:r>
            <a:r>
              <a:rPr lang="ru-RU" sz="2000" dirty="0">
                <a:solidFill>
                  <a:srgbClr val="002060"/>
                </a:solidFill>
              </a:rPr>
              <a:t> </a:t>
            </a:r>
            <a:r>
              <a:rPr lang="ru-RU" sz="2000" dirty="0" err="1">
                <a:solidFill>
                  <a:srgbClr val="002060"/>
                </a:solidFill>
              </a:rPr>
              <a:t>мумкин</a:t>
            </a:r>
            <a:r>
              <a:rPr lang="ru-RU" sz="2000" dirty="0">
                <a:solidFill>
                  <a:srgbClr val="002060"/>
                </a:solidFill>
              </a:rPr>
              <a:t>.</a:t>
            </a:r>
          </a:p>
        </p:txBody>
      </p:sp>
      <p:graphicFrame>
        <p:nvGraphicFramePr>
          <p:cNvPr id="6" name="Таблица 5"/>
          <p:cNvGraphicFramePr>
            <a:graphicFrameLocks noGrp="1"/>
          </p:cNvGraphicFramePr>
          <p:nvPr>
            <p:extLst>
              <p:ext uri="{D42A27DB-BD31-4B8C-83A1-F6EECF244321}">
                <p14:modId xmlns:p14="http://schemas.microsoft.com/office/powerpoint/2010/main" val="4219470065"/>
              </p:ext>
            </p:extLst>
          </p:nvPr>
        </p:nvGraphicFramePr>
        <p:xfrm>
          <a:off x="-12358" y="1704304"/>
          <a:ext cx="12192000" cy="5124624"/>
        </p:xfrm>
        <a:graphic>
          <a:graphicData uri="http://schemas.openxmlformats.org/drawingml/2006/table">
            <a:tbl>
              <a:tblPr>
                <a:tableStyleId>{5C22544A-7EE6-4342-B048-85BDC9FD1C3A}</a:tableStyleId>
              </a:tblPr>
              <a:tblGrid>
                <a:gridCol w="3359625"/>
                <a:gridCol w="2595895"/>
                <a:gridCol w="3387326"/>
                <a:gridCol w="2849154"/>
              </a:tblGrid>
              <a:tr h="1159145">
                <a:tc>
                  <a:txBody>
                    <a:bodyPr/>
                    <a:lstStyle/>
                    <a:p>
                      <a:pPr>
                        <a:lnSpc>
                          <a:spcPct val="107000"/>
                        </a:lnSpc>
                        <a:spcBef>
                          <a:spcPts val="1200"/>
                        </a:spcBef>
                        <a:spcAft>
                          <a:spcPts val="0"/>
                        </a:spcAft>
                      </a:pPr>
                      <a:r>
                        <a:rPr lang="ru-RU" sz="2800" kern="0" dirty="0" err="1">
                          <a:effectLst/>
                        </a:rPr>
                        <a:t>Мевалар</a:t>
                      </a:r>
                      <a:r>
                        <a:rPr lang="uz-Cyrl-UZ" sz="2800" kern="0" dirty="0">
                          <a:effectLst/>
                        </a:rPr>
                        <a:t>н</a:t>
                      </a:r>
                      <a:r>
                        <a:rPr lang="ru-RU" sz="2800" kern="0" dirty="0" err="1">
                          <a:effectLst/>
                        </a:rPr>
                        <a:t>инг</a:t>
                      </a:r>
                      <a:r>
                        <a:rPr lang="ru-RU" sz="2800" kern="0" dirty="0">
                          <a:effectLst/>
                        </a:rPr>
                        <a:t> </a:t>
                      </a:r>
                      <a:r>
                        <a:rPr lang="ru-RU" sz="2800" kern="0" dirty="0" err="1">
                          <a:effectLst/>
                        </a:rPr>
                        <a:t>турлари</a:t>
                      </a:r>
                      <a:endParaRPr lang="ru-RU" sz="2800" b="1" kern="0" dirty="0">
                        <a:solidFill>
                          <a:srgbClr val="2E74B5"/>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dirty="0" err="1">
                          <a:effectLst/>
                        </a:rPr>
                        <a:t>Ялпи</a:t>
                      </a:r>
                      <a:r>
                        <a:rPr lang="ru-RU" sz="2800" dirty="0">
                          <a:effectLst/>
                        </a:rPr>
                        <a:t> </a:t>
                      </a:r>
                      <a:r>
                        <a:rPr lang="ru-RU" sz="2800" dirty="0" err="1">
                          <a:effectLst/>
                        </a:rPr>
                        <a:t>ҳосили</a:t>
                      </a:r>
                      <a:r>
                        <a:rPr lang="ru-RU" sz="2800" dirty="0">
                          <a:effectLst/>
                        </a:rPr>
                        <a:t>, </a:t>
                      </a:r>
                      <a:r>
                        <a:rPr lang="ru-RU" sz="2800" dirty="0" err="1">
                          <a:effectLst/>
                        </a:rPr>
                        <a:t>млн.т</a:t>
                      </a:r>
                      <a:r>
                        <a:rPr lang="ru-RU" sz="2800" dirty="0">
                          <a:effectLst/>
                        </a:rPr>
                        <a:t> </a:t>
                      </a:r>
                      <a:r>
                        <a:rPr lang="ru-RU" sz="2800" dirty="0" err="1">
                          <a:effectLst/>
                        </a:rPr>
                        <a:t>ҳисобида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dirty="0">
                          <a:effectLst/>
                        </a:rPr>
                        <a:t> </a:t>
                      </a:r>
                      <a:r>
                        <a:rPr lang="ru-RU" sz="2800" dirty="0" err="1">
                          <a:effectLst/>
                        </a:rPr>
                        <a:t>Меваларнинг</a:t>
                      </a:r>
                      <a:r>
                        <a:rPr lang="ru-RU" sz="2800" dirty="0">
                          <a:effectLst/>
                        </a:rPr>
                        <a:t> </a:t>
                      </a:r>
                      <a:r>
                        <a:rPr lang="ru-RU" sz="2800" dirty="0" err="1">
                          <a:effectLst/>
                        </a:rPr>
                        <a:t>турлари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a:effectLst/>
                        </a:rPr>
                        <a:t>Ялпи ҳосили, млн.т ҳисобида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66497">
                <a:tc>
                  <a:txBody>
                    <a:bodyPr/>
                    <a:lstStyle/>
                    <a:p>
                      <a:pPr algn="just">
                        <a:lnSpc>
                          <a:spcPct val="107000"/>
                        </a:lnSpc>
                        <a:spcAft>
                          <a:spcPts val="800"/>
                        </a:spcAft>
                      </a:pPr>
                      <a:r>
                        <a:rPr lang="ru-RU" sz="2800" dirty="0">
                          <a:effectLst/>
                        </a:rPr>
                        <a:t>Апельсин</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a:effectLst/>
                        </a:rPr>
                        <a:t>65,7</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a:effectLst/>
                        </a:rPr>
                        <a:t>Манго</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a:effectLst/>
                        </a:rPr>
                        <a:t>11,2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66497">
                <a:tc>
                  <a:txBody>
                    <a:bodyPr/>
                    <a:lstStyle/>
                    <a:p>
                      <a:pPr algn="just">
                        <a:lnSpc>
                          <a:spcPct val="107000"/>
                        </a:lnSpc>
                        <a:spcAft>
                          <a:spcPts val="800"/>
                        </a:spcAft>
                      </a:pPr>
                      <a:r>
                        <a:rPr lang="ru-RU" sz="2800" dirty="0" err="1">
                          <a:effectLst/>
                        </a:rPr>
                        <a:t>Олма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a:effectLst/>
                        </a:rPr>
                        <a:t>59,4</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a:effectLst/>
                        </a:rPr>
                        <a:t>Лимон</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9,8</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66497">
                <a:tc>
                  <a:txBody>
                    <a:bodyPr/>
                    <a:lstStyle/>
                    <a:p>
                      <a:pPr algn="just">
                        <a:lnSpc>
                          <a:spcPct val="107000"/>
                        </a:lnSpc>
                        <a:spcAft>
                          <a:spcPts val="800"/>
                        </a:spcAft>
                      </a:pPr>
                      <a:r>
                        <a:rPr lang="ru-RU" sz="2800" dirty="0">
                          <a:effectLst/>
                        </a:rPr>
                        <a:t>Банан</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a:effectLst/>
                        </a:rPr>
                        <a:t>58,3</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a:effectLst/>
                        </a:rPr>
                        <a:t>Олхўри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9,1</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66497">
                <a:tc>
                  <a:txBody>
                    <a:bodyPr/>
                    <a:lstStyle/>
                    <a:p>
                      <a:pPr algn="just">
                        <a:lnSpc>
                          <a:spcPct val="107000"/>
                        </a:lnSpc>
                        <a:spcAft>
                          <a:spcPts val="800"/>
                        </a:spcAft>
                      </a:pPr>
                      <a:r>
                        <a:rPr lang="ru-RU" sz="2800" dirty="0">
                          <a:effectLst/>
                        </a:rPr>
                        <a:t>Мандарин</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17,9</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a:effectLst/>
                        </a:rPr>
                        <a:t>Хурмо</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a:effectLst/>
                        </a:rPr>
                        <a:t>5,2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66497">
                <a:tc>
                  <a:txBody>
                    <a:bodyPr/>
                    <a:lstStyle/>
                    <a:p>
                      <a:pPr algn="just">
                        <a:lnSpc>
                          <a:spcPct val="107000"/>
                        </a:lnSpc>
                        <a:spcAft>
                          <a:spcPts val="800"/>
                        </a:spcAft>
                      </a:pPr>
                      <a:r>
                        <a:rPr lang="ru-RU" sz="2800" dirty="0">
                          <a:effectLst/>
                        </a:rPr>
                        <a:t>Нок</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16,9</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dirty="0" err="1">
                          <a:effectLst/>
                        </a:rPr>
                        <a:t>Ўрик</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2,7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66497">
                <a:tc>
                  <a:txBody>
                    <a:bodyPr/>
                    <a:lstStyle/>
                    <a:p>
                      <a:pPr algn="just">
                        <a:lnSpc>
                          <a:spcPct val="107000"/>
                        </a:lnSpc>
                        <a:spcAft>
                          <a:spcPts val="800"/>
                        </a:spcAft>
                      </a:pPr>
                      <a:r>
                        <a:rPr lang="ru-RU" sz="2800" dirty="0">
                          <a:effectLst/>
                        </a:rPr>
                        <a:t>Ананас</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13,7</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dirty="0" err="1">
                          <a:effectLst/>
                        </a:rPr>
                        <a:t>Қулупнай</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3,1</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566497">
                <a:tc>
                  <a:txBody>
                    <a:bodyPr/>
                    <a:lstStyle/>
                    <a:p>
                      <a:pPr algn="just">
                        <a:lnSpc>
                          <a:spcPct val="107000"/>
                        </a:lnSpc>
                        <a:spcAft>
                          <a:spcPts val="800"/>
                        </a:spcAft>
                      </a:pPr>
                      <a:r>
                        <a:rPr lang="ru-RU" sz="2800" dirty="0" err="1">
                          <a:effectLst/>
                        </a:rPr>
                        <a:t>Шафтоли</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13,2</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07000"/>
                        </a:lnSpc>
                        <a:spcAft>
                          <a:spcPts val="800"/>
                        </a:spcAft>
                      </a:pPr>
                      <a:r>
                        <a:rPr lang="ru-RU" sz="2800" dirty="0">
                          <a:effectLst/>
                        </a:rPr>
                        <a:t>Малина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ru-RU" sz="2800" dirty="0">
                          <a:effectLst/>
                        </a:rPr>
                        <a:t>0,35</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178652098"/>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250" fill="hold"/>
                                        <p:tgtEl>
                                          <p:spTgt spid="5"/>
                                        </p:tgtEl>
                                        <p:attrNameLst>
                                          <p:attrName>ppt_x</p:attrName>
                                        </p:attrNameLst>
                                      </p:cBhvr>
                                      <p:tavLst>
                                        <p:tav tm="0">
                                          <p:val>
                                            <p:strVal val="#ppt_x"/>
                                          </p:val>
                                        </p:tav>
                                        <p:tav tm="100000">
                                          <p:val>
                                            <p:strVal val="#ppt_x"/>
                                          </p:val>
                                        </p:tav>
                                      </p:tavLst>
                                    </p:anim>
                                    <p:anim calcmode="lin" valueType="num">
                                      <p:cBhvr additive="base">
                                        <p:cTn id="8" dur="125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Скругленный прямоугольник 4"/>
          <p:cNvSpPr/>
          <p:nvPr/>
        </p:nvSpPr>
        <p:spPr>
          <a:xfrm>
            <a:off x="3666565" y="98611"/>
            <a:ext cx="8408893" cy="3209365"/>
          </a:xfrm>
          <a:prstGeom prst="roundRect">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b="1" i="1" dirty="0" err="1">
                <a:solidFill>
                  <a:schemeClr val="tx1"/>
                </a:solidFill>
              </a:rPr>
              <a:t>Олма</a:t>
            </a:r>
            <a:r>
              <a:rPr lang="ru-RU" sz="2000" b="1" dirty="0" err="1">
                <a:solidFill>
                  <a:schemeClr val="tx1"/>
                </a:solidFill>
              </a:rPr>
              <a:t>-мўътадил</a:t>
            </a:r>
            <a:r>
              <a:rPr lang="ru-RU" sz="2000" b="1" dirty="0">
                <a:solidFill>
                  <a:schemeClr val="tx1"/>
                </a:solidFill>
              </a:rPr>
              <a:t> </a:t>
            </a:r>
            <a:r>
              <a:rPr lang="ru-RU" sz="2000" b="1" dirty="0" err="1">
                <a:solidFill>
                  <a:schemeClr val="tx1"/>
                </a:solidFill>
              </a:rPr>
              <a:t>минтақа</a:t>
            </a:r>
            <a:r>
              <a:rPr lang="ru-RU" sz="2000" b="1" dirty="0">
                <a:solidFill>
                  <a:schemeClr val="tx1"/>
                </a:solidFill>
              </a:rPr>
              <a:t> </a:t>
            </a:r>
            <a:r>
              <a:rPr lang="ru-RU" sz="2000" b="1" dirty="0" err="1">
                <a:solidFill>
                  <a:schemeClr val="tx1"/>
                </a:solidFill>
              </a:rPr>
              <a:t>ўсимлиги</a:t>
            </a:r>
            <a:r>
              <a:rPr lang="ru-RU" sz="2000" b="1" dirty="0">
                <a:solidFill>
                  <a:schemeClr val="tx1"/>
                </a:solidFill>
              </a:rPr>
              <a:t>. </a:t>
            </a:r>
            <a:r>
              <a:rPr lang="ru-RU" sz="2000" b="1" dirty="0" err="1">
                <a:solidFill>
                  <a:schemeClr val="tx1"/>
                </a:solidFill>
              </a:rPr>
              <a:t>Унинг</a:t>
            </a:r>
            <a:r>
              <a:rPr lang="ru-RU" sz="2000" b="1" dirty="0">
                <a:solidFill>
                  <a:schemeClr val="tx1"/>
                </a:solidFill>
              </a:rPr>
              <a:t> 35 га </a:t>
            </a:r>
            <a:r>
              <a:rPr lang="ru-RU" sz="2000" b="1" dirty="0" err="1">
                <a:solidFill>
                  <a:schemeClr val="tx1"/>
                </a:solidFill>
              </a:rPr>
              <a:t>яқин</a:t>
            </a:r>
            <a:r>
              <a:rPr lang="ru-RU" sz="2000" b="1" dirty="0">
                <a:solidFill>
                  <a:schemeClr val="tx1"/>
                </a:solidFill>
              </a:rPr>
              <a:t> тури </a:t>
            </a:r>
            <a:r>
              <a:rPr lang="ru-RU" sz="2000" b="1" dirty="0" err="1">
                <a:solidFill>
                  <a:schemeClr val="tx1"/>
                </a:solidFill>
              </a:rPr>
              <a:t>мавжуд</a:t>
            </a:r>
            <a:r>
              <a:rPr lang="ru-RU" sz="2000" b="1" dirty="0">
                <a:solidFill>
                  <a:schemeClr val="tx1"/>
                </a:solidFill>
              </a:rPr>
              <a:t>. </a:t>
            </a:r>
            <a:r>
              <a:rPr lang="ru-RU" sz="2000" b="1" dirty="0" err="1">
                <a:solidFill>
                  <a:schemeClr val="tx1"/>
                </a:solidFill>
              </a:rPr>
              <a:t>Маданийлаштирилган</a:t>
            </a:r>
            <a:r>
              <a:rPr lang="ru-RU" sz="2000" b="1" dirty="0">
                <a:solidFill>
                  <a:schemeClr val="tx1"/>
                </a:solidFill>
              </a:rPr>
              <a:t> </a:t>
            </a:r>
            <a:r>
              <a:rPr lang="ru-RU" sz="2000" b="1" dirty="0" err="1">
                <a:solidFill>
                  <a:schemeClr val="tx1"/>
                </a:solidFill>
              </a:rPr>
              <a:t>олма</a:t>
            </a:r>
            <a:r>
              <a:rPr lang="ru-RU" sz="2000" b="1" dirty="0">
                <a:solidFill>
                  <a:schemeClr val="tx1"/>
                </a:solidFill>
              </a:rPr>
              <a:t> </a:t>
            </a:r>
            <a:r>
              <a:rPr lang="ru-RU" sz="2000" b="1" dirty="0" err="1">
                <a:solidFill>
                  <a:schemeClr val="tx1"/>
                </a:solidFill>
              </a:rPr>
              <a:t>навлари</a:t>
            </a:r>
            <a:r>
              <a:rPr lang="ru-RU" sz="2000" b="1" dirty="0">
                <a:solidFill>
                  <a:schemeClr val="tx1"/>
                </a:solidFill>
              </a:rPr>
              <a:t> </a:t>
            </a:r>
            <a:r>
              <a:rPr lang="ru-RU" sz="2000" b="1" dirty="0" err="1">
                <a:solidFill>
                  <a:schemeClr val="tx1"/>
                </a:solidFill>
              </a:rPr>
              <a:t>ёввойи</a:t>
            </a:r>
            <a:r>
              <a:rPr lang="ru-RU" sz="2000" b="1" dirty="0">
                <a:solidFill>
                  <a:schemeClr val="tx1"/>
                </a:solidFill>
              </a:rPr>
              <a:t>, </a:t>
            </a:r>
            <a:r>
              <a:rPr lang="ru-RU" sz="2000" b="1" dirty="0" err="1">
                <a:solidFill>
                  <a:schemeClr val="tx1"/>
                </a:solidFill>
              </a:rPr>
              <a:t>ўрмон</a:t>
            </a:r>
            <a:r>
              <a:rPr lang="ru-RU" sz="2000" b="1" dirty="0">
                <a:solidFill>
                  <a:schemeClr val="tx1"/>
                </a:solidFill>
              </a:rPr>
              <a:t>, </a:t>
            </a:r>
            <a:r>
              <a:rPr lang="ru-RU" sz="2000" b="1" dirty="0" err="1">
                <a:solidFill>
                  <a:schemeClr val="tx1"/>
                </a:solidFill>
              </a:rPr>
              <a:t>парадизка</a:t>
            </a:r>
            <a:r>
              <a:rPr lang="ru-RU" sz="2000" b="1" dirty="0">
                <a:solidFill>
                  <a:schemeClr val="tx1"/>
                </a:solidFill>
              </a:rPr>
              <a:t>, </a:t>
            </a:r>
            <a:r>
              <a:rPr lang="ru-RU" sz="2000" b="1" dirty="0" err="1">
                <a:solidFill>
                  <a:schemeClr val="tx1"/>
                </a:solidFill>
              </a:rPr>
              <a:t>шарқий</a:t>
            </a:r>
            <a:r>
              <a:rPr lang="ru-RU" sz="2000" b="1" dirty="0">
                <a:solidFill>
                  <a:schemeClr val="tx1"/>
                </a:solidFill>
              </a:rPr>
              <a:t>, </a:t>
            </a:r>
            <a:r>
              <a:rPr lang="ru-RU" sz="2000" b="1" dirty="0" err="1">
                <a:solidFill>
                  <a:schemeClr val="tx1"/>
                </a:solidFill>
              </a:rPr>
              <a:t>Хитой</a:t>
            </a:r>
            <a:r>
              <a:rPr lang="ru-RU" sz="2000" b="1" dirty="0">
                <a:solidFill>
                  <a:schemeClr val="tx1"/>
                </a:solidFill>
              </a:rPr>
              <a:t>, </a:t>
            </a:r>
            <a:r>
              <a:rPr lang="ru-RU" sz="2000" b="1" dirty="0" err="1">
                <a:solidFill>
                  <a:schemeClr val="tx1"/>
                </a:solidFill>
              </a:rPr>
              <a:t>дусен</a:t>
            </a:r>
            <a:r>
              <a:rPr lang="ru-RU" sz="2000" b="1" dirty="0">
                <a:solidFill>
                  <a:schemeClr val="tx1"/>
                </a:solidFill>
              </a:rPr>
              <a:t> </a:t>
            </a:r>
            <a:r>
              <a:rPr lang="ru-RU" sz="2000" b="1" dirty="0" err="1">
                <a:solidFill>
                  <a:schemeClr val="tx1"/>
                </a:solidFill>
              </a:rPr>
              <a:t>турларидан</a:t>
            </a:r>
            <a:r>
              <a:rPr lang="ru-RU" sz="2000" b="1" dirty="0">
                <a:solidFill>
                  <a:schemeClr val="tx1"/>
                </a:solidFill>
              </a:rPr>
              <a:t> </a:t>
            </a:r>
            <a:r>
              <a:rPr lang="ru-RU" sz="2000" b="1" dirty="0" err="1">
                <a:solidFill>
                  <a:schemeClr val="tx1"/>
                </a:solidFill>
              </a:rPr>
              <a:t>келтириб</a:t>
            </a:r>
            <a:r>
              <a:rPr lang="ru-RU" sz="2000" b="1" dirty="0">
                <a:solidFill>
                  <a:schemeClr val="tx1"/>
                </a:solidFill>
              </a:rPr>
              <a:t> </a:t>
            </a:r>
            <a:r>
              <a:rPr lang="ru-RU" sz="2000" b="1" dirty="0" err="1">
                <a:solidFill>
                  <a:schemeClr val="tx1"/>
                </a:solidFill>
              </a:rPr>
              <a:t>чиқарилган</a:t>
            </a:r>
            <a:r>
              <a:rPr lang="ru-RU" sz="2000" b="1" dirty="0">
                <a:solidFill>
                  <a:schemeClr val="tx1"/>
                </a:solidFill>
              </a:rPr>
              <a:t>. 3-15 </a:t>
            </a:r>
            <a:r>
              <a:rPr lang="ru-RU" sz="2000" b="1" dirty="0" err="1">
                <a:solidFill>
                  <a:schemeClr val="tx1"/>
                </a:solidFill>
              </a:rPr>
              <a:t>йилда</a:t>
            </a:r>
            <a:r>
              <a:rPr lang="ru-RU" sz="2000" b="1" dirty="0">
                <a:solidFill>
                  <a:schemeClr val="tx1"/>
                </a:solidFill>
              </a:rPr>
              <a:t> </a:t>
            </a:r>
            <a:r>
              <a:rPr lang="ru-RU" sz="2000" b="1" dirty="0" err="1">
                <a:solidFill>
                  <a:schemeClr val="tx1"/>
                </a:solidFill>
              </a:rPr>
              <a:t>ҳосил</a:t>
            </a:r>
            <a:r>
              <a:rPr lang="ru-RU" sz="2000" b="1" dirty="0">
                <a:solidFill>
                  <a:schemeClr val="tx1"/>
                </a:solidFill>
              </a:rPr>
              <a:t> </a:t>
            </a:r>
            <a:r>
              <a:rPr lang="ru-RU" sz="2000" b="1" dirty="0" err="1">
                <a:solidFill>
                  <a:schemeClr val="tx1"/>
                </a:solidFill>
              </a:rPr>
              <a:t>бера</a:t>
            </a:r>
            <a:r>
              <a:rPr lang="ru-RU" sz="2000" b="1" dirty="0">
                <a:solidFill>
                  <a:schemeClr val="tx1"/>
                </a:solidFill>
              </a:rPr>
              <a:t> </a:t>
            </a:r>
            <a:r>
              <a:rPr lang="ru-RU" sz="2000" b="1" dirty="0" err="1">
                <a:solidFill>
                  <a:schemeClr val="tx1"/>
                </a:solidFill>
              </a:rPr>
              <a:t>бошлайди</a:t>
            </a:r>
            <a:r>
              <a:rPr lang="ru-RU" sz="2000" b="1" dirty="0">
                <a:solidFill>
                  <a:schemeClr val="tx1"/>
                </a:solidFill>
              </a:rPr>
              <a:t>. </a:t>
            </a:r>
            <a:r>
              <a:rPr lang="ru-RU" sz="2000" b="1" dirty="0" err="1">
                <a:solidFill>
                  <a:schemeClr val="tx1"/>
                </a:solidFill>
              </a:rPr>
              <a:t>Эртаги</a:t>
            </a:r>
            <a:r>
              <a:rPr lang="ru-RU" sz="2000" b="1" dirty="0">
                <a:solidFill>
                  <a:schemeClr val="tx1"/>
                </a:solidFill>
              </a:rPr>
              <a:t>, </a:t>
            </a:r>
            <a:r>
              <a:rPr lang="ru-RU" sz="2000" b="1" dirty="0" err="1">
                <a:solidFill>
                  <a:schemeClr val="tx1"/>
                </a:solidFill>
              </a:rPr>
              <a:t>ўрта</a:t>
            </a:r>
            <a:r>
              <a:rPr lang="ru-RU" sz="2000" b="1" dirty="0">
                <a:solidFill>
                  <a:schemeClr val="tx1"/>
                </a:solidFill>
              </a:rPr>
              <a:t> </a:t>
            </a:r>
            <a:r>
              <a:rPr lang="ru-RU" sz="2000" b="1" dirty="0" err="1">
                <a:solidFill>
                  <a:schemeClr val="tx1"/>
                </a:solidFill>
              </a:rPr>
              <a:t>ва</a:t>
            </a:r>
            <a:r>
              <a:rPr lang="ru-RU" sz="2000" b="1" dirty="0">
                <a:solidFill>
                  <a:schemeClr val="tx1"/>
                </a:solidFill>
              </a:rPr>
              <a:t> </a:t>
            </a:r>
            <a:r>
              <a:rPr lang="ru-RU" sz="2000" b="1" dirty="0" err="1">
                <a:solidFill>
                  <a:schemeClr val="tx1"/>
                </a:solidFill>
              </a:rPr>
              <a:t>кечки</a:t>
            </a:r>
            <a:r>
              <a:rPr lang="ru-RU" sz="2000" b="1" dirty="0">
                <a:solidFill>
                  <a:schemeClr val="tx1"/>
                </a:solidFill>
              </a:rPr>
              <a:t> </a:t>
            </a:r>
            <a:r>
              <a:rPr lang="ru-RU" sz="2000" b="1" dirty="0" err="1">
                <a:solidFill>
                  <a:schemeClr val="tx1"/>
                </a:solidFill>
              </a:rPr>
              <a:t>навларга</a:t>
            </a:r>
            <a:r>
              <a:rPr lang="ru-RU" sz="2000" b="1" dirty="0">
                <a:solidFill>
                  <a:schemeClr val="tx1"/>
                </a:solidFill>
              </a:rPr>
              <a:t> </a:t>
            </a:r>
            <a:r>
              <a:rPr lang="ru-RU" sz="2000" b="1" dirty="0" err="1">
                <a:solidFill>
                  <a:schemeClr val="tx1"/>
                </a:solidFill>
              </a:rPr>
              <a:t>бўлинади</a:t>
            </a:r>
            <a:r>
              <a:rPr lang="ru-RU" sz="2000" b="1" dirty="0">
                <a:solidFill>
                  <a:schemeClr val="tx1"/>
                </a:solidFill>
              </a:rPr>
              <a:t>. </a:t>
            </a:r>
            <a:r>
              <a:rPr lang="ru-RU" sz="2000" b="1" dirty="0" err="1">
                <a:solidFill>
                  <a:schemeClr val="tx1"/>
                </a:solidFill>
              </a:rPr>
              <a:t>Ўзбекистонда</a:t>
            </a:r>
            <a:r>
              <a:rPr lang="ru-RU" sz="2000" b="1" dirty="0">
                <a:solidFill>
                  <a:schemeClr val="tx1"/>
                </a:solidFill>
              </a:rPr>
              <a:t> 200 га </a:t>
            </a:r>
            <a:r>
              <a:rPr lang="ru-RU" sz="2000" b="1" dirty="0" err="1">
                <a:solidFill>
                  <a:schemeClr val="tx1"/>
                </a:solidFill>
              </a:rPr>
              <a:t>яқин</a:t>
            </a:r>
            <a:r>
              <a:rPr lang="ru-RU" sz="2000" b="1" dirty="0">
                <a:solidFill>
                  <a:schemeClr val="tx1"/>
                </a:solidFill>
              </a:rPr>
              <a:t> тури </a:t>
            </a:r>
            <a:r>
              <a:rPr lang="ru-RU" sz="2000" b="1" dirty="0" err="1">
                <a:solidFill>
                  <a:schemeClr val="tx1"/>
                </a:solidFill>
              </a:rPr>
              <a:t>ўстирилади</a:t>
            </a:r>
            <a:r>
              <a:rPr lang="ru-RU" sz="2000" b="1" dirty="0">
                <a:solidFill>
                  <a:schemeClr val="tx1"/>
                </a:solidFill>
              </a:rPr>
              <a:t>.</a:t>
            </a:r>
          </a:p>
          <a:p>
            <a:r>
              <a:rPr lang="ru-RU" sz="2000" b="1" dirty="0" err="1">
                <a:solidFill>
                  <a:schemeClr val="tx1"/>
                </a:solidFill>
              </a:rPr>
              <a:t>Олма</a:t>
            </a:r>
            <a:r>
              <a:rPr lang="ru-RU" sz="2000" b="1" dirty="0">
                <a:solidFill>
                  <a:schemeClr val="tx1"/>
                </a:solidFill>
              </a:rPr>
              <a:t> </a:t>
            </a:r>
            <a:r>
              <a:rPr lang="ru-RU" sz="2000" b="1" dirty="0" err="1">
                <a:solidFill>
                  <a:schemeClr val="tx1"/>
                </a:solidFill>
              </a:rPr>
              <a:t>асосан</a:t>
            </a:r>
            <a:r>
              <a:rPr lang="ru-RU" sz="2000" b="1" dirty="0">
                <a:solidFill>
                  <a:schemeClr val="tx1"/>
                </a:solidFill>
              </a:rPr>
              <a:t> </a:t>
            </a:r>
            <a:r>
              <a:rPr lang="ru-RU" sz="2000" b="1" dirty="0" err="1">
                <a:solidFill>
                  <a:schemeClr val="tx1"/>
                </a:solidFill>
              </a:rPr>
              <a:t>мўътадил</a:t>
            </a:r>
            <a:r>
              <a:rPr lang="ru-RU" sz="2000" b="1" dirty="0">
                <a:solidFill>
                  <a:schemeClr val="tx1"/>
                </a:solidFill>
              </a:rPr>
              <a:t> </a:t>
            </a:r>
            <a:r>
              <a:rPr lang="ru-RU" sz="2000" b="1" dirty="0" err="1">
                <a:solidFill>
                  <a:schemeClr val="tx1"/>
                </a:solidFill>
              </a:rPr>
              <a:t>ва</a:t>
            </a:r>
            <a:r>
              <a:rPr lang="ru-RU" sz="2000" b="1" dirty="0">
                <a:solidFill>
                  <a:schemeClr val="tx1"/>
                </a:solidFill>
              </a:rPr>
              <a:t> </a:t>
            </a:r>
            <a:r>
              <a:rPr lang="ru-RU" sz="2000" b="1" dirty="0" err="1">
                <a:solidFill>
                  <a:schemeClr val="tx1"/>
                </a:solidFill>
              </a:rPr>
              <a:t>субтропик</a:t>
            </a:r>
            <a:r>
              <a:rPr lang="ru-RU" sz="2000" b="1" dirty="0">
                <a:solidFill>
                  <a:schemeClr val="tx1"/>
                </a:solidFill>
              </a:rPr>
              <a:t> </a:t>
            </a:r>
            <a:r>
              <a:rPr lang="ru-RU" sz="2000" b="1" dirty="0" err="1">
                <a:solidFill>
                  <a:schemeClr val="tx1"/>
                </a:solidFill>
              </a:rPr>
              <a:t>минтақаларда</a:t>
            </a:r>
            <a:r>
              <a:rPr lang="ru-RU" sz="2000" b="1" dirty="0">
                <a:solidFill>
                  <a:schemeClr val="tx1"/>
                </a:solidFill>
              </a:rPr>
              <a:t> </a:t>
            </a:r>
            <a:r>
              <a:rPr lang="ru-RU" sz="2000" b="1" dirty="0" err="1">
                <a:solidFill>
                  <a:schemeClr val="tx1"/>
                </a:solidFill>
              </a:rPr>
              <a:t>тарқалган</a:t>
            </a:r>
            <a:r>
              <a:rPr lang="ru-RU" sz="2000" b="1" dirty="0">
                <a:solidFill>
                  <a:schemeClr val="tx1"/>
                </a:solidFill>
              </a:rPr>
              <a:t>. </a:t>
            </a:r>
            <a:r>
              <a:rPr lang="ru-RU" sz="2000" b="1" dirty="0" err="1">
                <a:solidFill>
                  <a:schemeClr val="tx1"/>
                </a:solidFill>
              </a:rPr>
              <a:t>Шунинг</a:t>
            </a:r>
            <a:r>
              <a:rPr lang="ru-RU" sz="2000" b="1" dirty="0">
                <a:solidFill>
                  <a:schemeClr val="tx1"/>
                </a:solidFill>
              </a:rPr>
              <a:t> </a:t>
            </a:r>
            <a:r>
              <a:rPr lang="ru-RU" sz="2000" b="1" dirty="0" err="1">
                <a:solidFill>
                  <a:schemeClr val="tx1"/>
                </a:solidFill>
              </a:rPr>
              <a:t>учун</a:t>
            </a:r>
            <a:r>
              <a:rPr lang="ru-RU" sz="2000" b="1" dirty="0">
                <a:solidFill>
                  <a:schemeClr val="tx1"/>
                </a:solidFill>
              </a:rPr>
              <a:t> </a:t>
            </a:r>
            <a:r>
              <a:rPr lang="ru-RU" sz="2000" b="1" dirty="0" err="1">
                <a:solidFill>
                  <a:schemeClr val="tx1"/>
                </a:solidFill>
              </a:rPr>
              <a:t>уни</a:t>
            </a:r>
            <a:r>
              <a:rPr lang="ru-RU" sz="2000" b="1" dirty="0">
                <a:solidFill>
                  <a:schemeClr val="tx1"/>
                </a:solidFill>
              </a:rPr>
              <a:t> </a:t>
            </a:r>
            <a:r>
              <a:rPr lang="ru-RU" sz="2000" b="1" dirty="0" err="1">
                <a:solidFill>
                  <a:schemeClr val="tx1"/>
                </a:solidFill>
              </a:rPr>
              <a:t>етиштирувчи</a:t>
            </a:r>
            <a:r>
              <a:rPr lang="ru-RU" sz="2000" b="1" dirty="0">
                <a:solidFill>
                  <a:schemeClr val="tx1"/>
                </a:solidFill>
              </a:rPr>
              <a:t> </a:t>
            </a:r>
            <a:r>
              <a:rPr lang="ru-RU" sz="2000" b="1" dirty="0" err="1">
                <a:solidFill>
                  <a:schemeClr val="tx1"/>
                </a:solidFill>
              </a:rPr>
              <a:t>ва</a:t>
            </a:r>
            <a:r>
              <a:rPr lang="ru-RU" sz="2000" b="1" dirty="0">
                <a:solidFill>
                  <a:schemeClr val="tx1"/>
                </a:solidFill>
              </a:rPr>
              <a:t> </a:t>
            </a:r>
            <a:r>
              <a:rPr lang="ru-RU" sz="2000" b="1" dirty="0" err="1">
                <a:solidFill>
                  <a:schemeClr val="tx1"/>
                </a:solidFill>
              </a:rPr>
              <a:t>энг</a:t>
            </a:r>
            <a:r>
              <a:rPr lang="ru-RU" sz="2000" b="1" dirty="0">
                <a:solidFill>
                  <a:schemeClr val="tx1"/>
                </a:solidFill>
              </a:rPr>
              <a:t> </a:t>
            </a:r>
            <a:r>
              <a:rPr lang="ru-RU" sz="2000" b="1" dirty="0" err="1">
                <a:solidFill>
                  <a:schemeClr val="tx1"/>
                </a:solidFill>
              </a:rPr>
              <a:t>кўп</a:t>
            </a:r>
            <a:r>
              <a:rPr lang="ru-RU" sz="2000" b="1" dirty="0">
                <a:solidFill>
                  <a:schemeClr val="tx1"/>
                </a:solidFill>
              </a:rPr>
              <a:t> </a:t>
            </a:r>
            <a:r>
              <a:rPr lang="ru-RU" sz="2000" b="1" dirty="0" err="1">
                <a:solidFill>
                  <a:schemeClr val="tx1"/>
                </a:solidFill>
              </a:rPr>
              <a:t>ҳосил</a:t>
            </a:r>
            <a:r>
              <a:rPr lang="ru-RU" sz="2000" b="1" dirty="0">
                <a:solidFill>
                  <a:schemeClr val="tx1"/>
                </a:solidFill>
              </a:rPr>
              <a:t> </a:t>
            </a:r>
            <a:r>
              <a:rPr lang="ru-RU" sz="2000" b="1" dirty="0" err="1">
                <a:solidFill>
                  <a:schemeClr val="tx1"/>
                </a:solidFill>
              </a:rPr>
              <a:t>олувчи</a:t>
            </a:r>
            <a:r>
              <a:rPr lang="ru-RU" sz="2000" b="1" dirty="0">
                <a:solidFill>
                  <a:schemeClr val="tx1"/>
                </a:solidFill>
              </a:rPr>
              <a:t> </a:t>
            </a:r>
            <a:r>
              <a:rPr lang="ru-RU" sz="2000" b="1" dirty="0" err="1">
                <a:solidFill>
                  <a:schemeClr val="tx1"/>
                </a:solidFill>
              </a:rPr>
              <a:t>мамлакатлар</a:t>
            </a:r>
            <a:r>
              <a:rPr lang="ru-RU" sz="2000" b="1" dirty="0">
                <a:solidFill>
                  <a:schemeClr val="tx1"/>
                </a:solidFill>
              </a:rPr>
              <a:t> </a:t>
            </a:r>
            <a:r>
              <a:rPr lang="ru-RU" sz="2000" b="1" dirty="0" err="1">
                <a:solidFill>
                  <a:schemeClr val="tx1"/>
                </a:solidFill>
              </a:rPr>
              <a:t>мўътадил</a:t>
            </a:r>
            <a:r>
              <a:rPr lang="ru-RU" sz="2000" b="1" dirty="0">
                <a:solidFill>
                  <a:schemeClr val="tx1"/>
                </a:solidFill>
              </a:rPr>
              <a:t> </a:t>
            </a:r>
            <a:r>
              <a:rPr lang="ru-RU" sz="2000" b="1" dirty="0" err="1">
                <a:solidFill>
                  <a:schemeClr val="tx1"/>
                </a:solidFill>
              </a:rPr>
              <a:t>ва</a:t>
            </a:r>
            <a:r>
              <a:rPr lang="ru-RU" sz="2000" b="1" dirty="0">
                <a:solidFill>
                  <a:schemeClr val="tx1"/>
                </a:solidFill>
              </a:rPr>
              <a:t> </a:t>
            </a:r>
            <a:r>
              <a:rPr lang="ru-RU" sz="2000" b="1" dirty="0" err="1">
                <a:solidFill>
                  <a:schemeClr val="tx1"/>
                </a:solidFill>
              </a:rPr>
              <a:t>субтропик</a:t>
            </a:r>
            <a:r>
              <a:rPr lang="ru-RU" sz="2000" b="1" dirty="0">
                <a:solidFill>
                  <a:schemeClr val="tx1"/>
                </a:solidFill>
              </a:rPr>
              <a:t> </a:t>
            </a:r>
            <a:r>
              <a:rPr lang="ru-RU" sz="2000" b="1" dirty="0" err="1">
                <a:solidFill>
                  <a:schemeClr val="tx1"/>
                </a:solidFill>
              </a:rPr>
              <a:t>мамлакатлар</a:t>
            </a:r>
            <a:r>
              <a:rPr lang="ru-RU" sz="2000" b="1" dirty="0">
                <a:solidFill>
                  <a:schemeClr val="tx1"/>
                </a:solidFill>
              </a:rPr>
              <a:t>  </a:t>
            </a:r>
            <a:r>
              <a:rPr lang="ru-RU" sz="2000" b="1" dirty="0" err="1">
                <a:solidFill>
                  <a:schemeClr val="tx1"/>
                </a:solidFill>
              </a:rPr>
              <a:t>ҳисобланади</a:t>
            </a:r>
            <a:r>
              <a:rPr lang="ru-RU" sz="2000" b="1" dirty="0">
                <a:solidFill>
                  <a:schemeClr val="tx1"/>
                </a:solidFill>
              </a:rPr>
              <a:t>. </a:t>
            </a:r>
            <a:r>
              <a:rPr lang="ru-RU" sz="2000" b="1" dirty="0" err="1">
                <a:solidFill>
                  <a:schemeClr val="tx1"/>
                </a:solidFill>
              </a:rPr>
              <a:t>Олманинг</a:t>
            </a:r>
            <a:r>
              <a:rPr lang="ru-RU" sz="2000" b="1" dirty="0">
                <a:solidFill>
                  <a:schemeClr val="tx1"/>
                </a:solidFill>
              </a:rPr>
              <a:t> </a:t>
            </a:r>
            <a:r>
              <a:rPr lang="ru-RU" sz="2000" b="1" dirty="0" err="1">
                <a:solidFill>
                  <a:schemeClr val="tx1"/>
                </a:solidFill>
              </a:rPr>
              <a:t>ҳосили</a:t>
            </a:r>
            <a:r>
              <a:rPr lang="ru-RU" sz="2000" b="1" dirty="0">
                <a:solidFill>
                  <a:schemeClr val="tx1"/>
                </a:solidFill>
              </a:rPr>
              <a:t> </a:t>
            </a:r>
            <a:r>
              <a:rPr lang="ru-RU" sz="2000" b="1" dirty="0" err="1">
                <a:solidFill>
                  <a:schemeClr val="tx1"/>
                </a:solidFill>
              </a:rPr>
              <a:t>жиҳатидан</a:t>
            </a:r>
            <a:r>
              <a:rPr lang="ru-RU" sz="2000" b="1" dirty="0">
                <a:solidFill>
                  <a:schemeClr val="tx1"/>
                </a:solidFill>
              </a:rPr>
              <a:t> </a:t>
            </a:r>
            <a:r>
              <a:rPr lang="ru-RU" sz="2000" b="1" dirty="0" err="1">
                <a:solidFill>
                  <a:schemeClr val="tx1"/>
                </a:solidFill>
              </a:rPr>
              <a:t>Хитой</a:t>
            </a:r>
            <a:r>
              <a:rPr lang="ru-RU" sz="2000" b="1" dirty="0">
                <a:solidFill>
                  <a:schemeClr val="tx1"/>
                </a:solidFill>
              </a:rPr>
              <a:t> </a:t>
            </a:r>
            <a:r>
              <a:rPr lang="ru-RU" sz="2000" b="1" dirty="0" err="1">
                <a:solidFill>
                  <a:schemeClr val="tx1"/>
                </a:solidFill>
              </a:rPr>
              <a:t>барча</a:t>
            </a:r>
            <a:r>
              <a:rPr lang="ru-RU" sz="2000" b="1" dirty="0">
                <a:solidFill>
                  <a:schemeClr val="tx1"/>
                </a:solidFill>
              </a:rPr>
              <a:t> </a:t>
            </a:r>
            <a:r>
              <a:rPr lang="ru-RU" sz="2000" b="1" dirty="0" err="1">
                <a:solidFill>
                  <a:schemeClr val="tx1"/>
                </a:solidFill>
              </a:rPr>
              <a:t>мамлакатлардан</a:t>
            </a:r>
            <a:r>
              <a:rPr lang="ru-RU" sz="2000" b="1" dirty="0">
                <a:solidFill>
                  <a:schemeClr val="tx1"/>
                </a:solidFill>
              </a:rPr>
              <a:t> </a:t>
            </a:r>
            <a:r>
              <a:rPr lang="ru-RU" sz="2000" b="1" dirty="0" err="1">
                <a:solidFill>
                  <a:schemeClr val="tx1"/>
                </a:solidFill>
              </a:rPr>
              <a:t>мутл</a:t>
            </a:r>
            <a:r>
              <a:rPr lang="uz-Cyrl-UZ" sz="2000" b="1" dirty="0">
                <a:solidFill>
                  <a:schemeClr val="tx1"/>
                </a:solidFill>
              </a:rPr>
              <a:t>а</a:t>
            </a:r>
            <a:r>
              <a:rPr lang="ru-RU" sz="2000" b="1" dirty="0">
                <a:solidFill>
                  <a:schemeClr val="tx1"/>
                </a:solidFill>
              </a:rPr>
              <a:t>қ </a:t>
            </a:r>
            <a:r>
              <a:rPr lang="ru-RU" sz="2000" b="1" dirty="0" err="1">
                <a:solidFill>
                  <a:schemeClr val="tx1"/>
                </a:solidFill>
              </a:rPr>
              <a:t>устунлик</a:t>
            </a:r>
            <a:r>
              <a:rPr lang="ru-RU" sz="2000" b="1" dirty="0">
                <a:solidFill>
                  <a:schemeClr val="tx1"/>
                </a:solidFill>
              </a:rPr>
              <a:t> </a:t>
            </a:r>
            <a:r>
              <a:rPr lang="ru-RU" sz="2000" b="1" dirty="0" err="1">
                <a:solidFill>
                  <a:schemeClr val="tx1"/>
                </a:solidFill>
              </a:rPr>
              <a:t>қилади</a:t>
            </a:r>
            <a:r>
              <a:rPr lang="ru-RU" sz="2000" b="1" dirty="0">
                <a:solidFill>
                  <a:schemeClr val="tx1"/>
                </a:solidFill>
              </a:rPr>
              <a:t>(21,5 </a:t>
            </a:r>
            <a:r>
              <a:rPr lang="ru-RU" sz="2000" b="1" dirty="0" err="1">
                <a:solidFill>
                  <a:schemeClr val="tx1"/>
                </a:solidFill>
              </a:rPr>
              <a:t>млн.т</a:t>
            </a:r>
            <a:r>
              <a:rPr lang="ru-RU" sz="2000" b="1" dirty="0">
                <a:solidFill>
                  <a:schemeClr val="tx1"/>
                </a:solidFill>
              </a:rPr>
              <a:t>). </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45481"/>
            <a:ext cx="3666565" cy="2292887"/>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4493161"/>
            <a:ext cx="3666564" cy="2364839"/>
          </a:xfrm>
          <a:prstGeom prst="rect">
            <a:avLst/>
          </a:prstGeom>
        </p:spPr>
      </p:pic>
    </p:spTree>
    <p:extLst>
      <p:ext uri="{BB962C8B-B14F-4D97-AF65-F5344CB8AC3E}">
        <p14:creationId xmlns:p14="http://schemas.microsoft.com/office/powerpoint/2010/main" val="371179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750" fill="hold"/>
                                        <p:tgtEl>
                                          <p:spTgt spid="5"/>
                                        </p:tgtEl>
                                        <p:attrNameLst>
                                          <p:attrName>ppt_x</p:attrName>
                                        </p:attrNameLst>
                                      </p:cBhvr>
                                      <p:tavLst>
                                        <p:tav tm="0">
                                          <p:val>
                                            <p:strVal val="#ppt_x"/>
                                          </p:val>
                                        </p:tav>
                                        <p:tav tm="100000">
                                          <p:val>
                                            <p:strVal val="#ppt_x"/>
                                          </p:val>
                                        </p:tav>
                                      </p:tavLst>
                                    </p:anim>
                                    <p:anim calcmode="lin" valueType="num">
                                      <p:cBhvr additive="base">
                                        <p:cTn id="8" dur="175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1500" fill="hold"/>
                                        <p:tgtEl>
                                          <p:spTgt spid="6"/>
                                        </p:tgtEl>
                                        <p:attrNameLst>
                                          <p:attrName>ppt_x</p:attrName>
                                        </p:attrNameLst>
                                      </p:cBhvr>
                                      <p:tavLst>
                                        <p:tav tm="0">
                                          <p:val>
                                            <p:strVal val="#ppt_x"/>
                                          </p:val>
                                        </p:tav>
                                        <p:tav tm="100000">
                                          <p:val>
                                            <p:strVal val="#ppt_x"/>
                                          </p:val>
                                        </p:tav>
                                      </p:tavLst>
                                    </p:anim>
                                    <p:anim calcmode="lin" valueType="num">
                                      <p:cBhvr additive="base">
                                        <p:cTn id="14" dur="1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500" fill="hold"/>
                                        <p:tgtEl>
                                          <p:spTgt spid="7"/>
                                        </p:tgtEl>
                                        <p:attrNameLst>
                                          <p:attrName>ppt_x</p:attrName>
                                        </p:attrNameLst>
                                      </p:cBhvr>
                                      <p:tavLst>
                                        <p:tav tm="0">
                                          <p:val>
                                            <p:strVal val="#ppt_x"/>
                                          </p:val>
                                        </p:tav>
                                        <p:tav tm="100000">
                                          <p:val>
                                            <p:strVal val="#ppt_x"/>
                                          </p:val>
                                        </p:tav>
                                      </p:tavLst>
                                    </p:anim>
                                    <p:anim calcmode="lin" valueType="num">
                                      <p:cBhvr additive="base">
                                        <p:cTn id="20" dur="1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Прямоугольник с двумя скругленными противолежащими углами 4"/>
          <p:cNvSpPr/>
          <p:nvPr/>
        </p:nvSpPr>
        <p:spPr>
          <a:xfrm>
            <a:off x="0" y="-1"/>
            <a:ext cx="8711514" cy="3200401"/>
          </a:xfrm>
          <a:prstGeom prst="round2Diag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ru-RU" sz="2000" b="1" i="1" u="sng" dirty="0">
                <a:solidFill>
                  <a:schemeClr val="tx1"/>
                </a:solidFill>
              </a:rPr>
              <a:t>Нок </a:t>
            </a:r>
            <a:r>
              <a:rPr lang="ru-RU" sz="2000" b="1" dirty="0">
                <a:solidFill>
                  <a:schemeClr val="tx1"/>
                </a:solidFill>
              </a:rPr>
              <a:t>– </a:t>
            </a:r>
            <a:r>
              <a:rPr lang="ru-RU" sz="2000" b="1" dirty="0" err="1">
                <a:solidFill>
                  <a:schemeClr val="tx1"/>
                </a:solidFill>
              </a:rPr>
              <a:t>энг</a:t>
            </a:r>
            <a:r>
              <a:rPr lang="ru-RU" sz="2000" b="1" dirty="0">
                <a:solidFill>
                  <a:schemeClr val="tx1"/>
                </a:solidFill>
              </a:rPr>
              <a:t> </a:t>
            </a:r>
            <a:r>
              <a:rPr lang="ru-RU" sz="2000" b="1" dirty="0" err="1">
                <a:solidFill>
                  <a:schemeClr val="tx1"/>
                </a:solidFill>
              </a:rPr>
              <a:t>қадимий</a:t>
            </a:r>
            <a:r>
              <a:rPr lang="ru-RU" sz="2000" b="1" dirty="0">
                <a:solidFill>
                  <a:schemeClr val="tx1"/>
                </a:solidFill>
              </a:rPr>
              <a:t> </a:t>
            </a:r>
            <a:r>
              <a:rPr lang="ru-RU" sz="2000" b="1" dirty="0" err="1">
                <a:solidFill>
                  <a:schemeClr val="tx1"/>
                </a:solidFill>
              </a:rPr>
              <a:t>ўсимликлардан</a:t>
            </a:r>
            <a:r>
              <a:rPr lang="ru-RU" sz="2000" b="1" dirty="0">
                <a:solidFill>
                  <a:schemeClr val="tx1"/>
                </a:solidFill>
              </a:rPr>
              <a:t> </a:t>
            </a:r>
            <a:r>
              <a:rPr lang="ru-RU" sz="2000" b="1" dirty="0" err="1">
                <a:solidFill>
                  <a:schemeClr val="tx1"/>
                </a:solidFill>
              </a:rPr>
              <a:t>бири</a:t>
            </a:r>
            <a:r>
              <a:rPr lang="ru-RU" sz="2000" b="1" dirty="0">
                <a:solidFill>
                  <a:schemeClr val="tx1"/>
                </a:solidFill>
              </a:rPr>
              <a:t> </a:t>
            </a:r>
            <a:r>
              <a:rPr lang="ru-RU" sz="2000" b="1" dirty="0" err="1">
                <a:solidFill>
                  <a:schemeClr val="tx1"/>
                </a:solidFill>
              </a:rPr>
              <a:t>бўлиб</a:t>
            </a:r>
            <a:r>
              <a:rPr lang="ru-RU" sz="2000" b="1" dirty="0">
                <a:solidFill>
                  <a:schemeClr val="tx1"/>
                </a:solidFill>
              </a:rPr>
              <a:t>, </a:t>
            </a:r>
            <a:r>
              <a:rPr lang="ru-RU" sz="2000" b="1" dirty="0" err="1">
                <a:solidFill>
                  <a:schemeClr val="tx1"/>
                </a:solidFill>
              </a:rPr>
              <a:t>майдонига</a:t>
            </a:r>
            <a:r>
              <a:rPr lang="ru-RU" sz="2000" b="1" dirty="0">
                <a:solidFill>
                  <a:schemeClr val="tx1"/>
                </a:solidFill>
              </a:rPr>
              <a:t> </a:t>
            </a:r>
            <a:r>
              <a:rPr lang="ru-RU" sz="2000" b="1" dirty="0" err="1">
                <a:solidFill>
                  <a:schemeClr val="tx1"/>
                </a:solidFill>
              </a:rPr>
              <a:t>кўра</a:t>
            </a:r>
            <a:r>
              <a:rPr lang="ru-RU" sz="2000" b="1" dirty="0">
                <a:solidFill>
                  <a:schemeClr val="tx1"/>
                </a:solidFill>
              </a:rPr>
              <a:t> </a:t>
            </a:r>
            <a:r>
              <a:rPr lang="ru-RU" sz="2000" b="1" dirty="0" err="1">
                <a:solidFill>
                  <a:schemeClr val="tx1"/>
                </a:solidFill>
              </a:rPr>
              <a:t>мевали</a:t>
            </a:r>
            <a:r>
              <a:rPr lang="ru-RU" sz="2000" b="1" dirty="0">
                <a:solidFill>
                  <a:schemeClr val="tx1"/>
                </a:solidFill>
              </a:rPr>
              <a:t> </a:t>
            </a:r>
            <a:r>
              <a:rPr lang="ru-RU" sz="2000" b="1" dirty="0" err="1">
                <a:solidFill>
                  <a:schemeClr val="tx1"/>
                </a:solidFill>
              </a:rPr>
              <a:t>дарахтлар</a:t>
            </a:r>
            <a:r>
              <a:rPr lang="ru-RU" sz="2000" b="1" dirty="0">
                <a:solidFill>
                  <a:schemeClr val="tx1"/>
                </a:solidFill>
              </a:rPr>
              <a:t> </a:t>
            </a:r>
            <a:r>
              <a:rPr lang="ru-RU" sz="2000" b="1" dirty="0" err="1">
                <a:solidFill>
                  <a:schemeClr val="tx1"/>
                </a:solidFill>
              </a:rPr>
              <a:t>ичида</a:t>
            </a:r>
            <a:r>
              <a:rPr lang="ru-RU" sz="2000" b="1" dirty="0">
                <a:solidFill>
                  <a:schemeClr val="tx1"/>
                </a:solidFill>
              </a:rPr>
              <a:t> 5-ўринда </a:t>
            </a:r>
            <a:r>
              <a:rPr lang="ru-RU" sz="2000" b="1" dirty="0" err="1">
                <a:solidFill>
                  <a:schemeClr val="tx1"/>
                </a:solidFill>
              </a:rPr>
              <a:t>туради</a:t>
            </a:r>
            <a:r>
              <a:rPr lang="ru-RU" sz="2000" b="1" dirty="0">
                <a:solidFill>
                  <a:schemeClr val="tx1"/>
                </a:solidFill>
              </a:rPr>
              <a:t>. </a:t>
            </a:r>
            <a:r>
              <a:rPr lang="ru-RU" sz="2000" b="1" dirty="0" err="1">
                <a:solidFill>
                  <a:schemeClr val="tx1"/>
                </a:solidFill>
              </a:rPr>
              <a:t>Унинг</a:t>
            </a:r>
            <a:r>
              <a:rPr lang="ru-RU" sz="2000" b="1" dirty="0">
                <a:solidFill>
                  <a:schemeClr val="tx1"/>
                </a:solidFill>
              </a:rPr>
              <a:t> 60 га </a:t>
            </a:r>
            <a:r>
              <a:rPr lang="ru-RU" sz="2000" b="1" dirty="0" err="1">
                <a:solidFill>
                  <a:schemeClr val="tx1"/>
                </a:solidFill>
              </a:rPr>
              <a:t>яқин</a:t>
            </a:r>
            <a:r>
              <a:rPr lang="ru-RU" sz="2000" b="1" dirty="0">
                <a:solidFill>
                  <a:schemeClr val="tx1"/>
                </a:solidFill>
              </a:rPr>
              <a:t> тури </a:t>
            </a:r>
            <a:r>
              <a:rPr lang="ru-RU" sz="2000" b="1" dirty="0" err="1">
                <a:solidFill>
                  <a:schemeClr val="tx1"/>
                </a:solidFill>
              </a:rPr>
              <a:t>мавжуд</a:t>
            </a:r>
            <a:r>
              <a:rPr lang="ru-RU" sz="2000" b="1" dirty="0">
                <a:solidFill>
                  <a:schemeClr val="tx1"/>
                </a:solidFill>
              </a:rPr>
              <a:t>. </a:t>
            </a:r>
            <a:r>
              <a:rPr lang="ru-RU" sz="2000" b="1" dirty="0" err="1">
                <a:solidFill>
                  <a:schemeClr val="tx1"/>
                </a:solidFill>
              </a:rPr>
              <a:t>Оддий</a:t>
            </a:r>
            <a:r>
              <a:rPr lang="ru-RU" sz="2000" b="1" dirty="0">
                <a:solidFill>
                  <a:schemeClr val="tx1"/>
                </a:solidFill>
              </a:rPr>
              <a:t>, снежная, </a:t>
            </a:r>
            <a:r>
              <a:rPr lang="ru-RU" sz="2000" b="1" dirty="0" err="1">
                <a:solidFill>
                  <a:schemeClr val="tx1"/>
                </a:solidFill>
              </a:rPr>
              <a:t>уссури</a:t>
            </a:r>
            <a:r>
              <a:rPr lang="ru-RU" sz="2000" b="1" dirty="0">
                <a:solidFill>
                  <a:schemeClr val="tx1"/>
                </a:solidFill>
              </a:rPr>
              <a:t> </a:t>
            </a:r>
            <a:r>
              <a:rPr lang="ru-RU" sz="2000" b="1" dirty="0" err="1">
                <a:solidFill>
                  <a:schemeClr val="tx1"/>
                </a:solidFill>
              </a:rPr>
              <a:t>навлари</a:t>
            </a:r>
            <a:r>
              <a:rPr lang="ru-RU" sz="2000" b="1" dirty="0">
                <a:solidFill>
                  <a:schemeClr val="tx1"/>
                </a:solidFill>
              </a:rPr>
              <a:t> </a:t>
            </a:r>
            <a:r>
              <a:rPr lang="ru-RU" sz="2000" b="1" dirty="0" err="1">
                <a:solidFill>
                  <a:schemeClr val="tx1"/>
                </a:solidFill>
              </a:rPr>
              <a:t>кенг</a:t>
            </a:r>
            <a:r>
              <a:rPr lang="ru-RU" sz="2000" b="1" dirty="0">
                <a:solidFill>
                  <a:schemeClr val="tx1"/>
                </a:solidFill>
              </a:rPr>
              <a:t> </a:t>
            </a:r>
            <a:r>
              <a:rPr lang="ru-RU" sz="2000" b="1" dirty="0" err="1">
                <a:solidFill>
                  <a:schemeClr val="tx1"/>
                </a:solidFill>
              </a:rPr>
              <a:t>тарқалган</a:t>
            </a:r>
            <a:r>
              <a:rPr lang="ru-RU" sz="2000" b="1" dirty="0">
                <a:solidFill>
                  <a:schemeClr val="tx1"/>
                </a:solidFill>
              </a:rPr>
              <a:t>. </a:t>
            </a:r>
            <a:r>
              <a:rPr lang="ru-RU" sz="2000" b="1" dirty="0" err="1">
                <a:solidFill>
                  <a:schemeClr val="tx1"/>
                </a:solidFill>
              </a:rPr>
              <a:t>Тўрт</a:t>
            </a:r>
            <a:r>
              <a:rPr lang="ru-RU" sz="2000" b="1" dirty="0">
                <a:solidFill>
                  <a:schemeClr val="tx1"/>
                </a:solidFill>
              </a:rPr>
              <a:t> </a:t>
            </a:r>
            <a:r>
              <a:rPr lang="ru-RU" sz="2000" b="1" dirty="0" err="1">
                <a:solidFill>
                  <a:schemeClr val="tx1"/>
                </a:solidFill>
              </a:rPr>
              <a:t>йилдан</a:t>
            </a:r>
            <a:r>
              <a:rPr lang="ru-RU" sz="2000" b="1" dirty="0">
                <a:solidFill>
                  <a:schemeClr val="tx1"/>
                </a:solidFill>
              </a:rPr>
              <a:t> </a:t>
            </a:r>
            <a:r>
              <a:rPr lang="ru-RU" sz="2000" b="1" dirty="0" err="1">
                <a:solidFill>
                  <a:schemeClr val="tx1"/>
                </a:solidFill>
              </a:rPr>
              <a:t>кейин</a:t>
            </a:r>
            <a:r>
              <a:rPr lang="ru-RU" sz="2000" b="1" dirty="0">
                <a:solidFill>
                  <a:schemeClr val="tx1"/>
                </a:solidFill>
              </a:rPr>
              <a:t> </a:t>
            </a:r>
            <a:r>
              <a:rPr lang="ru-RU" sz="2000" b="1" dirty="0" err="1">
                <a:solidFill>
                  <a:schemeClr val="tx1"/>
                </a:solidFill>
              </a:rPr>
              <a:t>ҳосилга</a:t>
            </a:r>
            <a:r>
              <a:rPr lang="ru-RU" sz="2000" b="1" dirty="0">
                <a:solidFill>
                  <a:schemeClr val="tx1"/>
                </a:solidFill>
              </a:rPr>
              <a:t> </a:t>
            </a:r>
            <a:r>
              <a:rPr lang="ru-RU" sz="2000" b="1" dirty="0" err="1">
                <a:solidFill>
                  <a:schemeClr val="tx1"/>
                </a:solidFill>
              </a:rPr>
              <a:t>киради</a:t>
            </a:r>
            <a:r>
              <a:rPr lang="ru-RU" sz="2000" b="1" dirty="0">
                <a:solidFill>
                  <a:schemeClr val="tx1"/>
                </a:solidFill>
              </a:rPr>
              <a:t>.</a:t>
            </a:r>
          </a:p>
          <a:p>
            <a:r>
              <a:rPr lang="ru-RU" sz="2000" b="1" dirty="0">
                <a:solidFill>
                  <a:schemeClr val="tx1"/>
                </a:solidFill>
              </a:rPr>
              <a:t>Нок </a:t>
            </a:r>
            <a:r>
              <a:rPr lang="ru-RU" sz="2000" b="1" dirty="0" err="1">
                <a:solidFill>
                  <a:schemeClr val="tx1"/>
                </a:solidFill>
              </a:rPr>
              <a:t>ҳосили</a:t>
            </a:r>
            <a:r>
              <a:rPr lang="ru-RU" sz="2000" b="1" dirty="0">
                <a:solidFill>
                  <a:schemeClr val="tx1"/>
                </a:solidFill>
              </a:rPr>
              <a:t> </a:t>
            </a:r>
            <a:r>
              <a:rPr lang="ru-RU" sz="2000" b="1" dirty="0" err="1">
                <a:solidFill>
                  <a:schemeClr val="tx1"/>
                </a:solidFill>
              </a:rPr>
              <a:t>бўйича</a:t>
            </a:r>
            <a:r>
              <a:rPr lang="ru-RU" sz="2000" b="1" dirty="0">
                <a:solidFill>
                  <a:schemeClr val="tx1"/>
                </a:solidFill>
              </a:rPr>
              <a:t> </a:t>
            </a:r>
            <a:r>
              <a:rPr lang="ru-RU" sz="2000" b="1" dirty="0" err="1">
                <a:solidFill>
                  <a:schemeClr val="tx1"/>
                </a:solidFill>
              </a:rPr>
              <a:t>Хитой</a:t>
            </a:r>
            <a:r>
              <a:rPr lang="ru-RU" sz="2000" b="1" dirty="0">
                <a:solidFill>
                  <a:schemeClr val="tx1"/>
                </a:solidFill>
              </a:rPr>
              <a:t> 1-ўринни </a:t>
            </a:r>
            <a:r>
              <a:rPr lang="ru-RU" sz="2000" b="1" dirty="0" err="1">
                <a:solidFill>
                  <a:schemeClr val="tx1"/>
                </a:solidFill>
              </a:rPr>
              <a:t>эгаллайди</a:t>
            </a:r>
            <a:r>
              <a:rPr lang="ru-RU" sz="2000" b="1" dirty="0">
                <a:solidFill>
                  <a:schemeClr val="tx1"/>
                </a:solidFill>
              </a:rPr>
              <a:t>. </a:t>
            </a:r>
            <a:r>
              <a:rPr lang="ru-RU" sz="2000" b="1" dirty="0" err="1">
                <a:solidFill>
                  <a:schemeClr val="tx1"/>
                </a:solidFill>
              </a:rPr>
              <a:t>Дунё</a:t>
            </a:r>
            <a:r>
              <a:rPr lang="ru-RU" sz="2000" b="1" dirty="0">
                <a:solidFill>
                  <a:schemeClr val="tx1"/>
                </a:solidFill>
              </a:rPr>
              <a:t> </a:t>
            </a:r>
            <a:r>
              <a:rPr lang="ru-RU" sz="2000" b="1" dirty="0" err="1">
                <a:solidFill>
                  <a:schemeClr val="tx1"/>
                </a:solidFill>
              </a:rPr>
              <a:t>бўйича</a:t>
            </a:r>
            <a:r>
              <a:rPr lang="ru-RU" sz="2000" b="1" dirty="0">
                <a:solidFill>
                  <a:schemeClr val="tx1"/>
                </a:solidFill>
              </a:rPr>
              <a:t> нок </a:t>
            </a:r>
            <a:r>
              <a:rPr lang="ru-RU" sz="2000" b="1" dirty="0" err="1">
                <a:solidFill>
                  <a:schemeClr val="tx1"/>
                </a:solidFill>
              </a:rPr>
              <a:t>ҳосилининг</a:t>
            </a:r>
            <a:r>
              <a:rPr lang="ru-RU" sz="2000" b="1" dirty="0">
                <a:solidFill>
                  <a:schemeClr val="tx1"/>
                </a:solidFill>
              </a:rPr>
              <a:t> </a:t>
            </a:r>
            <a:r>
              <a:rPr lang="ru-RU" sz="2000" b="1" dirty="0" err="1">
                <a:solidFill>
                  <a:schemeClr val="tx1"/>
                </a:solidFill>
              </a:rPr>
              <a:t>қарийб</a:t>
            </a:r>
            <a:r>
              <a:rPr lang="ru-RU" sz="2000" b="1" dirty="0">
                <a:solidFill>
                  <a:schemeClr val="tx1"/>
                </a:solidFill>
              </a:rPr>
              <a:t> </a:t>
            </a:r>
            <a:r>
              <a:rPr lang="ru-RU" sz="2000" b="1" dirty="0" err="1">
                <a:solidFill>
                  <a:schemeClr val="tx1"/>
                </a:solidFill>
              </a:rPr>
              <a:t>тенг</a:t>
            </a:r>
            <a:r>
              <a:rPr lang="ru-RU" sz="2000" b="1" dirty="0">
                <a:solidFill>
                  <a:schemeClr val="tx1"/>
                </a:solidFill>
              </a:rPr>
              <a:t> </a:t>
            </a:r>
            <a:r>
              <a:rPr lang="ru-RU" sz="2000" b="1" dirty="0" err="1">
                <a:solidFill>
                  <a:schemeClr val="tx1"/>
                </a:solidFill>
              </a:rPr>
              <a:t>ярми</a:t>
            </a:r>
            <a:r>
              <a:rPr lang="ru-RU" sz="2000" b="1" dirty="0">
                <a:solidFill>
                  <a:schemeClr val="tx1"/>
                </a:solidFill>
              </a:rPr>
              <a:t> (1Ғ2 </a:t>
            </a:r>
            <a:r>
              <a:rPr lang="ru-RU" sz="2000" b="1" dirty="0" err="1">
                <a:solidFill>
                  <a:schemeClr val="tx1"/>
                </a:solidFill>
              </a:rPr>
              <a:t>қисми</a:t>
            </a:r>
            <a:r>
              <a:rPr lang="ru-RU" sz="2000" b="1" dirty="0">
                <a:solidFill>
                  <a:schemeClr val="tx1"/>
                </a:solidFill>
              </a:rPr>
              <a:t>) </a:t>
            </a:r>
            <a:r>
              <a:rPr lang="ru-RU" sz="2000" b="1" dirty="0" err="1">
                <a:solidFill>
                  <a:schemeClr val="tx1"/>
                </a:solidFill>
              </a:rPr>
              <a:t>биргина</a:t>
            </a:r>
            <a:r>
              <a:rPr lang="ru-RU" sz="2000" b="1" dirty="0">
                <a:solidFill>
                  <a:schemeClr val="tx1"/>
                </a:solidFill>
              </a:rPr>
              <a:t> </a:t>
            </a:r>
            <a:r>
              <a:rPr lang="ru-RU" sz="2000" b="1" dirty="0" err="1">
                <a:solidFill>
                  <a:schemeClr val="tx1"/>
                </a:solidFill>
              </a:rPr>
              <a:t>Хитойга</a:t>
            </a:r>
            <a:r>
              <a:rPr lang="ru-RU" sz="2000" b="1" dirty="0">
                <a:solidFill>
                  <a:schemeClr val="tx1"/>
                </a:solidFill>
              </a:rPr>
              <a:t> </a:t>
            </a:r>
            <a:r>
              <a:rPr lang="ru-RU" sz="2000" b="1" dirty="0" err="1">
                <a:solidFill>
                  <a:schemeClr val="tx1"/>
                </a:solidFill>
              </a:rPr>
              <a:t>тўғри</a:t>
            </a:r>
            <a:r>
              <a:rPr lang="ru-RU" sz="2000" b="1" dirty="0">
                <a:solidFill>
                  <a:schemeClr val="tx1"/>
                </a:solidFill>
              </a:rPr>
              <a:t> </a:t>
            </a:r>
            <a:r>
              <a:rPr lang="ru-RU" sz="2000" b="1" dirty="0" err="1">
                <a:solidFill>
                  <a:schemeClr val="tx1"/>
                </a:solidFill>
              </a:rPr>
              <a:t>келади</a:t>
            </a:r>
            <a:r>
              <a:rPr lang="ru-RU" sz="2000" b="1" dirty="0">
                <a:solidFill>
                  <a:schemeClr val="tx1"/>
                </a:solidFill>
              </a:rPr>
              <a:t>. </a:t>
            </a:r>
            <a:r>
              <a:rPr lang="ru-RU" sz="2000" b="1" dirty="0" err="1">
                <a:solidFill>
                  <a:schemeClr val="tx1"/>
                </a:solidFill>
              </a:rPr>
              <a:t>Бу</a:t>
            </a:r>
            <a:r>
              <a:rPr lang="ru-RU" sz="2000" b="1" dirty="0">
                <a:solidFill>
                  <a:schemeClr val="tx1"/>
                </a:solidFill>
              </a:rPr>
              <a:t> </a:t>
            </a:r>
            <a:r>
              <a:rPr lang="ru-RU" sz="2000" b="1" dirty="0" err="1">
                <a:solidFill>
                  <a:schemeClr val="tx1"/>
                </a:solidFill>
              </a:rPr>
              <a:t>мамлакатда</a:t>
            </a:r>
            <a:r>
              <a:rPr lang="ru-RU" sz="2000" b="1" dirty="0">
                <a:solidFill>
                  <a:schemeClr val="tx1"/>
                </a:solidFill>
              </a:rPr>
              <a:t> 2000 </a:t>
            </a:r>
            <a:r>
              <a:rPr lang="ru-RU" sz="2000" b="1" dirty="0" err="1">
                <a:solidFill>
                  <a:schemeClr val="tx1"/>
                </a:solidFill>
              </a:rPr>
              <a:t>йил</a:t>
            </a:r>
            <a:r>
              <a:rPr lang="ru-RU" sz="2000" b="1" dirty="0">
                <a:solidFill>
                  <a:schemeClr val="tx1"/>
                </a:solidFill>
              </a:rPr>
              <a:t> 8,5 </a:t>
            </a:r>
            <a:r>
              <a:rPr lang="ru-RU" sz="2000" b="1" dirty="0" err="1">
                <a:solidFill>
                  <a:schemeClr val="tx1"/>
                </a:solidFill>
              </a:rPr>
              <a:t>млн.т</a:t>
            </a:r>
            <a:r>
              <a:rPr lang="ru-RU" sz="2000" b="1" dirty="0">
                <a:solidFill>
                  <a:schemeClr val="tx1"/>
                </a:solidFill>
              </a:rPr>
              <a:t> нок </a:t>
            </a:r>
            <a:r>
              <a:rPr lang="ru-RU" sz="2000" b="1" dirty="0" err="1">
                <a:solidFill>
                  <a:schemeClr val="tx1"/>
                </a:solidFill>
              </a:rPr>
              <a:t>йиғиштириб</a:t>
            </a:r>
            <a:r>
              <a:rPr lang="ru-RU" sz="2000" b="1" dirty="0">
                <a:solidFill>
                  <a:schemeClr val="tx1"/>
                </a:solidFill>
              </a:rPr>
              <a:t> </a:t>
            </a:r>
            <a:r>
              <a:rPr lang="ru-RU" sz="2000" b="1" dirty="0" err="1">
                <a:solidFill>
                  <a:schemeClr val="tx1"/>
                </a:solidFill>
              </a:rPr>
              <a:t>олинди</a:t>
            </a:r>
            <a:r>
              <a:rPr lang="ru-RU" sz="2000" b="1" dirty="0">
                <a:solidFill>
                  <a:schemeClr val="tx1"/>
                </a:solidFill>
              </a:rPr>
              <a:t>. Нок </a:t>
            </a:r>
            <a:r>
              <a:rPr lang="ru-RU" sz="2000" b="1" dirty="0" err="1">
                <a:solidFill>
                  <a:schemeClr val="tx1"/>
                </a:solidFill>
              </a:rPr>
              <a:t>ялпи</a:t>
            </a:r>
            <a:r>
              <a:rPr lang="ru-RU" sz="2000" b="1" dirty="0">
                <a:solidFill>
                  <a:schemeClr val="tx1"/>
                </a:solidFill>
              </a:rPr>
              <a:t> </a:t>
            </a:r>
            <a:r>
              <a:rPr lang="ru-RU" sz="2000" b="1" dirty="0" err="1">
                <a:solidFill>
                  <a:schemeClr val="tx1"/>
                </a:solidFill>
              </a:rPr>
              <a:t>ҳосилида</a:t>
            </a:r>
            <a:r>
              <a:rPr lang="ru-RU" sz="2000" b="1" dirty="0">
                <a:solidFill>
                  <a:schemeClr val="tx1"/>
                </a:solidFill>
              </a:rPr>
              <a:t> Италия (0,9 </a:t>
            </a:r>
            <a:r>
              <a:rPr lang="ru-RU" sz="2000" b="1" dirty="0" err="1">
                <a:solidFill>
                  <a:schemeClr val="tx1"/>
                </a:solidFill>
              </a:rPr>
              <a:t>млн.т</a:t>
            </a:r>
            <a:r>
              <a:rPr lang="ru-RU" sz="2000" b="1" dirty="0">
                <a:solidFill>
                  <a:schemeClr val="tx1"/>
                </a:solidFill>
              </a:rPr>
              <a:t>), АҚШ (0,9 </a:t>
            </a:r>
            <a:r>
              <a:rPr lang="ru-RU" sz="2000" b="1" dirty="0" err="1">
                <a:solidFill>
                  <a:schemeClr val="tx1"/>
                </a:solidFill>
              </a:rPr>
              <a:t>млн.т</a:t>
            </a:r>
            <a:r>
              <a:rPr lang="ru-RU" sz="2000" b="1" dirty="0">
                <a:solidFill>
                  <a:schemeClr val="tx1"/>
                </a:solidFill>
              </a:rPr>
              <a:t>), Испания (0,7 </a:t>
            </a:r>
            <a:r>
              <a:rPr lang="ru-RU" sz="2000" b="1" dirty="0" err="1">
                <a:solidFill>
                  <a:schemeClr val="tx1"/>
                </a:solidFill>
              </a:rPr>
              <a:t>млн.т</a:t>
            </a:r>
            <a:r>
              <a:rPr lang="ru-RU" sz="2000" b="1" dirty="0">
                <a:solidFill>
                  <a:schemeClr val="tx1"/>
                </a:solidFill>
              </a:rPr>
              <a:t>), Аргентина (0,5 </a:t>
            </a:r>
            <a:r>
              <a:rPr lang="ru-RU" sz="2000" b="1" dirty="0" err="1">
                <a:solidFill>
                  <a:schemeClr val="tx1"/>
                </a:solidFill>
              </a:rPr>
              <a:t>млн.т</a:t>
            </a:r>
            <a:r>
              <a:rPr lang="ru-RU" sz="2000" b="1" dirty="0">
                <a:solidFill>
                  <a:schemeClr val="tx1"/>
                </a:solidFill>
              </a:rPr>
              <a:t>) </a:t>
            </a:r>
            <a:r>
              <a:rPr lang="ru-RU" sz="2000" b="1" dirty="0" err="1">
                <a:solidFill>
                  <a:schemeClr val="tx1"/>
                </a:solidFill>
              </a:rPr>
              <a:t>юқори</a:t>
            </a:r>
            <a:r>
              <a:rPr lang="ru-RU" sz="2000" b="1" dirty="0">
                <a:solidFill>
                  <a:schemeClr val="tx1"/>
                </a:solidFill>
              </a:rPr>
              <a:t> </a:t>
            </a:r>
            <a:r>
              <a:rPr lang="ru-RU" sz="2000" b="1" dirty="0" err="1">
                <a:solidFill>
                  <a:schemeClr val="tx1"/>
                </a:solidFill>
              </a:rPr>
              <a:t>ўринларни</a:t>
            </a:r>
            <a:r>
              <a:rPr lang="ru-RU" sz="2000" b="1" dirty="0">
                <a:solidFill>
                  <a:schemeClr val="tx1"/>
                </a:solidFill>
              </a:rPr>
              <a:t> </a:t>
            </a:r>
            <a:r>
              <a:rPr lang="ru-RU" sz="2000" b="1" dirty="0" err="1">
                <a:solidFill>
                  <a:schemeClr val="tx1"/>
                </a:solidFill>
              </a:rPr>
              <a:t>эгаллайди</a:t>
            </a:r>
            <a:r>
              <a:rPr lang="ru-RU" sz="2000" b="1" dirty="0">
                <a:solidFill>
                  <a:schemeClr val="tx1"/>
                </a:solidFill>
              </a:rPr>
              <a:t>.</a:t>
            </a:r>
          </a:p>
        </p:txBody>
      </p:sp>
      <p:sp>
        <p:nvSpPr>
          <p:cNvPr id="6" name="Прямоугольник с двумя усеченными противолежащими углами 5"/>
          <p:cNvSpPr/>
          <p:nvPr/>
        </p:nvSpPr>
        <p:spPr>
          <a:xfrm>
            <a:off x="3546389" y="3200401"/>
            <a:ext cx="8645611" cy="3657600"/>
          </a:xfrm>
          <a:prstGeom prst="snip2DiagRect">
            <a:avLst/>
          </a:prstGeom>
        </p:spPr>
        <p:style>
          <a:lnRef idx="0">
            <a:schemeClr val="accent2"/>
          </a:lnRef>
          <a:fillRef idx="3">
            <a:schemeClr val="accent2"/>
          </a:fillRef>
          <a:effectRef idx="3">
            <a:schemeClr val="accent2"/>
          </a:effectRef>
          <a:fontRef idx="minor">
            <a:schemeClr val="lt1"/>
          </a:fontRef>
        </p:style>
        <p:txBody>
          <a:bodyPr rtlCol="0" anchor="ctr"/>
          <a:lstStyle/>
          <a:p>
            <a:r>
              <a:rPr lang="ru-RU" sz="2000" b="1" i="1" u="sng" dirty="0" err="1">
                <a:solidFill>
                  <a:schemeClr val="tx1"/>
                </a:solidFill>
              </a:rPr>
              <a:t>Олча</a:t>
            </a:r>
            <a:r>
              <a:rPr lang="ru-RU" sz="2000" b="1" i="1" u="sng" dirty="0">
                <a:solidFill>
                  <a:schemeClr val="tx1"/>
                </a:solidFill>
              </a:rPr>
              <a:t> </a:t>
            </a:r>
            <a:r>
              <a:rPr lang="ru-RU" sz="2000" b="1" dirty="0">
                <a:solidFill>
                  <a:schemeClr val="tx1"/>
                </a:solidFill>
              </a:rPr>
              <a:t>– </a:t>
            </a:r>
            <a:r>
              <a:rPr lang="ru-RU" sz="2000" b="1" dirty="0" err="1">
                <a:solidFill>
                  <a:schemeClr val="tx1"/>
                </a:solidFill>
              </a:rPr>
              <a:t>тарқалиш</a:t>
            </a:r>
            <a:r>
              <a:rPr lang="ru-RU" sz="2000" b="1" dirty="0">
                <a:solidFill>
                  <a:schemeClr val="tx1"/>
                </a:solidFill>
              </a:rPr>
              <a:t> </a:t>
            </a:r>
            <a:r>
              <a:rPr lang="ru-RU" sz="2000" b="1" dirty="0" err="1">
                <a:solidFill>
                  <a:schemeClr val="tx1"/>
                </a:solidFill>
              </a:rPr>
              <a:t>ареали</a:t>
            </a:r>
            <a:r>
              <a:rPr lang="ru-RU" sz="2000" b="1" dirty="0">
                <a:solidFill>
                  <a:schemeClr val="tx1"/>
                </a:solidFill>
              </a:rPr>
              <a:t> </a:t>
            </a:r>
            <a:r>
              <a:rPr lang="ru-RU" sz="2000" b="1" dirty="0" err="1">
                <a:solidFill>
                  <a:schemeClr val="tx1"/>
                </a:solidFill>
              </a:rPr>
              <a:t>жиҳатидан</a:t>
            </a:r>
            <a:r>
              <a:rPr lang="ru-RU" sz="2000" b="1" dirty="0">
                <a:solidFill>
                  <a:schemeClr val="tx1"/>
                </a:solidFill>
              </a:rPr>
              <a:t> </a:t>
            </a:r>
            <a:r>
              <a:rPr lang="ru-RU" sz="2000" b="1" dirty="0" err="1">
                <a:solidFill>
                  <a:schemeClr val="tx1"/>
                </a:solidFill>
              </a:rPr>
              <a:t>фақатгина</a:t>
            </a:r>
            <a:r>
              <a:rPr lang="ru-RU" sz="2000" b="1" dirty="0">
                <a:solidFill>
                  <a:schemeClr val="tx1"/>
                </a:solidFill>
              </a:rPr>
              <a:t> </a:t>
            </a:r>
            <a:r>
              <a:rPr lang="ru-RU" sz="2000" b="1" dirty="0" err="1">
                <a:solidFill>
                  <a:schemeClr val="tx1"/>
                </a:solidFill>
              </a:rPr>
              <a:t>олмадан</a:t>
            </a:r>
            <a:r>
              <a:rPr lang="ru-RU" sz="2000" b="1" dirty="0">
                <a:solidFill>
                  <a:schemeClr val="tx1"/>
                </a:solidFill>
              </a:rPr>
              <a:t> </a:t>
            </a:r>
            <a:r>
              <a:rPr lang="ru-RU" sz="2000" b="1" dirty="0" err="1">
                <a:solidFill>
                  <a:schemeClr val="tx1"/>
                </a:solidFill>
              </a:rPr>
              <a:t>кейинги</a:t>
            </a:r>
            <a:r>
              <a:rPr lang="ru-RU" sz="2000" b="1" dirty="0">
                <a:solidFill>
                  <a:schemeClr val="tx1"/>
                </a:solidFill>
              </a:rPr>
              <a:t> </a:t>
            </a:r>
            <a:r>
              <a:rPr lang="ru-RU" sz="2000" b="1" dirty="0" err="1">
                <a:solidFill>
                  <a:schemeClr val="tx1"/>
                </a:solidFill>
              </a:rPr>
              <a:t>ўринда</a:t>
            </a:r>
            <a:r>
              <a:rPr lang="ru-RU" sz="2000" b="1" dirty="0">
                <a:solidFill>
                  <a:schemeClr val="tx1"/>
                </a:solidFill>
              </a:rPr>
              <a:t> </a:t>
            </a:r>
            <a:r>
              <a:rPr lang="ru-RU" sz="2000" b="1" dirty="0" err="1">
                <a:solidFill>
                  <a:schemeClr val="tx1"/>
                </a:solidFill>
              </a:rPr>
              <a:t>туради</a:t>
            </a:r>
            <a:r>
              <a:rPr lang="ru-RU" sz="2000" b="1" dirty="0">
                <a:solidFill>
                  <a:schemeClr val="tx1"/>
                </a:solidFill>
              </a:rPr>
              <a:t>. </a:t>
            </a:r>
            <a:r>
              <a:rPr lang="ru-RU" sz="2000" b="1" dirty="0" err="1">
                <a:solidFill>
                  <a:schemeClr val="tx1"/>
                </a:solidFill>
              </a:rPr>
              <a:t>Унинг</a:t>
            </a:r>
            <a:r>
              <a:rPr lang="ru-RU" sz="2000" b="1" dirty="0">
                <a:solidFill>
                  <a:schemeClr val="tx1"/>
                </a:solidFill>
              </a:rPr>
              <a:t> 150 дан </a:t>
            </a:r>
            <a:r>
              <a:rPr lang="ru-RU" sz="2000" b="1" dirty="0" err="1">
                <a:solidFill>
                  <a:schemeClr val="tx1"/>
                </a:solidFill>
              </a:rPr>
              <a:t>ортиқ</a:t>
            </a:r>
            <a:r>
              <a:rPr lang="ru-RU" sz="2000" b="1" dirty="0">
                <a:solidFill>
                  <a:schemeClr val="tx1"/>
                </a:solidFill>
              </a:rPr>
              <a:t> тури </a:t>
            </a:r>
            <a:r>
              <a:rPr lang="ru-RU" sz="2000" b="1" dirty="0" err="1">
                <a:solidFill>
                  <a:schemeClr val="tx1"/>
                </a:solidFill>
              </a:rPr>
              <a:t>аниқланган</a:t>
            </a:r>
            <a:r>
              <a:rPr lang="ru-RU" sz="2000" b="1" dirty="0">
                <a:solidFill>
                  <a:schemeClr val="tx1"/>
                </a:solidFill>
              </a:rPr>
              <a:t>. </a:t>
            </a:r>
            <a:r>
              <a:rPr lang="ru-RU" sz="2000" b="1" dirty="0" err="1">
                <a:solidFill>
                  <a:schemeClr val="tx1"/>
                </a:solidFill>
              </a:rPr>
              <a:t>Оддий</a:t>
            </a:r>
            <a:r>
              <a:rPr lang="ru-RU" sz="2000" b="1" dirty="0">
                <a:solidFill>
                  <a:schemeClr val="tx1"/>
                </a:solidFill>
              </a:rPr>
              <a:t> </a:t>
            </a:r>
            <a:r>
              <a:rPr lang="ru-RU" sz="2000" b="1" dirty="0" err="1">
                <a:solidFill>
                  <a:schemeClr val="tx1"/>
                </a:solidFill>
              </a:rPr>
              <a:t>чўл</a:t>
            </a:r>
            <a:r>
              <a:rPr lang="ru-RU" sz="2000" b="1" dirty="0">
                <a:solidFill>
                  <a:schemeClr val="tx1"/>
                </a:solidFill>
              </a:rPr>
              <a:t> </a:t>
            </a:r>
            <a:r>
              <a:rPr lang="ru-RU" sz="2000" b="1" dirty="0" err="1">
                <a:solidFill>
                  <a:schemeClr val="tx1"/>
                </a:solidFill>
              </a:rPr>
              <a:t>тукли</a:t>
            </a:r>
            <a:r>
              <a:rPr lang="ru-RU" sz="2000" b="1" dirty="0">
                <a:solidFill>
                  <a:schemeClr val="tx1"/>
                </a:solidFill>
              </a:rPr>
              <a:t>, </a:t>
            </a:r>
            <a:r>
              <a:rPr lang="ru-RU" sz="2000" b="1" dirty="0" err="1">
                <a:solidFill>
                  <a:schemeClr val="tx1"/>
                </a:solidFill>
              </a:rPr>
              <a:t>саҳро</a:t>
            </a:r>
            <a:r>
              <a:rPr lang="ru-RU" sz="2000" b="1" dirty="0">
                <a:solidFill>
                  <a:schemeClr val="tx1"/>
                </a:solidFill>
              </a:rPr>
              <a:t> </a:t>
            </a:r>
            <a:r>
              <a:rPr lang="ru-RU" sz="2000" b="1" dirty="0" err="1">
                <a:solidFill>
                  <a:schemeClr val="tx1"/>
                </a:solidFill>
              </a:rPr>
              <a:t>гилос</a:t>
            </a:r>
            <a:r>
              <a:rPr lang="ru-RU" sz="2000" b="1" dirty="0">
                <a:solidFill>
                  <a:schemeClr val="tx1"/>
                </a:solidFill>
              </a:rPr>
              <a:t> </a:t>
            </a:r>
            <a:r>
              <a:rPr lang="ru-RU" sz="2000" b="1" dirty="0" err="1">
                <a:solidFill>
                  <a:schemeClr val="tx1"/>
                </a:solidFill>
              </a:rPr>
              <a:t>турлари</a:t>
            </a:r>
            <a:r>
              <a:rPr lang="ru-RU" sz="2000" b="1" dirty="0">
                <a:solidFill>
                  <a:schemeClr val="tx1"/>
                </a:solidFill>
              </a:rPr>
              <a:t> </a:t>
            </a:r>
            <a:r>
              <a:rPr lang="ru-RU" sz="2000" b="1" dirty="0" err="1">
                <a:solidFill>
                  <a:schemeClr val="tx1"/>
                </a:solidFill>
              </a:rPr>
              <a:t>маданий</a:t>
            </a:r>
            <a:r>
              <a:rPr lang="ru-RU" sz="2000" b="1" dirty="0">
                <a:solidFill>
                  <a:schemeClr val="tx1"/>
                </a:solidFill>
              </a:rPr>
              <a:t> </a:t>
            </a:r>
            <a:r>
              <a:rPr lang="ru-RU" sz="2000" b="1" dirty="0" err="1">
                <a:solidFill>
                  <a:schemeClr val="tx1"/>
                </a:solidFill>
              </a:rPr>
              <a:t>олчаларнинг</a:t>
            </a:r>
            <a:r>
              <a:rPr lang="ru-RU" sz="2000" b="1" dirty="0">
                <a:solidFill>
                  <a:schemeClr val="tx1"/>
                </a:solidFill>
              </a:rPr>
              <a:t> </a:t>
            </a:r>
            <a:r>
              <a:rPr lang="ru-RU" sz="2000" b="1" dirty="0" err="1">
                <a:solidFill>
                  <a:schemeClr val="tx1"/>
                </a:solidFill>
              </a:rPr>
              <a:t>авлоди</a:t>
            </a:r>
            <a:r>
              <a:rPr lang="ru-RU" sz="2000" b="1" dirty="0">
                <a:solidFill>
                  <a:schemeClr val="tx1"/>
                </a:solidFill>
              </a:rPr>
              <a:t> </a:t>
            </a:r>
            <a:r>
              <a:rPr lang="ru-RU" sz="2000" b="1" dirty="0" err="1">
                <a:solidFill>
                  <a:schemeClr val="tx1"/>
                </a:solidFill>
              </a:rPr>
              <a:t>ҳисобланади</a:t>
            </a:r>
            <a:r>
              <a:rPr lang="ru-RU" sz="2000" b="1" dirty="0">
                <a:solidFill>
                  <a:schemeClr val="tx1"/>
                </a:solidFill>
              </a:rPr>
              <a:t>. </a:t>
            </a:r>
            <a:r>
              <a:rPr lang="ru-RU" sz="2000" b="1" dirty="0" err="1">
                <a:solidFill>
                  <a:schemeClr val="tx1"/>
                </a:solidFill>
              </a:rPr>
              <a:t>Бугунги</a:t>
            </a:r>
            <a:r>
              <a:rPr lang="ru-RU" sz="2000" b="1" dirty="0">
                <a:solidFill>
                  <a:schemeClr val="tx1"/>
                </a:solidFill>
              </a:rPr>
              <a:t> </a:t>
            </a:r>
            <a:r>
              <a:rPr lang="ru-RU" sz="2000" b="1" dirty="0" err="1">
                <a:solidFill>
                  <a:schemeClr val="tx1"/>
                </a:solidFill>
              </a:rPr>
              <a:t>кунда</a:t>
            </a:r>
            <a:r>
              <a:rPr lang="ru-RU" sz="2000" b="1" dirty="0">
                <a:solidFill>
                  <a:schemeClr val="tx1"/>
                </a:solidFill>
              </a:rPr>
              <a:t> </a:t>
            </a:r>
            <a:r>
              <a:rPr lang="ru-RU" sz="2000" b="1" dirty="0" err="1">
                <a:solidFill>
                  <a:schemeClr val="tx1"/>
                </a:solidFill>
              </a:rPr>
              <a:t>олчанинг</a:t>
            </a:r>
            <a:r>
              <a:rPr lang="ru-RU" sz="2000" b="1" dirty="0">
                <a:solidFill>
                  <a:schemeClr val="tx1"/>
                </a:solidFill>
              </a:rPr>
              <a:t> 1000 дан </a:t>
            </a:r>
            <a:r>
              <a:rPr lang="ru-RU" sz="2000" b="1" dirty="0" err="1">
                <a:solidFill>
                  <a:schemeClr val="tx1"/>
                </a:solidFill>
              </a:rPr>
              <a:t>ортиқ</a:t>
            </a:r>
            <a:r>
              <a:rPr lang="ru-RU" sz="2000" b="1" dirty="0">
                <a:solidFill>
                  <a:schemeClr val="tx1"/>
                </a:solidFill>
              </a:rPr>
              <a:t> </a:t>
            </a:r>
            <a:r>
              <a:rPr lang="ru-RU" sz="2000" b="1" dirty="0" err="1">
                <a:solidFill>
                  <a:schemeClr val="tx1"/>
                </a:solidFill>
              </a:rPr>
              <a:t>навлари</a:t>
            </a:r>
            <a:r>
              <a:rPr lang="ru-RU" sz="2000" b="1" dirty="0">
                <a:solidFill>
                  <a:schemeClr val="tx1"/>
                </a:solidFill>
              </a:rPr>
              <a:t> </a:t>
            </a:r>
            <a:r>
              <a:rPr lang="ru-RU" sz="2000" b="1" dirty="0" err="1">
                <a:solidFill>
                  <a:schemeClr val="tx1"/>
                </a:solidFill>
              </a:rPr>
              <a:t>мавжуд</a:t>
            </a:r>
            <a:r>
              <a:rPr lang="ru-RU" sz="2000" b="1" dirty="0">
                <a:solidFill>
                  <a:schemeClr val="tx1"/>
                </a:solidFill>
              </a:rPr>
              <a:t>.</a:t>
            </a:r>
          </a:p>
          <a:p>
            <a:r>
              <a:rPr lang="ru-RU" sz="2000" b="1" dirty="0">
                <a:solidFill>
                  <a:schemeClr val="tx1"/>
                </a:solidFill>
              </a:rPr>
              <a:t>	</a:t>
            </a:r>
            <a:r>
              <a:rPr lang="ru-RU" sz="2000" b="1" dirty="0" err="1">
                <a:solidFill>
                  <a:schemeClr val="tx1"/>
                </a:solidFill>
              </a:rPr>
              <a:t>Олчанинг</a:t>
            </a:r>
            <a:r>
              <a:rPr lang="ru-RU" sz="2000" b="1" dirty="0">
                <a:solidFill>
                  <a:schemeClr val="tx1"/>
                </a:solidFill>
              </a:rPr>
              <a:t> </a:t>
            </a:r>
            <a:r>
              <a:rPr lang="ru-RU" sz="2000" b="1" dirty="0" err="1">
                <a:solidFill>
                  <a:schemeClr val="tx1"/>
                </a:solidFill>
              </a:rPr>
              <a:t>ялпи</a:t>
            </a:r>
            <a:r>
              <a:rPr lang="ru-RU" sz="2000" b="1" dirty="0">
                <a:solidFill>
                  <a:schemeClr val="tx1"/>
                </a:solidFill>
              </a:rPr>
              <a:t> </a:t>
            </a:r>
            <a:r>
              <a:rPr lang="ru-RU" sz="2000" b="1" dirty="0" err="1">
                <a:solidFill>
                  <a:schemeClr val="tx1"/>
                </a:solidFill>
              </a:rPr>
              <a:t>ҳосили</a:t>
            </a:r>
            <a:r>
              <a:rPr lang="ru-RU" sz="2000" b="1" dirty="0">
                <a:solidFill>
                  <a:schemeClr val="tx1"/>
                </a:solidFill>
              </a:rPr>
              <a:t> </a:t>
            </a:r>
            <a:r>
              <a:rPr lang="ru-RU" sz="2000" b="1" dirty="0" err="1">
                <a:solidFill>
                  <a:schemeClr val="tx1"/>
                </a:solidFill>
              </a:rPr>
              <a:t>бўйича</a:t>
            </a:r>
            <a:r>
              <a:rPr lang="ru-RU" sz="2000" b="1" dirty="0">
                <a:solidFill>
                  <a:schemeClr val="tx1"/>
                </a:solidFill>
              </a:rPr>
              <a:t> </a:t>
            </a:r>
            <a:r>
              <a:rPr lang="ru-RU" sz="2000" b="1" dirty="0" err="1">
                <a:solidFill>
                  <a:schemeClr val="tx1"/>
                </a:solidFill>
              </a:rPr>
              <a:t>Хитой</a:t>
            </a:r>
            <a:r>
              <a:rPr lang="ru-RU" sz="2000" b="1" dirty="0">
                <a:solidFill>
                  <a:schemeClr val="tx1"/>
                </a:solidFill>
              </a:rPr>
              <a:t>(4,2 </a:t>
            </a:r>
            <a:r>
              <a:rPr lang="ru-RU" sz="2000" b="1" dirty="0" err="1">
                <a:solidFill>
                  <a:schemeClr val="tx1"/>
                </a:solidFill>
              </a:rPr>
              <a:t>млн.т</a:t>
            </a:r>
            <a:r>
              <a:rPr lang="ru-RU" sz="2000" b="1" dirty="0">
                <a:solidFill>
                  <a:schemeClr val="tx1"/>
                </a:solidFill>
              </a:rPr>
              <a:t>) </a:t>
            </a:r>
            <a:r>
              <a:rPr lang="ru-RU" sz="2000" b="1" dirty="0" err="1">
                <a:solidFill>
                  <a:schemeClr val="tx1"/>
                </a:solidFill>
              </a:rPr>
              <a:t>биринчи</a:t>
            </a:r>
            <a:r>
              <a:rPr lang="ru-RU" sz="2000" b="1" dirty="0">
                <a:solidFill>
                  <a:schemeClr val="tx1"/>
                </a:solidFill>
              </a:rPr>
              <a:t>, АҚШ (0,67 </a:t>
            </a:r>
            <a:r>
              <a:rPr lang="ru-RU" sz="2000" b="1" dirty="0" err="1">
                <a:solidFill>
                  <a:schemeClr val="tx1"/>
                </a:solidFill>
              </a:rPr>
              <a:t>млн.т</a:t>
            </a:r>
            <a:r>
              <a:rPr lang="ru-RU" sz="2000" b="1" dirty="0">
                <a:solidFill>
                  <a:schemeClr val="tx1"/>
                </a:solidFill>
              </a:rPr>
              <a:t>) </a:t>
            </a:r>
            <a:r>
              <a:rPr lang="ru-RU" sz="2000" b="1" dirty="0" err="1">
                <a:solidFill>
                  <a:schemeClr val="tx1"/>
                </a:solidFill>
              </a:rPr>
              <a:t>иккинчи</a:t>
            </a:r>
            <a:r>
              <a:rPr lang="ru-RU" sz="2000" b="1" dirty="0">
                <a:solidFill>
                  <a:schemeClr val="tx1"/>
                </a:solidFill>
              </a:rPr>
              <a:t>, </a:t>
            </a:r>
            <a:r>
              <a:rPr lang="ru-RU" sz="2000" b="1" dirty="0" err="1">
                <a:solidFill>
                  <a:schemeClr val="tx1"/>
                </a:solidFill>
              </a:rPr>
              <a:t>Руминия</a:t>
            </a:r>
            <a:r>
              <a:rPr lang="ru-RU" sz="2000" b="1" dirty="0">
                <a:solidFill>
                  <a:schemeClr val="tx1"/>
                </a:solidFill>
              </a:rPr>
              <a:t> (0,47 млн. т) </a:t>
            </a:r>
            <a:r>
              <a:rPr lang="ru-RU" sz="2000" b="1" dirty="0" err="1">
                <a:solidFill>
                  <a:schemeClr val="tx1"/>
                </a:solidFill>
              </a:rPr>
              <a:t>учинчи</a:t>
            </a:r>
            <a:r>
              <a:rPr lang="ru-RU" sz="2000" b="1" dirty="0">
                <a:solidFill>
                  <a:schemeClr val="tx1"/>
                </a:solidFill>
              </a:rPr>
              <a:t> </a:t>
            </a:r>
            <a:r>
              <a:rPr lang="ru-RU" sz="2000" b="1" dirty="0" err="1">
                <a:solidFill>
                  <a:schemeClr val="tx1"/>
                </a:solidFill>
              </a:rPr>
              <a:t>ўринларни</a:t>
            </a:r>
            <a:r>
              <a:rPr lang="ru-RU" sz="2000" b="1" dirty="0">
                <a:solidFill>
                  <a:schemeClr val="tx1"/>
                </a:solidFill>
              </a:rPr>
              <a:t> </a:t>
            </a:r>
            <a:r>
              <a:rPr lang="ru-RU" sz="2000" b="1" dirty="0" err="1">
                <a:solidFill>
                  <a:schemeClr val="tx1"/>
                </a:solidFill>
              </a:rPr>
              <a:t>эгаллайди</a:t>
            </a:r>
            <a:r>
              <a:rPr lang="ru-RU" sz="2000" b="1" dirty="0">
                <a:solidFill>
                  <a:schemeClr val="tx1"/>
                </a:solidFill>
              </a:rPr>
              <a:t>. </a:t>
            </a:r>
            <a:r>
              <a:rPr lang="ru-RU" sz="2000" b="1" dirty="0" err="1">
                <a:solidFill>
                  <a:schemeClr val="tx1"/>
                </a:solidFill>
              </a:rPr>
              <a:t>Шунингдек</a:t>
            </a:r>
            <a:r>
              <a:rPr lang="ru-RU" sz="2000" b="1" dirty="0">
                <a:solidFill>
                  <a:schemeClr val="tx1"/>
                </a:solidFill>
              </a:rPr>
              <a:t>, Югославия, Германия, Франция, </a:t>
            </a:r>
            <a:r>
              <a:rPr lang="ru-RU" sz="2000" b="1" dirty="0" err="1">
                <a:solidFill>
                  <a:schemeClr val="tx1"/>
                </a:solidFill>
              </a:rPr>
              <a:t>Туркияда</a:t>
            </a:r>
            <a:r>
              <a:rPr lang="ru-RU" sz="2000" b="1" dirty="0">
                <a:solidFill>
                  <a:schemeClr val="tx1"/>
                </a:solidFill>
              </a:rPr>
              <a:t> </a:t>
            </a:r>
            <a:r>
              <a:rPr lang="ru-RU" sz="2000" b="1" dirty="0" err="1">
                <a:solidFill>
                  <a:schemeClr val="tx1"/>
                </a:solidFill>
              </a:rPr>
              <a:t>ҳам</a:t>
            </a:r>
            <a:r>
              <a:rPr lang="ru-RU" sz="2000" b="1" dirty="0">
                <a:solidFill>
                  <a:schemeClr val="tx1"/>
                </a:solidFill>
              </a:rPr>
              <a:t> </a:t>
            </a:r>
            <a:r>
              <a:rPr lang="ru-RU" sz="2000" b="1" dirty="0" err="1">
                <a:solidFill>
                  <a:schemeClr val="tx1"/>
                </a:solidFill>
              </a:rPr>
              <a:t>кўп</a:t>
            </a:r>
            <a:r>
              <a:rPr lang="ru-RU" sz="2000" b="1" dirty="0">
                <a:solidFill>
                  <a:schemeClr val="tx1"/>
                </a:solidFill>
              </a:rPr>
              <a:t> </a:t>
            </a:r>
            <a:r>
              <a:rPr lang="ru-RU" sz="2000" b="1" dirty="0" err="1">
                <a:solidFill>
                  <a:schemeClr val="tx1"/>
                </a:solidFill>
              </a:rPr>
              <a:t>етиштирилади</a:t>
            </a:r>
            <a:r>
              <a:rPr lang="ru-RU" sz="2000" b="1" dirty="0">
                <a:solidFill>
                  <a:schemeClr val="tx1"/>
                </a:solidFill>
              </a:rPr>
              <a:t>.</a:t>
            </a:r>
          </a:p>
          <a:p>
            <a:r>
              <a:rPr lang="ru-RU" sz="2000" b="1" dirty="0">
                <a:solidFill>
                  <a:schemeClr val="tx1"/>
                </a:solidFill>
              </a:rPr>
              <a:t>	</a:t>
            </a:r>
            <a:r>
              <a:rPr lang="ru-RU" sz="2000" b="1" dirty="0" err="1">
                <a:solidFill>
                  <a:schemeClr val="tx1"/>
                </a:solidFill>
              </a:rPr>
              <a:t>Мевалар</a:t>
            </a:r>
            <a:r>
              <a:rPr lang="ru-RU" sz="2000" b="1" dirty="0">
                <a:solidFill>
                  <a:schemeClr val="tx1"/>
                </a:solidFill>
              </a:rPr>
              <a:t> </a:t>
            </a:r>
            <a:r>
              <a:rPr lang="ru-RU" sz="2000" b="1" dirty="0" err="1">
                <a:solidFill>
                  <a:schemeClr val="tx1"/>
                </a:solidFill>
              </a:rPr>
              <a:t>ялпи</a:t>
            </a:r>
            <a:r>
              <a:rPr lang="ru-RU" sz="2000" b="1" dirty="0">
                <a:solidFill>
                  <a:schemeClr val="tx1"/>
                </a:solidFill>
              </a:rPr>
              <a:t> </a:t>
            </a:r>
            <a:r>
              <a:rPr lang="ru-RU" sz="2000" b="1" dirty="0" err="1">
                <a:solidFill>
                  <a:schemeClr val="tx1"/>
                </a:solidFill>
              </a:rPr>
              <a:t>ҳосили</a:t>
            </a:r>
            <a:r>
              <a:rPr lang="ru-RU" sz="2000" b="1" dirty="0">
                <a:solidFill>
                  <a:schemeClr val="tx1"/>
                </a:solidFill>
              </a:rPr>
              <a:t>  </a:t>
            </a:r>
            <a:r>
              <a:rPr lang="ru-RU" sz="2000" b="1" dirty="0" err="1">
                <a:solidFill>
                  <a:schemeClr val="tx1"/>
                </a:solidFill>
              </a:rPr>
              <a:t>жиҳатидан</a:t>
            </a:r>
            <a:r>
              <a:rPr lang="ru-RU" sz="2000" b="1" dirty="0">
                <a:solidFill>
                  <a:schemeClr val="tx1"/>
                </a:solidFill>
              </a:rPr>
              <a:t> </a:t>
            </a:r>
            <a:r>
              <a:rPr lang="ru-RU" sz="2000" b="1" dirty="0" err="1">
                <a:solidFill>
                  <a:schemeClr val="tx1"/>
                </a:solidFill>
              </a:rPr>
              <a:t>қуйидаги</a:t>
            </a:r>
            <a:r>
              <a:rPr lang="ru-RU" sz="2000" b="1" dirty="0">
                <a:solidFill>
                  <a:schemeClr val="tx1"/>
                </a:solidFill>
              </a:rPr>
              <a:t> </a:t>
            </a:r>
            <a:r>
              <a:rPr lang="ru-RU" sz="2000" b="1" dirty="0" err="1">
                <a:solidFill>
                  <a:schemeClr val="tx1"/>
                </a:solidFill>
              </a:rPr>
              <a:t>мамлакатлар</a:t>
            </a:r>
            <a:r>
              <a:rPr lang="ru-RU" sz="2000" b="1" dirty="0">
                <a:solidFill>
                  <a:schemeClr val="tx1"/>
                </a:solidFill>
              </a:rPr>
              <a:t> </a:t>
            </a:r>
            <a:r>
              <a:rPr lang="ru-RU" sz="2000" b="1" dirty="0" err="1">
                <a:solidFill>
                  <a:schemeClr val="tx1"/>
                </a:solidFill>
              </a:rPr>
              <a:t>дунё</a:t>
            </a:r>
            <a:r>
              <a:rPr lang="ru-RU" sz="2000" b="1" dirty="0">
                <a:solidFill>
                  <a:schemeClr val="tx1"/>
                </a:solidFill>
              </a:rPr>
              <a:t> </a:t>
            </a:r>
            <a:r>
              <a:rPr lang="ru-RU" sz="2000" b="1" dirty="0" err="1">
                <a:solidFill>
                  <a:schemeClr val="tx1"/>
                </a:solidFill>
              </a:rPr>
              <a:t>бўйича</a:t>
            </a:r>
            <a:r>
              <a:rPr lang="ru-RU" sz="2000" b="1" dirty="0">
                <a:solidFill>
                  <a:schemeClr val="tx1"/>
                </a:solidFill>
              </a:rPr>
              <a:t> 1-ўринда </a:t>
            </a:r>
            <a:r>
              <a:rPr lang="ru-RU" sz="2000" b="1" dirty="0" err="1">
                <a:solidFill>
                  <a:schemeClr val="tx1"/>
                </a:solidFill>
              </a:rPr>
              <a:t>туради</a:t>
            </a:r>
            <a:r>
              <a:rPr lang="uz-Cyrl-UZ" sz="2000" b="1" dirty="0">
                <a:solidFill>
                  <a:schemeClr val="tx1"/>
                </a:solidFill>
              </a:rPr>
              <a:t>(2000 йил):</a:t>
            </a:r>
            <a:endParaRPr lang="ru-RU" sz="2000" b="1" dirty="0">
              <a:solidFill>
                <a:schemeClr val="tx1"/>
              </a:solidFill>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1514" y="0"/>
            <a:ext cx="3480486" cy="3200400"/>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200401"/>
            <a:ext cx="3546389" cy="3657600"/>
          </a:xfrm>
          <a:prstGeom prst="rect">
            <a:avLst/>
          </a:prstGeom>
        </p:spPr>
      </p:pic>
    </p:spTree>
    <p:extLst>
      <p:ext uri="{BB962C8B-B14F-4D97-AF65-F5344CB8AC3E}">
        <p14:creationId xmlns:p14="http://schemas.microsoft.com/office/powerpoint/2010/main" val="524468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ppt_x"/>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style.rotation</p:attrName>
                                        </p:attrNameLst>
                                      </p:cBhvr>
                                      <p:tavLst>
                                        <p:tav tm="0">
                                          <p:val>
                                            <p:fltVal val="90"/>
                                          </p:val>
                                        </p:tav>
                                        <p:tav tm="100000">
                                          <p:val>
                                            <p:fltVal val="0"/>
                                          </p:val>
                                        </p:tav>
                                      </p:tavLst>
                                    </p:anim>
                                    <p:animEffect transition="in" filter="fade">
                                      <p:cBhvr>
                                        <p:cTn id="24" dur="10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1000" fill="hold"/>
                                        <p:tgtEl>
                                          <p:spTgt spid="8"/>
                                        </p:tgtEl>
                                        <p:attrNameLst>
                                          <p:attrName>ppt_x</p:attrName>
                                        </p:attrNameLst>
                                      </p:cBhvr>
                                      <p:tavLst>
                                        <p:tav tm="0">
                                          <p:val>
                                            <p:strVal val="#ppt_x"/>
                                          </p:val>
                                        </p:tav>
                                        <p:tav tm="100000">
                                          <p:val>
                                            <p:strVal val="#ppt_x"/>
                                          </p:val>
                                        </p:tav>
                                      </p:tavLst>
                                    </p:anim>
                                    <p:anim calcmode="lin" valueType="num">
                                      <p:cBhvr additive="base">
                                        <p:cTn id="30"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Скругленный прямоугольник 4"/>
          <p:cNvSpPr/>
          <p:nvPr/>
        </p:nvSpPr>
        <p:spPr>
          <a:xfrm>
            <a:off x="737661" y="160636"/>
            <a:ext cx="10716678" cy="2977980"/>
          </a:xfrm>
          <a:prstGeom prst="roundRect">
            <a:avLst/>
          </a:prstGeom>
          <a:scene3d>
            <a:camera prst="orthographicFront"/>
            <a:lightRig rig="threePt" dir="t"/>
          </a:scene3d>
          <a:sp3d>
            <a:bevelT w="139700" prst="cross"/>
          </a:sp3d>
        </p:spPr>
        <p:style>
          <a:lnRef idx="0">
            <a:schemeClr val="accent4"/>
          </a:lnRef>
          <a:fillRef idx="3">
            <a:schemeClr val="accent4"/>
          </a:fillRef>
          <a:effectRef idx="3">
            <a:schemeClr val="accent4"/>
          </a:effectRef>
          <a:fontRef idx="minor">
            <a:schemeClr val="lt1"/>
          </a:fontRef>
        </p:style>
        <p:txBody>
          <a:bodyPr rtlCol="0" anchor="ctr"/>
          <a:lstStyle/>
          <a:p>
            <a:r>
              <a:rPr lang="en-US" sz="2400" b="1" i="1" dirty="0">
                <a:solidFill>
                  <a:schemeClr val="tx1"/>
                </a:solidFill>
              </a:rPr>
              <a:t> </a:t>
            </a:r>
            <a:r>
              <a:rPr lang="en-US" sz="2400" b="1" i="1" dirty="0" smtClean="0">
                <a:solidFill>
                  <a:schemeClr val="tx1"/>
                </a:solidFill>
              </a:rPr>
              <a:t>                                                        </a:t>
            </a:r>
            <a:r>
              <a:rPr lang="ru-RU" sz="2400" b="1" i="1" dirty="0" smtClean="0">
                <a:solidFill>
                  <a:schemeClr val="tx1"/>
                </a:solidFill>
              </a:rPr>
              <a:t>ТОКЧИЛИК</a:t>
            </a:r>
            <a:endParaRPr lang="ru-RU" sz="2400" dirty="0">
              <a:solidFill>
                <a:schemeClr val="tx1"/>
              </a:solidFill>
            </a:endParaRPr>
          </a:p>
          <a:p>
            <a:r>
              <a:rPr lang="ru-RU" sz="2400" dirty="0">
                <a:solidFill>
                  <a:schemeClr val="tx1"/>
                </a:solidFill>
              </a:rPr>
              <a:t>	</a:t>
            </a:r>
            <a:r>
              <a:rPr lang="ru-RU" sz="2400" dirty="0" err="1">
                <a:solidFill>
                  <a:schemeClr val="tx1"/>
                </a:solidFill>
              </a:rPr>
              <a:t>Аҳолини</a:t>
            </a:r>
            <a:r>
              <a:rPr lang="ru-RU" sz="2400" dirty="0">
                <a:solidFill>
                  <a:schemeClr val="tx1"/>
                </a:solidFill>
              </a:rPr>
              <a:t> </a:t>
            </a:r>
            <a:r>
              <a:rPr lang="ru-RU" sz="2400" dirty="0" err="1">
                <a:solidFill>
                  <a:schemeClr val="tx1"/>
                </a:solidFill>
              </a:rPr>
              <a:t>узум</a:t>
            </a:r>
            <a:r>
              <a:rPr lang="ru-RU" sz="2400" dirty="0">
                <a:solidFill>
                  <a:schemeClr val="tx1"/>
                </a:solidFill>
              </a:rPr>
              <a:t> </a:t>
            </a:r>
            <a:r>
              <a:rPr lang="ru-RU" sz="2400" dirty="0" err="1">
                <a:solidFill>
                  <a:schemeClr val="tx1"/>
                </a:solidFill>
              </a:rPr>
              <a:t>ва</a:t>
            </a:r>
            <a:r>
              <a:rPr lang="ru-RU" sz="2400" dirty="0">
                <a:solidFill>
                  <a:schemeClr val="tx1"/>
                </a:solidFill>
              </a:rPr>
              <a:t> </a:t>
            </a:r>
            <a:r>
              <a:rPr lang="ru-RU" sz="2400" dirty="0" err="1">
                <a:solidFill>
                  <a:schemeClr val="tx1"/>
                </a:solidFill>
              </a:rPr>
              <a:t>узум</a:t>
            </a:r>
            <a:r>
              <a:rPr lang="ru-RU" sz="2400" dirty="0">
                <a:solidFill>
                  <a:schemeClr val="tx1"/>
                </a:solidFill>
              </a:rPr>
              <a:t> </a:t>
            </a:r>
            <a:r>
              <a:rPr lang="ru-RU" sz="2400" dirty="0" err="1">
                <a:solidFill>
                  <a:schemeClr val="tx1"/>
                </a:solidFill>
              </a:rPr>
              <a:t>маҳсулотлари</a:t>
            </a:r>
            <a:r>
              <a:rPr lang="ru-RU" sz="2400" dirty="0">
                <a:solidFill>
                  <a:schemeClr val="tx1"/>
                </a:solidFill>
              </a:rPr>
              <a:t> </a:t>
            </a:r>
            <a:r>
              <a:rPr lang="ru-RU" sz="2400" dirty="0" err="1">
                <a:solidFill>
                  <a:schemeClr val="tx1"/>
                </a:solidFill>
              </a:rPr>
              <a:t>билан</a:t>
            </a:r>
            <a:r>
              <a:rPr lang="ru-RU" sz="2400" dirty="0">
                <a:solidFill>
                  <a:schemeClr val="tx1"/>
                </a:solidFill>
              </a:rPr>
              <a:t> </a:t>
            </a:r>
            <a:r>
              <a:rPr lang="ru-RU" sz="2400" dirty="0" err="1">
                <a:solidFill>
                  <a:schemeClr val="tx1"/>
                </a:solidFill>
              </a:rPr>
              <a:t>таъминлашда</a:t>
            </a:r>
            <a:r>
              <a:rPr lang="ru-RU" sz="2400" dirty="0">
                <a:solidFill>
                  <a:schemeClr val="tx1"/>
                </a:solidFill>
              </a:rPr>
              <a:t> </a:t>
            </a:r>
            <a:r>
              <a:rPr lang="ru-RU" sz="2400" dirty="0" err="1">
                <a:solidFill>
                  <a:schemeClr val="tx1"/>
                </a:solidFill>
              </a:rPr>
              <a:t>токчилик</a:t>
            </a:r>
            <a:r>
              <a:rPr lang="ru-RU" sz="2400" dirty="0">
                <a:solidFill>
                  <a:schemeClr val="tx1"/>
                </a:solidFill>
              </a:rPr>
              <a:t> </a:t>
            </a:r>
            <a:r>
              <a:rPr lang="ru-RU" sz="2400" dirty="0" err="1">
                <a:solidFill>
                  <a:schemeClr val="tx1"/>
                </a:solidFill>
              </a:rPr>
              <a:t>муҳим</a:t>
            </a:r>
            <a:r>
              <a:rPr lang="ru-RU" sz="2400" dirty="0">
                <a:solidFill>
                  <a:schemeClr val="tx1"/>
                </a:solidFill>
              </a:rPr>
              <a:t> </a:t>
            </a:r>
            <a:r>
              <a:rPr lang="ru-RU" sz="2400" dirty="0" err="1">
                <a:solidFill>
                  <a:schemeClr val="tx1"/>
                </a:solidFill>
              </a:rPr>
              <a:t>ўрин</a:t>
            </a:r>
            <a:r>
              <a:rPr lang="ru-RU" sz="2400" dirty="0">
                <a:solidFill>
                  <a:schemeClr val="tx1"/>
                </a:solidFill>
              </a:rPr>
              <a:t> </a:t>
            </a:r>
            <a:r>
              <a:rPr lang="ru-RU" sz="2400" dirty="0" err="1">
                <a:solidFill>
                  <a:schemeClr val="tx1"/>
                </a:solidFill>
              </a:rPr>
              <a:t>тутади</a:t>
            </a:r>
            <a:r>
              <a:rPr lang="ru-RU" sz="2400" dirty="0">
                <a:solidFill>
                  <a:schemeClr val="tx1"/>
                </a:solidFill>
              </a:rPr>
              <a:t>. </a:t>
            </a:r>
            <a:r>
              <a:rPr lang="ru-RU" sz="2400" dirty="0" err="1">
                <a:solidFill>
                  <a:schemeClr val="tx1"/>
                </a:solidFill>
              </a:rPr>
              <a:t>Токчиликнинг</a:t>
            </a:r>
            <a:r>
              <a:rPr lang="ru-RU" sz="2400" dirty="0">
                <a:solidFill>
                  <a:schemeClr val="tx1"/>
                </a:solidFill>
              </a:rPr>
              <a:t> </a:t>
            </a:r>
            <a:r>
              <a:rPr lang="ru-RU" sz="2400" dirty="0" err="1">
                <a:solidFill>
                  <a:schemeClr val="tx1"/>
                </a:solidFill>
              </a:rPr>
              <a:t>асосий</a:t>
            </a:r>
            <a:r>
              <a:rPr lang="ru-RU" sz="2400" dirty="0">
                <a:solidFill>
                  <a:schemeClr val="tx1"/>
                </a:solidFill>
              </a:rPr>
              <a:t> </a:t>
            </a:r>
            <a:r>
              <a:rPr lang="ru-RU" sz="2400" dirty="0" err="1">
                <a:solidFill>
                  <a:schemeClr val="tx1"/>
                </a:solidFill>
              </a:rPr>
              <a:t>мақсади</a:t>
            </a:r>
            <a:r>
              <a:rPr lang="ru-RU" sz="2400" dirty="0">
                <a:solidFill>
                  <a:schemeClr val="tx1"/>
                </a:solidFill>
              </a:rPr>
              <a:t> </a:t>
            </a:r>
            <a:r>
              <a:rPr lang="ru-RU" sz="2400" dirty="0" err="1">
                <a:solidFill>
                  <a:schemeClr val="tx1"/>
                </a:solidFill>
              </a:rPr>
              <a:t>аҳолини</a:t>
            </a:r>
            <a:r>
              <a:rPr lang="ru-RU" sz="2400" dirty="0">
                <a:solidFill>
                  <a:schemeClr val="tx1"/>
                </a:solidFill>
              </a:rPr>
              <a:t> </a:t>
            </a:r>
            <a:r>
              <a:rPr lang="ru-RU" sz="2400" dirty="0" err="1">
                <a:solidFill>
                  <a:schemeClr val="tx1"/>
                </a:solidFill>
              </a:rPr>
              <a:t>янги</a:t>
            </a:r>
            <a:r>
              <a:rPr lang="ru-RU" sz="2400" dirty="0">
                <a:solidFill>
                  <a:schemeClr val="tx1"/>
                </a:solidFill>
              </a:rPr>
              <a:t>, </a:t>
            </a:r>
            <a:r>
              <a:rPr lang="ru-RU" sz="2400" dirty="0" err="1">
                <a:solidFill>
                  <a:schemeClr val="tx1"/>
                </a:solidFill>
              </a:rPr>
              <a:t>хўраки</a:t>
            </a:r>
            <a:r>
              <a:rPr lang="ru-RU" sz="2400" dirty="0">
                <a:solidFill>
                  <a:schemeClr val="tx1"/>
                </a:solidFill>
              </a:rPr>
              <a:t> </a:t>
            </a:r>
            <a:r>
              <a:rPr lang="ru-RU" sz="2400" dirty="0" err="1">
                <a:solidFill>
                  <a:schemeClr val="tx1"/>
                </a:solidFill>
              </a:rPr>
              <a:t>узум</a:t>
            </a:r>
            <a:r>
              <a:rPr lang="ru-RU" sz="2400" dirty="0">
                <a:solidFill>
                  <a:schemeClr val="tx1"/>
                </a:solidFill>
              </a:rPr>
              <a:t> </a:t>
            </a:r>
            <a:r>
              <a:rPr lang="ru-RU" sz="2400" dirty="0" err="1">
                <a:solidFill>
                  <a:schemeClr val="tx1"/>
                </a:solidFill>
              </a:rPr>
              <a:t>ва</a:t>
            </a:r>
            <a:r>
              <a:rPr lang="ru-RU" sz="2400" dirty="0">
                <a:solidFill>
                  <a:schemeClr val="tx1"/>
                </a:solidFill>
              </a:rPr>
              <a:t> </a:t>
            </a:r>
            <a:r>
              <a:rPr lang="ru-RU" sz="2400" dirty="0" err="1">
                <a:solidFill>
                  <a:schemeClr val="tx1"/>
                </a:solidFill>
              </a:rPr>
              <a:t>майиз</a:t>
            </a:r>
            <a:r>
              <a:rPr lang="ru-RU" sz="2400" dirty="0">
                <a:solidFill>
                  <a:schemeClr val="tx1"/>
                </a:solidFill>
              </a:rPr>
              <a:t>, вино </a:t>
            </a:r>
            <a:r>
              <a:rPr lang="ru-RU" sz="2400" dirty="0" err="1">
                <a:solidFill>
                  <a:schemeClr val="tx1"/>
                </a:solidFill>
              </a:rPr>
              <a:t>саноатини</a:t>
            </a:r>
            <a:r>
              <a:rPr lang="ru-RU" sz="2400" dirty="0">
                <a:solidFill>
                  <a:schemeClr val="tx1"/>
                </a:solidFill>
              </a:rPr>
              <a:t> </a:t>
            </a:r>
            <a:r>
              <a:rPr lang="ru-RU" sz="2400" dirty="0" err="1">
                <a:solidFill>
                  <a:schemeClr val="tx1"/>
                </a:solidFill>
              </a:rPr>
              <a:t>хом</a:t>
            </a:r>
            <a:r>
              <a:rPr lang="ru-RU" sz="2400" dirty="0">
                <a:solidFill>
                  <a:schemeClr val="tx1"/>
                </a:solidFill>
              </a:rPr>
              <a:t> </a:t>
            </a:r>
            <a:r>
              <a:rPr lang="ru-RU" sz="2400" dirty="0" err="1">
                <a:solidFill>
                  <a:schemeClr val="tx1"/>
                </a:solidFill>
              </a:rPr>
              <a:t>ашё</a:t>
            </a:r>
            <a:r>
              <a:rPr lang="ru-RU" sz="2400" dirty="0">
                <a:solidFill>
                  <a:schemeClr val="tx1"/>
                </a:solidFill>
              </a:rPr>
              <a:t> </a:t>
            </a:r>
            <a:r>
              <a:rPr lang="ru-RU" sz="2400" dirty="0" err="1">
                <a:solidFill>
                  <a:schemeClr val="tx1"/>
                </a:solidFill>
              </a:rPr>
              <a:t>билан</a:t>
            </a:r>
            <a:r>
              <a:rPr lang="ru-RU" sz="2400" dirty="0">
                <a:solidFill>
                  <a:schemeClr val="tx1"/>
                </a:solidFill>
              </a:rPr>
              <a:t> </a:t>
            </a:r>
            <a:r>
              <a:rPr lang="ru-RU" sz="2400" dirty="0" err="1">
                <a:solidFill>
                  <a:schemeClr val="tx1"/>
                </a:solidFill>
              </a:rPr>
              <a:t>таъминлашдан</a:t>
            </a:r>
            <a:r>
              <a:rPr lang="ru-RU" sz="2400" dirty="0">
                <a:solidFill>
                  <a:schemeClr val="tx1"/>
                </a:solidFill>
              </a:rPr>
              <a:t> </a:t>
            </a:r>
            <a:r>
              <a:rPr lang="ru-RU" sz="2400" dirty="0" err="1">
                <a:solidFill>
                  <a:schemeClr val="tx1"/>
                </a:solidFill>
              </a:rPr>
              <a:t>иборат</a:t>
            </a:r>
            <a:r>
              <a:rPr lang="ru-RU" sz="2400" dirty="0">
                <a:solidFill>
                  <a:schemeClr val="tx1"/>
                </a:solidFill>
              </a:rPr>
              <a:t>. </a:t>
            </a:r>
            <a:r>
              <a:rPr lang="ru-RU" sz="2400" dirty="0" err="1">
                <a:solidFill>
                  <a:schemeClr val="tx1"/>
                </a:solidFill>
              </a:rPr>
              <a:t>Узум</a:t>
            </a:r>
            <a:r>
              <a:rPr lang="ru-RU" sz="2400" dirty="0">
                <a:solidFill>
                  <a:schemeClr val="tx1"/>
                </a:solidFill>
              </a:rPr>
              <a:t> </a:t>
            </a:r>
            <a:r>
              <a:rPr lang="ru-RU" sz="2400" dirty="0" err="1">
                <a:solidFill>
                  <a:schemeClr val="tx1"/>
                </a:solidFill>
              </a:rPr>
              <a:t>янгилигида</a:t>
            </a:r>
            <a:r>
              <a:rPr lang="ru-RU" sz="2400" dirty="0">
                <a:solidFill>
                  <a:schemeClr val="tx1"/>
                </a:solidFill>
              </a:rPr>
              <a:t>, </a:t>
            </a:r>
            <a:r>
              <a:rPr lang="ru-RU" sz="2400" dirty="0" err="1">
                <a:solidFill>
                  <a:schemeClr val="tx1"/>
                </a:solidFill>
              </a:rPr>
              <a:t>қуритилган</a:t>
            </a:r>
            <a:r>
              <a:rPr lang="ru-RU" sz="2400" dirty="0">
                <a:solidFill>
                  <a:schemeClr val="tx1"/>
                </a:solidFill>
              </a:rPr>
              <a:t> (</a:t>
            </a:r>
            <a:r>
              <a:rPr lang="ru-RU" sz="2400" dirty="0" err="1">
                <a:solidFill>
                  <a:schemeClr val="tx1"/>
                </a:solidFill>
              </a:rPr>
              <a:t>майиз</a:t>
            </a:r>
            <a:r>
              <a:rPr lang="ru-RU" sz="2400" dirty="0">
                <a:solidFill>
                  <a:schemeClr val="tx1"/>
                </a:solidFill>
              </a:rPr>
              <a:t> </a:t>
            </a:r>
            <a:r>
              <a:rPr lang="ru-RU" sz="2400" dirty="0" err="1">
                <a:solidFill>
                  <a:schemeClr val="tx1"/>
                </a:solidFill>
              </a:rPr>
              <a:t>ва</a:t>
            </a:r>
            <a:r>
              <a:rPr lang="ru-RU" sz="2400" dirty="0">
                <a:solidFill>
                  <a:schemeClr val="tx1"/>
                </a:solidFill>
              </a:rPr>
              <a:t> кишмиш) </a:t>
            </a:r>
            <a:r>
              <a:rPr lang="ru-RU" sz="2400" dirty="0" err="1">
                <a:solidFill>
                  <a:schemeClr val="tx1"/>
                </a:solidFill>
              </a:rPr>
              <a:t>ҳолда</a:t>
            </a:r>
            <a:r>
              <a:rPr lang="ru-RU" sz="2400" dirty="0">
                <a:solidFill>
                  <a:schemeClr val="tx1"/>
                </a:solidFill>
              </a:rPr>
              <a:t> </a:t>
            </a:r>
            <a:r>
              <a:rPr lang="ru-RU" sz="2400" dirty="0" err="1">
                <a:solidFill>
                  <a:schemeClr val="tx1"/>
                </a:solidFill>
              </a:rPr>
              <a:t>истеъмол</a:t>
            </a:r>
            <a:r>
              <a:rPr lang="ru-RU" sz="2400" dirty="0">
                <a:solidFill>
                  <a:schemeClr val="tx1"/>
                </a:solidFill>
              </a:rPr>
              <a:t> </a:t>
            </a:r>
            <a:r>
              <a:rPr lang="ru-RU" sz="2400" dirty="0" err="1">
                <a:solidFill>
                  <a:schemeClr val="tx1"/>
                </a:solidFill>
              </a:rPr>
              <a:t>қилинади</a:t>
            </a:r>
            <a:r>
              <a:rPr lang="ru-RU" sz="2400" dirty="0">
                <a:solidFill>
                  <a:schemeClr val="tx1"/>
                </a:solidFill>
              </a:rPr>
              <a:t>. </a:t>
            </a:r>
            <a:r>
              <a:rPr lang="ru-RU" sz="2400" dirty="0" err="1">
                <a:solidFill>
                  <a:schemeClr val="tx1"/>
                </a:solidFill>
              </a:rPr>
              <a:t>Шунингдек</a:t>
            </a:r>
            <a:r>
              <a:rPr lang="ru-RU" sz="2400" dirty="0">
                <a:solidFill>
                  <a:schemeClr val="tx1"/>
                </a:solidFill>
              </a:rPr>
              <a:t>, вино, </a:t>
            </a:r>
            <a:r>
              <a:rPr lang="ru-RU" sz="2400" dirty="0" err="1">
                <a:solidFill>
                  <a:schemeClr val="tx1"/>
                </a:solidFill>
              </a:rPr>
              <a:t>шарбат</a:t>
            </a:r>
            <a:r>
              <a:rPr lang="ru-RU" sz="2400" dirty="0">
                <a:solidFill>
                  <a:schemeClr val="tx1"/>
                </a:solidFill>
              </a:rPr>
              <a:t>, </a:t>
            </a:r>
            <a:r>
              <a:rPr lang="ru-RU" sz="2400" dirty="0" err="1">
                <a:solidFill>
                  <a:schemeClr val="tx1"/>
                </a:solidFill>
              </a:rPr>
              <a:t>кислоталар</a:t>
            </a:r>
            <a:r>
              <a:rPr lang="ru-RU" sz="2400" dirty="0">
                <a:solidFill>
                  <a:schemeClr val="tx1"/>
                </a:solidFill>
              </a:rPr>
              <a:t> </a:t>
            </a:r>
            <a:r>
              <a:rPr lang="ru-RU" sz="2400" dirty="0" err="1">
                <a:solidFill>
                  <a:schemeClr val="tx1"/>
                </a:solidFill>
              </a:rPr>
              <a:t>тайёрланади</a:t>
            </a:r>
            <a:r>
              <a:rPr lang="ru-RU" sz="2400" dirty="0">
                <a:solidFill>
                  <a:schemeClr val="tx1"/>
                </a:solidFill>
              </a:rPr>
              <a:t>. </a:t>
            </a:r>
            <a:r>
              <a:rPr lang="ru-RU" sz="2400" dirty="0" err="1">
                <a:solidFill>
                  <a:schemeClr val="tx1"/>
                </a:solidFill>
              </a:rPr>
              <a:t>Узум</a:t>
            </a:r>
            <a:r>
              <a:rPr lang="ru-RU" sz="2400" dirty="0">
                <a:solidFill>
                  <a:schemeClr val="tx1"/>
                </a:solidFill>
              </a:rPr>
              <a:t> </a:t>
            </a:r>
            <a:r>
              <a:rPr lang="ru-RU" sz="2400" dirty="0" err="1">
                <a:solidFill>
                  <a:schemeClr val="tx1"/>
                </a:solidFill>
              </a:rPr>
              <a:t>таркибида</a:t>
            </a:r>
            <a:r>
              <a:rPr lang="ru-RU" sz="2400" dirty="0">
                <a:solidFill>
                  <a:schemeClr val="tx1"/>
                </a:solidFill>
              </a:rPr>
              <a:t> </a:t>
            </a:r>
            <a:r>
              <a:rPr lang="ru-RU" sz="2400" dirty="0" err="1">
                <a:solidFill>
                  <a:schemeClr val="tx1"/>
                </a:solidFill>
              </a:rPr>
              <a:t>сув</a:t>
            </a:r>
            <a:r>
              <a:rPr lang="ru-RU" sz="2400" dirty="0">
                <a:solidFill>
                  <a:schemeClr val="tx1"/>
                </a:solidFill>
              </a:rPr>
              <a:t>, </a:t>
            </a:r>
            <a:r>
              <a:rPr lang="ru-RU" sz="2400" dirty="0" err="1">
                <a:solidFill>
                  <a:schemeClr val="tx1"/>
                </a:solidFill>
              </a:rPr>
              <a:t>шакар</a:t>
            </a:r>
            <a:r>
              <a:rPr lang="ru-RU" sz="2400" dirty="0">
                <a:solidFill>
                  <a:schemeClr val="tx1"/>
                </a:solidFill>
              </a:rPr>
              <a:t>, </a:t>
            </a:r>
            <a:r>
              <a:rPr lang="ru-RU" sz="2400" dirty="0" err="1">
                <a:solidFill>
                  <a:schemeClr val="tx1"/>
                </a:solidFill>
              </a:rPr>
              <a:t>олма</a:t>
            </a:r>
            <a:r>
              <a:rPr lang="ru-RU" sz="2400" dirty="0">
                <a:solidFill>
                  <a:schemeClr val="tx1"/>
                </a:solidFill>
              </a:rPr>
              <a:t>, лимон, </a:t>
            </a:r>
            <a:r>
              <a:rPr lang="ru-RU" sz="2400" dirty="0" err="1">
                <a:solidFill>
                  <a:schemeClr val="tx1"/>
                </a:solidFill>
              </a:rPr>
              <a:t>темир</a:t>
            </a:r>
            <a:r>
              <a:rPr lang="ru-RU" sz="2400" dirty="0">
                <a:solidFill>
                  <a:schemeClr val="tx1"/>
                </a:solidFill>
              </a:rPr>
              <a:t> </a:t>
            </a:r>
            <a:r>
              <a:rPr lang="ru-RU" sz="2400" dirty="0" err="1">
                <a:solidFill>
                  <a:schemeClr val="tx1"/>
                </a:solidFill>
              </a:rPr>
              <a:t>ва</a:t>
            </a:r>
            <a:r>
              <a:rPr lang="ru-RU" sz="2400" dirty="0">
                <a:solidFill>
                  <a:schemeClr val="tx1"/>
                </a:solidFill>
              </a:rPr>
              <a:t> </a:t>
            </a:r>
            <a:r>
              <a:rPr lang="ru-RU" sz="2400" dirty="0" err="1">
                <a:solidFill>
                  <a:schemeClr val="tx1"/>
                </a:solidFill>
              </a:rPr>
              <a:t>бошқа</a:t>
            </a:r>
            <a:r>
              <a:rPr lang="ru-RU" sz="2400" dirty="0">
                <a:solidFill>
                  <a:schemeClr val="tx1"/>
                </a:solidFill>
              </a:rPr>
              <a:t> </a:t>
            </a:r>
            <a:r>
              <a:rPr lang="ru-RU" sz="2400" dirty="0" err="1">
                <a:solidFill>
                  <a:schemeClr val="tx1"/>
                </a:solidFill>
              </a:rPr>
              <a:t>моддалар</a:t>
            </a:r>
            <a:r>
              <a:rPr lang="ru-RU" sz="2400" dirty="0">
                <a:solidFill>
                  <a:schemeClr val="tx1"/>
                </a:solidFill>
              </a:rPr>
              <a:t>, </a:t>
            </a:r>
            <a:r>
              <a:rPr lang="ru-RU" sz="2400" dirty="0" err="1">
                <a:solidFill>
                  <a:schemeClr val="tx1"/>
                </a:solidFill>
              </a:rPr>
              <a:t>турли</a:t>
            </a:r>
            <a:r>
              <a:rPr lang="ru-RU" sz="2400" dirty="0">
                <a:solidFill>
                  <a:schemeClr val="tx1"/>
                </a:solidFill>
              </a:rPr>
              <a:t> </a:t>
            </a:r>
            <a:r>
              <a:rPr lang="ru-RU" sz="2400" dirty="0" err="1">
                <a:solidFill>
                  <a:schemeClr val="tx1"/>
                </a:solidFill>
              </a:rPr>
              <a:t>витаминлар</a:t>
            </a:r>
            <a:r>
              <a:rPr lang="ru-RU" sz="2400" dirty="0">
                <a:solidFill>
                  <a:schemeClr val="tx1"/>
                </a:solidFill>
              </a:rPr>
              <a:t> </a:t>
            </a:r>
            <a:r>
              <a:rPr lang="ru-RU" sz="2400" dirty="0" err="1">
                <a:solidFill>
                  <a:schemeClr val="tx1"/>
                </a:solidFill>
              </a:rPr>
              <a:t>бўлади</a:t>
            </a:r>
            <a:r>
              <a:rPr lang="ru-RU" sz="2400" dirty="0">
                <a:solidFill>
                  <a:schemeClr val="tx1"/>
                </a:solidFill>
              </a:rPr>
              <a:t>.</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8961" y="3256546"/>
            <a:ext cx="4123039" cy="3601453"/>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1297" y="3256547"/>
            <a:ext cx="3867665" cy="3601453"/>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262181"/>
            <a:ext cx="4201297" cy="3595819"/>
          </a:xfrm>
          <a:prstGeom prst="rect">
            <a:avLst/>
          </a:prstGeom>
        </p:spPr>
      </p:pic>
    </p:spTree>
    <p:extLst>
      <p:ext uri="{BB962C8B-B14F-4D97-AF65-F5344CB8AC3E}">
        <p14:creationId xmlns:p14="http://schemas.microsoft.com/office/powerpoint/2010/main" val="51210734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125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125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11211"/>
            <a:ext cx="12192000" cy="6969211"/>
          </a:xfrm>
        </p:spPr>
      </p:pic>
      <p:sp>
        <p:nvSpPr>
          <p:cNvPr id="6" name="Багетная рамка 5"/>
          <p:cNvSpPr/>
          <p:nvPr/>
        </p:nvSpPr>
        <p:spPr>
          <a:xfrm>
            <a:off x="576650" y="359209"/>
            <a:ext cx="10777150" cy="1042416"/>
          </a:xfrm>
          <a:prstGeom prst="bevel">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3600" b="1" dirty="0" smtClean="0">
                <a:solidFill>
                  <a:schemeClr val="tx1">
                    <a:lumMod val="95000"/>
                    <a:lumOff val="5000"/>
                  </a:schemeClr>
                </a:solidFill>
              </a:rPr>
              <a:t>           </a:t>
            </a:r>
            <a:r>
              <a:rPr lang="ru-RU" sz="3600" b="1" dirty="0" err="1" smtClean="0">
                <a:solidFill>
                  <a:schemeClr val="tx1">
                    <a:lumMod val="95000"/>
                    <a:lumOff val="5000"/>
                  </a:schemeClr>
                </a:solidFill>
              </a:rPr>
              <a:t>Узумчилик</a:t>
            </a:r>
            <a:r>
              <a:rPr lang="ru-RU" sz="3600" b="1" dirty="0" smtClean="0">
                <a:solidFill>
                  <a:schemeClr val="tx1">
                    <a:lumMod val="95000"/>
                    <a:lumOff val="5000"/>
                  </a:schemeClr>
                </a:solidFill>
              </a:rPr>
              <a:t> </a:t>
            </a:r>
            <a:r>
              <a:rPr lang="ru-RU" sz="3600" b="1" dirty="0" err="1">
                <a:solidFill>
                  <a:schemeClr val="tx1">
                    <a:lumMod val="95000"/>
                    <a:lumOff val="5000"/>
                  </a:schemeClr>
                </a:solidFill>
              </a:rPr>
              <a:t>уч</a:t>
            </a:r>
            <a:r>
              <a:rPr lang="ru-RU" sz="3600" b="1" dirty="0">
                <a:solidFill>
                  <a:schemeClr val="tx1">
                    <a:lumMod val="95000"/>
                    <a:lumOff val="5000"/>
                  </a:schemeClr>
                </a:solidFill>
              </a:rPr>
              <a:t> хил </a:t>
            </a:r>
            <a:r>
              <a:rPr lang="ru-RU" sz="3600" b="1" dirty="0" err="1">
                <a:solidFill>
                  <a:schemeClr val="tx1">
                    <a:lumMod val="95000"/>
                    <a:lumOff val="5000"/>
                  </a:schemeClr>
                </a:solidFill>
              </a:rPr>
              <a:t>ҳолатда</a:t>
            </a:r>
            <a:r>
              <a:rPr lang="ru-RU" sz="3600" b="1" dirty="0">
                <a:solidFill>
                  <a:schemeClr val="tx1">
                    <a:lumMod val="95000"/>
                    <a:lumOff val="5000"/>
                  </a:schemeClr>
                </a:solidFill>
              </a:rPr>
              <a:t> </a:t>
            </a:r>
            <a:r>
              <a:rPr lang="ru-RU" sz="3600" b="1" dirty="0" err="1">
                <a:solidFill>
                  <a:schemeClr val="tx1">
                    <a:lumMod val="95000"/>
                    <a:lumOff val="5000"/>
                  </a:schemeClr>
                </a:solidFill>
              </a:rPr>
              <a:t>бўлади</a:t>
            </a:r>
            <a:r>
              <a:rPr lang="ru-RU" sz="3600" b="1" dirty="0">
                <a:solidFill>
                  <a:schemeClr val="tx1">
                    <a:lumMod val="95000"/>
                    <a:lumOff val="5000"/>
                  </a:schemeClr>
                </a:solidFill>
              </a:rPr>
              <a:t>:</a:t>
            </a:r>
          </a:p>
        </p:txBody>
      </p:sp>
      <p:sp>
        <p:nvSpPr>
          <p:cNvPr id="8" name="Выноска со стрелкой вниз 7"/>
          <p:cNvSpPr/>
          <p:nvPr/>
        </p:nvSpPr>
        <p:spPr>
          <a:xfrm>
            <a:off x="6413158" y="4730097"/>
            <a:ext cx="4077729" cy="2127898"/>
          </a:xfrm>
          <a:prstGeom prst="downArrowCallout">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chemeClr val="tx1"/>
                </a:solidFill>
              </a:rPr>
              <a:t>3.</a:t>
            </a:r>
            <a:r>
              <a:rPr lang="ru-RU" sz="2000" b="1" dirty="0" err="1" smtClean="0">
                <a:solidFill>
                  <a:schemeClr val="tx1"/>
                </a:solidFill>
              </a:rPr>
              <a:t>Майиз</a:t>
            </a:r>
            <a:r>
              <a:rPr lang="ru-RU" sz="2000" b="1" dirty="0" smtClean="0">
                <a:solidFill>
                  <a:schemeClr val="tx1"/>
                </a:solidFill>
              </a:rPr>
              <a:t> </a:t>
            </a:r>
            <a:r>
              <a:rPr lang="ru-RU" sz="2000" b="1" dirty="0">
                <a:solidFill>
                  <a:schemeClr val="tx1"/>
                </a:solidFill>
              </a:rPr>
              <a:t>(кишмиш) </a:t>
            </a:r>
            <a:r>
              <a:rPr lang="ru-RU" sz="2000" b="1" dirty="0" err="1">
                <a:solidFill>
                  <a:schemeClr val="tx1"/>
                </a:solidFill>
              </a:rPr>
              <a:t>тайёрлаш</a:t>
            </a:r>
            <a:r>
              <a:rPr lang="ru-RU" sz="2000" b="1" dirty="0">
                <a:solidFill>
                  <a:schemeClr val="tx1"/>
                </a:solidFill>
              </a:rPr>
              <a:t>.</a:t>
            </a:r>
          </a:p>
        </p:txBody>
      </p:sp>
      <p:sp>
        <p:nvSpPr>
          <p:cNvPr id="9" name="Выноска со стрелкой влево 8"/>
          <p:cNvSpPr/>
          <p:nvPr/>
        </p:nvSpPr>
        <p:spPr>
          <a:xfrm>
            <a:off x="4792363" y="1872046"/>
            <a:ext cx="3336324" cy="2676693"/>
          </a:xfrm>
          <a:prstGeom prst="leftArrowCallout">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000" b="1" dirty="0" smtClean="0">
                <a:solidFill>
                  <a:schemeClr val="tx1"/>
                </a:solidFill>
              </a:rPr>
              <a:t>1</a:t>
            </a:r>
            <a:r>
              <a:rPr lang="en-US" sz="2000" b="1" dirty="0" smtClean="0">
                <a:solidFill>
                  <a:schemeClr val="tx1"/>
                </a:solidFill>
              </a:rPr>
              <a:t>.</a:t>
            </a:r>
            <a:r>
              <a:rPr lang="ru-RU" sz="2000" b="1" dirty="0" err="1" smtClean="0">
                <a:solidFill>
                  <a:schemeClr val="tx1"/>
                </a:solidFill>
              </a:rPr>
              <a:t>Тўғридан-тўғри</a:t>
            </a:r>
            <a:r>
              <a:rPr lang="ru-RU" sz="2000" b="1" dirty="0" smtClean="0">
                <a:solidFill>
                  <a:schemeClr val="tx1"/>
                </a:solidFill>
              </a:rPr>
              <a:t> </a:t>
            </a:r>
            <a:r>
              <a:rPr lang="ru-RU" sz="2000" b="1" dirty="0" err="1">
                <a:solidFill>
                  <a:schemeClr val="tx1"/>
                </a:solidFill>
              </a:rPr>
              <a:t>истеъмол</a:t>
            </a:r>
            <a:r>
              <a:rPr lang="ru-RU" sz="2000" b="1" dirty="0">
                <a:solidFill>
                  <a:schemeClr val="tx1"/>
                </a:solidFill>
              </a:rPr>
              <a:t> </a:t>
            </a:r>
            <a:r>
              <a:rPr lang="ru-RU" sz="2000" b="1" dirty="0" err="1">
                <a:solidFill>
                  <a:schemeClr val="tx1"/>
                </a:solidFill>
              </a:rPr>
              <a:t>қилинадиган</a:t>
            </a:r>
            <a:r>
              <a:rPr lang="ru-RU" sz="2000" b="1" dirty="0">
                <a:solidFill>
                  <a:schemeClr val="tx1"/>
                </a:solidFill>
              </a:rPr>
              <a:t> </a:t>
            </a:r>
            <a:r>
              <a:rPr lang="ru-RU" sz="2000" b="1" dirty="0" err="1">
                <a:solidFill>
                  <a:schemeClr val="tx1"/>
                </a:solidFill>
              </a:rPr>
              <a:t>хўраки</a:t>
            </a:r>
            <a:r>
              <a:rPr lang="ru-RU" sz="2000" b="1" dirty="0">
                <a:solidFill>
                  <a:schemeClr val="tx1"/>
                </a:solidFill>
              </a:rPr>
              <a:t> </a:t>
            </a:r>
            <a:r>
              <a:rPr lang="ru-RU" sz="2000" b="1" dirty="0" err="1">
                <a:solidFill>
                  <a:schemeClr val="tx1"/>
                </a:solidFill>
              </a:rPr>
              <a:t>узумлар</a:t>
            </a:r>
            <a:r>
              <a:rPr lang="ru-RU" sz="2000" b="1" dirty="0">
                <a:solidFill>
                  <a:schemeClr val="tx1"/>
                </a:solidFill>
              </a:rPr>
              <a:t> </a:t>
            </a:r>
            <a:r>
              <a:rPr lang="ru-RU" sz="2000" b="1" dirty="0" err="1" smtClean="0">
                <a:solidFill>
                  <a:schemeClr val="tx1"/>
                </a:solidFill>
              </a:rPr>
              <a:t>етиштириш</a:t>
            </a:r>
            <a:r>
              <a:rPr lang="ru-RU" sz="2000" b="1" dirty="0" smtClean="0">
                <a:solidFill>
                  <a:schemeClr val="tx1"/>
                </a:solidFill>
              </a:rPr>
              <a:t>;</a:t>
            </a:r>
            <a:endParaRPr lang="ru-RU" sz="2000" b="1" dirty="0">
              <a:solidFill>
                <a:schemeClr val="tx1"/>
              </a:solidFill>
            </a:endParaRPr>
          </a:p>
        </p:txBody>
      </p:sp>
      <p:sp>
        <p:nvSpPr>
          <p:cNvPr id="10" name="Выноска со стрелкой вправо 9"/>
          <p:cNvSpPr/>
          <p:nvPr/>
        </p:nvSpPr>
        <p:spPr>
          <a:xfrm>
            <a:off x="8847439" y="1872047"/>
            <a:ext cx="3286897" cy="2676693"/>
          </a:xfrm>
          <a:prstGeom prst="rightArrowCallout">
            <a:avLst/>
          </a:prstGeom>
          <a:effectLst>
            <a:glow rad="1016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b="1" dirty="0" smtClean="0">
                <a:solidFill>
                  <a:schemeClr val="tx1"/>
                </a:solidFill>
              </a:rPr>
              <a:t>2.</a:t>
            </a:r>
            <a:r>
              <a:rPr lang="ru-RU" sz="2000" b="1" dirty="0" err="1" smtClean="0">
                <a:solidFill>
                  <a:schemeClr val="tx1"/>
                </a:solidFill>
              </a:rPr>
              <a:t>Винобоп</a:t>
            </a:r>
            <a:r>
              <a:rPr lang="ru-RU" sz="2000" b="1" dirty="0" smtClean="0">
                <a:solidFill>
                  <a:schemeClr val="tx1"/>
                </a:solidFill>
              </a:rPr>
              <a:t> </a:t>
            </a:r>
            <a:r>
              <a:rPr lang="ru-RU" sz="2000" b="1" dirty="0" err="1">
                <a:solidFill>
                  <a:schemeClr val="tx1"/>
                </a:solidFill>
              </a:rPr>
              <a:t>узумлар</a:t>
            </a:r>
            <a:r>
              <a:rPr lang="ru-RU" sz="2000" b="1" dirty="0">
                <a:solidFill>
                  <a:schemeClr val="tx1"/>
                </a:solidFill>
              </a:rPr>
              <a:t> </a:t>
            </a:r>
            <a:r>
              <a:rPr lang="ru-RU" sz="2000" b="1" dirty="0" err="1">
                <a:solidFill>
                  <a:schemeClr val="tx1"/>
                </a:solidFill>
              </a:rPr>
              <a:t>етиштириш</a:t>
            </a:r>
            <a:r>
              <a:rPr lang="ru-RU" sz="2000" b="1" dirty="0">
                <a:solidFill>
                  <a:schemeClr val="tx1"/>
                </a:solidFill>
              </a:rPr>
              <a:t>;</a:t>
            </a:r>
          </a:p>
        </p:txBody>
      </p:sp>
    </p:spTree>
    <p:extLst>
      <p:ext uri="{BB962C8B-B14F-4D97-AF65-F5344CB8AC3E}">
        <p14:creationId xmlns:p14="http://schemas.microsoft.com/office/powerpoint/2010/main" val="268157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anim calcmode="lin" valueType="num">
                                      <p:cBhvr>
                                        <p:cTn id="13" dur="500" fill="hold"/>
                                        <p:tgtEl>
                                          <p:spTgt spid="9"/>
                                        </p:tgtEl>
                                        <p:attrNameLst>
                                          <p:attrName>ppt_x</p:attrName>
                                        </p:attrNameLst>
                                      </p:cBhvr>
                                      <p:tavLst>
                                        <p:tav tm="0">
                                          <p:val>
                                            <p:strVal val="#ppt_x"/>
                                          </p:val>
                                        </p:tav>
                                        <p:tav tm="100000">
                                          <p:val>
                                            <p:strVal val="#ppt_x"/>
                                          </p:val>
                                        </p:tav>
                                      </p:tavLst>
                                    </p:anim>
                                    <p:anim calcmode="lin" valueType="num">
                                      <p:cBhvr>
                                        <p:cTn id="14"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anim calcmode="lin" valueType="num">
                                      <p:cBhvr>
                                        <p:cTn id="27" dur="500" fill="hold"/>
                                        <p:tgtEl>
                                          <p:spTgt spid="8"/>
                                        </p:tgtEl>
                                        <p:attrNameLst>
                                          <p:attrName>ppt_x</p:attrName>
                                        </p:attrNameLst>
                                      </p:cBhvr>
                                      <p:tavLst>
                                        <p:tav tm="0">
                                          <p:val>
                                            <p:strVal val="#ppt_x"/>
                                          </p:val>
                                        </p:tav>
                                        <p:tav tm="100000">
                                          <p:val>
                                            <p:strVal val="#ppt_x"/>
                                          </p:val>
                                        </p:tav>
                                      </p:tavLst>
                                    </p:anim>
                                    <p:anim calcmode="lin" valueType="num">
                                      <p:cBhvr>
                                        <p:cTn id="28" dur="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7" name="Прямоугольник 6"/>
          <p:cNvSpPr/>
          <p:nvPr/>
        </p:nvSpPr>
        <p:spPr>
          <a:xfrm>
            <a:off x="0" y="0"/>
            <a:ext cx="12192000" cy="1742303"/>
          </a:xfrm>
          <a:prstGeom prst="rect">
            <a:avLst/>
          </a:prstGeom>
          <a:effectLst>
            <a:glow rad="139700">
              <a:schemeClr val="accent5">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400" dirty="0" err="1">
                <a:solidFill>
                  <a:schemeClr val="tx1">
                    <a:lumMod val="95000"/>
                    <a:lumOff val="5000"/>
                  </a:schemeClr>
                </a:solidFill>
              </a:rPr>
              <a:t>Токнинг</a:t>
            </a:r>
            <a:r>
              <a:rPr lang="ru-RU" sz="2400" dirty="0">
                <a:solidFill>
                  <a:schemeClr val="tx1">
                    <a:lumMod val="95000"/>
                    <a:lumOff val="5000"/>
                  </a:schemeClr>
                </a:solidFill>
              </a:rPr>
              <a:t> 70 га </a:t>
            </a:r>
            <a:r>
              <a:rPr lang="ru-RU" sz="2400" dirty="0" err="1">
                <a:solidFill>
                  <a:schemeClr val="tx1">
                    <a:lumMod val="95000"/>
                    <a:lumOff val="5000"/>
                  </a:schemeClr>
                </a:solidFill>
              </a:rPr>
              <a:t>яқин</a:t>
            </a:r>
            <a:r>
              <a:rPr lang="ru-RU" sz="2400" dirty="0">
                <a:solidFill>
                  <a:schemeClr val="tx1">
                    <a:lumMod val="95000"/>
                    <a:lumOff val="5000"/>
                  </a:schemeClr>
                </a:solidFill>
              </a:rPr>
              <a:t> тури </a:t>
            </a:r>
            <a:r>
              <a:rPr lang="ru-RU" sz="2400" dirty="0" err="1">
                <a:solidFill>
                  <a:schemeClr val="tx1">
                    <a:lumMod val="95000"/>
                    <a:lumOff val="5000"/>
                  </a:schemeClr>
                </a:solidFill>
              </a:rPr>
              <a:t>мавжуд</a:t>
            </a:r>
            <a:r>
              <a:rPr lang="ru-RU" sz="2400" dirty="0">
                <a:solidFill>
                  <a:schemeClr val="tx1">
                    <a:lumMod val="95000"/>
                    <a:lumOff val="5000"/>
                  </a:schemeClr>
                </a:solidFill>
              </a:rPr>
              <a:t>. Ток </a:t>
            </a:r>
            <a:r>
              <a:rPr lang="ru-RU" sz="2400" dirty="0" err="1">
                <a:solidFill>
                  <a:schemeClr val="tx1">
                    <a:lumMod val="95000"/>
                    <a:lumOff val="5000"/>
                  </a:schemeClr>
                </a:solidFill>
              </a:rPr>
              <a:t>қаламчадан</a:t>
            </a:r>
            <a:r>
              <a:rPr lang="ru-RU" sz="2400" dirty="0">
                <a:solidFill>
                  <a:schemeClr val="tx1">
                    <a:lumMod val="95000"/>
                    <a:lumOff val="5000"/>
                  </a:schemeClr>
                </a:solidFill>
              </a:rPr>
              <a:t> </a:t>
            </a:r>
            <a:r>
              <a:rPr lang="ru-RU" sz="2400" dirty="0" err="1">
                <a:solidFill>
                  <a:schemeClr val="tx1">
                    <a:lumMod val="95000"/>
                    <a:lumOff val="5000"/>
                  </a:schemeClr>
                </a:solidFill>
              </a:rPr>
              <a:t>кўпаяди</a:t>
            </a:r>
            <a:r>
              <a:rPr lang="ru-RU" sz="2400" dirty="0">
                <a:solidFill>
                  <a:schemeClr val="tx1">
                    <a:lumMod val="95000"/>
                    <a:lumOff val="5000"/>
                  </a:schemeClr>
                </a:solidFill>
              </a:rPr>
              <a:t>. </a:t>
            </a:r>
            <a:r>
              <a:rPr lang="ru-RU" sz="2400" dirty="0" err="1">
                <a:solidFill>
                  <a:schemeClr val="tx1">
                    <a:lumMod val="95000"/>
                    <a:lumOff val="5000"/>
                  </a:schemeClr>
                </a:solidFill>
              </a:rPr>
              <a:t>Унинг</a:t>
            </a:r>
            <a:r>
              <a:rPr lang="ru-RU" sz="2400" dirty="0">
                <a:solidFill>
                  <a:schemeClr val="tx1">
                    <a:lumMod val="95000"/>
                    <a:lumOff val="5000"/>
                  </a:schemeClr>
                </a:solidFill>
              </a:rPr>
              <a:t> </a:t>
            </a:r>
            <a:r>
              <a:rPr lang="ru-RU" sz="2400" dirty="0" err="1">
                <a:solidFill>
                  <a:schemeClr val="tx1">
                    <a:lumMod val="95000"/>
                    <a:lumOff val="5000"/>
                  </a:schemeClr>
                </a:solidFill>
              </a:rPr>
              <a:t>илдиз</a:t>
            </a:r>
            <a:r>
              <a:rPr lang="ru-RU" sz="2400" dirty="0">
                <a:solidFill>
                  <a:schemeClr val="tx1">
                    <a:lumMod val="95000"/>
                    <a:lumOff val="5000"/>
                  </a:schemeClr>
                </a:solidFill>
              </a:rPr>
              <a:t> </a:t>
            </a:r>
            <a:r>
              <a:rPr lang="ru-RU" sz="2400" dirty="0" err="1">
                <a:solidFill>
                  <a:schemeClr val="tx1">
                    <a:lumMod val="95000"/>
                    <a:lumOff val="5000"/>
                  </a:schemeClr>
                </a:solidFill>
              </a:rPr>
              <a:t>системаси</a:t>
            </a:r>
            <a:r>
              <a:rPr lang="ru-RU" sz="2400" dirty="0">
                <a:solidFill>
                  <a:schemeClr val="tx1">
                    <a:lumMod val="95000"/>
                    <a:lumOff val="5000"/>
                  </a:schemeClr>
                </a:solidFill>
              </a:rPr>
              <a:t> </a:t>
            </a:r>
            <a:r>
              <a:rPr lang="ru-RU" sz="2400" dirty="0" err="1">
                <a:solidFill>
                  <a:schemeClr val="tx1">
                    <a:lumMod val="95000"/>
                    <a:lumOff val="5000"/>
                  </a:schemeClr>
                </a:solidFill>
              </a:rPr>
              <a:t>яхши</a:t>
            </a:r>
            <a:r>
              <a:rPr lang="ru-RU" sz="2400" dirty="0">
                <a:solidFill>
                  <a:schemeClr val="tx1">
                    <a:lumMod val="95000"/>
                    <a:lumOff val="5000"/>
                  </a:schemeClr>
                </a:solidFill>
              </a:rPr>
              <a:t> </a:t>
            </a:r>
            <a:r>
              <a:rPr lang="ru-RU" sz="2400" dirty="0" err="1">
                <a:solidFill>
                  <a:schemeClr val="tx1">
                    <a:lumMod val="95000"/>
                    <a:lumOff val="5000"/>
                  </a:schemeClr>
                </a:solidFill>
              </a:rPr>
              <a:t>ривожланган</a:t>
            </a:r>
            <a:r>
              <a:rPr lang="ru-RU" sz="2400" dirty="0">
                <a:solidFill>
                  <a:schemeClr val="tx1">
                    <a:lumMod val="95000"/>
                    <a:lumOff val="5000"/>
                  </a:schemeClr>
                </a:solidFill>
              </a:rPr>
              <a:t> </a:t>
            </a:r>
            <a:r>
              <a:rPr lang="ru-RU" sz="2400" dirty="0" err="1">
                <a:solidFill>
                  <a:schemeClr val="tx1">
                    <a:lumMod val="95000"/>
                    <a:lumOff val="5000"/>
                  </a:schemeClr>
                </a:solidFill>
              </a:rPr>
              <a:t>бўлиб</a:t>
            </a:r>
            <a:r>
              <a:rPr lang="ru-RU" sz="2400" dirty="0">
                <a:solidFill>
                  <a:schemeClr val="tx1">
                    <a:lumMod val="95000"/>
                    <a:lumOff val="5000"/>
                  </a:schemeClr>
                </a:solidFill>
              </a:rPr>
              <a:t>, </a:t>
            </a:r>
            <a:r>
              <a:rPr lang="ru-RU" sz="2400" dirty="0" err="1">
                <a:solidFill>
                  <a:schemeClr val="tx1">
                    <a:lumMod val="95000"/>
                    <a:lumOff val="5000"/>
                  </a:schemeClr>
                </a:solidFill>
              </a:rPr>
              <a:t>сув</a:t>
            </a:r>
            <a:r>
              <a:rPr lang="ru-RU" sz="2400" dirty="0">
                <a:solidFill>
                  <a:schemeClr val="tx1">
                    <a:lumMod val="95000"/>
                    <a:lumOff val="5000"/>
                  </a:schemeClr>
                </a:solidFill>
              </a:rPr>
              <a:t> </a:t>
            </a:r>
            <a:r>
              <a:rPr lang="ru-RU" sz="2400" dirty="0" err="1">
                <a:solidFill>
                  <a:schemeClr val="tx1">
                    <a:lumMod val="95000"/>
                    <a:lumOff val="5000"/>
                  </a:schemeClr>
                </a:solidFill>
              </a:rPr>
              <a:t>ва</a:t>
            </a:r>
            <a:r>
              <a:rPr lang="ru-RU" sz="2400" dirty="0">
                <a:solidFill>
                  <a:schemeClr val="tx1">
                    <a:lumMod val="95000"/>
                    <a:lumOff val="5000"/>
                  </a:schemeClr>
                </a:solidFill>
              </a:rPr>
              <a:t> </a:t>
            </a:r>
            <a:r>
              <a:rPr lang="ru-RU" sz="2400" dirty="0" err="1">
                <a:solidFill>
                  <a:schemeClr val="tx1">
                    <a:lumMod val="95000"/>
                    <a:lumOff val="5000"/>
                  </a:schemeClr>
                </a:solidFill>
              </a:rPr>
              <a:t>озуқа</a:t>
            </a:r>
            <a:r>
              <a:rPr lang="ru-RU" sz="2400" dirty="0">
                <a:solidFill>
                  <a:schemeClr val="tx1">
                    <a:lumMod val="95000"/>
                    <a:lumOff val="5000"/>
                  </a:schemeClr>
                </a:solidFill>
              </a:rPr>
              <a:t> </a:t>
            </a:r>
            <a:r>
              <a:rPr lang="ru-RU" sz="2400" dirty="0" err="1">
                <a:solidFill>
                  <a:schemeClr val="tx1">
                    <a:lumMod val="95000"/>
                    <a:lumOff val="5000"/>
                  </a:schemeClr>
                </a:solidFill>
              </a:rPr>
              <a:t>излаб</a:t>
            </a:r>
            <a:r>
              <a:rPr lang="ru-RU" sz="2400" dirty="0">
                <a:solidFill>
                  <a:schemeClr val="tx1">
                    <a:lumMod val="95000"/>
                    <a:lumOff val="5000"/>
                  </a:schemeClr>
                </a:solidFill>
              </a:rPr>
              <a:t> 7 метр </a:t>
            </a:r>
            <a:r>
              <a:rPr lang="ru-RU" sz="2400" dirty="0" err="1">
                <a:solidFill>
                  <a:schemeClr val="tx1">
                    <a:lumMod val="95000"/>
                    <a:lumOff val="5000"/>
                  </a:schemeClr>
                </a:solidFill>
              </a:rPr>
              <a:t>чуқурликкача</a:t>
            </a:r>
            <a:r>
              <a:rPr lang="ru-RU" sz="2400" dirty="0">
                <a:solidFill>
                  <a:schemeClr val="tx1">
                    <a:lumMod val="95000"/>
                    <a:lumOff val="5000"/>
                  </a:schemeClr>
                </a:solidFill>
              </a:rPr>
              <a:t> туша </a:t>
            </a:r>
            <a:r>
              <a:rPr lang="ru-RU" sz="2400" dirty="0" err="1">
                <a:solidFill>
                  <a:schemeClr val="tx1">
                    <a:lumMod val="95000"/>
                    <a:lumOff val="5000"/>
                  </a:schemeClr>
                </a:solidFill>
              </a:rPr>
              <a:t>олади</a:t>
            </a:r>
            <a:r>
              <a:rPr lang="ru-RU" sz="2400" dirty="0">
                <a:solidFill>
                  <a:schemeClr val="tx1">
                    <a:lumMod val="95000"/>
                    <a:lumOff val="5000"/>
                  </a:schemeClr>
                </a:solidFill>
              </a:rPr>
              <a:t>. Нави </a:t>
            </a:r>
            <a:r>
              <a:rPr lang="ru-RU" sz="2400" dirty="0" err="1">
                <a:solidFill>
                  <a:schemeClr val="tx1">
                    <a:lumMod val="95000"/>
                    <a:lumOff val="5000"/>
                  </a:schemeClr>
                </a:solidFill>
              </a:rPr>
              <a:t>ва</a:t>
            </a:r>
            <a:r>
              <a:rPr lang="ru-RU" sz="2400" dirty="0">
                <a:solidFill>
                  <a:schemeClr val="tx1">
                    <a:lumMod val="95000"/>
                    <a:lumOff val="5000"/>
                  </a:schemeClr>
                </a:solidFill>
              </a:rPr>
              <a:t> </a:t>
            </a:r>
            <a:r>
              <a:rPr lang="ru-RU" sz="2400" dirty="0" err="1">
                <a:solidFill>
                  <a:schemeClr val="tx1">
                    <a:lumMod val="95000"/>
                    <a:lumOff val="5000"/>
                  </a:schemeClr>
                </a:solidFill>
              </a:rPr>
              <a:t>табиий</a:t>
            </a:r>
            <a:r>
              <a:rPr lang="ru-RU" sz="2400" dirty="0">
                <a:solidFill>
                  <a:schemeClr val="tx1">
                    <a:lumMod val="95000"/>
                    <a:lumOff val="5000"/>
                  </a:schemeClr>
                </a:solidFill>
              </a:rPr>
              <a:t> </a:t>
            </a:r>
            <a:r>
              <a:rPr lang="ru-RU" sz="2400" dirty="0" err="1">
                <a:solidFill>
                  <a:schemeClr val="tx1">
                    <a:lumMod val="95000"/>
                    <a:lumOff val="5000"/>
                  </a:schemeClr>
                </a:solidFill>
              </a:rPr>
              <a:t>шароитга</a:t>
            </a:r>
            <a:r>
              <a:rPr lang="ru-RU" sz="2400" dirty="0">
                <a:solidFill>
                  <a:schemeClr val="tx1">
                    <a:lumMod val="95000"/>
                    <a:lumOff val="5000"/>
                  </a:schemeClr>
                </a:solidFill>
              </a:rPr>
              <a:t> </a:t>
            </a:r>
            <a:r>
              <a:rPr lang="ru-RU" sz="2400" dirty="0" err="1">
                <a:solidFill>
                  <a:schemeClr val="tx1">
                    <a:lumMod val="95000"/>
                    <a:lumOff val="5000"/>
                  </a:schemeClr>
                </a:solidFill>
              </a:rPr>
              <a:t>қараб</a:t>
            </a:r>
            <a:r>
              <a:rPr lang="ru-RU" sz="2400" dirty="0">
                <a:solidFill>
                  <a:schemeClr val="tx1">
                    <a:lumMod val="95000"/>
                    <a:lumOff val="5000"/>
                  </a:schemeClr>
                </a:solidFill>
              </a:rPr>
              <a:t> 2-3 </a:t>
            </a:r>
            <a:r>
              <a:rPr lang="ru-RU" sz="2400" dirty="0" err="1">
                <a:solidFill>
                  <a:schemeClr val="tx1">
                    <a:lumMod val="95000"/>
                    <a:lumOff val="5000"/>
                  </a:schemeClr>
                </a:solidFill>
              </a:rPr>
              <a:t>йилда</a:t>
            </a:r>
            <a:r>
              <a:rPr lang="ru-RU" sz="2400" dirty="0">
                <a:solidFill>
                  <a:schemeClr val="tx1">
                    <a:lumMod val="95000"/>
                    <a:lumOff val="5000"/>
                  </a:schemeClr>
                </a:solidFill>
              </a:rPr>
              <a:t> </a:t>
            </a:r>
            <a:r>
              <a:rPr lang="ru-RU" sz="2400" dirty="0" err="1">
                <a:solidFill>
                  <a:schemeClr val="tx1">
                    <a:lumMod val="95000"/>
                    <a:lumOff val="5000"/>
                  </a:schemeClr>
                </a:solidFill>
              </a:rPr>
              <a:t>ҳосилга</a:t>
            </a:r>
            <a:r>
              <a:rPr lang="ru-RU" sz="2400" dirty="0">
                <a:solidFill>
                  <a:schemeClr val="tx1">
                    <a:lumMod val="95000"/>
                    <a:lumOff val="5000"/>
                  </a:schemeClr>
                </a:solidFill>
              </a:rPr>
              <a:t> </a:t>
            </a:r>
            <a:r>
              <a:rPr lang="ru-RU" sz="2400" dirty="0" err="1">
                <a:solidFill>
                  <a:schemeClr val="tx1">
                    <a:lumMod val="95000"/>
                    <a:lumOff val="5000"/>
                  </a:schemeClr>
                </a:solidFill>
              </a:rPr>
              <a:t>киради</a:t>
            </a:r>
            <a:r>
              <a:rPr lang="ru-RU" sz="2400" dirty="0">
                <a:solidFill>
                  <a:schemeClr val="tx1">
                    <a:lumMod val="95000"/>
                    <a:lumOff val="5000"/>
                  </a:schemeClr>
                </a:solidFill>
              </a:rPr>
              <a:t>. 60-80 </a:t>
            </a:r>
            <a:r>
              <a:rPr lang="ru-RU" sz="2400" dirty="0" err="1">
                <a:solidFill>
                  <a:schemeClr val="tx1">
                    <a:lumMod val="95000"/>
                    <a:lumOff val="5000"/>
                  </a:schemeClr>
                </a:solidFill>
              </a:rPr>
              <a:t>йилгача</a:t>
            </a:r>
            <a:r>
              <a:rPr lang="ru-RU" sz="2400" dirty="0">
                <a:solidFill>
                  <a:schemeClr val="tx1">
                    <a:lumMod val="95000"/>
                    <a:lumOff val="5000"/>
                  </a:schemeClr>
                </a:solidFill>
              </a:rPr>
              <a:t> </a:t>
            </a:r>
            <a:r>
              <a:rPr lang="ru-RU" sz="2400" dirty="0" err="1">
                <a:solidFill>
                  <a:schemeClr val="tx1">
                    <a:lumMod val="95000"/>
                    <a:lumOff val="5000"/>
                  </a:schemeClr>
                </a:solidFill>
              </a:rPr>
              <a:t>яшайди</a:t>
            </a:r>
            <a:r>
              <a:rPr lang="ru-RU" sz="2400" dirty="0">
                <a:solidFill>
                  <a:schemeClr val="tx1">
                    <a:lumMod val="95000"/>
                    <a:lumOff val="5000"/>
                  </a:schemeClr>
                </a:solidFill>
              </a:rPr>
              <a:t>. </a:t>
            </a:r>
            <a:r>
              <a:rPr lang="ru-RU" sz="2400" dirty="0" err="1">
                <a:solidFill>
                  <a:schemeClr val="tx1">
                    <a:lumMod val="95000"/>
                    <a:lumOff val="5000"/>
                  </a:schemeClr>
                </a:solidFill>
              </a:rPr>
              <a:t>Узум</a:t>
            </a:r>
            <a:r>
              <a:rPr lang="ru-RU" sz="2400" dirty="0">
                <a:solidFill>
                  <a:schemeClr val="tx1">
                    <a:lumMod val="95000"/>
                    <a:lumOff val="5000"/>
                  </a:schemeClr>
                </a:solidFill>
              </a:rPr>
              <a:t> </a:t>
            </a:r>
            <a:r>
              <a:rPr lang="ru-RU" sz="2400" dirty="0" err="1">
                <a:solidFill>
                  <a:schemeClr val="tx1">
                    <a:lumMod val="95000"/>
                    <a:lumOff val="5000"/>
                  </a:schemeClr>
                </a:solidFill>
              </a:rPr>
              <a:t>новдаси</a:t>
            </a:r>
            <a:r>
              <a:rPr lang="ru-RU" sz="2400" dirty="0">
                <a:solidFill>
                  <a:schemeClr val="tx1">
                    <a:lumMod val="95000"/>
                    <a:lumOff val="5000"/>
                  </a:schemeClr>
                </a:solidFill>
              </a:rPr>
              <a:t> </a:t>
            </a:r>
            <a:r>
              <a:rPr lang="ru-RU" sz="2400" dirty="0" err="1">
                <a:solidFill>
                  <a:schemeClr val="tx1">
                    <a:lumMod val="95000"/>
                    <a:lumOff val="5000"/>
                  </a:schemeClr>
                </a:solidFill>
              </a:rPr>
              <a:t>маҳаллий</a:t>
            </a:r>
            <a:r>
              <a:rPr lang="ru-RU" sz="2400" dirty="0">
                <a:solidFill>
                  <a:schemeClr val="tx1">
                    <a:lumMod val="95000"/>
                    <a:lumOff val="5000"/>
                  </a:schemeClr>
                </a:solidFill>
              </a:rPr>
              <a:t> </a:t>
            </a:r>
            <a:r>
              <a:rPr lang="ru-RU" sz="2400" dirty="0" err="1">
                <a:solidFill>
                  <a:schemeClr val="tx1">
                    <a:lumMod val="95000"/>
                    <a:lumOff val="5000"/>
                  </a:schemeClr>
                </a:solidFill>
              </a:rPr>
              <a:t>шароитда</a:t>
            </a:r>
            <a:r>
              <a:rPr lang="ru-RU" sz="2400" dirty="0">
                <a:solidFill>
                  <a:schemeClr val="tx1">
                    <a:lumMod val="95000"/>
                    <a:lumOff val="5000"/>
                  </a:schemeClr>
                </a:solidFill>
              </a:rPr>
              <a:t> </a:t>
            </a:r>
            <a:r>
              <a:rPr lang="ru-RU" sz="2400" dirty="0" err="1">
                <a:solidFill>
                  <a:schemeClr val="tx1">
                    <a:lumMod val="95000"/>
                    <a:lumOff val="5000"/>
                  </a:schemeClr>
                </a:solidFill>
              </a:rPr>
              <a:t>ерда</a:t>
            </a:r>
            <a:r>
              <a:rPr lang="ru-RU" sz="2400" dirty="0">
                <a:solidFill>
                  <a:schemeClr val="tx1">
                    <a:lumMod val="95000"/>
                    <a:lumOff val="5000"/>
                  </a:schemeClr>
                </a:solidFill>
              </a:rPr>
              <a:t> (</a:t>
            </a:r>
            <a:r>
              <a:rPr lang="ru-RU" sz="2400" dirty="0" err="1">
                <a:solidFill>
                  <a:schemeClr val="tx1">
                    <a:lumMod val="95000"/>
                    <a:lumOff val="5000"/>
                  </a:schemeClr>
                </a:solidFill>
              </a:rPr>
              <a:t>Бухоро</a:t>
            </a:r>
            <a:r>
              <a:rPr lang="ru-RU" sz="2400" dirty="0">
                <a:solidFill>
                  <a:schemeClr val="tx1">
                    <a:lumMod val="95000"/>
                    <a:lumOff val="5000"/>
                  </a:schemeClr>
                </a:solidFill>
              </a:rPr>
              <a:t>, </a:t>
            </a:r>
            <a:r>
              <a:rPr lang="ru-RU" sz="2400" dirty="0" err="1">
                <a:solidFill>
                  <a:schemeClr val="tx1">
                    <a:lumMod val="95000"/>
                    <a:lumOff val="5000"/>
                  </a:schemeClr>
                </a:solidFill>
              </a:rPr>
              <a:t>Самарқанд</a:t>
            </a:r>
            <a:r>
              <a:rPr lang="ru-RU" sz="2400" dirty="0">
                <a:solidFill>
                  <a:schemeClr val="tx1">
                    <a:lumMod val="95000"/>
                    <a:lumOff val="5000"/>
                  </a:schemeClr>
                </a:solidFill>
              </a:rPr>
              <a:t>, </a:t>
            </a:r>
            <a:r>
              <a:rPr lang="ru-RU" sz="2400" dirty="0" err="1">
                <a:solidFill>
                  <a:schemeClr val="tx1">
                    <a:lumMod val="95000"/>
                    <a:lumOff val="5000"/>
                  </a:schemeClr>
                </a:solidFill>
              </a:rPr>
              <a:t>Қашқадарё</a:t>
            </a:r>
            <a:r>
              <a:rPr lang="ru-RU" sz="2400" dirty="0">
                <a:solidFill>
                  <a:schemeClr val="tx1">
                    <a:lumMod val="95000"/>
                    <a:lumOff val="5000"/>
                  </a:schemeClr>
                </a:solidFill>
              </a:rPr>
              <a:t>, </a:t>
            </a:r>
            <a:r>
              <a:rPr lang="ru-RU" sz="2400" dirty="0" err="1">
                <a:solidFill>
                  <a:schemeClr val="tx1">
                    <a:lumMod val="95000"/>
                    <a:lumOff val="5000"/>
                  </a:schemeClr>
                </a:solidFill>
              </a:rPr>
              <a:t>Сурхандарё</a:t>
            </a:r>
            <a:r>
              <a:rPr lang="ru-RU" sz="2400" dirty="0">
                <a:solidFill>
                  <a:schemeClr val="tx1">
                    <a:lumMod val="95000"/>
                    <a:lumOff val="5000"/>
                  </a:schemeClr>
                </a:solidFill>
              </a:rPr>
              <a:t> </a:t>
            </a:r>
            <a:r>
              <a:rPr lang="ru-RU" sz="2400" dirty="0" err="1">
                <a:solidFill>
                  <a:schemeClr val="tx1">
                    <a:lumMod val="95000"/>
                    <a:lumOff val="5000"/>
                  </a:schemeClr>
                </a:solidFill>
              </a:rPr>
              <a:t>вилоятларида</a:t>
            </a:r>
            <a:r>
              <a:rPr lang="ru-RU" sz="2400" dirty="0">
                <a:solidFill>
                  <a:schemeClr val="tx1">
                    <a:lumMod val="95000"/>
                    <a:lumOff val="5000"/>
                  </a:schemeClr>
                </a:solidFill>
              </a:rPr>
              <a:t>), </a:t>
            </a:r>
            <a:r>
              <a:rPr lang="ru-RU" sz="2400" dirty="0" err="1">
                <a:solidFill>
                  <a:schemeClr val="tx1">
                    <a:lumMod val="95000"/>
                    <a:lumOff val="5000"/>
                  </a:schemeClr>
                </a:solidFill>
              </a:rPr>
              <a:t>ишкомда</a:t>
            </a:r>
            <a:r>
              <a:rPr lang="ru-RU" sz="2400" dirty="0">
                <a:solidFill>
                  <a:schemeClr val="tx1">
                    <a:lumMod val="95000"/>
                    <a:lumOff val="5000"/>
                  </a:schemeClr>
                </a:solidFill>
              </a:rPr>
              <a:t> </a:t>
            </a:r>
            <a:r>
              <a:rPr lang="ru-RU" sz="2400" dirty="0" err="1">
                <a:solidFill>
                  <a:schemeClr val="tx1">
                    <a:lumMod val="95000"/>
                    <a:lumOff val="5000"/>
                  </a:schemeClr>
                </a:solidFill>
              </a:rPr>
              <a:t>ва</a:t>
            </a:r>
            <a:r>
              <a:rPr lang="ru-RU" sz="2400" dirty="0">
                <a:solidFill>
                  <a:schemeClr val="tx1">
                    <a:lumMod val="95000"/>
                    <a:lumOff val="5000"/>
                  </a:schemeClr>
                </a:solidFill>
              </a:rPr>
              <a:t> </a:t>
            </a:r>
            <a:r>
              <a:rPr lang="ru-RU" sz="2400" dirty="0" err="1">
                <a:solidFill>
                  <a:schemeClr val="tx1">
                    <a:lumMod val="95000"/>
                    <a:lumOff val="5000"/>
                  </a:schemeClr>
                </a:solidFill>
              </a:rPr>
              <a:t>сўриларда</a:t>
            </a:r>
            <a:r>
              <a:rPr lang="ru-RU" sz="2400" dirty="0">
                <a:solidFill>
                  <a:schemeClr val="tx1">
                    <a:lumMod val="95000"/>
                    <a:lumOff val="5000"/>
                  </a:schemeClr>
                </a:solidFill>
              </a:rPr>
              <a:t> (</a:t>
            </a:r>
            <a:r>
              <a:rPr lang="ru-RU" sz="2400" dirty="0" err="1">
                <a:solidFill>
                  <a:schemeClr val="tx1">
                    <a:lumMod val="95000"/>
                    <a:lumOff val="5000"/>
                  </a:schemeClr>
                </a:solidFill>
              </a:rPr>
              <a:t>асосан</a:t>
            </a:r>
            <a:r>
              <a:rPr lang="ru-RU" sz="2400" dirty="0">
                <a:solidFill>
                  <a:schemeClr val="tx1">
                    <a:lumMod val="95000"/>
                    <a:lumOff val="5000"/>
                  </a:schemeClr>
                </a:solidFill>
              </a:rPr>
              <a:t> </a:t>
            </a:r>
            <a:r>
              <a:rPr lang="ru-RU" sz="2400" dirty="0" err="1">
                <a:solidFill>
                  <a:schemeClr val="tx1">
                    <a:lumMod val="95000"/>
                    <a:lumOff val="5000"/>
                  </a:schemeClr>
                </a:solidFill>
              </a:rPr>
              <a:t>Фарғона</a:t>
            </a:r>
            <a:r>
              <a:rPr lang="ru-RU" sz="2400" dirty="0">
                <a:solidFill>
                  <a:schemeClr val="tx1">
                    <a:lumMod val="95000"/>
                    <a:lumOff val="5000"/>
                  </a:schemeClr>
                </a:solidFill>
              </a:rPr>
              <a:t> </a:t>
            </a:r>
            <a:r>
              <a:rPr lang="ru-RU" sz="2400" dirty="0" err="1">
                <a:solidFill>
                  <a:schemeClr val="tx1">
                    <a:lumMod val="95000"/>
                    <a:lumOff val="5000"/>
                  </a:schemeClr>
                </a:solidFill>
              </a:rPr>
              <a:t>водийсида</a:t>
            </a:r>
            <a:r>
              <a:rPr lang="ru-RU" sz="2400" dirty="0">
                <a:solidFill>
                  <a:schemeClr val="tx1">
                    <a:lumMod val="95000"/>
                    <a:lumOff val="5000"/>
                  </a:schemeClr>
                </a:solidFill>
              </a:rPr>
              <a:t>) </a:t>
            </a:r>
            <a:r>
              <a:rPr lang="ru-RU" sz="2400" dirty="0" err="1">
                <a:solidFill>
                  <a:schemeClr val="tx1">
                    <a:lumMod val="95000"/>
                    <a:lumOff val="5000"/>
                  </a:schemeClr>
                </a:solidFill>
              </a:rPr>
              <a:t>ўстирилади</a:t>
            </a:r>
            <a:r>
              <a:rPr lang="ru-RU" sz="2400" dirty="0">
                <a:solidFill>
                  <a:schemeClr val="tx1">
                    <a:lumMod val="95000"/>
                    <a:lumOff val="5000"/>
                  </a:schemeClr>
                </a:solidFill>
              </a:rPr>
              <a:t>.</a:t>
            </a:r>
            <a:endParaRPr lang="ru-RU" sz="2400" dirty="0">
              <a:solidFill>
                <a:schemeClr val="tx1">
                  <a:lumMod val="95000"/>
                  <a:lumOff val="5000"/>
                </a:schemeClr>
              </a:solidFill>
            </a:endParaRPr>
          </a:p>
        </p:txBody>
      </p:sp>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93918"/>
            <a:ext cx="2681416" cy="3062199"/>
          </a:xfrm>
          <a:prstGeom prst="rect">
            <a:avLst/>
          </a:prstGeom>
        </p:spPr>
      </p:pic>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17243" y="1742303"/>
            <a:ext cx="3974757" cy="3113813"/>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02127" y="1742304"/>
            <a:ext cx="2515116" cy="3113812"/>
          </a:xfrm>
          <a:prstGeom prst="rect">
            <a:avLst/>
          </a:prstGeom>
        </p:spPr>
      </p:pic>
      <p:pic>
        <p:nvPicPr>
          <p:cNvPr id="11" name="Рисунок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81416" y="1742303"/>
            <a:ext cx="3014792" cy="3113813"/>
          </a:xfrm>
          <a:prstGeom prst="rect">
            <a:avLst/>
          </a:prstGeom>
        </p:spPr>
      </p:pic>
    </p:spTree>
    <p:extLst>
      <p:ext uri="{BB962C8B-B14F-4D97-AF65-F5344CB8AC3E}">
        <p14:creationId xmlns:p14="http://schemas.microsoft.com/office/powerpoint/2010/main" val="719610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125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ppt_x"/>
                                          </p:val>
                                        </p:tav>
                                        <p:tav tm="100000">
                                          <p:val>
                                            <p:strVal val="#ppt_x"/>
                                          </p:val>
                                        </p:tav>
                                      </p:tavLst>
                                    </p:anim>
                                    <p:anim calcmode="lin" valueType="num">
                                      <p:cBhvr additive="base">
                                        <p:cTn id="3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
            <a:ext cx="12192000" cy="6685005"/>
          </a:xfrm>
        </p:spPr>
      </p:pic>
      <p:sp>
        <p:nvSpPr>
          <p:cNvPr id="6" name="Прямоугольник 5"/>
          <p:cNvSpPr/>
          <p:nvPr/>
        </p:nvSpPr>
        <p:spPr>
          <a:xfrm>
            <a:off x="1" y="-1"/>
            <a:ext cx="12192000" cy="5103342"/>
          </a:xfrm>
          <a:prstGeom prst="rect">
            <a:avLst/>
          </a:prstGeom>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2400" b="1" dirty="0" err="1">
                <a:solidFill>
                  <a:schemeClr val="tx1">
                    <a:lumMod val="95000"/>
                    <a:lumOff val="5000"/>
                  </a:schemeClr>
                </a:solidFill>
              </a:rPr>
              <a:t>Ўзбекистонда</a:t>
            </a:r>
            <a:r>
              <a:rPr lang="ru-RU" sz="2400" b="1" dirty="0">
                <a:solidFill>
                  <a:schemeClr val="tx1">
                    <a:lumMod val="95000"/>
                    <a:lumOff val="5000"/>
                  </a:schemeClr>
                </a:solidFill>
              </a:rPr>
              <a:t> </a:t>
            </a:r>
            <a:r>
              <a:rPr lang="ru-RU" sz="2400" b="1" dirty="0" err="1">
                <a:solidFill>
                  <a:schemeClr val="tx1">
                    <a:lumMod val="95000"/>
                    <a:lumOff val="5000"/>
                  </a:schemeClr>
                </a:solidFill>
              </a:rPr>
              <a:t>ҳам</a:t>
            </a:r>
            <a:r>
              <a:rPr lang="ru-RU" sz="2400" b="1" dirty="0">
                <a:solidFill>
                  <a:schemeClr val="tx1">
                    <a:lumMod val="95000"/>
                    <a:lumOff val="5000"/>
                  </a:schemeClr>
                </a:solidFill>
              </a:rPr>
              <a:t> </a:t>
            </a:r>
            <a:r>
              <a:rPr lang="ru-RU" sz="2400" b="1" dirty="0" err="1">
                <a:solidFill>
                  <a:schemeClr val="tx1">
                    <a:lumMod val="95000"/>
                    <a:lumOff val="5000"/>
                  </a:schemeClr>
                </a:solidFill>
              </a:rPr>
              <a:t>токчилик</a:t>
            </a:r>
            <a:r>
              <a:rPr lang="ru-RU" sz="2400" b="1" dirty="0">
                <a:solidFill>
                  <a:schemeClr val="tx1">
                    <a:lumMod val="95000"/>
                    <a:lumOff val="5000"/>
                  </a:schemeClr>
                </a:solidFill>
              </a:rPr>
              <a:t> </a:t>
            </a:r>
            <a:r>
              <a:rPr lang="ru-RU" sz="2400" b="1" dirty="0" err="1">
                <a:solidFill>
                  <a:schemeClr val="tx1">
                    <a:lumMod val="95000"/>
                    <a:lumOff val="5000"/>
                  </a:schemeClr>
                </a:solidFill>
              </a:rPr>
              <a:t>қадимий</a:t>
            </a:r>
            <a:r>
              <a:rPr lang="ru-RU" sz="2400" b="1" dirty="0">
                <a:solidFill>
                  <a:schemeClr val="tx1">
                    <a:lumMod val="95000"/>
                    <a:lumOff val="5000"/>
                  </a:schemeClr>
                </a:solidFill>
              </a:rPr>
              <a:t> </a:t>
            </a:r>
            <a:r>
              <a:rPr lang="ru-RU" sz="2400" b="1" dirty="0" err="1">
                <a:solidFill>
                  <a:schemeClr val="tx1">
                    <a:lumMod val="95000"/>
                    <a:lumOff val="5000"/>
                  </a:schemeClr>
                </a:solidFill>
              </a:rPr>
              <a:t>тармоқлардан</a:t>
            </a:r>
            <a:r>
              <a:rPr lang="ru-RU" sz="2400" b="1" dirty="0">
                <a:solidFill>
                  <a:schemeClr val="tx1">
                    <a:lumMod val="95000"/>
                    <a:lumOff val="5000"/>
                  </a:schemeClr>
                </a:solidFill>
              </a:rPr>
              <a:t> </a:t>
            </a:r>
            <a:r>
              <a:rPr lang="ru-RU" sz="2400" b="1" dirty="0" err="1">
                <a:solidFill>
                  <a:schemeClr val="tx1">
                    <a:lumMod val="95000"/>
                    <a:lumOff val="5000"/>
                  </a:schemeClr>
                </a:solidFill>
              </a:rPr>
              <a:t>бири</a:t>
            </a:r>
            <a:r>
              <a:rPr lang="ru-RU" sz="2400" b="1" dirty="0">
                <a:solidFill>
                  <a:schemeClr val="tx1">
                    <a:lumMod val="95000"/>
                    <a:lumOff val="5000"/>
                  </a:schemeClr>
                </a:solidFill>
              </a:rPr>
              <a:t>. </a:t>
            </a:r>
            <a:r>
              <a:rPr lang="ru-RU" sz="2400" b="1" dirty="0" err="1">
                <a:solidFill>
                  <a:schemeClr val="tx1">
                    <a:lumMod val="95000"/>
                    <a:lumOff val="5000"/>
                  </a:schemeClr>
                </a:solidFill>
              </a:rPr>
              <a:t>Фарғона</a:t>
            </a:r>
            <a:r>
              <a:rPr lang="ru-RU" sz="2400" b="1" dirty="0">
                <a:solidFill>
                  <a:schemeClr val="tx1">
                    <a:lumMod val="95000"/>
                    <a:lumOff val="5000"/>
                  </a:schemeClr>
                </a:solidFill>
              </a:rPr>
              <a:t> </a:t>
            </a:r>
            <a:r>
              <a:rPr lang="ru-RU" sz="2400" b="1" dirty="0" err="1">
                <a:solidFill>
                  <a:schemeClr val="tx1">
                    <a:lumMod val="95000"/>
                    <a:lumOff val="5000"/>
                  </a:schemeClr>
                </a:solidFill>
              </a:rPr>
              <a:t>водийси</a:t>
            </a:r>
            <a:r>
              <a:rPr lang="ru-RU" sz="2400" b="1" dirty="0">
                <a:solidFill>
                  <a:schemeClr val="tx1">
                    <a:lumMod val="95000"/>
                    <a:lumOff val="5000"/>
                  </a:schemeClr>
                </a:solidFill>
              </a:rPr>
              <a:t>, </a:t>
            </a:r>
            <a:r>
              <a:rPr lang="ru-RU" sz="2400" b="1" dirty="0" err="1">
                <a:solidFill>
                  <a:schemeClr val="tx1">
                    <a:lumMod val="95000"/>
                    <a:lumOff val="5000"/>
                  </a:schemeClr>
                </a:solidFill>
              </a:rPr>
              <a:t>Самарқанд</a:t>
            </a:r>
            <a:r>
              <a:rPr lang="ru-RU" sz="2400" b="1" dirty="0">
                <a:solidFill>
                  <a:schemeClr val="tx1">
                    <a:lumMod val="95000"/>
                    <a:lumOff val="5000"/>
                  </a:schemeClr>
                </a:solidFill>
              </a:rPr>
              <a:t> </a:t>
            </a:r>
            <a:r>
              <a:rPr lang="ru-RU" sz="2400" b="1" dirty="0" err="1">
                <a:solidFill>
                  <a:schemeClr val="tx1">
                    <a:lumMod val="95000"/>
                    <a:lumOff val="5000"/>
                  </a:schemeClr>
                </a:solidFill>
              </a:rPr>
              <a:t>ва</a:t>
            </a:r>
            <a:r>
              <a:rPr lang="ru-RU" sz="2400" b="1" dirty="0">
                <a:solidFill>
                  <a:schemeClr val="tx1">
                    <a:lumMod val="95000"/>
                    <a:lumOff val="5000"/>
                  </a:schemeClr>
                </a:solidFill>
              </a:rPr>
              <a:t> </a:t>
            </a:r>
            <a:r>
              <a:rPr lang="ru-RU" sz="2400" b="1" dirty="0" err="1">
                <a:solidFill>
                  <a:schemeClr val="tx1">
                    <a:lumMod val="95000"/>
                    <a:lumOff val="5000"/>
                  </a:schemeClr>
                </a:solidFill>
              </a:rPr>
              <a:t>Тошкент</a:t>
            </a:r>
            <a:r>
              <a:rPr lang="ru-RU" sz="2400" b="1" dirty="0">
                <a:solidFill>
                  <a:schemeClr val="tx1">
                    <a:lumMod val="95000"/>
                    <a:lumOff val="5000"/>
                  </a:schemeClr>
                </a:solidFill>
              </a:rPr>
              <a:t> </a:t>
            </a:r>
            <a:r>
              <a:rPr lang="ru-RU" sz="2400" b="1" dirty="0" err="1">
                <a:solidFill>
                  <a:schemeClr val="tx1">
                    <a:lumMod val="95000"/>
                    <a:lumOff val="5000"/>
                  </a:schemeClr>
                </a:solidFill>
              </a:rPr>
              <a:t>вилоятларида</a:t>
            </a:r>
            <a:r>
              <a:rPr lang="ru-RU" sz="2400" b="1" dirty="0">
                <a:solidFill>
                  <a:schemeClr val="tx1">
                    <a:lumMod val="95000"/>
                    <a:lumOff val="5000"/>
                  </a:schemeClr>
                </a:solidFill>
              </a:rPr>
              <a:t> </a:t>
            </a:r>
            <a:r>
              <a:rPr lang="ru-RU" sz="2400" b="1" dirty="0" err="1">
                <a:solidFill>
                  <a:schemeClr val="tx1">
                    <a:lumMod val="95000"/>
                    <a:lumOff val="5000"/>
                  </a:schemeClr>
                </a:solidFill>
              </a:rPr>
              <a:t>ривожланган</a:t>
            </a:r>
            <a:r>
              <a:rPr lang="ru-RU" sz="2400" b="1" dirty="0">
                <a:solidFill>
                  <a:schemeClr val="tx1">
                    <a:lumMod val="95000"/>
                    <a:lumOff val="5000"/>
                  </a:schemeClr>
                </a:solidFill>
              </a:rPr>
              <a:t>. </a:t>
            </a:r>
            <a:r>
              <a:rPr lang="ru-RU" sz="2400" b="1" dirty="0" err="1">
                <a:solidFill>
                  <a:schemeClr val="tx1">
                    <a:lumMod val="95000"/>
                    <a:lumOff val="5000"/>
                  </a:schemeClr>
                </a:solidFill>
              </a:rPr>
              <a:t>Ўзбекистонда</a:t>
            </a:r>
            <a:r>
              <a:rPr lang="ru-RU" sz="2400" b="1" dirty="0">
                <a:solidFill>
                  <a:schemeClr val="tx1">
                    <a:lumMod val="95000"/>
                    <a:lumOff val="5000"/>
                  </a:schemeClr>
                </a:solidFill>
              </a:rPr>
              <a:t> </a:t>
            </a:r>
            <a:r>
              <a:rPr lang="ru-RU" sz="2400" b="1" dirty="0" err="1">
                <a:solidFill>
                  <a:schemeClr val="tx1">
                    <a:lumMod val="95000"/>
                    <a:lumOff val="5000"/>
                  </a:schemeClr>
                </a:solidFill>
              </a:rPr>
              <a:t>токчиликнинг</a:t>
            </a:r>
            <a:r>
              <a:rPr lang="ru-RU" sz="2400" b="1" dirty="0">
                <a:solidFill>
                  <a:schemeClr val="tx1">
                    <a:lumMod val="95000"/>
                    <a:lumOff val="5000"/>
                  </a:schemeClr>
                </a:solidFill>
              </a:rPr>
              <a:t> </a:t>
            </a:r>
            <a:r>
              <a:rPr lang="ru-RU" sz="2400" b="1" dirty="0" err="1">
                <a:solidFill>
                  <a:schemeClr val="tx1">
                    <a:lumMod val="95000"/>
                    <a:lumOff val="5000"/>
                  </a:schemeClr>
                </a:solidFill>
              </a:rPr>
              <a:t>хўраки</a:t>
            </a:r>
            <a:r>
              <a:rPr lang="ru-RU" sz="2400" b="1" dirty="0">
                <a:solidFill>
                  <a:schemeClr val="tx1">
                    <a:lumMod val="95000"/>
                    <a:lumOff val="5000"/>
                  </a:schemeClr>
                </a:solidFill>
              </a:rPr>
              <a:t>, </a:t>
            </a:r>
            <a:r>
              <a:rPr lang="ru-RU" sz="2400" b="1" dirty="0" err="1">
                <a:solidFill>
                  <a:schemeClr val="tx1">
                    <a:lumMod val="95000"/>
                    <a:lumOff val="5000"/>
                  </a:schemeClr>
                </a:solidFill>
              </a:rPr>
              <a:t>майизбоп</a:t>
            </a:r>
            <a:r>
              <a:rPr lang="ru-RU" sz="2400" b="1" dirty="0">
                <a:solidFill>
                  <a:schemeClr val="tx1">
                    <a:lumMod val="95000"/>
                    <a:lumOff val="5000"/>
                  </a:schemeClr>
                </a:solidFill>
              </a:rPr>
              <a:t> </a:t>
            </a:r>
            <a:r>
              <a:rPr lang="ru-RU" sz="2400" b="1" dirty="0" err="1">
                <a:solidFill>
                  <a:schemeClr val="tx1">
                    <a:lumMod val="95000"/>
                    <a:lumOff val="5000"/>
                  </a:schemeClr>
                </a:solidFill>
              </a:rPr>
              <a:t>ва</a:t>
            </a:r>
            <a:r>
              <a:rPr lang="ru-RU" sz="2400" b="1" dirty="0">
                <a:solidFill>
                  <a:schemeClr val="tx1">
                    <a:lumMod val="95000"/>
                    <a:lumOff val="5000"/>
                  </a:schemeClr>
                </a:solidFill>
              </a:rPr>
              <a:t> </a:t>
            </a:r>
            <a:r>
              <a:rPr lang="ru-RU" sz="2400" b="1" dirty="0" err="1">
                <a:solidFill>
                  <a:schemeClr val="tx1">
                    <a:lumMod val="95000"/>
                    <a:lumOff val="5000"/>
                  </a:schemeClr>
                </a:solidFill>
              </a:rPr>
              <a:t>консерва</a:t>
            </a:r>
            <a:r>
              <a:rPr lang="ru-RU" sz="2400" b="1" dirty="0">
                <a:solidFill>
                  <a:schemeClr val="tx1">
                    <a:lumMod val="95000"/>
                    <a:lumOff val="5000"/>
                  </a:schemeClr>
                </a:solidFill>
              </a:rPr>
              <a:t> </a:t>
            </a:r>
            <a:r>
              <a:rPr lang="ru-RU" sz="2400" b="1" dirty="0" err="1">
                <a:solidFill>
                  <a:schemeClr val="tx1">
                    <a:lumMod val="95000"/>
                    <a:lumOff val="5000"/>
                  </a:schemeClr>
                </a:solidFill>
              </a:rPr>
              <a:t>маҳсулотлари</a:t>
            </a:r>
            <a:r>
              <a:rPr lang="ru-RU" sz="2400" b="1" dirty="0">
                <a:solidFill>
                  <a:schemeClr val="tx1">
                    <a:lumMod val="95000"/>
                    <a:lumOff val="5000"/>
                  </a:schemeClr>
                </a:solidFill>
              </a:rPr>
              <a:t>, </a:t>
            </a:r>
            <a:r>
              <a:rPr lang="ru-RU" sz="2400" b="1" dirty="0" err="1">
                <a:solidFill>
                  <a:schemeClr val="tx1">
                    <a:lumMod val="95000"/>
                    <a:lumOff val="5000"/>
                  </a:schemeClr>
                </a:solidFill>
              </a:rPr>
              <a:t>виночилик</a:t>
            </a:r>
            <a:r>
              <a:rPr lang="ru-RU" sz="2400" b="1" dirty="0">
                <a:solidFill>
                  <a:schemeClr val="tx1">
                    <a:lumMod val="95000"/>
                    <a:lumOff val="5000"/>
                  </a:schemeClr>
                </a:solidFill>
              </a:rPr>
              <a:t> </a:t>
            </a:r>
            <a:r>
              <a:rPr lang="ru-RU" sz="2400" b="1" dirty="0" err="1">
                <a:solidFill>
                  <a:schemeClr val="tx1">
                    <a:lumMod val="95000"/>
                    <a:lumOff val="5000"/>
                  </a:schemeClr>
                </a:solidFill>
              </a:rPr>
              <a:t>йўналишлари</a:t>
            </a:r>
            <a:r>
              <a:rPr lang="ru-RU" sz="2400" b="1" dirty="0">
                <a:solidFill>
                  <a:schemeClr val="tx1">
                    <a:lumMod val="95000"/>
                    <a:lumOff val="5000"/>
                  </a:schemeClr>
                </a:solidFill>
              </a:rPr>
              <a:t> </a:t>
            </a:r>
            <a:r>
              <a:rPr lang="ru-RU" sz="2400" b="1" dirty="0" err="1">
                <a:solidFill>
                  <a:schemeClr val="tx1">
                    <a:lumMod val="95000"/>
                    <a:lumOff val="5000"/>
                  </a:schemeClr>
                </a:solidFill>
              </a:rPr>
              <a:t>тараққий</a:t>
            </a:r>
            <a:r>
              <a:rPr lang="ru-RU" sz="2400" b="1" dirty="0">
                <a:solidFill>
                  <a:schemeClr val="tx1">
                    <a:lumMod val="95000"/>
                    <a:lumOff val="5000"/>
                  </a:schemeClr>
                </a:solidFill>
              </a:rPr>
              <a:t> </a:t>
            </a:r>
            <a:r>
              <a:rPr lang="ru-RU" sz="2400" b="1" dirty="0" err="1">
                <a:solidFill>
                  <a:schemeClr val="tx1">
                    <a:lumMod val="95000"/>
                    <a:lumOff val="5000"/>
                  </a:schemeClr>
                </a:solidFill>
              </a:rPr>
              <a:t>этган</a:t>
            </a:r>
            <a:r>
              <a:rPr lang="ru-RU" sz="2400" b="1" dirty="0">
                <a:solidFill>
                  <a:schemeClr val="tx1">
                    <a:lumMod val="95000"/>
                    <a:lumOff val="5000"/>
                  </a:schemeClr>
                </a:solidFill>
              </a:rPr>
              <a:t>. </a:t>
            </a:r>
            <a:r>
              <a:rPr lang="ru-RU" sz="2400" b="1" dirty="0" err="1">
                <a:solidFill>
                  <a:schemeClr val="tx1">
                    <a:lumMod val="95000"/>
                    <a:lumOff val="5000"/>
                  </a:schemeClr>
                </a:solidFill>
              </a:rPr>
              <a:t>Токзорлар</a:t>
            </a:r>
            <a:r>
              <a:rPr lang="ru-RU" sz="2400" b="1" dirty="0">
                <a:solidFill>
                  <a:schemeClr val="tx1">
                    <a:lumMod val="95000"/>
                    <a:lumOff val="5000"/>
                  </a:schemeClr>
                </a:solidFill>
              </a:rPr>
              <a:t> </a:t>
            </a:r>
            <a:r>
              <a:rPr lang="ru-RU" sz="2400" b="1" dirty="0" err="1">
                <a:solidFill>
                  <a:schemeClr val="tx1">
                    <a:lumMod val="95000"/>
                    <a:lumOff val="5000"/>
                  </a:schemeClr>
                </a:solidFill>
              </a:rPr>
              <a:t>майдони</a:t>
            </a:r>
            <a:r>
              <a:rPr lang="ru-RU" sz="2400" b="1" dirty="0">
                <a:solidFill>
                  <a:schemeClr val="tx1">
                    <a:lumMod val="95000"/>
                    <a:lumOff val="5000"/>
                  </a:schemeClr>
                </a:solidFill>
              </a:rPr>
              <a:t> 135 </a:t>
            </a:r>
            <a:r>
              <a:rPr lang="ru-RU" sz="2400" b="1" dirty="0" err="1">
                <a:solidFill>
                  <a:schemeClr val="tx1">
                    <a:lumMod val="95000"/>
                    <a:lumOff val="5000"/>
                  </a:schemeClr>
                </a:solidFill>
              </a:rPr>
              <a:t>минг</a:t>
            </a:r>
            <a:r>
              <a:rPr lang="ru-RU" sz="2400" b="1" dirty="0">
                <a:solidFill>
                  <a:schemeClr val="tx1">
                    <a:lumMod val="95000"/>
                    <a:lumOff val="5000"/>
                  </a:schemeClr>
                </a:solidFill>
              </a:rPr>
              <a:t> </a:t>
            </a:r>
            <a:r>
              <a:rPr lang="ru-RU" sz="2400" b="1" dirty="0" err="1">
                <a:solidFill>
                  <a:schemeClr val="tx1">
                    <a:lumMod val="95000"/>
                    <a:lumOff val="5000"/>
                  </a:schemeClr>
                </a:solidFill>
              </a:rPr>
              <a:t>гектарга</a:t>
            </a:r>
            <a:r>
              <a:rPr lang="ru-RU" sz="2400" b="1" dirty="0">
                <a:solidFill>
                  <a:schemeClr val="tx1">
                    <a:lumMod val="95000"/>
                    <a:lumOff val="5000"/>
                  </a:schemeClr>
                </a:solidFill>
              </a:rPr>
              <a:t> </a:t>
            </a:r>
            <a:r>
              <a:rPr lang="ru-RU" sz="2400" b="1" dirty="0" err="1">
                <a:solidFill>
                  <a:schemeClr val="tx1">
                    <a:lumMod val="95000"/>
                    <a:lumOff val="5000"/>
                  </a:schemeClr>
                </a:solidFill>
              </a:rPr>
              <a:t>яқин</a:t>
            </a:r>
            <a:r>
              <a:rPr lang="ru-RU" sz="2400" b="1" dirty="0">
                <a:solidFill>
                  <a:schemeClr val="tx1">
                    <a:lumMod val="95000"/>
                    <a:lumOff val="5000"/>
                  </a:schemeClr>
                </a:solidFill>
              </a:rPr>
              <a:t>.</a:t>
            </a:r>
          </a:p>
          <a:p>
            <a:pPr algn="just"/>
            <a:r>
              <a:rPr lang="ru-RU" sz="2400" b="1" dirty="0" err="1">
                <a:solidFill>
                  <a:schemeClr val="tx1">
                    <a:lumMod val="95000"/>
                    <a:lumOff val="5000"/>
                  </a:schemeClr>
                </a:solidFill>
              </a:rPr>
              <a:t>Ўзбекистонда</a:t>
            </a:r>
            <a:r>
              <a:rPr lang="ru-RU" sz="2400" b="1" dirty="0">
                <a:solidFill>
                  <a:schemeClr val="tx1">
                    <a:lumMod val="95000"/>
                    <a:lumOff val="5000"/>
                  </a:schemeClr>
                </a:solidFill>
              </a:rPr>
              <a:t> </a:t>
            </a:r>
            <a:r>
              <a:rPr lang="ru-RU" sz="2400" b="1" dirty="0" err="1">
                <a:solidFill>
                  <a:schemeClr val="tx1">
                    <a:lumMod val="95000"/>
                    <a:lumOff val="5000"/>
                  </a:schemeClr>
                </a:solidFill>
              </a:rPr>
              <a:t>токнинг</a:t>
            </a:r>
            <a:r>
              <a:rPr lang="ru-RU" sz="2400" b="1" dirty="0">
                <a:solidFill>
                  <a:schemeClr val="tx1">
                    <a:lumMod val="95000"/>
                    <a:lumOff val="5000"/>
                  </a:schemeClr>
                </a:solidFill>
              </a:rPr>
              <a:t> </a:t>
            </a:r>
            <a:r>
              <a:rPr lang="ru-RU" sz="2400" b="1" dirty="0" err="1">
                <a:solidFill>
                  <a:schemeClr val="tx1">
                    <a:lumMod val="95000"/>
                    <a:lumOff val="5000"/>
                  </a:schemeClr>
                </a:solidFill>
              </a:rPr>
              <a:t>Каттақўрғон</a:t>
            </a:r>
            <a:r>
              <a:rPr lang="ru-RU" sz="2400" b="1" dirty="0">
                <a:solidFill>
                  <a:schemeClr val="tx1">
                    <a:lumMod val="95000"/>
                    <a:lumOff val="5000"/>
                  </a:schemeClr>
                </a:solidFill>
              </a:rPr>
              <a:t>, </a:t>
            </a:r>
            <a:r>
              <a:rPr lang="ru-RU" sz="2400" b="1" dirty="0" err="1">
                <a:solidFill>
                  <a:schemeClr val="tx1">
                    <a:lumMod val="95000"/>
                    <a:lumOff val="5000"/>
                  </a:schemeClr>
                </a:solidFill>
              </a:rPr>
              <a:t>ҳусайни</a:t>
            </a:r>
            <a:r>
              <a:rPr lang="ru-RU" sz="2400" b="1" dirty="0">
                <a:solidFill>
                  <a:schemeClr val="tx1">
                    <a:lumMod val="95000"/>
                    <a:lumOff val="5000"/>
                  </a:schemeClr>
                </a:solidFill>
              </a:rPr>
              <a:t>, </a:t>
            </a:r>
            <a:r>
              <a:rPr lang="ru-RU" sz="2400" b="1" dirty="0" err="1">
                <a:solidFill>
                  <a:schemeClr val="tx1">
                    <a:lumMod val="95000"/>
                    <a:lumOff val="5000"/>
                  </a:schemeClr>
                </a:solidFill>
              </a:rPr>
              <a:t>қизил</a:t>
            </a:r>
            <a:r>
              <a:rPr lang="ru-RU" sz="2400" b="1" dirty="0">
                <a:solidFill>
                  <a:schemeClr val="tx1">
                    <a:lumMod val="95000"/>
                    <a:lumOff val="5000"/>
                  </a:schemeClr>
                </a:solidFill>
              </a:rPr>
              <a:t>, </a:t>
            </a:r>
            <a:r>
              <a:rPr lang="ru-RU" sz="2400" b="1" dirty="0" err="1">
                <a:solidFill>
                  <a:schemeClr val="tx1">
                    <a:lumMod val="95000"/>
                    <a:lumOff val="5000"/>
                  </a:schemeClr>
                </a:solidFill>
              </a:rPr>
              <a:t>чилги</a:t>
            </a:r>
            <a:r>
              <a:rPr lang="ru-RU" sz="2400" b="1" dirty="0">
                <a:solidFill>
                  <a:schemeClr val="tx1">
                    <a:lumMod val="95000"/>
                    <a:lumOff val="5000"/>
                  </a:schemeClr>
                </a:solidFill>
              </a:rPr>
              <a:t> </a:t>
            </a:r>
            <a:r>
              <a:rPr lang="ru-RU" sz="2400" b="1" dirty="0" err="1">
                <a:solidFill>
                  <a:schemeClr val="tx1">
                    <a:lumMod val="95000"/>
                    <a:lumOff val="5000"/>
                  </a:schemeClr>
                </a:solidFill>
              </a:rPr>
              <a:t>ва</a:t>
            </a:r>
            <a:r>
              <a:rPr lang="ru-RU" sz="2400" b="1" dirty="0">
                <a:solidFill>
                  <a:schemeClr val="tx1">
                    <a:lumMod val="95000"/>
                    <a:lumOff val="5000"/>
                  </a:schemeClr>
                </a:solidFill>
              </a:rPr>
              <a:t> </a:t>
            </a:r>
            <a:r>
              <a:rPr lang="ru-RU" sz="2400" b="1" dirty="0" err="1">
                <a:solidFill>
                  <a:schemeClr val="tx1">
                    <a:lumMod val="95000"/>
                    <a:lumOff val="5000"/>
                  </a:schemeClr>
                </a:solidFill>
              </a:rPr>
              <a:t>бошқа</a:t>
            </a:r>
            <a:r>
              <a:rPr lang="ru-RU" sz="2400" b="1" dirty="0">
                <a:solidFill>
                  <a:schemeClr val="tx1">
                    <a:lumMod val="95000"/>
                    <a:lumOff val="5000"/>
                  </a:schemeClr>
                </a:solidFill>
              </a:rPr>
              <a:t> </a:t>
            </a:r>
            <a:r>
              <a:rPr lang="ru-RU" sz="2400" b="1" dirty="0" err="1">
                <a:solidFill>
                  <a:schemeClr val="tx1">
                    <a:lumMod val="95000"/>
                    <a:lumOff val="5000"/>
                  </a:schemeClr>
                </a:solidFill>
              </a:rPr>
              <a:t>навлари</a:t>
            </a:r>
            <a:r>
              <a:rPr lang="ru-RU" sz="2400" b="1" dirty="0">
                <a:solidFill>
                  <a:schemeClr val="tx1">
                    <a:lumMod val="95000"/>
                    <a:lumOff val="5000"/>
                  </a:schemeClr>
                </a:solidFill>
              </a:rPr>
              <a:t> </a:t>
            </a:r>
            <a:r>
              <a:rPr lang="ru-RU" sz="2400" b="1" dirty="0" err="1">
                <a:solidFill>
                  <a:schemeClr val="tx1">
                    <a:lumMod val="95000"/>
                    <a:lumOff val="5000"/>
                  </a:schemeClr>
                </a:solidFill>
              </a:rPr>
              <a:t>кўп</a:t>
            </a:r>
            <a:r>
              <a:rPr lang="ru-RU" sz="2400" b="1" dirty="0">
                <a:solidFill>
                  <a:schemeClr val="tx1">
                    <a:lumMod val="95000"/>
                    <a:lumOff val="5000"/>
                  </a:schemeClr>
                </a:solidFill>
              </a:rPr>
              <a:t> </a:t>
            </a:r>
            <a:r>
              <a:rPr lang="ru-RU" sz="2400" b="1" dirty="0" err="1">
                <a:solidFill>
                  <a:schemeClr val="tx1">
                    <a:lumMod val="95000"/>
                    <a:lumOff val="5000"/>
                  </a:schemeClr>
                </a:solidFill>
              </a:rPr>
              <a:t>экилади</a:t>
            </a:r>
            <a:r>
              <a:rPr lang="ru-RU" sz="2400" b="1" dirty="0">
                <a:solidFill>
                  <a:schemeClr val="tx1">
                    <a:lumMod val="95000"/>
                    <a:lumOff val="5000"/>
                  </a:schemeClr>
                </a:solidFill>
              </a:rPr>
              <a:t>. </a:t>
            </a:r>
            <a:r>
              <a:rPr lang="ru-RU" sz="2400" b="1" dirty="0" err="1">
                <a:solidFill>
                  <a:schemeClr val="tx1">
                    <a:lumMod val="95000"/>
                    <a:lumOff val="5000"/>
                  </a:schemeClr>
                </a:solidFill>
              </a:rPr>
              <a:t>Самарқанд</a:t>
            </a:r>
            <a:r>
              <a:rPr lang="ru-RU" sz="2400" b="1" dirty="0">
                <a:solidFill>
                  <a:schemeClr val="tx1">
                    <a:lumMod val="95000"/>
                    <a:lumOff val="5000"/>
                  </a:schemeClr>
                </a:solidFill>
              </a:rPr>
              <a:t> </a:t>
            </a:r>
            <a:r>
              <a:rPr lang="ru-RU" sz="2400" b="1" dirty="0" err="1">
                <a:solidFill>
                  <a:schemeClr val="tx1">
                    <a:lumMod val="95000"/>
                    <a:lumOff val="5000"/>
                  </a:schemeClr>
                </a:solidFill>
              </a:rPr>
              <a:t>вилояти</a:t>
            </a:r>
            <a:r>
              <a:rPr lang="ru-RU" sz="2400" b="1" dirty="0">
                <a:solidFill>
                  <a:schemeClr val="tx1">
                    <a:lumMod val="95000"/>
                    <a:lumOff val="5000"/>
                  </a:schemeClr>
                </a:solidFill>
              </a:rPr>
              <a:t> </a:t>
            </a:r>
            <a:r>
              <a:rPr lang="ru-RU" sz="2400" b="1" dirty="0" err="1">
                <a:solidFill>
                  <a:schemeClr val="tx1">
                    <a:lumMod val="95000"/>
                    <a:lumOff val="5000"/>
                  </a:schemeClr>
                </a:solidFill>
              </a:rPr>
              <a:t>узумдан</a:t>
            </a:r>
            <a:r>
              <a:rPr lang="ru-RU" sz="2400" b="1" dirty="0">
                <a:solidFill>
                  <a:schemeClr val="tx1">
                    <a:lumMod val="95000"/>
                    <a:lumOff val="5000"/>
                  </a:schemeClr>
                </a:solidFill>
              </a:rPr>
              <a:t> </a:t>
            </a:r>
            <a:r>
              <a:rPr lang="ru-RU" sz="2400" b="1" dirty="0" err="1">
                <a:solidFill>
                  <a:schemeClr val="tx1">
                    <a:lumMod val="95000"/>
                    <a:lumOff val="5000"/>
                  </a:schemeClr>
                </a:solidFill>
              </a:rPr>
              <a:t>тайёрланадиган</a:t>
            </a:r>
            <a:r>
              <a:rPr lang="ru-RU" sz="2400" b="1" dirty="0">
                <a:solidFill>
                  <a:schemeClr val="tx1">
                    <a:lumMod val="95000"/>
                    <a:lumOff val="5000"/>
                  </a:schemeClr>
                </a:solidFill>
              </a:rPr>
              <a:t> </a:t>
            </a:r>
            <a:r>
              <a:rPr lang="ru-RU" sz="2400" b="1" dirty="0" err="1">
                <a:solidFill>
                  <a:schemeClr val="tx1">
                    <a:lumMod val="95000"/>
                    <a:lumOff val="5000"/>
                  </a:schemeClr>
                </a:solidFill>
              </a:rPr>
              <a:t>майизлари</a:t>
            </a:r>
            <a:r>
              <a:rPr lang="ru-RU" sz="2400" b="1" dirty="0">
                <a:solidFill>
                  <a:schemeClr val="tx1">
                    <a:lumMod val="95000"/>
                    <a:lumOff val="5000"/>
                  </a:schemeClr>
                </a:solidFill>
              </a:rPr>
              <a:t> </a:t>
            </a:r>
            <a:r>
              <a:rPr lang="ru-RU" sz="2400" b="1" dirty="0" err="1">
                <a:solidFill>
                  <a:schemeClr val="tx1">
                    <a:lumMod val="95000"/>
                    <a:lumOff val="5000"/>
                  </a:schemeClr>
                </a:solidFill>
              </a:rPr>
              <a:t>билан</a:t>
            </a:r>
            <a:r>
              <a:rPr lang="ru-RU" sz="2400" b="1" dirty="0">
                <a:solidFill>
                  <a:schemeClr val="tx1">
                    <a:lumMod val="95000"/>
                    <a:lumOff val="5000"/>
                  </a:schemeClr>
                </a:solidFill>
              </a:rPr>
              <a:t> </a:t>
            </a:r>
            <a:r>
              <a:rPr lang="ru-RU" sz="2400" b="1" dirty="0" err="1">
                <a:solidFill>
                  <a:schemeClr val="tx1">
                    <a:lumMod val="95000"/>
                    <a:lumOff val="5000"/>
                  </a:schemeClr>
                </a:solidFill>
              </a:rPr>
              <a:t>шуҳрат</a:t>
            </a:r>
            <a:r>
              <a:rPr lang="ru-RU" sz="2400" b="1" dirty="0">
                <a:solidFill>
                  <a:schemeClr val="tx1">
                    <a:lumMod val="95000"/>
                    <a:lumOff val="5000"/>
                  </a:schemeClr>
                </a:solidFill>
              </a:rPr>
              <a:t> </a:t>
            </a:r>
            <a:r>
              <a:rPr lang="ru-RU" sz="2400" b="1" dirty="0" err="1">
                <a:solidFill>
                  <a:schemeClr val="tx1">
                    <a:lumMod val="95000"/>
                    <a:lumOff val="5000"/>
                  </a:schemeClr>
                </a:solidFill>
              </a:rPr>
              <a:t>қозонган</a:t>
            </a:r>
            <a:r>
              <a:rPr lang="ru-RU" sz="2400" b="1" dirty="0">
                <a:solidFill>
                  <a:schemeClr val="tx1">
                    <a:lumMod val="95000"/>
                    <a:lumOff val="5000"/>
                  </a:schemeClr>
                </a:solidFill>
              </a:rPr>
              <a:t>.</a:t>
            </a:r>
          </a:p>
          <a:p>
            <a:pPr algn="just"/>
            <a:r>
              <a:rPr lang="uz-Cyrl-UZ" sz="2400" b="1" dirty="0">
                <a:solidFill>
                  <a:schemeClr val="tx1">
                    <a:lumMod val="95000"/>
                    <a:lumOff val="5000"/>
                  </a:schemeClr>
                </a:solidFill>
              </a:rPr>
              <a:t>Ўзбекистонда 2006 йил 790,4 минг тонна узум етиштирилди. Унинг 32,8 % ёки 259, 8 минг тоннаси биргина Самарқанд вилоятига тўғри келади. Бу вилоятдан ташқари Бухоро(120,5 минг тонна), Тошкент(90,1 минг тонна) ва Сурхондарё(88,9 минг тонна) вилоятларида ҳам кўп етиштирилади.</a:t>
            </a:r>
            <a:endParaRPr lang="ru-RU" sz="2400" b="1" dirty="0">
              <a:solidFill>
                <a:schemeClr val="tx1">
                  <a:lumMod val="95000"/>
                  <a:lumOff val="5000"/>
                </a:schemeClr>
              </a:solidFill>
            </a:endParaRPr>
          </a:p>
        </p:txBody>
      </p:sp>
    </p:spTree>
    <p:extLst>
      <p:ext uri="{BB962C8B-B14F-4D97-AF65-F5344CB8AC3E}">
        <p14:creationId xmlns:p14="http://schemas.microsoft.com/office/powerpoint/2010/main" val="2384097628"/>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Прямоугольник с двумя скругленными противолежащими углами 4"/>
          <p:cNvSpPr/>
          <p:nvPr/>
        </p:nvSpPr>
        <p:spPr>
          <a:xfrm>
            <a:off x="98854" y="148282"/>
            <a:ext cx="8563232" cy="5325761"/>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a:t>ЕМ-ҲАШАК ЭКИНЛАРИ</a:t>
            </a:r>
            <a:endParaRPr lang="ru-RU" sz="2000" dirty="0"/>
          </a:p>
          <a:p>
            <a:r>
              <a:rPr lang="uz-Cyrl-UZ" sz="2000" dirty="0"/>
              <a:t>	Ем-ҳашак учун экиладиган ўсимлик ва экинлар деҳқончиликда салмоқли ўрин тутади. Бу соҳа чорва моллари учун хилма-хил ва тўйимли озуқа етиштириб беради. Ем-ҳашак экинлари чорвачиликни ривожлантиришда ва озуқа базасини мустаҳкамлашдаги аҳамияти жуда юқори. Негаки, ем-ҳашак экинлари етиштиришни кўпайтирмасдан туриб, чорвачиликнинг озуқа базасини мустаҳкамлаш ва ривожлантириш мумкин эмас. Ўз навбатида ҳашаки экинлар тупроқни чириндига бойитади, унинг сув, ҳаво ўтказиш қобилиятини оширади, физик хоссаларини яхшилайди, микробиологик фаолиятини кучайтиради. Тупроқнинг унумдорлигини оширади. Ем-ҳашак экинлари экилганда тупроқ сув ва шамол эрозиясидан сақланади. Тупроқнинг кимёвий таркиби ўзгариб, шўрлашишга қарши курашиш қобилияти ортади.</a:t>
            </a:r>
            <a:endParaRPr lang="ru-RU" sz="2000" dirty="0"/>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087" y="-1"/>
            <a:ext cx="3529912" cy="2325063"/>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2087" y="2325064"/>
            <a:ext cx="3529912" cy="2306015"/>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62086" y="4631080"/>
            <a:ext cx="3529913" cy="2226920"/>
          </a:xfrm>
          <a:prstGeom prst="rect">
            <a:avLst/>
          </a:prstGeom>
        </p:spPr>
      </p:pic>
    </p:spTree>
    <p:extLst>
      <p:ext uri="{BB962C8B-B14F-4D97-AF65-F5344CB8AC3E}">
        <p14:creationId xmlns:p14="http://schemas.microsoft.com/office/powerpoint/2010/main" val="218232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5" name="Пятиугольник 4"/>
          <p:cNvSpPr/>
          <p:nvPr/>
        </p:nvSpPr>
        <p:spPr>
          <a:xfrm>
            <a:off x="-1" y="604580"/>
            <a:ext cx="8896865" cy="5177480"/>
          </a:xfrm>
          <a:prstGeom prst="homePlate">
            <a:avLst/>
          </a:prstGeom>
          <a:ln>
            <a:noFill/>
          </a:ln>
          <a:effectLst>
            <a:glow rad="101600">
              <a:schemeClr val="accent5">
                <a:satMod val="175000"/>
                <a:alpha val="40000"/>
              </a:scheme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a:solidFill>
                  <a:schemeClr val="tx1">
                    <a:lumMod val="95000"/>
                    <a:lumOff val="5000"/>
                  </a:schemeClr>
                </a:solidFill>
              </a:rPr>
              <a:t>Ўзбекистон шароитида ем-ҳашак етиштиришни кўпайтиришда оралиқ экинлардан кенг фойдаланилади. Бу экинлар асосий экинлардан бўшаган майдонларда экилади. Оралиқ экинлар кўпроқ ем-ҳашак олиш, йил давомида суғориладиган ерлардан фойдаланиш имкониятини яратади. Алмашлаб экиш натижасида тупроқларнинг агромелеоратив ҳолати яхшиланади, тупроқ унумдорлиги ортади.</a:t>
            </a:r>
            <a:endParaRPr lang="ru-RU" sz="2000" b="1" dirty="0">
              <a:solidFill>
                <a:schemeClr val="tx1">
                  <a:lumMod val="95000"/>
                  <a:lumOff val="5000"/>
                </a:schemeClr>
              </a:solidFill>
            </a:endParaRPr>
          </a:p>
          <a:p>
            <a:r>
              <a:rPr lang="uz-Cyrl-UZ" sz="2000" b="1" dirty="0">
                <a:solidFill>
                  <a:schemeClr val="tx1">
                    <a:lumMod val="95000"/>
                    <a:lumOff val="5000"/>
                  </a:schemeClr>
                </a:solidFill>
              </a:rPr>
              <a:t>	Ем-ҳашак экинларига донли ем-ҳашак, тугунак ва илдиз мевали, ҳашаки полиз, силосбоп, дуккакли экинлар ҳамда ҳашаки ўтлар киради. </a:t>
            </a:r>
            <a:r>
              <a:rPr lang="ru-RU" sz="2000" b="1" dirty="0" err="1">
                <a:solidFill>
                  <a:schemeClr val="tx1">
                    <a:lumMod val="95000"/>
                    <a:lumOff val="5000"/>
                  </a:schemeClr>
                </a:solidFill>
              </a:rPr>
              <a:t>Бу</a:t>
            </a:r>
            <a:r>
              <a:rPr lang="ru-RU" sz="2000" b="1" dirty="0">
                <a:solidFill>
                  <a:schemeClr val="tx1">
                    <a:lumMod val="95000"/>
                    <a:lumOff val="5000"/>
                  </a:schemeClr>
                </a:solidFill>
              </a:rPr>
              <a:t> </a:t>
            </a:r>
            <a:r>
              <a:rPr lang="ru-RU" sz="2000" b="1" dirty="0" err="1">
                <a:solidFill>
                  <a:schemeClr val="tx1">
                    <a:lumMod val="95000"/>
                    <a:lumOff val="5000"/>
                  </a:schemeClr>
                </a:solidFill>
              </a:rPr>
              <a:t>экинлардан</a:t>
            </a:r>
            <a:r>
              <a:rPr lang="ru-RU" sz="2000" b="1" dirty="0">
                <a:solidFill>
                  <a:schemeClr val="tx1">
                    <a:lumMod val="95000"/>
                    <a:lumOff val="5000"/>
                  </a:schemeClr>
                </a:solidFill>
              </a:rPr>
              <a:t> </a:t>
            </a:r>
            <a:r>
              <a:rPr lang="ru-RU" sz="2000" b="1" dirty="0" err="1">
                <a:solidFill>
                  <a:schemeClr val="tx1">
                    <a:lumMod val="95000"/>
                    <a:lumOff val="5000"/>
                  </a:schemeClr>
                </a:solidFill>
              </a:rPr>
              <a:t>чорва</a:t>
            </a:r>
            <a:r>
              <a:rPr lang="ru-RU" sz="2000" b="1" dirty="0">
                <a:solidFill>
                  <a:schemeClr val="tx1">
                    <a:lumMod val="95000"/>
                    <a:lumOff val="5000"/>
                  </a:schemeClr>
                </a:solidFill>
              </a:rPr>
              <a:t> </a:t>
            </a:r>
            <a:r>
              <a:rPr lang="ru-RU" sz="2000" b="1" dirty="0" err="1">
                <a:solidFill>
                  <a:schemeClr val="tx1">
                    <a:lumMod val="95000"/>
                    <a:lumOff val="5000"/>
                  </a:schemeClr>
                </a:solidFill>
              </a:rPr>
              <a:t>молларига</a:t>
            </a:r>
            <a:r>
              <a:rPr lang="ru-RU" sz="2000" b="1" dirty="0">
                <a:solidFill>
                  <a:schemeClr val="tx1">
                    <a:lumMod val="95000"/>
                    <a:lumOff val="5000"/>
                  </a:schemeClr>
                </a:solidFill>
              </a:rPr>
              <a:t> </a:t>
            </a:r>
            <a:r>
              <a:rPr lang="ru-RU" sz="2000" b="1" dirty="0" err="1">
                <a:solidFill>
                  <a:schemeClr val="tx1">
                    <a:lumMod val="95000"/>
                    <a:lumOff val="5000"/>
                  </a:schemeClr>
                </a:solidFill>
              </a:rPr>
              <a:t>тўйимли</a:t>
            </a:r>
            <a:r>
              <a:rPr lang="ru-RU" sz="2000" b="1" dirty="0">
                <a:solidFill>
                  <a:schemeClr val="tx1">
                    <a:lumMod val="95000"/>
                    <a:lumOff val="5000"/>
                  </a:schemeClr>
                </a:solidFill>
              </a:rPr>
              <a:t> силос, сенаж </a:t>
            </a:r>
            <a:r>
              <a:rPr lang="ru-RU" sz="2000" b="1" dirty="0" err="1">
                <a:solidFill>
                  <a:schemeClr val="tx1">
                    <a:lumMod val="95000"/>
                    <a:lumOff val="5000"/>
                  </a:schemeClr>
                </a:solidFill>
              </a:rPr>
              <a:t>тайёрланади</a:t>
            </a:r>
            <a:r>
              <a:rPr lang="ru-RU" sz="2000" b="1" dirty="0">
                <a:solidFill>
                  <a:schemeClr val="tx1">
                    <a:lumMod val="95000"/>
                    <a:lumOff val="5000"/>
                  </a:schemeClr>
                </a:solidFill>
              </a:rPr>
              <a:t>. </a:t>
            </a:r>
            <a:r>
              <a:rPr lang="ru-RU" sz="2000" b="1" dirty="0" err="1">
                <a:solidFill>
                  <a:schemeClr val="tx1">
                    <a:lumMod val="95000"/>
                    <a:lumOff val="5000"/>
                  </a:schemeClr>
                </a:solidFill>
              </a:rPr>
              <a:t>Дони</a:t>
            </a:r>
            <a:r>
              <a:rPr lang="ru-RU" sz="2000" b="1" dirty="0">
                <a:solidFill>
                  <a:schemeClr val="tx1">
                    <a:lumMod val="95000"/>
                    <a:lumOff val="5000"/>
                  </a:schemeClr>
                </a:solidFill>
              </a:rPr>
              <a:t> </a:t>
            </a:r>
            <a:r>
              <a:rPr lang="ru-RU" sz="2000" b="1" dirty="0" err="1">
                <a:solidFill>
                  <a:schemeClr val="tx1">
                    <a:lumMod val="95000"/>
                    <a:lumOff val="5000"/>
                  </a:schemeClr>
                </a:solidFill>
              </a:rPr>
              <a:t>чорва</a:t>
            </a:r>
            <a:r>
              <a:rPr lang="ru-RU" sz="2000" b="1" dirty="0">
                <a:solidFill>
                  <a:schemeClr val="tx1">
                    <a:lumMod val="95000"/>
                    <a:lumOff val="5000"/>
                  </a:schemeClr>
                </a:solidFill>
              </a:rPr>
              <a:t> </a:t>
            </a:r>
            <a:r>
              <a:rPr lang="ru-RU" sz="2000" b="1" dirty="0" err="1">
                <a:solidFill>
                  <a:schemeClr val="tx1">
                    <a:lumMod val="95000"/>
                    <a:lumOff val="5000"/>
                  </a:schemeClr>
                </a:solidFill>
              </a:rPr>
              <a:t>молларига</a:t>
            </a:r>
            <a:r>
              <a:rPr lang="ru-RU" sz="2000" b="1" dirty="0">
                <a:solidFill>
                  <a:schemeClr val="tx1">
                    <a:lumMod val="95000"/>
                    <a:lumOff val="5000"/>
                  </a:schemeClr>
                </a:solidFill>
              </a:rPr>
              <a:t> </a:t>
            </a:r>
            <a:r>
              <a:rPr lang="ru-RU" sz="2000" b="1" dirty="0" err="1">
                <a:solidFill>
                  <a:schemeClr val="tx1">
                    <a:lumMod val="95000"/>
                    <a:lumOff val="5000"/>
                  </a:schemeClr>
                </a:solidFill>
              </a:rPr>
              <a:t>берилади</a:t>
            </a:r>
            <a:r>
              <a:rPr lang="ru-RU" sz="2000" b="1" dirty="0">
                <a:solidFill>
                  <a:schemeClr val="tx1">
                    <a:lumMod val="95000"/>
                    <a:lumOff val="5000"/>
                  </a:schemeClr>
                </a:solidFill>
              </a:rPr>
              <a:t>.</a:t>
            </a:r>
          </a:p>
          <a:p>
            <a:r>
              <a:rPr lang="ru-RU" sz="2000" b="1" dirty="0">
                <a:solidFill>
                  <a:schemeClr val="tx1">
                    <a:lumMod val="95000"/>
                    <a:lumOff val="5000"/>
                  </a:schemeClr>
                </a:solidFill>
              </a:rPr>
              <a:t>	</a:t>
            </a:r>
            <a:endParaRPr lang="ru-RU" sz="2000" b="1" dirty="0">
              <a:solidFill>
                <a:schemeClr val="tx1">
                  <a:lumMod val="95000"/>
                  <a:lumOff val="5000"/>
                </a:schemeClr>
              </a:solidFill>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35330" y="0"/>
            <a:ext cx="4456670" cy="2014151"/>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54315" y="4091372"/>
            <a:ext cx="3937686" cy="2766627"/>
          </a:xfrm>
          <a:prstGeom prst="rect">
            <a:avLst/>
          </a:prstGeom>
        </p:spPr>
      </p:pic>
    </p:spTree>
    <p:extLst>
      <p:ext uri="{BB962C8B-B14F-4D97-AF65-F5344CB8AC3E}">
        <p14:creationId xmlns:p14="http://schemas.microsoft.com/office/powerpoint/2010/main" val="26173197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125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p:spPr>
      </p:pic>
      <p:sp>
        <p:nvSpPr>
          <p:cNvPr id="5" name="Прямоугольник с двумя усеченными противолежащими углами 4"/>
          <p:cNvSpPr/>
          <p:nvPr/>
        </p:nvSpPr>
        <p:spPr>
          <a:xfrm>
            <a:off x="197709" y="197708"/>
            <a:ext cx="11800702" cy="4040659"/>
          </a:xfrm>
          <a:prstGeom prst="snip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chemeClr val="tx1">
                    <a:lumMod val="95000"/>
                    <a:lumOff val="5000"/>
                  </a:schemeClr>
                </a:solidFill>
              </a:rPr>
              <a:t>                                                                </a:t>
            </a:r>
            <a:r>
              <a:rPr lang="uz-Cyrl-UZ" sz="3200" b="1" dirty="0" smtClean="0">
                <a:solidFill>
                  <a:schemeClr val="tx1">
                    <a:lumMod val="95000"/>
                    <a:lumOff val="5000"/>
                  </a:schemeClr>
                </a:solidFill>
              </a:rPr>
              <a:t>БЕДА</a:t>
            </a:r>
            <a:endParaRPr lang="ru-RU" sz="3200" dirty="0">
              <a:solidFill>
                <a:schemeClr val="tx1">
                  <a:lumMod val="95000"/>
                  <a:lumOff val="5000"/>
                </a:schemeClr>
              </a:solidFill>
            </a:endParaRPr>
          </a:p>
          <a:p>
            <a:r>
              <a:rPr lang="uz-Cyrl-UZ" sz="2400" dirty="0">
                <a:solidFill>
                  <a:schemeClr val="tx1">
                    <a:lumMod val="95000"/>
                    <a:lumOff val="5000"/>
                  </a:schemeClr>
                </a:solidFill>
              </a:rPr>
              <a:t>	</a:t>
            </a:r>
            <a:r>
              <a:rPr lang="uz-Cyrl-UZ" sz="2400" b="1" u="sng" dirty="0">
                <a:solidFill>
                  <a:schemeClr val="tx1">
                    <a:lumMod val="95000"/>
                    <a:lumOff val="5000"/>
                  </a:schemeClr>
                </a:solidFill>
              </a:rPr>
              <a:t>Халқ хўжалигидаги аҳамияти.</a:t>
            </a:r>
            <a:r>
              <a:rPr lang="uz-Cyrl-UZ" sz="2400" b="1" dirty="0">
                <a:solidFill>
                  <a:schemeClr val="tx1">
                    <a:lumMod val="95000"/>
                    <a:lumOff val="5000"/>
                  </a:schemeClr>
                </a:solidFill>
              </a:rPr>
              <a:t> </a:t>
            </a:r>
            <a:r>
              <a:rPr lang="uz-Cyrl-UZ" sz="2400" dirty="0">
                <a:solidFill>
                  <a:schemeClr val="tx1">
                    <a:lumMod val="95000"/>
                    <a:lumOff val="5000"/>
                  </a:schemeClr>
                </a:solidFill>
              </a:rPr>
              <a:t>Беда асосий ва қимматли ем-ҳашак экинларидан бири. Беданинг таркибида чорва моллари учун жуда зарур моддалар-оқсил, фосфор, кальций ва аминокислоталар кўп бўлади. Беда кўклигича ёки қуритилган ҳолда, кўпроқ эса силос қилиниб чорва молларига берилади. Чорва ҳайвонлари уни хуш кўриб истеъмол қилади. </a:t>
            </a:r>
            <a:endParaRPr lang="ru-RU" sz="2400" dirty="0">
              <a:solidFill>
                <a:schemeClr val="tx1">
                  <a:lumMod val="95000"/>
                  <a:lumOff val="5000"/>
                </a:schemeClr>
              </a:solidFill>
            </a:endParaRPr>
          </a:p>
          <a:p>
            <a:r>
              <a:rPr lang="uz-Cyrl-UZ" sz="2400" dirty="0">
                <a:solidFill>
                  <a:schemeClr val="tx1">
                    <a:lumMod val="95000"/>
                    <a:lumOff val="5000"/>
                  </a:schemeClr>
                </a:solidFill>
              </a:rPr>
              <a:t>	Беда экилган тупроқлар таркиби яхшиланади ва унумдорлиги ортади. Беда пахта билан алмашлаб экиладиган асосий экин. Алмашлаб экишда пахта-беда варианти Ўзбекистонда энг кенг тарқалган. </a:t>
            </a:r>
            <a:r>
              <a:rPr lang="ru-RU" sz="2400" dirty="0">
                <a:solidFill>
                  <a:schemeClr val="tx1">
                    <a:lumMod val="95000"/>
                    <a:lumOff val="5000"/>
                  </a:schemeClr>
                </a:solidFill>
              </a:rPr>
              <a:t>Беда </a:t>
            </a:r>
            <a:r>
              <a:rPr lang="ru-RU" sz="2400" dirty="0" err="1">
                <a:solidFill>
                  <a:schemeClr val="tx1">
                    <a:lumMod val="95000"/>
                    <a:lumOff val="5000"/>
                  </a:schemeClr>
                </a:solidFill>
              </a:rPr>
              <a:t>тупроқнинг</a:t>
            </a:r>
            <a:r>
              <a:rPr lang="ru-RU" sz="2400" dirty="0">
                <a:solidFill>
                  <a:schemeClr val="tx1">
                    <a:lumMod val="95000"/>
                    <a:lumOff val="5000"/>
                  </a:schemeClr>
                </a:solidFill>
              </a:rPr>
              <a:t> </a:t>
            </a:r>
            <a:r>
              <a:rPr lang="ru-RU" sz="2400" dirty="0" err="1">
                <a:solidFill>
                  <a:schemeClr val="tx1">
                    <a:lumMod val="95000"/>
                    <a:lumOff val="5000"/>
                  </a:schemeClr>
                </a:solidFill>
              </a:rPr>
              <a:t>мелиоратив</a:t>
            </a:r>
            <a:r>
              <a:rPr lang="ru-RU" sz="2400" dirty="0">
                <a:solidFill>
                  <a:schemeClr val="tx1">
                    <a:lumMod val="95000"/>
                    <a:lumOff val="5000"/>
                  </a:schemeClr>
                </a:solidFill>
              </a:rPr>
              <a:t> </a:t>
            </a:r>
            <a:r>
              <a:rPr lang="ru-RU" sz="2400" dirty="0" err="1">
                <a:solidFill>
                  <a:schemeClr val="tx1">
                    <a:lumMod val="95000"/>
                    <a:lumOff val="5000"/>
                  </a:schemeClr>
                </a:solidFill>
              </a:rPr>
              <a:t>ҳолатини</a:t>
            </a:r>
            <a:r>
              <a:rPr lang="ru-RU" sz="2400" dirty="0">
                <a:solidFill>
                  <a:schemeClr val="tx1">
                    <a:lumMod val="95000"/>
                    <a:lumOff val="5000"/>
                  </a:schemeClr>
                </a:solidFill>
              </a:rPr>
              <a:t> </a:t>
            </a:r>
            <a:r>
              <a:rPr lang="ru-RU" sz="2400" dirty="0" err="1">
                <a:solidFill>
                  <a:schemeClr val="tx1">
                    <a:lumMod val="95000"/>
                    <a:lumOff val="5000"/>
                  </a:schemeClr>
                </a:solidFill>
              </a:rPr>
              <a:t>яхшилайди</a:t>
            </a:r>
            <a:r>
              <a:rPr lang="ru-RU" sz="2400" dirty="0">
                <a:solidFill>
                  <a:schemeClr val="tx1">
                    <a:lumMod val="95000"/>
                    <a:lumOff val="5000"/>
                  </a:schemeClr>
                </a:solidFill>
              </a:rPr>
              <a:t>, </a:t>
            </a:r>
            <a:r>
              <a:rPr lang="ru-RU" sz="2400" dirty="0" err="1">
                <a:solidFill>
                  <a:schemeClr val="tx1">
                    <a:lumMod val="95000"/>
                    <a:lumOff val="5000"/>
                  </a:schemeClr>
                </a:solidFill>
              </a:rPr>
              <a:t>шўрлашиш</a:t>
            </a:r>
            <a:r>
              <a:rPr lang="ru-RU" sz="2400" dirty="0">
                <a:solidFill>
                  <a:schemeClr val="tx1">
                    <a:lumMod val="95000"/>
                    <a:lumOff val="5000"/>
                  </a:schemeClr>
                </a:solidFill>
              </a:rPr>
              <a:t> </a:t>
            </a:r>
            <a:r>
              <a:rPr lang="ru-RU" sz="2400" dirty="0" err="1">
                <a:solidFill>
                  <a:schemeClr val="tx1">
                    <a:lumMod val="95000"/>
                    <a:lumOff val="5000"/>
                  </a:schemeClr>
                </a:solidFill>
              </a:rPr>
              <a:t>даражаси</a:t>
            </a:r>
            <a:r>
              <a:rPr lang="ru-RU" sz="2400" dirty="0">
                <a:solidFill>
                  <a:schemeClr val="tx1">
                    <a:lumMod val="95000"/>
                    <a:lumOff val="5000"/>
                  </a:schemeClr>
                </a:solidFill>
              </a:rPr>
              <a:t> </a:t>
            </a:r>
            <a:r>
              <a:rPr lang="ru-RU" sz="2400" dirty="0" err="1">
                <a:solidFill>
                  <a:schemeClr val="tx1">
                    <a:lumMod val="95000"/>
                    <a:lumOff val="5000"/>
                  </a:schemeClr>
                </a:solidFill>
              </a:rPr>
              <a:t>ва</a:t>
            </a:r>
            <a:r>
              <a:rPr lang="ru-RU" sz="2400" dirty="0">
                <a:solidFill>
                  <a:schemeClr val="tx1">
                    <a:lumMod val="95000"/>
                    <a:lumOff val="5000"/>
                  </a:schemeClr>
                </a:solidFill>
              </a:rPr>
              <a:t> вилт </a:t>
            </a:r>
            <a:r>
              <a:rPr lang="ru-RU" sz="2400" dirty="0" err="1">
                <a:solidFill>
                  <a:schemeClr val="tx1">
                    <a:lumMod val="95000"/>
                    <a:lumOff val="5000"/>
                  </a:schemeClr>
                </a:solidFill>
              </a:rPr>
              <a:t>касаллигини</a:t>
            </a:r>
            <a:r>
              <a:rPr lang="ru-RU" sz="2400" dirty="0">
                <a:solidFill>
                  <a:schemeClr val="tx1">
                    <a:lumMod val="95000"/>
                    <a:lumOff val="5000"/>
                  </a:schemeClr>
                </a:solidFill>
              </a:rPr>
              <a:t> </a:t>
            </a:r>
            <a:r>
              <a:rPr lang="ru-RU" sz="2400" dirty="0" err="1">
                <a:solidFill>
                  <a:schemeClr val="tx1">
                    <a:lumMod val="95000"/>
                    <a:lumOff val="5000"/>
                  </a:schemeClr>
                </a:solidFill>
              </a:rPr>
              <a:t>камайтиради</a:t>
            </a:r>
            <a:r>
              <a:rPr lang="ru-RU" sz="2400" dirty="0">
                <a:solidFill>
                  <a:schemeClr val="tx1">
                    <a:lumMod val="95000"/>
                    <a:lumOff val="5000"/>
                  </a:schemeClr>
                </a:solidFill>
              </a:rPr>
              <a:t>.</a:t>
            </a: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710" y="4238368"/>
            <a:ext cx="5239264" cy="2619632"/>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0" y="4238367"/>
            <a:ext cx="5140411" cy="2619633"/>
          </a:xfrm>
          <a:prstGeom prst="rect">
            <a:avLst/>
          </a:prstGeom>
        </p:spPr>
      </p:pic>
    </p:spTree>
    <p:extLst>
      <p:ext uri="{BB962C8B-B14F-4D97-AF65-F5344CB8AC3E}">
        <p14:creationId xmlns:p14="http://schemas.microsoft.com/office/powerpoint/2010/main" val="7751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5" name="Прямоугольник 4"/>
          <p:cNvSpPr/>
          <p:nvPr/>
        </p:nvSpPr>
        <p:spPr>
          <a:xfrm>
            <a:off x="3183923" y="2458462"/>
            <a:ext cx="8592065" cy="464871"/>
          </a:xfrm>
          <a:prstGeom prst="rect">
            <a:avLst/>
          </a:prstGeom>
        </p:spPr>
        <p:txBody>
          <a:bodyPr wrap="square">
            <a:spAutoFit/>
          </a:bodyPr>
          <a:lstStyle/>
          <a:p>
            <a:pPr algn="ctr">
              <a:lnSpc>
                <a:spcPct val="150000"/>
              </a:lnSpc>
              <a:spcAft>
                <a:spcPts val="0"/>
              </a:spcAft>
            </a:pPr>
            <a:endParaRPr lang="ru-RU" dirty="0"/>
          </a:p>
        </p:txBody>
      </p:sp>
      <p:sp>
        <p:nvSpPr>
          <p:cNvPr id="6" name="Прямоугольник с двумя усеченными противолежащими углами 5"/>
          <p:cNvSpPr/>
          <p:nvPr/>
        </p:nvSpPr>
        <p:spPr>
          <a:xfrm>
            <a:off x="4856205" y="0"/>
            <a:ext cx="7335794" cy="6524368"/>
          </a:xfrm>
          <a:prstGeom prst="snip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2000" dirty="0">
                <a:solidFill>
                  <a:schemeClr val="tx1">
                    <a:lumMod val="95000"/>
                    <a:lumOff val="5000"/>
                  </a:schemeClr>
                </a:solidFill>
              </a:rPr>
              <a:t>СУДАН ЎТИ</a:t>
            </a:r>
          </a:p>
          <a:p>
            <a:r>
              <a:rPr lang="ru-RU" sz="2000" dirty="0">
                <a:solidFill>
                  <a:schemeClr val="tx1">
                    <a:lumMod val="95000"/>
                    <a:lumOff val="5000"/>
                  </a:schemeClr>
                </a:solidFill>
              </a:rPr>
              <a:t>Судан </a:t>
            </a:r>
            <a:r>
              <a:rPr lang="ru-RU" sz="2000" dirty="0" err="1">
                <a:solidFill>
                  <a:schemeClr val="tx1">
                    <a:lumMod val="95000"/>
                    <a:lumOff val="5000"/>
                  </a:schemeClr>
                </a:solidFill>
              </a:rPr>
              <a:t>ўти</a:t>
            </a:r>
            <a:r>
              <a:rPr lang="ru-RU" sz="2000" dirty="0">
                <a:solidFill>
                  <a:schemeClr val="tx1">
                    <a:lumMod val="95000"/>
                    <a:lumOff val="5000"/>
                  </a:schemeClr>
                </a:solidFill>
              </a:rPr>
              <a:t> </a:t>
            </a:r>
            <a:r>
              <a:rPr lang="ru-RU" sz="2000" dirty="0" err="1">
                <a:solidFill>
                  <a:schemeClr val="tx1">
                    <a:lumMod val="95000"/>
                    <a:lumOff val="5000"/>
                  </a:schemeClr>
                </a:solidFill>
              </a:rPr>
              <a:t>энг</a:t>
            </a:r>
            <a:r>
              <a:rPr lang="ru-RU" sz="2000" dirty="0">
                <a:solidFill>
                  <a:schemeClr val="tx1">
                    <a:lumMod val="95000"/>
                    <a:lumOff val="5000"/>
                  </a:schemeClr>
                </a:solidFill>
              </a:rPr>
              <a:t> </a:t>
            </a:r>
            <a:r>
              <a:rPr lang="ru-RU" sz="2000" dirty="0" err="1">
                <a:solidFill>
                  <a:schemeClr val="tx1">
                    <a:lumMod val="95000"/>
                    <a:lumOff val="5000"/>
                  </a:schemeClr>
                </a:solidFill>
              </a:rPr>
              <a:t>кўп</a:t>
            </a:r>
            <a:r>
              <a:rPr lang="ru-RU" sz="2000" dirty="0">
                <a:solidFill>
                  <a:schemeClr val="tx1">
                    <a:lumMod val="95000"/>
                    <a:lumOff val="5000"/>
                  </a:schemeClr>
                </a:solidFill>
              </a:rPr>
              <a:t> </a:t>
            </a:r>
            <a:r>
              <a:rPr lang="ru-RU" sz="2000" dirty="0" err="1">
                <a:solidFill>
                  <a:schemeClr val="tx1">
                    <a:lumMod val="95000"/>
                    <a:lumOff val="5000"/>
                  </a:schemeClr>
                </a:solidFill>
              </a:rPr>
              <a:t>экиладиган</a:t>
            </a:r>
            <a:r>
              <a:rPr lang="ru-RU" sz="2000" dirty="0">
                <a:solidFill>
                  <a:schemeClr val="tx1">
                    <a:lumMod val="95000"/>
                    <a:lumOff val="5000"/>
                  </a:schemeClr>
                </a:solidFill>
              </a:rPr>
              <a:t> </a:t>
            </a:r>
            <a:r>
              <a:rPr lang="ru-RU" sz="2000" dirty="0" err="1">
                <a:solidFill>
                  <a:schemeClr val="tx1">
                    <a:lumMod val="95000"/>
                    <a:lumOff val="5000"/>
                  </a:schemeClr>
                </a:solidFill>
              </a:rPr>
              <a:t>қимматли</a:t>
            </a:r>
            <a:r>
              <a:rPr lang="ru-RU" sz="2000" dirty="0">
                <a:solidFill>
                  <a:schemeClr val="tx1">
                    <a:lumMod val="95000"/>
                    <a:lumOff val="5000"/>
                  </a:schemeClr>
                </a:solidFill>
              </a:rPr>
              <a:t> ем-</a:t>
            </a:r>
            <a:r>
              <a:rPr lang="ru-RU" sz="2000" dirty="0" err="1">
                <a:solidFill>
                  <a:schemeClr val="tx1">
                    <a:lumMod val="95000"/>
                    <a:lumOff val="5000"/>
                  </a:schemeClr>
                </a:solidFill>
              </a:rPr>
              <a:t>ҳашак</a:t>
            </a:r>
            <a:r>
              <a:rPr lang="ru-RU" sz="2000" dirty="0">
                <a:solidFill>
                  <a:schemeClr val="tx1">
                    <a:lumMod val="95000"/>
                    <a:lumOff val="5000"/>
                  </a:schemeClr>
                </a:solidFill>
              </a:rPr>
              <a:t> </a:t>
            </a:r>
            <a:r>
              <a:rPr lang="ru-RU" sz="2000" dirty="0" err="1">
                <a:solidFill>
                  <a:schemeClr val="tx1">
                    <a:lumMod val="95000"/>
                    <a:lumOff val="5000"/>
                  </a:schemeClr>
                </a:solidFill>
              </a:rPr>
              <a:t>экинларидан</a:t>
            </a:r>
            <a:r>
              <a:rPr lang="ru-RU" sz="2000" dirty="0">
                <a:solidFill>
                  <a:schemeClr val="tx1">
                    <a:lumMod val="95000"/>
                    <a:lumOff val="5000"/>
                  </a:schemeClr>
                </a:solidFill>
              </a:rPr>
              <a:t> </a:t>
            </a:r>
            <a:r>
              <a:rPr lang="ru-RU" sz="2000" dirty="0" err="1">
                <a:solidFill>
                  <a:schemeClr val="tx1">
                    <a:lumMod val="95000"/>
                    <a:lumOff val="5000"/>
                  </a:schemeClr>
                </a:solidFill>
              </a:rPr>
              <a:t>бири</a:t>
            </a:r>
            <a:r>
              <a:rPr lang="ru-RU" sz="2000" dirty="0">
                <a:solidFill>
                  <a:schemeClr val="tx1">
                    <a:lumMod val="95000"/>
                    <a:lumOff val="5000"/>
                  </a:schemeClr>
                </a:solidFill>
              </a:rPr>
              <a:t>. У </a:t>
            </a:r>
            <a:r>
              <a:rPr lang="ru-RU" sz="2000" dirty="0" err="1">
                <a:solidFill>
                  <a:schemeClr val="tx1">
                    <a:lumMod val="95000"/>
                    <a:lumOff val="5000"/>
                  </a:schemeClr>
                </a:solidFill>
              </a:rPr>
              <a:t>чорва</a:t>
            </a:r>
            <a:r>
              <a:rPr lang="ru-RU" sz="2000" dirty="0">
                <a:solidFill>
                  <a:schemeClr val="tx1">
                    <a:lumMod val="95000"/>
                    <a:lumOff val="5000"/>
                  </a:schemeClr>
                </a:solidFill>
              </a:rPr>
              <a:t> </a:t>
            </a:r>
            <a:r>
              <a:rPr lang="ru-RU" sz="2000" dirty="0" err="1">
                <a:solidFill>
                  <a:schemeClr val="tx1">
                    <a:lumMod val="95000"/>
                    <a:lumOff val="5000"/>
                  </a:schemeClr>
                </a:solidFill>
              </a:rPr>
              <a:t>моллари</a:t>
            </a:r>
            <a:r>
              <a:rPr lang="ru-RU" sz="2000" dirty="0">
                <a:solidFill>
                  <a:schemeClr val="tx1">
                    <a:lumMod val="95000"/>
                    <a:lumOff val="5000"/>
                  </a:schemeClr>
                </a:solidFill>
              </a:rPr>
              <a:t> </a:t>
            </a:r>
            <a:r>
              <a:rPr lang="ru-RU" sz="2000" dirty="0" err="1">
                <a:solidFill>
                  <a:schemeClr val="tx1">
                    <a:lumMod val="95000"/>
                    <a:lumOff val="5000"/>
                  </a:schemeClr>
                </a:solidFill>
              </a:rPr>
              <a:t>учун</a:t>
            </a:r>
            <a:r>
              <a:rPr lang="ru-RU" sz="2000" dirty="0">
                <a:solidFill>
                  <a:schemeClr val="tx1">
                    <a:lumMod val="95000"/>
                    <a:lumOff val="5000"/>
                  </a:schemeClr>
                </a:solidFill>
              </a:rPr>
              <a:t> </a:t>
            </a:r>
            <a:r>
              <a:rPr lang="ru-RU" sz="2000" dirty="0" err="1">
                <a:solidFill>
                  <a:schemeClr val="tx1">
                    <a:lumMod val="95000"/>
                    <a:lumOff val="5000"/>
                  </a:schemeClr>
                </a:solidFill>
              </a:rPr>
              <a:t>жуда</a:t>
            </a:r>
            <a:r>
              <a:rPr lang="ru-RU" sz="2000" dirty="0">
                <a:solidFill>
                  <a:schemeClr val="tx1">
                    <a:lumMod val="95000"/>
                    <a:lumOff val="5000"/>
                  </a:schemeClr>
                </a:solidFill>
              </a:rPr>
              <a:t> </a:t>
            </a:r>
            <a:r>
              <a:rPr lang="ru-RU" sz="2000" dirty="0" err="1">
                <a:solidFill>
                  <a:schemeClr val="tx1">
                    <a:lumMod val="95000"/>
                    <a:lumOff val="5000"/>
                  </a:schemeClr>
                </a:solidFill>
              </a:rPr>
              <a:t>тўйимли</a:t>
            </a:r>
            <a:r>
              <a:rPr lang="ru-RU" sz="2000" dirty="0">
                <a:solidFill>
                  <a:schemeClr val="tx1">
                    <a:lumMod val="95000"/>
                    <a:lumOff val="5000"/>
                  </a:schemeClr>
                </a:solidFill>
              </a:rPr>
              <a:t>, </a:t>
            </a:r>
            <a:r>
              <a:rPr lang="ru-RU" sz="2000" dirty="0" err="1">
                <a:solidFill>
                  <a:schemeClr val="tx1">
                    <a:lumMod val="95000"/>
                    <a:lumOff val="5000"/>
                  </a:schemeClr>
                </a:solidFill>
              </a:rPr>
              <a:t>озуқаларга</a:t>
            </a:r>
            <a:r>
              <a:rPr lang="ru-RU" sz="2000" dirty="0">
                <a:solidFill>
                  <a:schemeClr val="tx1">
                    <a:lumMod val="95000"/>
                    <a:lumOff val="5000"/>
                  </a:schemeClr>
                </a:solidFill>
              </a:rPr>
              <a:t> бой </a:t>
            </a:r>
            <a:r>
              <a:rPr lang="ru-RU" sz="2000" dirty="0" err="1">
                <a:solidFill>
                  <a:schemeClr val="tx1">
                    <a:lumMod val="95000"/>
                    <a:lumOff val="5000"/>
                  </a:schemeClr>
                </a:solidFill>
              </a:rPr>
              <a:t>ўсимлик</a:t>
            </a:r>
            <a:r>
              <a:rPr lang="ru-RU" sz="2000" dirty="0">
                <a:solidFill>
                  <a:schemeClr val="tx1">
                    <a:lumMod val="95000"/>
                    <a:lumOff val="5000"/>
                  </a:schemeClr>
                </a:solidFill>
              </a:rPr>
              <a:t>. </a:t>
            </a:r>
            <a:r>
              <a:rPr lang="ru-RU" sz="2000" dirty="0" err="1">
                <a:solidFill>
                  <a:schemeClr val="tx1">
                    <a:lumMod val="95000"/>
                    <a:lumOff val="5000"/>
                  </a:schemeClr>
                </a:solidFill>
              </a:rPr>
              <a:t>Уни</a:t>
            </a:r>
            <a:r>
              <a:rPr lang="ru-RU" sz="2000" dirty="0">
                <a:solidFill>
                  <a:schemeClr val="tx1">
                    <a:lumMod val="95000"/>
                    <a:lumOff val="5000"/>
                  </a:schemeClr>
                </a:solidFill>
              </a:rPr>
              <a:t> </a:t>
            </a:r>
            <a:r>
              <a:rPr lang="ru-RU" sz="2000" dirty="0" err="1">
                <a:solidFill>
                  <a:schemeClr val="tx1">
                    <a:lumMod val="95000"/>
                    <a:lumOff val="5000"/>
                  </a:schemeClr>
                </a:solidFill>
              </a:rPr>
              <a:t>яхши</a:t>
            </a:r>
            <a:r>
              <a:rPr lang="ru-RU" sz="2000" dirty="0">
                <a:solidFill>
                  <a:schemeClr val="tx1">
                    <a:lumMod val="95000"/>
                    <a:lumOff val="5000"/>
                  </a:schemeClr>
                </a:solidFill>
              </a:rPr>
              <a:t> </a:t>
            </a:r>
            <a:r>
              <a:rPr lang="ru-RU" sz="2000" dirty="0" err="1">
                <a:solidFill>
                  <a:schemeClr val="tx1">
                    <a:lumMod val="95000"/>
                    <a:lumOff val="5000"/>
                  </a:schemeClr>
                </a:solidFill>
              </a:rPr>
              <a:t>озиқлантириб</a:t>
            </a:r>
            <a:r>
              <a:rPr lang="ru-RU" sz="2000" dirty="0">
                <a:solidFill>
                  <a:schemeClr val="tx1">
                    <a:lumMod val="95000"/>
                    <a:lumOff val="5000"/>
                  </a:schemeClr>
                </a:solidFill>
              </a:rPr>
              <a:t>, </a:t>
            </a:r>
            <a:r>
              <a:rPr lang="ru-RU" sz="2000" dirty="0" err="1">
                <a:solidFill>
                  <a:schemeClr val="tx1">
                    <a:lumMod val="95000"/>
                    <a:lumOff val="5000"/>
                  </a:schemeClr>
                </a:solidFill>
              </a:rPr>
              <a:t>суғориб</a:t>
            </a:r>
            <a:r>
              <a:rPr lang="ru-RU" sz="2000" dirty="0">
                <a:solidFill>
                  <a:schemeClr val="tx1">
                    <a:lumMod val="95000"/>
                    <a:lumOff val="5000"/>
                  </a:schemeClr>
                </a:solidFill>
              </a:rPr>
              <a:t> </a:t>
            </a:r>
            <a:r>
              <a:rPr lang="ru-RU" sz="2000" dirty="0" err="1">
                <a:solidFill>
                  <a:schemeClr val="tx1">
                    <a:lumMod val="95000"/>
                    <a:lumOff val="5000"/>
                  </a:schemeClr>
                </a:solidFill>
              </a:rPr>
              <a:t>турилса</a:t>
            </a:r>
            <a:r>
              <a:rPr lang="ru-RU" sz="2000" dirty="0">
                <a:solidFill>
                  <a:schemeClr val="tx1">
                    <a:lumMod val="95000"/>
                    <a:lumOff val="5000"/>
                  </a:schemeClr>
                </a:solidFill>
              </a:rPr>
              <a:t>, </a:t>
            </a:r>
            <a:r>
              <a:rPr lang="ru-RU" sz="2000" dirty="0" err="1">
                <a:solidFill>
                  <a:schemeClr val="tx1">
                    <a:lumMod val="95000"/>
                    <a:lumOff val="5000"/>
                  </a:schemeClr>
                </a:solidFill>
              </a:rPr>
              <a:t>бир</a:t>
            </a:r>
            <a:r>
              <a:rPr lang="ru-RU" sz="2000" dirty="0">
                <a:solidFill>
                  <a:schemeClr val="tx1">
                    <a:lumMod val="95000"/>
                    <a:lumOff val="5000"/>
                  </a:schemeClr>
                </a:solidFill>
              </a:rPr>
              <a:t> </a:t>
            </a:r>
            <a:r>
              <a:rPr lang="ru-RU" sz="2000" dirty="0" err="1">
                <a:solidFill>
                  <a:schemeClr val="tx1">
                    <a:lumMod val="95000"/>
                    <a:lumOff val="5000"/>
                  </a:schemeClr>
                </a:solidFill>
              </a:rPr>
              <a:t>йилда</a:t>
            </a:r>
            <a:r>
              <a:rPr lang="ru-RU" sz="2000" dirty="0">
                <a:solidFill>
                  <a:schemeClr val="tx1">
                    <a:lumMod val="95000"/>
                    <a:lumOff val="5000"/>
                  </a:schemeClr>
                </a:solidFill>
              </a:rPr>
              <a:t> 5-6 марта </a:t>
            </a:r>
            <a:r>
              <a:rPr lang="ru-RU" sz="2000" dirty="0" err="1">
                <a:solidFill>
                  <a:schemeClr val="tx1">
                    <a:lumMod val="95000"/>
                    <a:lumOff val="5000"/>
                  </a:schemeClr>
                </a:solidFill>
              </a:rPr>
              <a:t>ўриб</a:t>
            </a:r>
            <a:r>
              <a:rPr lang="ru-RU" sz="2000" dirty="0">
                <a:solidFill>
                  <a:schemeClr val="tx1">
                    <a:lumMod val="95000"/>
                    <a:lumOff val="5000"/>
                  </a:schemeClr>
                </a:solidFill>
              </a:rPr>
              <a:t> </a:t>
            </a:r>
            <a:r>
              <a:rPr lang="ru-RU" sz="2000" dirty="0" err="1">
                <a:solidFill>
                  <a:schemeClr val="tx1">
                    <a:lumMod val="95000"/>
                    <a:lumOff val="5000"/>
                  </a:schemeClr>
                </a:solidFill>
              </a:rPr>
              <a:t>олиш</a:t>
            </a:r>
            <a:r>
              <a:rPr lang="ru-RU" sz="2000" dirty="0">
                <a:solidFill>
                  <a:schemeClr val="tx1">
                    <a:lumMod val="95000"/>
                    <a:lumOff val="5000"/>
                  </a:schemeClr>
                </a:solidFill>
              </a:rPr>
              <a:t> </a:t>
            </a:r>
            <a:r>
              <a:rPr lang="ru-RU" sz="2000" dirty="0" err="1">
                <a:solidFill>
                  <a:schemeClr val="tx1">
                    <a:lumMod val="95000"/>
                    <a:lumOff val="5000"/>
                  </a:schemeClr>
                </a:solidFill>
              </a:rPr>
              <a:t>мумкин</a:t>
            </a:r>
            <a:r>
              <a:rPr lang="ru-RU" sz="2000" dirty="0">
                <a:solidFill>
                  <a:schemeClr val="tx1">
                    <a:lumMod val="95000"/>
                    <a:lumOff val="5000"/>
                  </a:schemeClr>
                </a:solidFill>
              </a:rPr>
              <a:t>. </a:t>
            </a:r>
          </a:p>
          <a:p>
            <a:r>
              <a:rPr lang="ru-RU" sz="2000" dirty="0" err="1">
                <a:solidFill>
                  <a:schemeClr val="tx1">
                    <a:lumMod val="95000"/>
                    <a:lumOff val="5000"/>
                  </a:schemeClr>
                </a:solidFill>
              </a:rPr>
              <a:t>Ватани</a:t>
            </a:r>
            <a:r>
              <a:rPr lang="ru-RU" sz="2000" dirty="0">
                <a:solidFill>
                  <a:schemeClr val="tx1">
                    <a:lumMod val="95000"/>
                    <a:lumOff val="5000"/>
                  </a:schemeClr>
                </a:solidFill>
              </a:rPr>
              <a:t> – Судан. </a:t>
            </a:r>
          </a:p>
          <a:p>
            <a:r>
              <a:rPr lang="ru-RU" sz="2000" dirty="0" err="1">
                <a:solidFill>
                  <a:schemeClr val="tx1">
                    <a:lumMod val="95000"/>
                    <a:lumOff val="5000"/>
                  </a:schemeClr>
                </a:solidFill>
              </a:rPr>
              <a:t>Иссиққа</a:t>
            </a:r>
            <a:r>
              <a:rPr lang="ru-RU" sz="2000" dirty="0">
                <a:solidFill>
                  <a:schemeClr val="tx1">
                    <a:lumMod val="95000"/>
                    <a:lumOff val="5000"/>
                  </a:schemeClr>
                </a:solidFill>
              </a:rPr>
              <a:t>, </a:t>
            </a:r>
            <a:r>
              <a:rPr lang="ru-RU" sz="2000" dirty="0" err="1">
                <a:solidFill>
                  <a:schemeClr val="tx1">
                    <a:lumMod val="95000"/>
                    <a:lumOff val="5000"/>
                  </a:schemeClr>
                </a:solidFill>
              </a:rPr>
              <a:t>ёруғликка</a:t>
            </a:r>
            <a:r>
              <a:rPr lang="ru-RU" sz="2000" dirty="0">
                <a:solidFill>
                  <a:schemeClr val="tx1">
                    <a:lumMod val="95000"/>
                    <a:lumOff val="5000"/>
                  </a:schemeClr>
                </a:solidFill>
              </a:rPr>
              <a:t> </a:t>
            </a:r>
            <a:r>
              <a:rPr lang="ru-RU" sz="2000" dirty="0" err="1">
                <a:solidFill>
                  <a:schemeClr val="tx1">
                    <a:lumMod val="95000"/>
                    <a:lumOff val="5000"/>
                  </a:schemeClr>
                </a:solidFill>
              </a:rPr>
              <a:t>талабчан</a:t>
            </a:r>
            <a:r>
              <a:rPr lang="ru-RU" sz="2000" dirty="0">
                <a:solidFill>
                  <a:schemeClr val="tx1">
                    <a:lumMod val="95000"/>
                    <a:lumOff val="5000"/>
                  </a:schemeClr>
                </a:solidFill>
              </a:rPr>
              <a:t>. 8-10</a:t>
            </a:r>
            <a:r>
              <a:rPr lang="ru-RU" sz="2000" baseline="30000" dirty="0">
                <a:solidFill>
                  <a:schemeClr val="tx1">
                    <a:lumMod val="95000"/>
                    <a:lumOff val="5000"/>
                  </a:schemeClr>
                </a:solidFill>
              </a:rPr>
              <a:t>0 </a:t>
            </a:r>
            <a:r>
              <a:rPr lang="ru-RU" sz="2000" dirty="0">
                <a:solidFill>
                  <a:schemeClr val="tx1">
                    <a:lumMod val="95000"/>
                    <a:lumOff val="5000"/>
                  </a:schemeClr>
                </a:solidFill>
              </a:rPr>
              <a:t>да </a:t>
            </a:r>
            <a:r>
              <a:rPr lang="ru-RU" sz="2000" dirty="0" err="1">
                <a:solidFill>
                  <a:schemeClr val="tx1">
                    <a:lumMod val="95000"/>
                    <a:lumOff val="5000"/>
                  </a:schemeClr>
                </a:solidFill>
              </a:rPr>
              <a:t>униб</a:t>
            </a:r>
            <a:r>
              <a:rPr lang="ru-RU" sz="2000" dirty="0">
                <a:solidFill>
                  <a:schemeClr val="tx1">
                    <a:lumMod val="95000"/>
                    <a:lumOff val="5000"/>
                  </a:schemeClr>
                </a:solidFill>
              </a:rPr>
              <a:t> </a:t>
            </a:r>
            <a:r>
              <a:rPr lang="ru-RU" sz="2000" dirty="0" err="1">
                <a:solidFill>
                  <a:schemeClr val="tx1">
                    <a:lumMod val="95000"/>
                    <a:lumOff val="5000"/>
                  </a:schemeClr>
                </a:solidFill>
              </a:rPr>
              <a:t>чиқади</a:t>
            </a:r>
            <a:r>
              <a:rPr lang="ru-RU" sz="2000" dirty="0">
                <a:solidFill>
                  <a:schemeClr val="tx1">
                    <a:lumMod val="95000"/>
                    <a:lumOff val="5000"/>
                  </a:schemeClr>
                </a:solidFill>
              </a:rPr>
              <a:t>. </a:t>
            </a:r>
            <a:r>
              <a:rPr lang="ru-RU" sz="2000" dirty="0" err="1">
                <a:solidFill>
                  <a:schemeClr val="tx1">
                    <a:lumMod val="95000"/>
                    <a:lumOff val="5000"/>
                  </a:schemeClr>
                </a:solidFill>
              </a:rPr>
              <a:t>Қора</a:t>
            </a:r>
            <a:r>
              <a:rPr lang="ru-RU" sz="2000" dirty="0">
                <a:solidFill>
                  <a:schemeClr val="tx1">
                    <a:lumMod val="95000"/>
                    <a:lumOff val="5000"/>
                  </a:schemeClr>
                </a:solidFill>
              </a:rPr>
              <a:t> </a:t>
            </a:r>
            <a:r>
              <a:rPr lang="ru-RU" sz="2000" dirty="0" err="1">
                <a:solidFill>
                  <a:schemeClr val="tx1">
                    <a:lumMod val="95000"/>
                    <a:lumOff val="5000"/>
                  </a:schemeClr>
                </a:solidFill>
              </a:rPr>
              <a:t>совуққа</a:t>
            </a:r>
            <a:r>
              <a:rPr lang="ru-RU" sz="2000" dirty="0">
                <a:solidFill>
                  <a:schemeClr val="tx1">
                    <a:lumMod val="95000"/>
                    <a:lumOff val="5000"/>
                  </a:schemeClr>
                </a:solidFill>
              </a:rPr>
              <a:t> </a:t>
            </a:r>
            <a:r>
              <a:rPr lang="ru-RU" sz="2000" dirty="0" err="1">
                <a:solidFill>
                  <a:schemeClr val="tx1">
                    <a:lumMod val="95000"/>
                    <a:lumOff val="5000"/>
                  </a:schemeClr>
                </a:solidFill>
              </a:rPr>
              <a:t>чидамсиз</a:t>
            </a:r>
            <a:r>
              <a:rPr lang="ru-RU" sz="2000" dirty="0">
                <a:solidFill>
                  <a:schemeClr val="tx1">
                    <a:lumMod val="95000"/>
                    <a:lumOff val="5000"/>
                  </a:schemeClr>
                </a:solidFill>
              </a:rPr>
              <a:t>, 3-4</a:t>
            </a:r>
            <a:r>
              <a:rPr lang="ru-RU" sz="2000" baseline="30000" dirty="0">
                <a:solidFill>
                  <a:schemeClr val="tx1">
                    <a:lumMod val="95000"/>
                    <a:lumOff val="5000"/>
                  </a:schemeClr>
                </a:solidFill>
              </a:rPr>
              <a:t>0 </a:t>
            </a:r>
            <a:r>
              <a:rPr lang="ru-RU" sz="2000" dirty="0" err="1">
                <a:solidFill>
                  <a:schemeClr val="tx1">
                    <a:lumMod val="95000"/>
                    <a:lumOff val="5000"/>
                  </a:schemeClr>
                </a:solidFill>
              </a:rPr>
              <a:t>совуқ</a:t>
            </a:r>
            <a:r>
              <a:rPr lang="ru-RU" sz="2000" dirty="0">
                <a:solidFill>
                  <a:schemeClr val="tx1">
                    <a:lumMod val="95000"/>
                    <a:lumOff val="5000"/>
                  </a:schemeClr>
                </a:solidFill>
              </a:rPr>
              <a:t> </a:t>
            </a:r>
            <a:r>
              <a:rPr lang="ru-RU" sz="2000" dirty="0" err="1">
                <a:solidFill>
                  <a:schemeClr val="tx1">
                    <a:lumMod val="95000"/>
                    <a:lumOff val="5000"/>
                  </a:schemeClr>
                </a:solidFill>
              </a:rPr>
              <a:t>уни</a:t>
            </a:r>
            <a:r>
              <a:rPr lang="ru-RU" sz="2000" dirty="0">
                <a:solidFill>
                  <a:schemeClr val="tx1">
                    <a:lumMod val="95000"/>
                    <a:lumOff val="5000"/>
                  </a:schemeClr>
                </a:solidFill>
              </a:rPr>
              <a:t> </a:t>
            </a:r>
            <a:r>
              <a:rPr lang="ru-RU" sz="2000" dirty="0" err="1">
                <a:solidFill>
                  <a:schemeClr val="tx1">
                    <a:lumMod val="95000"/>
                    <a:lumOff val="5000"/>
                  </a:schemeClr>
                </a:solidFill>
              </a:rPr>
              <a:t>нобуд</a:t>
            </a:r>
            <a:r>
              <a:rPr lang="ru-RU" sz="2000" dirty="0">
                <a:solidFill>
                  <a:schemeClr val="tx1">
                    <a:lumMod val="95000"/>
                    <a:lumOff val="5000"/>
                  </a:schemeClr>
                </a:solidFill>
              </a:rPr>
              <a:t> </a:t>
            </a:r>
            <a:r>
              <a:rPr lang="ru-RU" sz="2000" dirty="0" err="1">
                <a:solidFill>
                  <a:schemeClr val="tx1">
                    <a:lumMod val="95000"/>
                    <a:lumOff val="5000"/>
                  </a:schemeClr>
                </a:solidFill>
              </a:rPr>
              <a:t>қилади</a:t>
            </a:r>
            <a:r>
              <a:rPr lang="ru-RU" sz="2000" dirty="0">
                <a:solidFill>
                  <a:schemeClr val="tx1">
                    <a:lumMod val="95000"/>
                    <a:lumOff val="5000"/>
                  </a:schemeClr>
                </a:solidFill>
              </a:rPr>
              <a:t>. </a:t>
            </a:r>
            <a:r>
              <a:rPr lang="ru-RU" sz="2000" dirty="0" err="1">
                <a:solidFill>
                  <a:schemeClr val="tx1">
                    <a:lumMod val="95000"/>
                    <a:lumOff val="5000"/>
                  </a:schemeClr>
                </a:solidFill>
              </a:rPr>
              <a:t>Илдиз</a:t>
            </a:r>
            <a:r>
              <a:rPr lang="ru-RU" sz="2000" dirty="0">
                <a:solidFill>
                  <a:schemeClr val="tx1">
                    <a:lumMod val="95000"/>
                    <a:lumOff val="5000"/>
                  </a:schemeClr>
                </a:solidFill>
              </a:rPr>
              <a:t> </a:t>
            </a:r>
            <a:r>
              <a:rPr lang="ru-RU" sz="2000" dirty="0" err="1">
                <a:solidFill>
                  <a:schemeClr val="tx1">
                    <a:lumMod val="95000"/>
                    <a:lumOff val="5000"/>
                  </a:schemeClr>
                </a:solidFill>
              </a:rPr>
              <a:t>системаси</a:t>
            </a:r>
            <a:r>
              <a:rPr lang="ru-RU" sz="2000" dirty="0">
                <a:solidFill>
                  <a:schemeClr val="tx1">
                    <a:lumMod val="95000"/>
                    <a:lumOff val="5000"/>
                  </a:schemeClr>
                </a:solidFill>
              </a:rPr>
              <a:t> </a:t>
            </a:r>
            <a:r>
              <a:rPr lang="ru-RU" sz="2000" dirty="0" err="1">
                <a:solidFill>
                  <a:schemeClr val="tx1">
                    <a:lumMod val="95000"/>
                    <a:lumOff val="5000"/>
                  </a:schemeClr>
                </a:solidFill>
              </a:rPr>
              <a:t>яхши</a:t>
            </a:r>
            <a:r>
              <a:rPr lang="ru-RU" sz="2000" dirty="0">
                <a:solidFill>
                  <a:schemeClr val="tx1">
                    <a:lumMod val="95000"/>
                    <a:lumOff val="5000"/>
                  </a:schemeClr>
                </a:solidFill>
              </a:rPr>
              <a:t> </a:t>
            </a:r>
            <a:r>
              <a:rPr lang="ru-RU" sz="2000" dirty="0" err="1">
                <a:solidFill>
                  <a:schemeClr val="tx1">
                    <a:lumMod val="95000"/>
                    <a:lumOff val="5000"/>
                  </a:schemeClr>
                </a:solidFill>
              </a:rPr>
              <a:t>ривожланганлиги</a:t>
            </a:r>
            <a:r>
              <a:rPr lang="ru-RU" sz="2000" dirty="0">
                <a:solidFill>
                  <a:schemeClr val="tx1">
                    <a:lumMod val="95000"/>
                    <a:lumOff val="5000"/>
                  </a:schemeClr>
                </a:solidFill>
              </a:rPr>
              <a:t> </a:t>
            </a:r>
            <a:r>
              <a:rPr lang="ru-RU" sz="2000" dirty="0" err="1">
                <a:solidFill>
                  <a:schemeClr val="tx1">
                    <a:lumMod val="95000"/>
                    <a:lumOff val="5000"/>
                  </a:schemeClr>
                </a:solidFill>
              </a:rPr>
              <a:t>учун</a:t>
            </a:r>
            <a:r>
              <a:rPr lang="ru-RU" sz="2000" dirty="0">
                <a:solidFill>
                  <a:schemeClr val="tx1">
                    <a:lumMod val="95000"/>
                    <a:lumOff val="5000"/>
                  </a:schemeClr>
                </a:solidFill>
              </a:rPr>
              <a:t> </a:t>
            </a:r>
            <a:r>
              <a:rPr lang="ru-RU" sz="2000" dirty="0" err="1">
                <a:solidFill>
                  <a:schemeClr val="tx1">
                    <a:lumMod val="95000"/>
                    <a:lumOff val="5000"/>
                  </a:schemeClr>
                </a:solidFill>
              </a:rPr>
              <a:t>жуда</a:t>
            </a:r>
            <a:r>
              <a:rPr lang="ru-RU" sz="2000" dirty="0">
                <a:solidFill>
                  <a:schemeClr val="tx1">
                    <a:lumMod val="95000"/>
                    <a:lumOff val="5000"/>
                  </a:schemeClr>
                </a:solidFill>
              </a:rPr>
              <a:t> </a:t>
            </a:r>
            <a:r>
              <a:rPr lang="ru-RU" sz="2000" dirty="0" err="1">
                <a:solidFill>
                  <a:schemeClr val="tx1">
                    <a:lumMod val="95000"/>
                    <a:lumOff val="5000"/>
                  </a:schemeClr>
                </a:solidFill>
              </a:rPr>
              <a:t>қурғоқчиликка</a:t>
            </a:r>
            <a:r>
              <a:rPr lang="ru-RU" sz="2000" dirty="0">
                <a:solidFill>
                  <a:schemeClr val="tx1">
                    <a:lumMod val="95000"/>
                    <a:lumOff val="5000"/>
                  </a:schemeClr>
                </a:solidFill>
              </a:rPr>
              <a:t> </a:t>
            </a:r>
            <a:r>
              <a:rPr lang="ru-RU" sz="2000" dirty="0" err="1">
                <a:solidFill>
                  <a:schemeClr val="tx1">
                    <a:lumMod val="95000"/>
                    <a:lumOff val="5000"/>
                  </a:schemeClr>
                </a:solidFill>
              </a:rPr>
              <a:t>ҳам</a:t>
            </a:r>
            <a:r>
              <a:rPr lang="ru-RU" sz="2000" dirty="0">
                <a:solidFill>
                  <a:schemeClr val="tx1">
                    <a:lumMod val="95000"/>
                    <a:lumOff val="5000"/>
                  </a:schemeClr>
                </a:solidFill>
              </a:rPr>
              <a:t> </a:t>
            </a:r>
            <a:r>
              <a:rPr lang="ru-RU" sz="2000" dirty="0" err="1">
                <a:solidFill>
                  <a:schemeClr val="tx1">
                    <a:lumMod val="95000"/>
                    <a:lumOff val="5000"/>
                  </a:schemeClr>
                </a:solidFill>
              </a:rPr>
              <a:t>бардош</a:t>
            </a:r>
            <a:r>
              <a:rPr lang="ru-RU" sz="2000" dirty="0">
                <a:solidFill>
                  <a:schemeClr val="tx1">
                    <a:lumMod val="95000"/>
                    <a:lumOff val="5000"/>
                  </a:schemeClr>
                </a:solidFill>
              </a:rPr>
              <a:t> </a:t>
            </a:r>
            <a:r>
              <a:rPr lang="ru-RU" sz="2000" dirty="0" err="1">
                <a:solidFill>
                  <a:schemeClr val="tx1">
                    <a:lumMod val="95000"/>
                    <a:lumOff val="5000"/>
                  </a:schemeClr>
                </a:solidFill>
              </a:rPr>
              <a:t>бера</a:t>
            </a:r>
            <a:r>
              <a:rPr lang="ru-RU" sz="2000" dirty="0">
                <a:solidFill>
                  <a:schemeClr val="tx1">
                    <a:lumMod val="95000"/>
                    <a:lumOff val="5000"/>
                  </a:schemeClr>
                </a:solidFill>
              </a:rPr>
              <a:t> </a:t>
            </a:r>
            <a:r>
              <a:rPr lang="ru-RU" sz="2000" dirty="0" err="1">
                <a:solidFill>
                  <a:schemeClr val="tx1">
                    <a:lumMod val="95000"/>
                    <a:lumOff val="5000"/>
                  </a:schemeClr>
                </a:solidFill>
              </a:rPr>
              <a:t>олади</a:t>
            </a:r>
            <a:r>
              <a:rPr lang="ru-RU" sz="2000" dirty="0">
                <a:solidFill>
                  <a:schemeClr val="tx1">
                    <a:lumMod val="95000"/>
                    <a:lumOff val="5000"/>
                  </a:schemeClr>
                </a:solidFill>
              </a:rPr>
              <a:t>. </a:t>
            </a:r>
          </a:p>
          <a:p>
            <a:r>
              <a:rPr lang="ru-RU" sz="2000" dirty="0">
                <a:solidFill>
                  <a:schemeClr val="tx1">
                    <a:lumMod val="95000"/>
                    <a:lumOff val="5000"/>
                  </a:schemeClr>
                </a:solidFill>
              </a:rPr>
              <a:t>Судан </a:t>
            </a:r>
            <a:r>
              <a:rPr lang="ru-RU" sz="2000" dirty="0" err="1">
                <a:solidFill>
                  <a:schemeClr val="tx1">
                    <a:lumMod val="95000"/>
                    <a:lumOff val="5000"/>
                  </a:schemeClr>
                </a:solidFill>
              </a:rPr>
              <a:t>ўти</a:t>
            </a:r>
            <a:r>
              <a:rPr lang="ru-RU" sz="2000" dirty="0">
                <a:solidFill>
                  <a:schemeClr val="tx1">
                    <a:lumMod val="95000"/>
                    <a:lumOff val="5000"/>
                  </a:schemeClr>
                </a:solidFill>
              </a:rPr>
              <a:t> </a:t>
            </a:r>
            <a:r>
              <a:rPr lang="ru-RU" sz="2000" dirty="0" err="1">
                <a:solidFill>
                  <a:schemeClr val="tx1">
                    <a:lumMod val="95000"/>
                    <a:lumOff val="5000"/>
                  </a:schemeClr>
                </a:solidFill>
              </a:rPr>
              <a:t>барча</a:t>
            </a:r>
            <a:r>
              <a:rPr lang="ru-RU" sz="2000" dirty="0">
                <a:solidFill>
                  <a:schemeClr val="tx1">
                    <a:lumMod val="95000"/>
                    <a:lumOff val="5000"/>
                  </a:schemeClr>
                </a:solidFill>
              </a:rPr>
              <a:t> </a:t>
            </a:r>
            <a:r>
              <a:rPr lang="ru-RU" sz="2000" dirty="0" err="1">
                <a:solidFill>
                  <a:schemeClr val="tx1">
                    <a:lumMod val="95000"/>
                    <a:lumOff val="5000"/>
                  </a:schemeClr>
                </a:solidFill>
              </a:rPr>
              <a:t>тупроқларда</a:t>
            </a:r>
            <a:r>
              <a:rPr lang="ru-RU" sz="2000" dirty="0">
                <a:solidFill>
                  <a:schemeClr val="tx1">
                    <a:lumMod val="95000"/>
                    <a:lumOff val="5000"/>
                  </a:schemeClr>
                </a:solidFill>
              </a:rPr>
              <a:t>, </a:t>
            </a:r>
            <a:r>
              <a:rPr lang="ru-RU" sz="2000" dirty="0" err="1">
                <a:solidFill>
                  <a:schemeClr val="tx1">
                    <a:lumMod val="95000"/>
                    <a:lumOff val="5000"/>
                  </a:schemeClr>
                </a:solidFill>
              </a:rPr>
              <a:t>айниқса</a:t>
            </a:r>
            <a:r>
              <a:rPr lang="ru-RU" sz="2000" dirty="0">
                <a:solidFill>
                  <a:schemeClr val="tx1">
                    <a:lumMod val="95000"/>
                    <a:lumOff val="5000"/>
                  </a:schemeClr>
                </a:solidFill>
              </a:rPr>
              <a:t> </a:t>
            </a:r>
            <a:r>
              <a:rPr lang="ru-RU" sz="2000" dirty="0" err="1">
                <a:solidFill>
                  <a:schemeClr val="tx1">
                    <a:lumMod val="95000"/>
                    <a:lumOff val="5000"/>
                  </a:schemeClr>
                </a:solidFill>
              </a:rPr>
              <a:t>қумлоқ</a:t>
            </a:r>
            <a:r>
              <a:rPr lang="ru-RU" sz="2000" dirty="0">
                <a:solidFill>
                  <a:schemeClr val="tx1">
                    <a:lumMod val="95000"/>
                    <a:lumOff val="5000"/>
                  </a:schemeClr>
                </a:solidFill>
              </a:rPr>
              <a:t> </a:t>
            </a:r>
            <a:r>
              <a:rPr lang="ru-RU" sz="2000" dirty="0" err="1">
                <a:solidFill>
                  <a:schemeClr val="tx1">
                    <a:lumMod val="95000"/>
                    <a:lumOff val="5000"/>
                  </a:schemeClr>
                </a:solidFill>
              </a:rPr>
              <a:t>тупроқларда</a:t>
            </a:r>
            <a:r>
              <a:rPr lang="ru-RU" sz="2000" dirty="0">
                <a:solidFill>
                  <a:schemeClr val="tx1">
                    <a:lumMod val="95000"/>
                    <a:lumOff val="5000"/>
                  </a:schemeClr>
                </a:solidFill>
              </a:rPr>
              <a:t> </a:t>
            </a:r>
            <a:r>
              <a:rPr lang="ru-RU" sz="2000" dirty="0" err="1">
                <a:solidFill>
                  <a:schemeClr val="tx1">
                    <a:lumMod val="95000"/>
                    <a:lumOff val="5000"/>
                  </a:schemeClr>
                </a:solidFill>
              </a:rPr>
              <a:t>жуда</a:t>
            </a:r>
            <a:r>
              <a:rPr lang="ru-RU" sz="2000" dirty="0">
                <a:solidFill>
                  <a:schemeClr val="tx1">
                    <a:lumMod val="95000"/>
                    <a:lumOff val="5000"/>
                  </a:schemeClr>
                </a:solidFill>
              </a:rPr>
              <a:t> </a:t>
            </a:r>
            <a:r>
              <a:rPr lang="ru-RU" sz="2000" dirty="0" err="1">
                <a:solidFill>
                  <a:schemeClr val="tx1">
                    <a:lumMod val="95000"/>
                    <a:lumOff val="5000"/>
                  </a:schemeClr>
                </a:solidFill>
              </a:rPr>
              <a:t>яхши</a:t>
            </a:r>
            <a:r>
              <a:rPr lang="ru-RU" sz="2000" dirty="0">
                <a:solidFill>
                  <a:schemeClr val="tx1">
                    <a:lumMod val="95000"/>
                    <a:lumOff val="5000"/>
                  </a:schemeClr>
                </a:solidFill>
              </a:rPr>
              <a:t> </a:t>
            </a:r>
            <a:r>
              <a:rPr lang="ru-RU" sz="2000" dirty="0" err="1">
                <a:solidFill>
                  <a:schemeClr val="tx1">
                    <a:lumMod val="95000"/>
                    <a:lumOff val="5000"/>
                  </a:schemeClr>
                </a:solidFill>
              </a:rPr>
              <a:t>ўсади</a:t>
            </a:r>
            <a:r>
              <a:rPr lang="ru-RU" sz="2000" dirty="0">
                <a:solidFill>
                  <a:schemeClr val="tx1">
                    <a:lumMod val="95000"/>
                    <a:lumOff val="5000"/>
                  </a:schemeClr>
                </a:solidFill>
              </a:rPr>
              <a:t>.</a:t>
            </a:r>
          </a:p>
          <a:p>
            <a:r>
              <a:rPr lang="ru-RU" sz="2000" dirty="0" err="1">
                <a:solidFill>
                  <a:schemeClr val="tx1">
                    <a:lumMod val="95000"/>
                    <a:lumOff val="5000"/>
                  </a:schemeClr>
                </a:solidFill>
              </a:rPr>
              <a:t>Ўзбекистонда</a:t>
            </a:r>
            <a:r>
              <a:rPr lang="ru-RU" sz="2000" dirty="0">
                <a:solidFill>
                  <a:schemeClr val="tx1">
                    <a:lumMod val="95000"/>
                    <a:lumOff val="5000"/>
                  </a:schemeClr>
                </a:solidFill>
              </a:rPr>
              <a:t> ем-</a:t>
            </a:r>
            <a:r>
              <a:rPr lang="ru-RU" sz="2000" dirty="0" err="1">
                <a:solidFill>
                  <a:schemeClr val="tx1">
                    <a:lumMod val="95000"/>
                    <a:lumOff val="5000"/>
                  </a:schemeClr>
                </a:solidFill>
              </a:rPr>
              <a:t>ҳашак</a:t>
            </a:r>
            <a:r>
              <a:rPr lang="ru-RU" sz="2000" dirty="0">
                <a:solidFill>
                  <a:schemeClr val="tx1">
                    <a:lumMod val="95000"/>
                    <a:lumOff val="5000"/>
                  </a:schemeClr>
                </a:solidFill>
              </a:rPr>
              <a:t> </a:t>
            </a:r>
            <a:r>
              <a:rPr lang="ru-RU" sz="2000" dirty="0" err="1">
                <a:solidFill>
                  <a:schemeClr val="tx1">
                    <a:lumMod val="95000"/>
                    <a:lumOff val="5000"/>
                  </a:schemeClr>
                </a:solidFill>
              </a:rPr>
              <a:t>экинлари</a:t>
            </a:r>
            <a:r>
              <a:rPr lang="ru-RU" sz="2000" dirty="0">
                <a:solidFill>
                  <a:schemeClr val="tx1">
                    <a:lumMod val="95000"/>
                    <a:lumOff val="5000"/>
                  </a:schemeClr>
                </a:solidFill>
              </a:rPr>
              <a:t> </a:t>
            </a:r>
            <a:r>
              <a:rPr lang="ru-RU" sz="2000" dirty="0" err="1">
                <a:solidFill>
                  <a:schemeClr val="tx1">
                    <a:lumMod val="95000"/>
                    <a:lumOff val="5000"/>
                  </a:schemeClr>
                </a:solidFill>
              </a:rPr>
              <a:t>сифатида</a:t>
            </a:r>
            <a:r>
              <a:rPr lang="ru-RU" sz="2000" dirty="0">
                <a:solidFill>
                  <a:schemeClr val="tx1">
                    <a:lumMod val="95000"/>
                    <a:lumOff val="5000"/>
                  </a:schemeClr>
                </a:solidFill>
              </a:rPr>
              <a:t> </a:t>
            </a:r>
            <a:r>
              <a:rPr lang="ru-RU" sz="2000" dirty="0" err="1">
                <a:solidFill>
                  <a:schemeClr val="tx1">
                    <a:lumMod val="95000"/>
                    <a:lumOff val="5000"/>
                  </a:schemeClr>
                </a:solidFill>
              </a:rPr>
              <a:t>шолғом</a:t>
            </a:r>
            <a:r>
              <a:rPr lang="ru-RU" sz="2000" dirty="0">
                <a:solidFill>
                  <a:schemeClr val="tx1">
                    <a:lumMod val="95000"/>
                    <a:lumOff val="5000"/>
                  </a:schemeClr>
                </a:solidFill>
              </a:rPr>
              <a:t>, </a:t>
            </a:r>
            <a:r>
              <a:rPr lang="ru-RU" sz="2000" dirty="0" err="1">
                <a:solidFill>
                  <a:schemeClr val="tx1">
                    <a:lumMod val="95000"/>
                    <a:lumOff val="5000"/>
                  </a:schemeClr>
                </a:solidFill>
              </a:rPr>
              <a:t>ҳашаки</a:t>
            </a:r>
            <a:r>
              <a:rPr lang="ru-RU" sz="2000" dirty="0">
                <a:solidFill>
                  <a:schemeClr val="tx1">
                    <a:lumMod val="95000"/>
                    <a:lumOff val="5000"/>
                  </a:schemeClr>
                </a:solidFill>
              </a:rPr>
              <a:t> </a:t>
            </a:r>
            <a:r>
              <a:rPr lang="ru-RU" sz="2000" dirty="0" err="1">
                <a:solidFill>
                  <a:schemeClr val="tx1">
                    <a:lumMod val="95000"/>
                    <a:lumOff val="5000"/>
                  </a:schemeClr>
                </a:solidFill>
              </a:rPr>
              <a:t>сабзи</a:t>
            </a:r>
            <a:r>
              <a:rPr lang="ru-RU" sz="2000" dirty="0">
                <a:solidFill>
                  <a:schemeClr val="tx1">
                    <a:lumMod val="95000"/>
                    <a:lumOff val="5000"/>
                  </a:schemeClr>
                </a:solidFill>
              </a:rPr>
              <a:t>, </a:t>
            </a:r>
            <a:r>
              <a:rPr lang="ru-RU" sz="2000" dirty="0" err="1">
                <a:solidFill>
                  <a:schemeClr val="tx1">
                    <a:lumMod val="95000"/>
                    <a:lumOff val="5000"/>
                  </a:schemeClr>
                </a:solidFill>
              </a:rPr>
              <a:t>лавлаги</a:t>
            </a:r>
            <a:r>
              <a:rPr lang="ru-RU" sz="2000" dirty="0">
                <a:solidFill>
                  <a:schemeClr val="tx1">
                    <a:lumMod val="95000"/>
                    <a:lumOff val="5000"/>
                  </a:schemeClr>
                </a:solidFill>
              </a:rPr>
              <a:t>, </a:t>
            </a:r>
            <a:r>
              <a:rPr lang="ru-RU" sz="2000" dirty="0" err="1">
                <a:solidFill>
                  <a:schemeClr val="tx1">
                    <a:lumMod val="95000"/>
                    <a:lumOff val="5000"/>
                  </a:schemeClr>
                </a:solidFill>
              </a:rPr>
              <a:t>турп</a:t>
            </a:r>
            <a:r>
              <a:rPr lang="ru-RU" sz="2000" dirty="0">
                <a:solidFill>
                  <a:schemeClr val="tx1">
                    <a:lumMod val="95000"/>
                    <a:lumOff val="5000"/>
                  </a:schemeClr>
                </a:solidFill>
              </a:rPr>
              <a:t>, </a:t>
            </a:r>
            <a:r>
              <a:rPr lang="ru-RU" sz="2000" dirty="0" err="1">
                <a:solidFill>
                  <a:schemeClr val="tx1">
                    <a:lumMod val="95000"/>
                    <a:lumOff val="5000"/>
                  </a:schemeClr>
                </a:solidFill>
              </a:rPr>
              <a:t>ҳашаки</a:t>
            </a:r>
            <a:r>
              <a:rPr lang="ru-RU" sz="2000" dirty="0">
                <a:solidFill>
                  <a:schemeClr val="tx1">
                    <a:lumMod val="95000"/>
                    <a:lumOff val="5000"/>
                  </a:schemeClr>
                </a:solidFill>
              </a:rPr>
              <a:t> картошка </a:t>
            </a:r>
            <a:r>
              <a:rPr lang="ru-RU" sz="2000" dirty="0" err="1">
                <a:solidFill>
                  <a:schemeClr val="tx1">
                    <a:lumMod val="95000"/>
                    <a:lumOff val="5000"/>
                  </a:schemeClr>
                </a:solidFill>
              </a:rPr>
              <a:t>кўп</a:t>
            </a:r>
            <a:r>
              <a:rPr lang="ru-RU" sz="2000" dirty="0">
                <a:solidFill>
                  <a:schemeClr val="tx1">
                    <a:lumMod val="95000"/>
                    <a:lumOff val="5000"/>
                  </a:schemeClr>
                </a:solidFill>
              </a:rPr>
              <a:t> </a:t>
            </a:r>
            <a:r>
              <a:rPr lang="ru-RU" sz="2000" dirty="0" err="1">
                <a:solidFill>
                  <a:schemeClr val="tx1">
                    <a:lumMod val="95000"/>
                    <a:lumOff val="5000"/>
                  </a:schemeClr>
                </a:solidFill>
              </a:rPr>
              <a:t>экилади</a:t>
            </a:r>
            <a:r>
              <a:rPr lang="ru-RU" sz="2000" dirty="0">
                <a:solidFill>
                  <a:schemeClr val="tx1">
                    <a:lumMod val="95000"/>
                    <a:lumOff val="5000"/>
                  </a:schemeClr>
                </a:solidFill>
              </a:rPr>
              <a:t>. </a:t>
            </a:r>
            <a:r>
              <a:rPr lang="ru-RU" sz="2000" dirty="0" err="1">
                <a:solidFill>
                  <a:schemeClr val="tx1">
                    <a:lumMod val="95000"/>
                    <a:lumOff val="5000"/>
                  </a:schemeClr>
                </a:solidFill>
              </a:rPr>
              <a:t>Бу</a:t>
            </a:r>
            <a:r>
              <a:rPr lang="ru-RU" sz="2000" dirty="0">
                <a:solidFill>
                  <a:schemeClr val="tx1">
                    <a:lumMod val="95000"/>
                    <a:lumOff val="5000"/>
                  </a:schemeClr>
                </a:solidFill>
              </a:rPr>
              <a:t> </a:t>
            </a:r>
            <a:r>
              <a:rPr lang="ru-RU" sz="2000" dirty="0" err="1">
                <a:solidFill>
                  <a:schemeClr val="tx1">
                    <a:lumMod val="95000"/>
                    <a:lumOff val="5000"/>
                  </a:schemeClr>
                </a:solidFill>
              </a:rPr>
              <a:t>экинлар</a:t>
            </a:r>
            <a:r>
              <a:rPr lang="ru-RU" sz="2000" dirty="0">
                <a:solidFill>
                  <a:schemeClr val="tx1">
                    <a:lumMod val="95000"/>
                    <a:lumOff val="5000"/>
                  </a:schemeClr>
                </a:solidFill>
              </a:rPr>
              <a:t> </a:t>
            </a:r>
            <a:r>
              <a:rPr lang="ru-RU" sz="2000" dirty="0" err="1">
                <a:solidFill>
                  <a:schemeClr val="tx1">
                    <a:lumMod val="95000"/>
                    <a:lumOff val="5000"/>
                  </a:schemeClr>
                </a:solidFill>
              </a:rPr>
              <a:t>чорва</a:t>
            </a:r>
            <a:r>
              <a:rPr lang="ru-RU" sz="2000" dirty="0">
                <a:solidFill>
                  <a:schemeClr val="tx1">
                    <a:lumMod val="95000"/>
                    <a:lumOff val="5000"/>
                  </a:schemeClr>
                </a:solidFill>
              </a:rPr>
              <a:t> </a:t>
            </a:r>
            <a:r>
              <a:rPr lang="ru-RU" sz="2000" dirty="0" err="1">
                <a:solidFill>
                  <a:schemeClr val="tx1">
                    <a:lumMod val="95000"/>
                    <a:lumOff val="5000"/>
                  </a:schemeClr>
                </a:solidFill>
              </a:rPr>
              <a:t>молларига</a:t>
            </a:r>
            <a:r>
              <a:rPr lang="ru-RU" sz="2000" dirty="0">
                <a:solidFill>
                  <a:schemeClr val="tx1">
                    <a:lumMod val="95000"/>
                    <a:lumOff val="5000"/>
                  </a:schemeClr>
                </a:solidFill>
              </a:rPr>
              <a:t> </a:t>
            </a:r>
            <a:r>
              <a:rPr lang="ru-RU" sz="2000" dirty="0" err="1">
                <a:solidFill>
                  <a:schemeClr val="tx1">
                    <a:lumMod val="95000"/>
                    <a:lumOff val="5000"/>
                  </a:schemeClr>
                </a:solidFill>
              </a:rPr>
              <a:t>кўклигича</a:t>
            </a:r>
            <a:r>
              <a:rPr lang="ru-RU" sz="2000" dirty="0">
                <a:solidFill>
                  <a:schemeClr val="tx1">
                    <a:lumMod val="95000"/>
                    <a:lumOff val="5000"/>
                  </a:schemeClr>
                </a:solidFill>
              </a:rPr>
              <a:t> </a:t>
            </a:r>
            <a:r>
              <a:rPr lang="ru-RU" sz="2000" dirty="0" err="1">
                <a:solidFill>
                  <a:schemeClr val="tx1">
                    <a:lumMod val="95000"/>
                    <a:lumOff val="5000"/>
                  </a:schemeClr>
                </a:solidFill>
              </a:rPr>
              <a:t>ёки</a:t>
            </a:r>
            <a:r>
              <a:rPr lang="ru-RU" sz="2000" dirty="0">
                <a:solidFill>
                  <a:schemeClr val="tx1">
                    <a:lumMod val="95000"/>
                    <a:lumOff val="5000"/>
                  </a:schemeClr>
                </a:solidFill>
              </a:rPr>
              <a:t> силос </a:t>
            </a:r>
            <a:r>
              <a:rPr lang="ru-RU" sz="2000" dirty="0" err="1">
                <a:solidFill>
                  <a:schemeClr val="tx1">
                    <a:lumMod val="95000"/>
                    <a:lumOff val="5000"/>
                  </a:schemeClr>
                </a:solidFill>
              </a:rPr>
              <a:t>қилиб</a:t>
            </a:r>
            <a:r>
              <a:rPr lang="ru-RU" sz="2000" dirty="0">
                <a:solidFill>
                  <a:schemeClr val="tx1">
                    <a:lumMod val="95000"/>
                    <a:lumOff val="5000"/>
                  </a:schemeClr>
                </a:solidFill>
              </a:rPr>
              <a:t> </a:t>
            </a:r>
            <a:r>
              <a:rPr lang="ru-RU" sz="2000" dirty="0" err="1">
                <a:solidFill>
                  <a:schemeClr val="tx1">
                    <a:lumMod val="95000"/>
                    <a:lumOff val="5000"/>
                  </a:schemeClr>
                </a:solidFill>
              </a:rPr>
              <a:t>берилади</a:t>
            </a:r>
            <a:r>
              <a:rPr lang="ru-RU" sz="2000" dirty="0">
                <a:solidFill>
                  <a:schemeClr val="tx1">
                    <a:lumMod val="95000"/>
                    <a:lumOff val="5000"/>
                  </a:schemeClr>
                </a:solidFill>
              </a:rPr>
              <a:t>. </a:t>
            </a:r>
            <a:r>
              <a:rPr lang="ru-RU" sz="2000" dirty="0" err="1">
                <a:solidFill>
                  <a:schemeClr val="tx1">
                    <a:lumMod val="95000"/>
                    <a:lumOff val="5000"/>
                  </a:schemeClr>
                </a:solidFill>
              </a:rPr>
              <a:t>Шунингдек</a:t>
            </a:r>
            <a:r>
              <a:rPr lang="ru-RU" sz="2000" dirty="0">
                <a:solidFill>
                  <a:schemeClr val="tx1">
                    <a:lumMod val="95000"/>
                    <a:lumOff val="5000"/>
                  </a:schemeClr>
                </a:solidFill>
              </a:rPr>
              <a:t>, </a:t>
            </a:r>
            <a:r>
              <a:rPr lang="ru-RU" sz="2000" dirty="0" err="1">
                <a:solidFill>
                  <a:schemeClr val="tx1">
                    <a:lumMod val="95000"/>
                    <a:lumOff val="5000"/>
                  </a:schemeClr>
                </a:solidFill>
              </a:rPr>
              <a:t>маккажўхори</a:t>
            </a:r>
            <a:r>
              <a:rPr lang="ru-RU" sz="2000" dirty="0">
                <a:solidFill>
                  <a:schemeClr val="tx1">
                    <a:lumMod val="95000"/>
                    <a:lumOff val="5000"/>
                  </a:schemeClr>
                </a:solidFill>
              </a:rPr>
              <a:t>, </a:t>
            </a:r>
            <a:r>
              <a:rPr lang="ru-RU" sz="2000" dirty="0" err="1">
                <a:solidFill>
                  <a:schemeClr val="tx1">
                    <a:lumMod val="95000"/>
                    <a:lumOff val="5000"/>
                  </a:schemeClr>
                </a:solidFill>
              </a:rPr>
              <a:t>кунгабоқар</a:t>
            </a:r>
            <a:r>
              <a:rPr lang="ru-RU" sz="2000" dirty="0">
                <a:solidFill>
                  <a:schemeClr val="tx1">
                    <a:lumMod val="95000"/>
                    <a:lumOff val="5000"/>
                  </a:schemeClr>
                </a:solidFill>
              </a:rPr>
              <a:t>, </a:t>
            </a:r>
            <a:r>
              <a:rPr lang="ru-RU" sz="2000" dirty="0" err="1">
                <a:solidFill>
                  <a:schemeClr val="tx1">
                    <a:lumMod val="95000"/>
                    <a:lumOff val="5000"/>
                  </a:schemeClr>
                </a:solidFill>
              </a:rPr>
              <a:t>ҳашаки</a:t>
            </a:r>
            <a:r>
              <a:rPr lang="ru-RU" sz="2000" dirty="0">
                <a:solidFill>
                  <a:schemeClr val="tx1">
                    <a:lumMod val="95000"/>
                    <a:lumOff val="5000"/>
                  </a:schemeClr>
                </a:solidFill>
              </a:rPr>
              <a:t> карам, </a:t>
            </a:r>
            <a:r>
              <a:rPr lang="ru-RU" sz="2000" dirty="0" err="1">
                <a:solidFill>
                  <a:schemeClr val="tx1">
                    <a:lumMod val="95000"/>
                    <a:lumOff val="5000"/>
                  </a:schemeClr>
                </a:solidFill>
              </a:rPr>
              <a:t>кузги</a:t>
            </a:r>
            <a:r>
              <a:rPr lang="ru-RU" sz="2000" dirty="0">
                <a:solidFill>
                  <a:schemeClr val="tx1">
                    <a:lumMod val="95000"/>
                    <a:lumOff val="5000"/>
                  </a:schemeClr>
                </a:solidFill>
              </a:rPr>
              <a:t> рапс силос </a:t>
            </a:r>
            <a:r>
              <a:rPr lang="ru-RU" sz="2000" dirty="0" err="1">
                <a:solidFill>
                  <a:schemeClr val="tx1">
                    <a:lumMod val="95000"/>
                    <a:lumOff val="5000"/>
                  </a:schemeClr>
                </a:solidFill>
              </a:rPr>
              <a:t>тайёрлаш</a:t>
            </a:r>
            <a:r>
              <a:rPr lang="ru-RU" sz="2000" dirty="0">
                <a:solidFill>
                  <a:schemeClr val="tx1">
                    <a:lumMod val="95000"/>
                    <a:lumOff val="5000"/>
                  </a:schemeClr>
                </a:solidFill>
              </a:rPr>
              <a:t> </a:t>
            </a:r>
            <a:r>
              <a:rPr lang="ru-RU" sz="2000" dirty="0" err="1">
                <a:solidFill>
                  <a:schemeClr val="tx1">
                    <a:lumMod val="95000"/>
                    <a:lumOff val="5000"/>
                  </a:schemeClr>
                </a:solidFill>
              </a:rPr>
              <a:t>учун</a:t>
            </a:r>
            <a:r>
              <a:rPr lang="ru-RU" sz="2000" dirty="0">
                <a:solidFill>
                  <a:schemeClr val="tx1">
                    <a:lumMod val="95000"/>
                    <a:lumOff val="5000"/>
                  </a:schemeClr>
                </a:solidFill>
              </a:rPr>
              <a:t> </a:t>
            </a:r>
            <a:r>
              <a:rPr lang="ru-RU" sz="2000" dirty="0" err="1">
                <a:solidFill>
                  <a:schemeClr val="tx1">
                    <a:lumMod val="95000"/>
                    <a:lumOff val="5000"/>
                  </a:schemeClr>
                </a:solidFill>
              </a:rPr>
              <a:t>экилади</a:t>
            </a:r>
            <a:r>
              <a:rPr lang="ru-RU" sz="2000" dirty="0">
                <a:solidFill>
                  <a:schemeClr val="tx1">
                    <a:lumMod val="95000"/>
                    <a:lumOff val="5000"/>
                  </a:schemeClr>
                </a:solidFill>
              </a:rPr>
              <a:t>.</a:t>
            </a:r>
          </a:p>
          <a:p>
            <a:r>
              <a:rPr lang="ru-RU" sz="2000" dirty="0">
                <a:solidFill>
                  <a:schemeClr val="tx1">
                    <a:lumMod val="95000"/>
                    <a:lumOff val="5000"/>
                  </a:schemeClr>
                </a:solidFill>
              </a:rPr>
              <a:t> </a:t>
            </a: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75" y="313259"/>
            <a:ext cx="4440193" cy="3139204"/>
          </a:xfrm>
          <a:prstGeom prst="rect">
            <a:avLst/>
          </a:prstGeom>
        </p:spPr>
      </p:pic>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765722"/>
            <a:ext cx="4423718" cy="3092278"/>
          </a:xfrm>
          <a:prstGeom prst="rect">
            <a:avLst/>
          </a:prstGeom>
        </p:spPr>
      </p:pic>
    </p:spTree>
    <p:extLst>
      <p:ext uri="{BB962C8B-B14F-4D97-AF65-F5344CB8AC3E}">
        <p14:creationId xmlns:p14="http://schemas.microsoft.com/office/powerpoint/2010/main" val="2493448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ppt_x"/>
                                          </p:val>
                                        </p:tav>
                                        <p:tav tm="100000">
                                          <p:val>
                                            <p:strVal val="#ppt_x"/>
                                          </p:val>
                                        </p:tav>
                                      </p:tavLst>
                                    </p:anim>
                                    <p:anim calcmode="lin" valueType="num">
                                      <p:cBhvr additive="base">
                                        <p:cTn id="8"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10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86498"/>
            <a:ext cx="12191999" cy="7105136"/>
          </a:xfrm>
        </p:spPr>
      </p:pic>
      <p:sp>
        <p:nvSpPr>
          <p:cNvPr id="5" name="TextBox 4"/>
          <p:cNvSpPr txBox="1"/>
          <p:nvPr/>
        </p:nvSpPr>
        <p:spPr>
          <a:xfrm>
            <a:off x="3002692" y="1498519"/>
            <a:ext cx="5338897" cy="2862322"/>
          </a:xfrm>
          <a:prstGeom prst="rect">
            <a:avLst/>
          </a:prstGeom>
          <a:noFill/>
          <a:effectLst/>
        </p:spPr>
        <p:txBody>
          <a:bodyPr wrap="none" rtlCol="0">
            <a:spAutoFit/>
          </a:bodyPr>
          <a:lstStyle/>
          <a:p>
            <a:r>
              <a:rPr lang="ru-RU" sz="60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ЕТИБОРИНГИЗ  </a:t>
            </a:r>
          </a:p>
          <a:p>
            <a:r>
              <a:rPr lang="ru-RU" sz="60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УЧУН </a:t>
            </a:r>
          </a:p>
          <a:p>
            <a:r>
              <a:rPr lang="ru-RU" sz="60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       РАХМАТ</a:t>
            </a:r>
            <a:endParaRPr lang="ru-RU" sz="60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93977978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125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1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arn(inVertical)">
                                      <p:cBhvr>
                                        <p:cTn id="17"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723</TotalTime>
  <Words>1894</Words>
  <Application>Microsoft Office PowerPoint</Application>
  <PresentationFormat>Широкоэкранный</PresentationFormat>
  <Paragraphs>259</Paragraphs>
  <Slides>31</Slides>
  <Notes>2</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31</vt:i4>
      </vt:variant>
    </vt:vector>
  </HeadingPairs>
  <TitlesOfParts>
    <vt:vector size="37" baseType="lpstr">
      <vt:lpstr>Arial</vt:lpstr>
      <vt:lpstr>BalticaUzbek</vt:lpstr>
      <vt:lpstr>Calibri</vt:lpstr>
      <vt:lpstr>Calibri Light</vt:lpstr>
      <vt:lpstr>Times New Roman</vt:lpstr>
      <vt:lpstr>Тема Office</vt:lpstr>
      <vt:lpstr>МАВЗУ БОҒДОРЧИЛИК ВА УЗУМЧИЛИК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МАВЗУ БОҒДОРЧИЛИК ВА УЗУМЧИЛИК</dc:title>
  <dc:creator>Lenovo</dc:creator>
  <cp:lastModifiedBy>Lenovo</cp:lastModifiedBy>
  <cp:revision>85</cp:revision>
  <dcterms:created xsi:type="dcterms:W3CDTF">2019-04-30T14:34:33Z</dcterms:created>
  <dcterms:modified xsi:type="dcterms:W3CDTF">2019-05-02T16:18:22Z</dcterms:modified>
</cp:coreProperties>
</file>