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47" r:id="rId5"/>
    <p:sldMasterId id="2147483771" r:id="rId6"/>
  </p:sldMasterIdLst>
  <p:sldIdLst>
    <p:sldId id="256" r:id="rId7"/>
    <p:sldId id="295" r:id="rId8"/>
    <p:sldId id="297" r:id="rId9"/>
    <p:sldId id="314" r:id="rId10"/>
    <p:sldId id="315" r:id="rId11"/>
    <p:sldId id="301" r:id="rId12"/>
    <p:sldId id="305" r:id="rId13"/>
    <p:sldId id="321" r:id="rId14"/>
    <p:sldId id="322" r:id="rId15"/>
    <p:sldId id="323" r:id="rId16"/>
    <p:sldId id="324" r:id="rId17"/>
    <p:sldId id="267" r:id="rId18"/>
    <p:sldId id="269" r:id="rId19"/>
    <p:sldId id="268" r:id="rId20"/>
    <p:sldId id="279" r:id="rId21"/>
    <p:sldId id="325" r:id="rId22"/>
    <p:sldId id="326" r:id="rId23"/>
    <p:sldId id="266" r:id="rId24"/>
  </p:sldIdLst>
  <p:sldSz cx="9144000" cy="6858000" type="screen4x3"/>
  <p:notesSz cx="6858000" cy="9144000"/>
  <p:custDataLst>
    <p:tags r:id="rId25"/>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A0000"/>
    <a:srgbClr val="9933FF"/>
    <a:srgbClr val="00808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3" d="100"/>
          <a:sy n="73" d="100"/>
        </p:scale>
        <p:origin x="132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9C1363-8649-430B-8FB3-6B0187029953}" type="doc">
      <dgm:prSet loTypeId="urn:microsoft.com/office/officeart/2005/8/layout/lProcess2" loCatId="list" qsTypeId="urn:microsoft.com/office/officeart/2005/8/quickstyle/3d3" qsCatId="3D" csTypeId="urn:microsoft.com/office/officeart/2005/8/colors/colorful5" csCatId="colorful" phldr="1"/>
      <dgm:spPr/>
      <dgm:t>
        <a:bodyPr/>
        <a:lstStyle/>
        <a:p>
          <a:endParaRPr lang="ru-RU"/>
        </a:p>
      </dgm:t>
    </dgm:pt>
    <dgm:pt modelId="{693DDCA3-3B22-41D9-9876-A6DE21C91AE0}">
      <dgm:prSet phldrT="[Текст]"/>
      <dgm:spPr/>
      <dgm:t>
        <a:bodyPr/>
        <a:lstStyle/>
        <a:p>
          <a:r>
            <a:rPr lang="uz-Cyrl-UZ" dirty="0" smtClean="0"/>
            <a:t>I кенжа тип </a:t>
          </a:r>
          <a:endParaRPr lang="ru-RU" dirty="0"/>
        </a:p>
      </dgm:t>
    </dgm:pt>
    <dgm:pt modelId="{008D2358-D255-4AD6-8DDE-0B62AAF69204}" type="parTrans" cxnId="{D7FE9218-DC53-4EE7-9A3C-041E19792A17}">
      <dgm:prSet/>
      <dgm:spPr/>
      <dgm:t>
        <a:bodyPr/>
        <a:lstStyle/>
        <a:p>
          <a:endParaRPr lang="ru-RU"/>
        </a:p>
      </dgm:t>
    </dgm:pt>
    <dgm:pt modelId="{818DA953-D384-41AD-B958-BA5A0FB31BFC}" type="sibTrans" cxnId="{D7FE9218-DC53-4EE7-9A3C-041E19792A17}">
      <dgm:prSet/>
      <dgm:spPr/>
      <dgm:t>
        <a:bodyPr/>
        <a:lstStyle/>
        <a:p>
          <a:endParaRPr lang="ru-RU"/>
        </a:p>
      </dgm:t>
    </dgm:pt>
    <dgm:pt modelId="{E3CDEA0C-8587-4167-8E87-2E37D781325E}">
      <dgm:prSet phldrT="[Текст]" custT="1"/>
      <dgm:spPr/>
      <dgm:t>
        <a:bodyPr/>
        <a:lstStyle/>
        <a:p>
          <a:r>
            <a:rPr lang="uz-Cyrl-UZ" sz="1400" dirty="0" smtClean="0"/>
            <a:t>бўгим ораси тахминан 3—5 </a:t>
          </a:r>
          <a:r>
            <a:rPr lang="uz-Cyrl-UZ" sz="1400" i="1" dirty="0" smtClean="0"/>
            <a:t>см </a:t>
          </a:r>
          <a:r>
            <a:rPr lang="uz-Cyrl-UZ" sz="1400" dirty="0" smtClean="0"/>
            <a:t>гача бўлган киска бўгим оралиқли ғўзалар</a:t>
          </a:r>
          <a:endParaRPr lang="ru-RU" sz="1400" dirty="0"/>
        </a:p>
      </dgm:t>
    </dgm:pt>
    <dgm:pt modelId="{D26F7FA3-7C45-4518-9B02-CBD53232C4B9}" type="parTrans" cxnId="{89E6B1E1-AF09-4182-B1CE-89CBFF72287A}">
      <dgm:prSet/>
      <dgm:spPr/>
      <dgm:t>
        <a:bodyPr/>
        <a:lstStyle/>
        <a:p>
          <a:endParaRPr lang="ru-RU"/>
        </a:p>
      </dgm:t>
    </dgm:pt>
    <dgm:pt modelId="{A61C21C7-8152-4D66-8679-B03C32D69730}" type="sibTrans" cxnId="{89E6B1E1-AF09-4182-B1CE-89CBFF72287A}">
      <dgm:prSet/>
      <dgm:spPr/>
      <dgm:t>
        <a:bodyPr/>
        <a:lstStyle/>
        <a:p>
          <a:endParaRPr lang="ru-RU"/>
        </a:p>
      </dgm:t>
    </dgm:pt>
    <dgm:pt modelId="{3D0CBF45-D74A-418C-A588-B15F027C763C}">
      <dgm:prSet phldrT="[Текст]" custT="1"/>
      <dgm:spPr/>
      <dgm:t>
        <a:bodyPr/>
        <a:lstStyle/>
        <a:p>
          <a:r>
            <a:rPr lang="uz-Cyrl-UZ" sz="2800" dirty="0" smtClean="0"/>
            <a:t>II кенжа тип</a:t>
          </a:r>
          <a:endParaRPr lang="ru-RU" sz="2800" dirty="0"/>
        </a:p>
      </dgm:t>
    </dgm:pt>
    <dgm:pt modelId="{F2BE412D-CD51-4D40-82B7-5975372B4876}" type="parTrans" cxnId="{A18F190A-F2C6-491E-8733-F163C02134B5}">
      <dgm:prSet/>
      <dgm:spPr/>
      <dgm:t>
        <a:bodyPr/>
        <a:lstStyle/>
        <a:p>
          <a:endParaRPr lang="ru-RU"/>
        </a:p>
      </dgm:t>
    </dgm:pt>
    <dgm:pt modelId="{F87039A4-4E32-4260-81B3-CA7F2B085E5B}" type="sibTrans" cxnId="{A18F190A-F2C6-491E-8733-F163C02134B5}">
      <dgm:prSet/>
      <dgm:spPr/>
      <dgm:t>
        <a:bodyPr/>
        <a:lstStyle/>
        <a:p>
          <a:endParaRPr lang="ru-RU"/>
        </a:p>
      </dgm:t>
    </dgm:pt>
    <dgm:pt modelId="{34C5C8BB-7826-4370-8179-A855829CFB52}">
      <dgm:prSet phldrT="[Текст]"/>
      <dgm:spPr/>
      <dgm:t>
        <a:bodyPr/>
        <a:lstStyle/>
        <a:p>
          <a:r>
            <a:rPr lang="uz-Cyrl-UZ" dirty="0" smtClean="0"/>
            <a:t>бўгим ораси тахминан 6—10 </a:t>
          </a:r>
          <a:r>
            <a:rPr lang="uz-Cyrl-UZ" i="1" dirty="0" smtClean="0"/>
            <a:t>см гача. </a:t>
          </a:r>
          <a:r>
            <a:rPr lang="uz-Cyrl-UZ" dirty="0" smtClean="0"/>
            <a:t>бўлган ўртача бўгим оралиқли ғўзалар</a:t>
          </a:r>
          <a:endParaRPr lang="ru-RU" dirty="0"/>
        </a:p>
      </dgm:t>
    </dgm:pt>
    <dgm:pt modelId="{7E9E6E4E-D571-4898-B58A-BD8E2758C554}" type="parTrans" cxnId="{140582F1-E3F1-4A7C-9CA8-480746E8277C}">
      <dgm:prSet/>
      <dgm:spPr/>
      <dgm:t>
        <a:bodyPr/>
        <a:lstStyle/>
        <a:p>
          <a:endParaRPr lang="ru-RU"/>
        </a:p>
      </dgm:t>
    </dgm:pt>
    <dgm:pt modelId="{84DE0E8E-33A0-4666-8639-A4B5A33F2548}" type="sibTrans" cxnId="{140582F1-E3F1-4A7C-9CA8-480746E8277C}">
      <dgm:prSet/>
      <dgm:spPr/>
      <dgm:t>
        <a:bodyPr/>
        <a:lstStyle/>
        <a:p>
          <a:endParaRPr lang="ru-RU"/>
        </a:p>
      </dgm:t>
    </dgm:pt>
    <dgm:pt modelId="{B1F5C738-7A35-470A-A2FB-765076EB5A63}">
      <dgm:prSet phldrT="[Текст]"/>
      <dgm:spPr/>
      <dgm:t>
        <a:bodyPr/>
        <a:lstStyle/>
        <a:p>
          <a:r>
            <a:rPr lang="uz-Cyrl-UZ" dirty="0" smtClean="0"/>
            <a:t>III кенжа тип </a:t>
          </a:r>
          <a:endParaRPr lang="ru-RU" dirty="0"/>
        </a:p>
      </dgm:t>
    </dgm:pt>
    <dgm:pt modelId="{87A94EEA-5F47-4A6E-B0F2-C841052BAEDB}" type="parTrans" cxnId="{EEAE30B6-973D-4320-9E15-7E8553FA0F8D}">
      <dgm:prSet/>
      <dgm:spPr/>
      <dgm:t>
        <a:bodyPr/>
        <a:lstStyle/>
        <a:p>
          <a:endParaRPr lang="ru-RU"/>
        </a:p>
      </dgm:t>
    </dgm:pt>
    <dgm:pt modelId="{A8121ECB-3234-438F-8E88-EC28E18BB621}" type="sibTrans" cxnId="{EEAE30B6-973D-4320-9E15-7E8553FA0F8D}">
      <dgm:prSet/>
      <dgm:spPr/>
      <dgm:t>
        <a:bodyPr/>
        <a:lstStyle/>
        <a:p>
          <a:endParaRPr lang="ru-RU"/>
        </a:p>
      </dgm:t>
    </dgm:pt>
    <dgm:pt modelId="{873F07BC-9E7D-458F-9BF3-83381BE0E7EE}">
      <dgm:prSet phldrT="[Текст]"/>
      <dgm:spPr/>
      <dgm:t>
        <a:bodyPr/>
        <a:lstStyle/>
        <a:p>
          <a:r>
            <a:rPr lang="uz-Cyrl-UZ" dirty="0" smtClean="0"/>
            <a:t>бўгим</a:t>
          </a:r>
          <a:r>
            <a:rPr lang="uz-Cyrl-UZ" b="1" dirty="0" smtClean="0"/>
            <a:t> </a:t>
          </a:r>
          <a:r>
            <a:rPr lang="uz-Cyrl-UZ" dirty="0" smtClean="0"/>
            <a:t>ораси тахминан 15 </a:t>
          </a:r>
          <a:r>
            <a:rPr lang="uz-Cyrl-UZ" i="1" dirty="0" smtClean="0"/>
            <a:t>см </a:t>
          </a:r>
          <a:r>
            <a:rPr lang="uz-Cyrl-UZ" dirty="0" smtClean="0"/>
            <a:t>гача бўлган узун бўгим оралиқли ғўза</a:t>
          </a:r>
          <a:endParaRPr lang="ru-RU" dirty="0"/>
        </a:p>
      </dgm:t>
    </dgm:pt>
    <dgm:pt modelId="{FA462D02-C381-4FB9-80F9-012F8857370E}" type="parTrans" cxnId="{0124E36C-D745-486C-9A8C-4197A20970B7}">
      <dgm:prSet/>
      <dgm:spPr/>
      <dgm:t>
        <a:bodyPr/>
        <a:lstStyle/>
        <a:p>
          <a:endParaRPr lang="ru-RU"/>
        </a:p>
      </dgm:t>
    </dgm:pt>
    <dgm:pt modelId="{55CD7C49-9DFF-44E8-9D77-6842A852BE33}" type="sibTrans" cxnId="{0124E36C-D745-486C-9A8C-4197A20970B7}">
      <dgm:prSet/>
      <dgm:spPr/>
      <dgm:t>
        <a:bodyPr/>
        <a:lstStyle/>
        <a:p>
          <a:endParaRPr lang="ru-RU"/>
        </a:p>
      </dgm:t>
    </dgm:pt>
    <dgm:pt modelId="{42E964B5-23F2-424F-A8FB-03DFEFDD7BD7}">
      <dgm:prSet phldrT="[Текст]"/>
      <dgm:spPr/>
      <dgm:t>
        <a:bodyPr/>
        <a:lstStyle/>
        <a:p>
          <a:r>
            <a:rPr lang="uz-Cyrl-UZ" dirty="0" smtClean="0"/>
            <a:t>IV кенжа тип</a:t>
          </a:r>
          <a:endParaRPr lang="ru-RU" dirty="0"/>
        </a:p>
      </dgm:t>
    </dgm:pt>
    <dgm:pt modelId="{7951F132-0AC1-4E34-BE0D-369B9CA2BDC1}" type="parTrans" cxnId="{21D68132-6D38-44F8-A31F-FE3437906583}">
      <dgm:prSet/>
      <dgm:spPr/>
      <dgm:t>
        <a:bodyPr/>
        <a:lstStyle/>
        <a:p>
          <a:endParaRPr lang="ru-RU"/>
        </a:p>
      </dgm:t>
    </dgm:pt>
    <dgm:pt modelId="{C59E5B54-04A6-4C4F-AC16-5C66B7491178}" type="sibTrans" cxnId="{21D68132-6D38-44F8-A31F-FE3437906583}">
      <dgm:prSet/>
      <dgm:spPr/>
      <dgm:t>
        <a:bodyPr/>
        <a:lstStyle/>
        <a:p>
          <a:endParaRPr lang="ru-RU"/>
        </a:p>
      </dgm:t>
    </dgm:pt>
    <dgm:pt modelId="{C9300F67-68B2-403F-86C7-7D64FC713036}">
      <dgm:prSet phldrT="[Текст]"/>
      <dgm:spPr/>
      <dgm:t>
        <a:bodyPr/>
        <a:lstStyle/>
        <a:p>
          <a:r>
            <a:rPr lang="uz-Cyrl-UZ" dirty="0" smtClean="0"/>
            <a:t>бўғим ораси тахминан 20—25 </a:t>
          </a:r>
          <a:r>
            <a:rPr lang="uz-Cyrl-UZ" i="1" dirty="0" smtClean="0"/>
            <a:t>см </a:t>
          </a:r>
          <a:r>
            <a:rPr lang="uz-Cyrl-UZ" dirty="0" smtClean="0"/>
            <a:t>гача бўлган ўта узун бўғим оралиқли ғўза</a:t>
          </a:r>
          <a:endParaRPr lang="ru-RU" dirty="0"/>
        </a:p>
      </dgm:t>
    </dgm:pt>
    <dgm:pt modelId="{53B5F7DD-D6DC-43C1-B8A0-D5189BB06269}" type="parTrans" cxnId="{1DC1D248-16B2-44EB-AA6B-C8D52A78F4B0}">
      <dgm:prSet/>
      <dgm:spPr/>
      <dgm:t>
        <a:bodyPr/>
        <a:lstStyle/>
        <a:p>
          <a:endParaRPr lang="ru-RU"/>
        </a:p>
      </dgm:t>
    </dgm:pt>
    <dgm:pt modelId="{C6858EBB-E21D-4903-A086-82266C1080CA}" type="sibTrans" cxnId="{1DC1D248-16B2-44EB-AA6B-C8D52A78F4B0}">
      <dgm:prSet/>
      <dgm:spPr/>
      <dgm:t>
        <a:bodyPr/>
        <a:lstStyle/>
        <a:p>
          <a:endParaRPr lang="ru-RU"/>
        </a:p>
      </dgm:t>
    </dgm:pt>
    <dgm:pt modelId="{D4CCD363-8949-4D04-B0A1-9E567B8216C7}" type="pres">
      <dgm:prSet presAssocID="{7C9C1363-8649-430B-8FB3-6B0187029953}" presName="theList" presStyleCnt="0">
        <dgm:presLayoutVars>
          <dgm:dir/>
          <dgm:animLvl val="lvl"/>
          <dgm:resizeHandles val="exact"/>
        </dgm:presLayoutVars>
      </dgm:prSet>
      <dgm:spPr/>
      <dgm:t>
        <a:bodyPr/>
        <a:lstStyle/>
        <a:p>
          <a:endParaRPr lang="ru-RU"/>
        </a:p>
      </dgm:t>
    </dgm:pt>
    <dgm:pt modelId="{1CDDF5DC-C391-4216-9D08-AF7D7BE99C3A}" type="pres">
      <dgm:prSet presAssocID="{693DDCA3-3B22-41D9-9876-A6DE21C91AE0}" presName="compNode" presStyleCnt="0"/>
      <dgm:spPr/>
      <dgm:t>
        <a:bodyPr/>
        <a:lstStyle/>
        <a:p>
          <a:endParaRPr lang="ru-RU"/>
        </a:p>
      </dgm:t>
    </dgm:pt>
    <dgm:pt modelId="{DF6973BE-04E0-4E44-AF2C-128605F8A3AE}" type="pres">
      <dgm:prSet presAssocID="{693DDCA3-3B22-41D9-9876-A6DE21C91AE0}" presName="aNode" presStyleLbl="bgShp" presStyleIdx="0" presStyleCnt="4"/>
      <dgm:spPr/>
      <dgm:t>
        <a:bodyPr/>
        <a:lstStyle/>
        <a:p>
          <a:endParaRPr lang="ru-RU"/>
        </a:p>
      </dgm:t>
    </dgm:pt>
    <dgm:pt modelId="{6399D7D3-5021-4093-A443-8D126FD41DEE}" type="pres">
      <dgm:prSet presAssocID="{693DDCA3-3B22-41D9-9876-A6DE21C91AE0}" presName="textNode" presStyleLbl="bgShp" presStyleIdx="0" presStyleCnt="4"/>
      <dgm:spPr/>
      <dgm:t>
        <a:bodyPr/>
        <a:lstStyle/>
        <a:p>
          <a:endParaRPr lang="ru-RU"/>
        </a:p>
      </dgm:t>
    </dgm:pt>
    <dgm:pt modelId="{DBCFC783-4379-47D7-AF07-FC0663D8C67B}" type="pres">
      <dgm:prSet presAssocID="{693DDCA3-3B22-41D9-9876-A6DE21C91AE0}" presName="compChildNode" presStyleCnt="0"/>
      <dgm:spPr/>
      <dgm:t>
        <a:bodyPr/>
        <a:lstStyle/>
        <a:p>
          <a:endParaRPr lang="ru-RU"/>
        </a:p>
      </dgm:t>
    </dgm:pt>
    <dgm:pt modelId="{965EE8F1-808E-4E8C-9969-4BBF8CFA89DC}" type="pres">
      <dgm:prSet presAssocID="{693DDCA3-3B22-41D9-9876-A6DE21C91AE0}" presName="theInnerList" presStyleCnt="0"/>
      <dgm:spPr/>
      <dgm:t>
        <a:bodyPr/>
        <a:lstStyle/>
        <a:p>
          <a:endParaRPr lang="ru-RU"/>
        </a:p>
      </dgm:t>
    </dgm:pt>
    <dgm:pt modelId="{7A5E96C5-EBF3-4D89-B998-A3F68BB4E906}" type="pres">
      <dgm:prSet presAssocID="{E3CDEA0C-8587-4167-8E87-2E37D781325E}" presName="childNode" presStyleLbl="node1" presStyleIdx="0" presStyleCnt="4">
        <dgm:presLayoutVars>
          <dgm:bulletEnabled val="1"/>
        </dgm:presLayoutVars>
      </dgm:prSet>
      <dgm:spPr/>
      <dgm:t>
        <a:bodyPr/>
        <a:lstStyle/>
        <a:p>
          <a:endParaRPr lang="ru-RU"/>
        </a:p>
      </dgm:t>
    </dgm:pt>
    <dgm:pt modelId="{CF299AB1-DE2F-41D1-9B26-55083FE4DEAB}" type="pres">
      <dgm:prSet presAssocID="{693DDCA3-3B22-41D9-9876-A6DE21C91AE0}" presName="aSpace" presStyleCnt="0"/>
      <dgm:spPr/>
      <dgm:t>
        <a:bodyPr/>
        <a:lstStyle/>
        <a:p>
          <a:endParaRPr lang="ru-RU"/>
        </a:p>
      </dgm:t>
    </dgm:pt>
    <dgm:pt modelId="{444B20F2-9B5A-48D0-9471-268E03A2E58B}" type="pres">
      <dgm:prSet presAssocID="{3D0CBF45-D74A-418C-A588-B15F027C763C}" presName="compNode" presStyleCnt="0"/>
      <dgm:spPr/>
      <dgm:t>
        <a:bodyPr/>
        <a:lstStyle/>
        <a:p>
          <a:endParaRPr lang="ru-RU"/>
        </a:p>
      </dgm:t>
    </dgm:pt>
    <dgm:pt modelId="{A814BF9A-DADD-47D0-AF91-A37BF01AF967}" type="pres">
      <dgm:prSet presAssocID="{3D0CBF45-D74A-418C-A588-B15F027C763C}" presName="aNode" presStyleLbl="bgShp" presStyleIdx="1" presStyleCnt="4"/>
      <dgm:spPr/>
      <dgm:t>
        <a:bodyPr/>
        <a:lstStyle/>
        <a:p>
          <a:endParaRPr lang="ru-RU"/>
        </a:p>
      </dgm:t>
    </dgm:pt>
    <dgm:pt modelId="{8987B03B-5ADD-421E-8437-BC9A32574E7F}" type="pres">
      <dgm:prSet presAssocID="{3D0CBF45-D74A-418C-A588-B15F027C763C}" presName="textNode" presStyleLbl="bgShp" presStyleIdx="1" presStyleCnt="4"/>
      <dgm:spPr/>
      <dgm:t>
        <a:bodyPr/>
        <a:lstStyle/>
        <a:p>
          <a:endParaRPr lang="ru-RU"/>
        </a:p>
      </dgm:t>
    </dgm:pt>
    <dgm:pt modelId="{E801ACD4-8A17-4428-9945-A89B29105363}" type="pres">
      <dgm:prSet presAssocID="{3D0CBF45-D74A-418C-A588-B15F027C763C}" presName="compChildNode" presStyleCnt="0"/>
      <dgm:spPr/>
      <dgm:t>
        <a:bodyPr/>
        <a:lstStyle/>
        <a:p>
          <a:endParaRPr lang="ru-RU"/>
        </a:p>
      </dgm:t>
    </dgm:pt>
    <dgm:pt modelId="{2156B56F-04C6-4766-B55B-030070BA5CBD}" type="pres">
      <dgm:prSet presAssocID="{3D0CBF45-D74A-418C-A588-B15F027C763C}" presName="theInnerList" presStyleCnt="0"/>
      <dgm:spPr/>
      <dgm:t>
        <a:bodyPr/>
        <a:lstStyle/>
        <a:p>
          <a:endParaRPr lang="ru-RU"/>
        </a:p>
      </dgm:t>
    </dgm:pt>
    <dgm:pt modelId="{9B84FC5F-727C-4003-8699-301E4BFE5936}" type="pres">
      <dgm:prSet presAssocID="{34C5C8BB-7826-4370-8179-A855829CFB52}" presName="childNode" presStyleLbl="node1" presStyleIdx="1" presStyleCnt="4">
        <dgm:presLayoutVars>
          <dgm:bulletEnabled val="1"/>
        </dgm:presLayoutVars>
      </dgm:prSet>
      <dgm:spPr/>
      <dgm:t>
        <a:bodyPr/>
        <a:lstStyle/>
        <a:p>
          <a:endParaRPr lang="ru-RU"/>
        </a:p>
      </dgm:t>
    </dgm:pt>
    <dgm:pt modelId="{C89DEAB8-394E-488D-A601-CA524B23D5EE}" type="pres">
      <dgm:prSet presAssocID="{3D0CBF45-D74A-418C-A588-B15F027C763C}" presName="aSpace" presStyleCnt="0"/>
      <dgm:spPr/>
      <dgm:t>
        <a:bodyPr/>
        <a:lstStyle/>
        <a:p>
          <a:endParaRPr lang="ru-RU"/>
        </a:p>
      </dgm:t>
    </dgm:pt>
    <dgm:pt modelId="{CD3F9FEF-AC0A-4FB7-87FF-0EBEEC6783C4}" type="pres">
      <dgm:prSet presAssocID="{B1F5C738-7A35-470A-A2FB-765076EB5A63}" presName="compNode" presStyleCnt="0"/>
      <dgm:spPr/>
      <dgm:t>
        <a:bodyPr/>
        <a:lstStyle/>
        <a:p>
          <a:endParaRPr lang="ru-RU"/>
        </a:p>
      </dgm:t>
    </dgm:pt>
    <dgm:pt modelId="{43FCD21B-50F8-4A6C-8471-589F7CF962DA}" type="pres">
      <dgm:prSet presAssocID="{B1F5C738-7A35-470A-A2FB-765076EB5A63}" presName="aNode" presStyleLbl="bgShp" presStyleIdx="2" presStyleCnt="4"/>
      <dgm:spPr/>
      <dgm:t>
        <a:bodyPr/>
        <a:lstStyle/>
        <a:p>
          <a:endParaRPr lang="ru-RU"/>
        </a:p>
      </dgm:t>
    </dgm:pt>
    <dgm:pt modelId="{317103D8-E831-4C9F-9018-C952C0117D66}" type="pres">
      <dgm:prSet presAssocID="{B1F5C738-7A35-470A-A2FB-765076EB5A63}" presName="textNode" presStyleLbl="bgShp" presStyleIdx="2" presStyleCnt="4"/>
      <dgm:spPr/>
      <dgm:t>
        <a:bodyPr/>
        <a:lstStyle/>
        <a:p>
          <a:endParaRPr lang="ru-RU"/>
        </a:p>
      </dgm:t>
    </dgm:pt>
    <dgm:pt modelId="{B89D38F1-3BE1-4DFD-8A32-0949A15830F8}" type="pres">
      <dgm:prSet presAssocID="{B1F5C738-7A35-470A-A2FB-765076EB5A63}" presName="compChildNode" presStyleCnt="0"/>
      <dgm:spPr/>
      <dgm:t>
        <a:bodyPr/>
        <a:lstStyle/>
        <a:p>
          <a:endParaRPr lang="ru-RU"/>
        </a:p>
      </dgm:t>
    </dgm:pt>
    <dgm:pt modelId="{8489EDEC-7922-4287-B839-BED384991C84}" type="pres">
      <dgm:prSet presAssocID="{B1F5C738-7A35-470A-A2FB-765076EB5A63}" presName="theInnerList" presStyleCnt="0"/>
      <dgm:spPr/>
      <dgm:t>
        <a:bodyPr/>
        <a:lstStyle/>
        <a:p>
          <a:endParaRPr lang="ru-RU"/>
        </a:p>
      </dgm:t>
    </dgm:pt>
    <dgm:pt modelId="{84301124-3765-4655-A9D3-F86CFC392D12}" type="pres">
      <dgm:prSet presAssocID="{873F07BC-9E7D-458F-9BF3-83381BE0E7EE}" presName="childNode" presStyleLbl="node1" presStyleIdx="2" presStyleCnt="4">
        <dgm:presLayoutVars>
          <dgm:bulletEnabled val="1"/>
        </dgm:presLayoutVars>
      </dgm:prSet>
      <dgm:spPr/>
      <dgm:t>
        <a:bodyPr/>
        <a:lstStyle/>
        <a:p>
          <a:endParaRPr lang="ru-RU"/>
        </a:p>
      </dgm:t>
    </dgm:pt>
    <dgm:pt modelId="{C45039AE-E4AE-4E8C-A3F7-1CA2FD3CCE03}" type="pres">
      <dgm:prSet presAssocID="{B1F5C738-7A35-470A-A2FB-765076EB5A63}" presName="aSpace" presStyleCnt="0"/>
      <dgm:spPr/>
      <dgm:t>
        <a:bodyPr/>
        <a:lstStyle/>
        <a:p>
          <a:endParaRPr lang="ru-RU"/>
        </a:p>
      </dgm:t>
    </dgm:pt>
    <dgm:pt modelId="{529B8191-25ED-4F3E-82DB-80F2E2632553}" type="pres">
      <dgm:prSet presAssocID="{42E964B5-23F2-424F-A8FB-03DFEFDD7BD7}" presName="compNode" presStyleCnt="0"/>
      <dgm:spPr/>
      <dgm:t>
        <a:bodyPr/>
        <a:lstStyle/>
        <a:p>
          <a:endParaRPr lang="ru-RU"/>
        </a:p>
      </dgm:t>
    </dgm:pt>
    <dgm:pt modelId="{D04C5569-7B72-4DC4-9D9F-3CAD12FEA6AE}" type="pres">
      <dgm:prSet presAssocID="{42E964B5-23F2-424F-A8FB-03DFEFDD7BD7}" presName="aNode" presStyleLbl="bgShp" presStyleIdx="3" presStyleCnt="4"/>
      <dgm:spPr/>
      <dgm:t>
        <a:bodyPr/>
        <a:lstStyle/>
        <a:p>
          <a:endParaRPr lang="ru-RU"/>
        </a:p>
      </dgm:t>
    </dgm:pt>
    <dgm:pt modelId="{56F68BA1-5FF8-416F-9DDC-B8EC40898E8F}" type="pres">
      <dgm:prSet presAssocID="{42E964B5-23F2-424F-A8FB-03DFEFDD7BD7}" presName="textNode" presStyleLbl="bgShp" presStyleIdx="3" presStyleCnt="4"/>
      <dgm:spPr/>
      <dgm:t>
        <a:bodyPr/>
        <a:lstStyle/>
        <a:p>
          <a:endParaRPr lang="ru-RU"/>
        </a:p>
      </dgm:t>
    </dgm:pt>
    <dgm:pt modelId="{E10113F5-9105-47E6-9A2C-893DA7FDF1F0}" type="pres">
      <dgm:prSet presAssocID="{42E964B5-23F2-424F-A8FB-03DFEFDD7BD7}" presName="compChildNode" presStyleCnt="0"/>
      <dgm:spPr/>
      <dgm:t>
        <a:bodyPr/>
        <a:lstStyle/>
        <a:p>
          <a:endParaRPr lang="ru-RU"/>
        </a:p>
      </dgm:t>
    </dgm:pt>
    <dgm:pt modelId="{C626454A-ACD5-4891-83FB-4124671FD606}" type="pres">
      <dgm:prSet presAssocID="{42E964B5-23F2-424F-A8FB-03DFEFDD7BD7}" presName="theInnerList" presStyleCnt="0"/>
      <dgm:spPr/>
      <dgm:t>
        <a:bodyPr/>
        <a:lstStyle/>
        <a:p>
          <a:endParaRPr lang="ru-RU"/>
        </a:p>
      </dgm:t>
    </dgm:pt>
    <dgm:pt modelId="{A2EC41A8-6454-4C25-BFC6-5377E5539D0A}" type="pres">
      <dgm:prSet presAssocID="{C9300F67-68B2-403F-86C7-7D64FC713036}" presName="childNode" presStyleLbl="node1" presStyleIdx="3" presStyleCnt="4">
        <dgm:presLayoutVars>
          <dgm:bulletEnabled val="1"/>
        </dgm:presLayoutVars>
      </dgm:prSet>
      <dgm:spPr/>
      <dgm:t>
        <a:bodyPr/>
        <a:lstStyle/>
        <a:p>
          <a:endParaRPr lang="ru-RU"/>
        </a:p>
      </dgm:t>
    </dgm:pt>
  </dgm:ptLst>
  <dgm:cxnLst>
    <dgm:cxn modelId="{89E6B1E1-AF09-4182-B1CE-89CBFF72287A}" srcId="{693DDCA3-3B22-41D9-9876-A6DE21C91AE0}" destId="{E3CDEA0C-8587-4167-8E87-2E37D781325E}" srcOrd="0" destOrd="0" parTransId="{D26F7FA3-7C45-4518-9B02-CBD53232C4B9}" sibTransId="{A61C21C7-8152-4D66-8679-B03C32D69730}"/>
    <dgm:cxn modelId="{1DC1D248-16B2-44EB-AA6B-C8D52A78F4B0}" srcId="{42E964B5-23F2-424F-A8FB-03DFEFDD7BD7}" destId="{C9300F67-68B2-403F-86C7-7D64FC713036}" srcOrd="0" destOrd="0" parTransId="{53B5F7DD-D6DC-43C1-B8A0-D5189BB06269}" sibTransId="{C6858EBB-E21D-4903-A086-82266C1080CA}"/>
    <dgm:cxn modelId="{D7FE9218-DC53-4EE7-9A3C-041E19792A17}" srcId="{7C9C1363-8649-430B-8FB3-6B0187029953}" destId="{693DDCA3-3B22-41D9-9876-A6DE21C91AE0}" srcOrd="0" destOrd="0" parTransId="{008D2358-D255-4AD6-8DDE-0B62AAF69204}" sibTransId="{818DA953-D384-41AD-B958-BA5A0FB31BFC}"/>
    <dgm:cxn modelId="{37684B1B-E13F-4011-8310-1E029F0EAA2B}" type="presOf" srcId="{693DDCA3-3B22-41D9-9876-A6DE21C91AE0}" destId="{6399D7D3-5021-4093-A443-8D126FD41DEE}" srcOrd="1" destOrd="0" presId="urn:microsoft.com/office/officeart/2005/8/layout/lProcess2"/>
    <dgm:cxn modelId="{8AAF0124-F91A-4820-9462-CAEA9FF341D9}" type="presOf" srcId="{3D0CBF45-D74A-418C-A588-B15F027C763C}" destId="{8987B03B-5ADD-421E-8437-BC9A32574E7F}" srcOrd="1" destOrd="0" presId="urn:microsoft.com/office/officeart/2005/8/layout/lProcess2"/>
    <dgm:cxn modelId="{D48999BD-235C-44CD-9A82-BEA655E468AD}" type="presOf" srcId="{E3CDEA0C-8587-4167-8E87-2E37D781325E}" destId="{7A5E96C5-EBF3-4D89-B998-A3F68BB4E906}" srcOrd="0" destOrd="0" presId="urn:microsoft.com/office/officeart/2005/8/layout/lProcess2"/>
    <dgm:cxn modelId="{60EB0DDC-7B13-43AB-B030-34E4C90BCB58}" type="presOf" srcId="{873F07BC-9E7D-458F-9BF3-83381BE0E7EE}" destId="{84301124-3765-4655-A9D3-F86CFC392D12}" srcOrd="0" destOrd="0" presId="urn:microsoft.com/office/officeart/2005/8/layout/lProcess2"/>
    <dgm:cxn modelId="{0124E36C-D745-486C-9A8C-4197A20970B7}" srcId="{B1F5C738-7A35-470A-A2FB-765076EB5A63}" destId="{873F07BC-9E7D-458F-9BF3-83381BE0E7EE}" srcOrd="0" destOrd="0" parTransId="{FA462D02-C381-4FB9-80F9-012F8857370E}" sibTransId="{55CD7C49-9DFF-44E8-9D77-6842A852BE33}"/>
    <dgm:cxn modelId="{FE88F888-9221-482A-B6DD-8E582BBA1C98}" type="presOf" srcId="{C9300F67-68B2-403F-86C7-7D64FC713036}" destId="{A2EC41A8-6454-4C25-BFC6-5377E5539D0A}" srcOrd="0" destOrd="0" presId="urn:microsoft.com/office/officeart/2005/8/layout/lProcess2"/>
    <dgm:cxn modelId="{7682235B-5B41-40CD-9B27-B390DB0FA9A0}" type="presOf" srcId="{3D0CBF45-D74A-418C-A588-B15F027C763C}" destId="{A814BF9A-DADD-47D0-AF91-A37BF01AF967}" srcOrd="0" destOrd="0" presId="urn:microsoft.com/office/officeart/2005/8/layout/lProcess2"/>
    <dgm:cxn modelId="{EEAE30B6-973D-4320-9E15-7E8553FA0F8D}" srcId="{7C9C1363-8649-430B-8FB3-6B0187029953}" destId="{B1F5C738-7A35-470A-A2FB-765076EB5A63}" srcOrd="2" destOrd="0" parTransId="{87A94EEA-5F47-4A6E-B0F2-C841052BAEDB}" sibTransId="{A8121ECB-3234-438F-8E88-EC28E18BB621}"/>
    <dgm:cxn modelId="{CCB146D0-31AC-456D-9044-4F808C57C284}" type="presOf" srcId="{B1F5C738-7A35-470A-A2FB-765076EB5A63}" destId="{317103D8-E831-4C9F-9018-C952C0117D66}" srcOrd="1" destOrd="0" presId="urn:microsoft.com/office/officeart/2005/8/layout/lProcess2"/>
    <dgm:cxn modelId="{30C49037-7C24-4ACF-8ADE-B94C355AC7EF}" type="presOf" srcId="{B1F5C738-7A35-470A-A2FB-765076EB5A63}" destId="{43FCD21B-50F8-4A6C-8471-589F7CF962DA}" srcOrd="0" destOrd="0" presId="urn:microsoft.com/office/officeart/2005/8/layout/lProcess2"/>
    <dgm:cxn modelId="{140582F1-E3F1-4A7C-9CA8-480746E8277C}" srcId="{3D0CBF45-D74A-418C-A588-B15F027C763C}" destId="{34C5C8BB-7826-4370-8179-A855829CFB52}" srcOrd="0" destOrd="0" parTransId="{7E9E6E4E-D571-4898-B58A-BD8E2758C554}" sibTransId="{84DE0E8E-33A0-4666-8639-A4B5A33F2548}"/>
    <dgm:cxn modelId="{21D68132-6D38-44F8-A31F-FE3437906583}" srcId="{7C9C1363-8649-430B-8FB3-6B0187029953}" destId="{42E964B5-23F2-424F-A8FB-03DFEFDD7BD7}" srcOrd="3" destOrd="0" parTransId="{7951F132-0AC1-4E34-BE0D-369B9CA2BDC1}" sibTransId="{C59E5B54-04A6-4C4F-AC16-5C66B7491178}"/>
    <dgm:cxn modelId="{A18F190A-F2C6-491E-8733-F163C02134B5}" srcId="{7C9C1363-8649-430B-8FB3-6B0187029953}" destId="{3D0CBF45-D74A-418C-A588-B15F027C763C}" srcOrd="1" destOrd="0" parTransId="{F2BE412D-CD51-4D40-82B7-5975372B4876}" sibTransId="{F87039A4-4E32-4260-81B3-CA7F2B085E5B}"/>
    <dgm:cxn modelId="{3DD97310-C9EF-4BEF-8307-45294DC4FD14}" type="presOf" srcId="{42E964B5-23F2-424F-A8FB-03DFEFDD7BD7}" destId="{D04C5569-7B72-4DC4-9D9F-3CAD12FEA6AE}" srcOrd="0" destOrd="0" presId="urn:microsoft.com/office/officeart/2005/8/layout/lProcess2"/>
    <dgm:cxn modelId="{AAF6866B-84D8-432C-A059-D9717E9BF86F}" type="presOf" srcId="{42E964B5-23F2-424F-A8FB-03DFEFDD7BD7}" destId="{56F68BA1-5FF8-416F-9DDC-B8EC40898E8F}" srcOrd="1" destOrd="0" presId="urn:microsoft.com/office/officeart/2005/8/layout/lProcess2"/>
    <dgm:cxn modelId="{08952341-E6BC-4B7F-9BB8-B56D09D58D80}" type="presOf" srcId="{34C5C8BB-7826-4370-8179-A855829CFB52}" destId="{9B84FC5F-727C-4003-8699-301E4BFE5936}" srcOrd="0" destOrd="0" presId="urn:microsoft.com/office/officeart/2005/8/layout/lProcess2"/>
    <dgm:cxn modelId="{6EB1B6A9-6123-47DA-B513-0376E3CBFA39}" type="presOf" srcId="{7C9C1363-8649-430B-8FB3-6B0187029953}" destId="{D4CCD363-8949-4D04-B0A1-9E567B8216C7}" srcOrd="0" destOrd="0" presId="urn:microsoft.com/office/officeart/2005/8/layout/lProcess2"/>
    <dgm:cxn modelId="{7617F291-6E8F-481D-A382-962AACC28981}" type="presOf" srcId="{693DDCA3-3B22-41D9-9876-A6DE21C91AE0}" destId="{DF6973BE-04E0-4E44-AF2C-128605F8A3AE}" srcOrd="0" destOrd="0" presId="urn:microsoft.com/office/officeart/2005/8/layout/lProcess2"/>
    <dgm:cxn modelId="{90AF5DD0-DB0F-4C74-992E-63B075DA9A97}" type="presParOf" srcId="{D4CCD363-8949-4D04-B0A1-9E567B8216C7}" destId="{1CDDF5DC-C391-4216-9D08-AF7D7BE99C3A}" srcOrd="0" destOrd="0" presId="urn:microsoft.com/office/officeart/2005/8/layout/lProcess2"/>
    <dgm:cxn modelId="{5BF9B2DB-AFFF-4D49-A319-8CF146BA5D22}" type="presParOf" srcId="{1CDDF5DC-C391-4216-9D08-AF7D7BE99C3A}" destId="{DF6973BE-04E0-4E44-AF2C-128605F8A3AE}" srcOrd="0" destOrd="0" presId="urn:microsoft.com/office/officeart/2005/8/layout/lProcess2"/>
    <dgm:cxn modelId="{FF1035E1-93C6-4B1E-A219-5982C68A3CE6}" type="presParOf" srcId="{1CDDF5DC-C391-4216-9D08-AF7D7BE99C3A}" destId="{6399D7D3-5021-4093-A443-8D126FD41DEE}" srcOrd="1" destOrd="0" presId="urn:microsoft.com/office/officeart/2005/8/layout/lProcess2"/>
    <dgm:cxn modelId="{77CDFB17-6A53-4C85-A415-1EDB2C718551}" type="presParOf" srcId="{1CDDF5DC-C391-4216-9D08-AF7D7BE99C3A}" destId="{DBCFC783-4379-47D7-AF07-FC0663D8C67B}" srcOrd="2" destOrd="0" presId="urn:microsoft.com/office/officeart/2005/8/layout/lProcess2"/>
    <dgm:cxn modelId="{684B801E-2E81-4BCF-B50F-62B5E80E405D}" type="presParOf" srcId="{DBCFC783-4379-47D7-AF07-FC0663D8C67B}" destId="{965EE8F1-808E-4E8C-9969-4BBF8CFA89DC}" srcOrd="0" destOrd="0" presId="urn:microsoft.com/office/officeart/2005/8/layout/lProcess2"/>
    <dgm:cxn modelId="{8F206CE3-7BD1-4708-90EE-E1E832F5D681}" type="presParOf" srcId="{965EE8F1-808E-4E8C-9969-4BBF8CFA89DC}" destId="{7A5E96C5-EBF3-4D89-B998-A3F68BB4E906}" srcOrd="0" destOrd="0" presId="urn:microsoft.com/office/officeart/2005/8/layout/lProcess2"/>
    <dgm:cxn modelId="{DE3C2363-59EC-4769-8325-5E85D275F29D}" type="presParOf" srcId="{D4CCD363-8949-4D04-B0A1-9E567B8216C7}" destId="{CF299AB1-DE2F-41D1-9B26-55083FE4DEAB}" srcOrd="1" destOrd="0" presId="urn:microsoft.com/office/officeart/2005/8/layout/lProcess2"/>
    <dgm:cxn modelId="{68488BF7-3E76-4CDB-A526-02804BE22619}" type="presParOf" srcId="{D4CCD363-8949-4D04-B0A1-9E567B8216C7}" destId="{444B20F2-9B5A-48D0-9471-268E03A2E58B}" srcOrd="2" destOrd="0" presId="urn:microsoft.com/office/officeart/2005/8/layout/lProcess2"/>
    <dgm:cxn modelId="{A2B3445C-92D6-438C-9333-6CD1F2C89005}" type="presParOf" srcId="{444B20F2-9B5A-48D0-9471-268E03A2E58B}" destId="{A814BF9A-DADD-47D0-AF91-A37BF01AF967}" srcOrd="0" destOrd="0" presId="urn:microsoft.com/office/officeart/2005/8/layout/lProcess2"/>
    <dgm:cxn modelId="{F0987E46-DEAB-47F7-8028-774A921CA2E8}" type="presParOf" srcId="{444B20F2-9B5A-48D0-9471-268E03A2E58B}" destId="{8987B03B-5ADD-421E-8437-BC9A32574E7F}" srcOrd="1" destOrd="0" presId="urn:microsoft.com/office/officeart/2005/8/layout/lProcess2"/>
    <dgm:cxn modelId="{C015434E-FE8D-4211-94F0-CDAD4285EE1D}" type="presParOf" srcId="{444B20F2-9B5A-48D0-9471-268E03A2E58B}" destId="{E801ACD4-8A17-4428-9945-A89B29105363}" srcOrd="2" destOrd="0" presId="urn:microsoft.com/office/officeart/2005/8/layout/lProcess2"/>
    <dgm:cxn modelId="{041F153E-07CC-4098-9AA4-DAF3D9656AEB}" type="presParOf" srcId="{E801ACD4-8A17-4428-9945-A89B29105363}" destId="{2156B56F-04C6-4766-B55B-030070BA5CBD}" srcOrd="0" destOrd="0" presId="urn:microsoft.com/office/officeart/2005/8/layout/lProcess2"/>
    <dgm:cxn modelId="{73F786CE-B23D-47F7-9B7A-4F510F380C7D}" type="presParOf" srcId="{2156B56F-04C6-4766-B55B-030070BA5CBD}" destId="{9B84FC5F-727C-4003-8699-301E4BFE5936}" srcOrd="0" destOrd="0" presId="urn:microsoft.com/office/officeart/2005/8/layout/lProcess2"/>
    <dgm:cxn modelId="{B40FAAF8-3D9D-4B43-93D1-2A4051B86837}" type="presParOf" srcId="{D4CCD363-8949-4D04-B0A1-9E567B8216C7}" destId="{C89DEAB8-394E-488D-A601-CA524B23D5EE}" srcOrd="3" destOrd="0" presId="urn:microsoft.com/office/officeart/2005/8/layout/lProcess2"/>
    <dgm:cxn modelId="{518E4459-3F72-4F6A-9FF2-7074C942F70E}" type="presParOf" srcId="{D4CCD363-8949-4D04-B0A1-9E567B8216C7}" destId="{CD3F9FEF-AC0A-4FB7-87FF-0EBEEC6783C4}" srcOrd="4" destOrd="0" presId="urn:microsoft.com/office/officeart/2005/8/layout/lProcess2"/>
    <dgm:cxn modelId="{6DED62FC-86CD-42B5-A6FC-D46D4BA14526}" type="presParOf" srcId="{CD3F9FEF-AC0A-4FB7-87FF-0EBEEC6783C4}" destId="{43FCD21B-50F8-4A6C-8471-589F7CF962DA}" srcOrd="0" destOrd="0" presId="urn:microsoft.com/office/officeart/2005/8/layout/lProcess2"/>
    <dgm:cxn modelId="{2E87A0EE-ECA6-40D8-8060-8E25313E4A88}" type="presParOf" srcId="{CD3F9FEF-AC0A-4FB7-87FF-0EBEEC6783C4}" destId="{317103D8-E831-4C9F-9018-C952C0117D66}" srcOrd="1" destOrd="0" presId="urn:microsoft.com/office/officeart/2005/8/layout/lProcess2"/>
    <dgm:cxn modelId="{F8FBF1B4-BA7F-499E-A56B-A8F23935B0AF}" type="presParOf" srcId="{CD3F9FEF-AC0A-4FB7-87FF-0EBEEC6783C4}" destId="{B89D38F1-3BE1-4DFD-8A32-0949A15830F8}" srcOrd="2" destOrd="0" presId="urn:microsoft.com/office/officeart/2005/8/layout/lProcess2"/>
    <dgm:cxn modelId="{34C57F13-099C-422D-8467-4DDA6C754684}" type="presParOf" srcId="{B89D38F1-3BE1-4DFD-8A32-0949A15830F8}" destId="{8489EDEC-7922-4287-B839-BED384991C84}" srcOrd="0" destOrd="0" presId="urn:microsoft.com/office/officeart/2005/8/layout/lProcess2"/>
    <dgm:cxn modelId="{CFE79975-4203-42A8-A33C-8E18C798EC8F}" type="presParOf" srcId="{8489EDEC-7922-4287-B839-BED384991C84}" destId="{84301124-3765-4655-A9D3-F86CFC392D12}" srcOrd="0" destOrd="0" presId="urn:microsoft.com/office/officeart/2005/8/layout/lProcess2"/>
    <dgm:cxn modelId="{4B11D9C3-74A7-48B3-ABEF-F2AFD706194F}" type="presParOf" srcId="{D4CCD363-8949-4D04-B0A1-9E567B8216C7}" destId="{C45039AE-E4AE-4E8C-A3F7-1CA2FD3CCE03}" srcOrd="5" destOrd="0" presId="urn:microsoft.com/office/officeart/2005/8/layout/lProcess2"/>
    <dgm:cxn modelId="{F3BB2AC5-329E-4EFE-87D0-49EF8714C84E}" type="presParOf" srcId="{D4CCD363-8949-4D04-B0A1-9E567B8216C7}" destId="{529B8191-25ED-4F3E-82DB-80F2E2632553}" srcOrd="6" destOrd="0" presId="urn:microsoft.com/office/officeart/2005/8/layout/lProcess2"/>
    <dgm:cxn modelId="{03B45A2E-012D-455D-AFDB-4C29CAA769FF}" type="presParOf" srcId="{529B8191-25ED-4F3E-82DB-80F2E2632553}" destId="{D04C5569-7B72-4DC4-9D9F-3CAD12FEA6AE}" srcOrd="0" destOrd="0" presId="urn:microsoft.com/office/officeart/2005/8/layout/lProcess2"/>
    <dgm:cxn modelId="{0D4B266A-F676-42B8-AAFC-3217D6AB38FF}" type="presParOf" srcId="{529B8191-25ED-4F3E-82DB-80F2E2632553}" destId="{56F68BA1-5FF8-416F-9DDC-B8EC40898E8F}" srcOrd="1" destOrd="0" presId="urn:microsoft.com/office/officeart/2005/8/layout/lProcess2"/>
    <dgm:cxn modelId="{5B0349A9-214C-452E-BBEB-DB6C10534129}" type="presParOf" srcId="{529B8191-25ED-4F3E-82DB-80F2E2632553}" destId="{E10113F5-9105-47E6-9A2C-893DA7FDF1F0}" srcOrd="2" destOrd="0" presId="urn:microsoft.com/office/officeart/2005/8/layout/lProcess2"/>
    <dgm:cxn modelId="{446EF414-9149-4DC5-9818-A695C4C4DB72}" type="presParOf" srcId="{E10113F5-9105-47E6-9A2C-893DA7FDF1F0}" destId="{C626454A-ACD5-4891-83FB-4124671FD606}" srcOrd="0" destOrd="0" presId="urn:microsoft.com/office/officeart/2005/8/layout/lProcess2"/>
    <dgm:cxn modelId="{5FF6C753-8AE7-4C40-9146-CC507D759B3D}" type="presParOf" srcId="{C626454A-ACD5-4891-83FB-4124671FD606}" destId="{A2EC41A8-6454-4C25-BFC6-5377E5539D0A}"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973BE-04E0-4E44-AF2C-128605F8A3AE}">
      <dsp:nvSpPr>
        <dsp:cNvPr id="0" name=""/>
        <dsp:cNvSpPr/>
      </dsp:nvSpPr>
      <dsp:spPr>
        <a:xfrm>
          <a:off x="1909" y="0"/>
          <a:ext cx="1873860" cy="4192240"/>
        </a:xfrm>
        <a:prstGeom prst="roundRect">
          <a:avLst>
            <a:gd name="adj" fmla="val 10000"/>
          </a:avLst>
        </a:prstGeom>
        <a:solidFill>
          <a:schemeClr val="accent5">
            <a:tint val="40000"/>
            <a:hueOff val="0"/>
            <a:satOff val="0"/>
            <a:lumOff val="0"/>
            <a:alphaOff val="0"/>
          </a:schemeClr>
        </a:solidFill>
        <a:ln w="11430"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uz-Cyrl-UZ" sz="3100" kern="1200" dirty="0" smtClean="0"/>
            <a:t>I кенжа тип </a:t>
          </a:r>
          <a:endParaRPr lang="ru-RU" sz="3100" kern="1200" dirty="0"/>
        </a:p>
      </dsp:txBody>
      <dsp:txXfrm>
        <a:off x="1909" y="0"/>
        <a:ext cx="1873860" cy="1257672"/>
      </dsp:txXfrm>
    </dsp:sp>
    <dsp:sp modelId="{7A5E96C5-EBF3-4D89-B998-A3F68BB4E906}">
      <dsp:nvSpPr>
        <dsp:cNvPr id="0" name=""/>
        <dsp:cNvSpPr/>
      </dsp:nvSpPr>
      <dsp:spPr>
        <a:xfrm>
          <a:off x="189295" y="1257672"/>
          <a:ext cx="1499088" cy="2724956"/>
        </a:xfrm>
        <a:prstGeom prst="roundRect">
          <a:avLst>
            <a:gd name="adj" fmla="val 10000"/>
          </a:avLst>
        </a:prstGeom>
        <a:solidFill>
          <a:schemeClr val="accent5">
            <a:hueOff val="0"/>
            <a:satOff val="0"/>
            <a:lumOff val="0"/>
            <a:alphaOff val="0"/>
          </a:schemeClr>
        </a:solidFill>
        <a:ln>
          <a:noFill/>
        </a:ln>
        <a:effectLst>
          <a:outerShdw blurRad="39000" dist="25400" dir="5400000" rotWithShape="0">
            <a:schemeClr val="accent5">
              <a:hueOff val="0"/>
              <a:satOff val="0"/>
              <a:lumOff val="0"/>
              <a:alphaOff val="0"/>
              <a:shade val="33000"/>
              <a:alpha val="83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uz-Cyrl-UZ" sz="1400" kern="1200" dirty="0" smtClean="0"/>
            <a:t>бўгим ораси тахминан 3—5 </a:t>
          </a:r>
          <a:r>
            <a:rPr lang="uz-Cyrl-UZ" sz="1400" i="1" kern="1200" dirty="0" smtClean="0"/>
            <a:t>см </a:t>
          </a:r>
          <a:r>
            <a:rPr lang="uz-Cyrl-UZ" sz="1400" kern="1200" dirty="0" smtClean="0"/>
            <a:t>гача бўлган киска бўгим оралиқли ғўзалар</a:t>
          </a:r>
          <a:endParaRPr lang="ru-RU" sz="1400" kern="1200" dirty="0"/>
        </a:p>
      </dsp:txBody>
      <dsp:txXfrm>
        <a:off x="233202" y="1301579"/>
        <a:ext cx="1411274" cy="2637142"/>
      </dsp:txXfrm>
    </dsp:sp>
    <dsp:sp modelId="{A814BF9A-DADD-47D0-AF91-A37BF01AF967}">
      <dsp:nvSpPr>
        <dsp:cNvPr id="0" name=""/>
        <dsp:cNvSpPr/>
      </dsp:nvSpPr>
      <dsp:spPr>
        <a:xfrm>
          <a:off x="2016309" y="0"/>
          <a:ext cx="1873860" cy="4192240"/>
        </a:xfrm>
        <a:prstGeom prst="roundRect">
          <a:avLst>
            <a:gd name="adj" fmla="val 10000"/>
          </a:avLst>
        </a:prstGeom>
        <a:solidFill>
          <a:schemeClr val="accent5">
            <a:tint val="40000"/>
            <a:hueOff val="0"/>
            <a:satOff val="0"/>
            <a:lumOff val="0"/>
            <a:alphaOff val="0"/>
          </a:schemeClr>
        </a:solidFill>
        <a:ln w="11430"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t>II кенжа тип</a:t>
          </a:r>
          <a:endParaRPr lang="ru-RU" sz="2800" kern="1200" dirty="0"/>
        </a:p>
      </dsp:txBody>
      <dsp:txXfrm>
        <a:off x="2016309" y="0"/>
        <a:ext cx="1873860" cy="1257672"/>
      </dsp:txXfrm>
    </dsp:sp>
    <dsp:sp modelId="{9B84FC5F-727C-4003-8699-301E4BFE5936}">
      <dsp:nvSpPr>
        <dsp:cNvPr id="0" name=""/>
        <dsp:cNvSpPr/>
      </dsp:nvSpPr>
      <dsp:spPr>
        <a:xfrm>
          <a:off x="2203695" y="1257672"/>
          <a:ext cx="1499088" cy="2724956"/>
        </a:xfrm>
        <a:prstGeom prst="roundRect">
          <a:avLst>
            <a:gd name="adj" fmla="val 10000"/>
          </a:avLst>
        </a:prstGeom>
        <a:solidFill>
          <a:schemeClr val="accent5">
            <a:hueOff val="-6018599"/>
            <a:satOff val="14820"/>
            <a:lumOff val="-327"/>
            <a:alphaOff val="0"/>
          </a:schemeClr>
        </a:solidFill>
        <a:ln>
          <a:noFill/>
        </a:ln>
        <a:effectLst>
          <a:outerShdw blurRad="39000" dist="25400" dir="5400000" rotWithShape="0">
            <a:schemeClr val="accent5">
              <a:hueOff val="-6018599"/>
              <a:satOff val="14820"/>
              <a:lumOff val="-327"/>
              <a:alphaOff val="0"/>
              <a:shade val="33000"/>
              <a:alpha val="83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uz-Cyrl-UZ" sz="1900" kern="1200" dirty="0" smtClean="0"/>
            <a:t>бўгим ораси тахминан 6—10 </a:t>
          </a:r>
          <a:r>
            <a:rPr lang="uz-Cyrl-UZ" sz="1900" i="1" kern="1200" dirty="0" smtClean="0"/>
            <a:t>см гача. </a:t>
          </a:r>
          <a:r>
            <a:rPr lang="uz-Cyrl-UZ" sz="1900" kern="1200" dirty="0" smtClean="0"/>
            <a:t>бўлган ўртача бўгим оралиқли ғўзалар</a:t>
          </a:r>
          <a:endParaRPr lang="ru-RU" sz="1900" kern="1200" dirty="0"/>
        </a:p>
      </dsp:txBody>
      <dsp:txXfrm>
        <a:off x="2247602" y="1301579"/>
        <a:ext cx="1411274" cy="2637142"/>
      </dsp:txXfrm>
    </dsp:sp>
    <dsp:sp modelId="{43FCD21B-50F8-4A6C-8471-589F7CF962DA}">
      <dsp:nvSpPr>
        <dsp:cNvPr id="0" name=""/>
        <dsp:cNvSpPr/>
      </dsp:nvSpPr>
      <dsp:spPr>
        <a:xfrm>
          <a:off x="4030709" y="0"/>
          <a:ext cx="1873860" cy="4192240"/>
        </a:xfrm>
        <a:prstGeom prst="roundRect">
          <a:avLst>
            <a:gd name="adj" fmla="val 10000"/>
          </a:avLst>
        </a:prstGeom>
        <a:solidFill>
          <a:schemeClr val="accent5">
            <a:tint val="40000"/>
            <a:hueOff val="0"/>
            <a:satOff val="0"/>
            <a:lumOff val="0"/>
            <a:alphaOff val="0"/>
          </a:schemeClr>
        </a:solidFill>
        <a:ln w="11430"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uz-Cyrl-UZ" sz="3100" kern="1200" dirty="0" smtClean="0"/>
            <a:t>III кенжа тип </a:t>
          </a:r>
          <a:endParaRPr lang="ru-RU" sz="3100" kern="1200" dirty="0"/>
        </a:p>
      </dsp:txBody>
      <dsp:txXfrm>
        <a:off x="4030709" y="0"/>
        <a:ext cx="1873860" cy="1257672"/>
      </dsp:txXfrm>
    </dsp:sp>
    <dsp:sp modelId="{84301124-3765-4655-A9D3-F86CFC392D12}">
      <dsp:nvSpPr>
        <dsp:cNvPr id="0" name=""/>
        <dsp:cNvSpPr/>
      </dsp:nvSpPr>
      <dsp:spPr>
        <a:xfrm>
          <a:off x="4218095" y="1257672"/>
          <a:ext cx="1499088" cy="2724956"/>
        </a:xfrm>
        <a:prstGeom prst="roundRect">
          <a:avLst>
            <a:gd name="adj" fmla="val 10000"/>
          </a:avLst>
        </a:prstGeom>
        <a:solidFill>
          <a:schemeClr val="accent5">
            <a:hueOff val="-12037199"/>
            <a:satOff val="29639"/>
            <a:lumOff val="-653"/>
            <a:alphaOff val="0"/>
          </a:schemeClr>
        </a:solidFill>
        <a:ln>
          <a:noFill/>
        </a:ln>
        <a:effectLst>
          <a:outerShdw blurRad="39000" dist="25400" dir="5400000" rotWithShape="0">
            <a:schemeClr val="accent5">
              <a:hueOff val="-12037199"/>
              <a:satOff val="29639"/>
              <a:lumOff val="-653"/>
              <a:alphaOff val="0"/>
              <a:shade val="33000"/>
              <a:alpha val="83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uz-Cyrl-UZ" sz="1900" kern="1200" dirty="0" smtClean="0"/>
            <a:t>бўгим</a:t>
          </a:r>
          <a:r>
            <a:rPr lang="uz-Cyrl-UZ" sz="1900" b="1" kern="1200" dirty="0" smtClean="0"/>
            <a:t> </a:t>
          </a:r>
          <a:r>
            <a:rPr lang="uz-Cyrl-UZ" sz="1900" kern="1200" dirty="0" smtClean="0"/>
            <a:t>ораси тахминан 15 </a:t>
          </a:r>
          <a:r>
            <a:rPr lang="uz-Cyrl-UZ" sz="1900" i="1" kern="1200" dirty="0" smtClean="0"/>
            <a:t>см </a:t>
          </a:r>
          <a:r>
            <a:rPr lang="uz-Cyrl-UZ" sz="1900" kern="1200" dirty="0" smtClean="0"/>
            <a:t>гача бўлган узун бўгим оралиқли ғўза</a:t>
          </a:r>
          <a:endParaRPr lang="ru-RU" sz="1900" kern="1200" dirty="0"/>
        </a:p>
      </dsp:txBody>
      <dsp:txXfrm>
        <a:off x="4262002" y="1301579"/>
        <a:ext cx="1411274" cy="2637142"/>
      </dsp:txXfrm>
    </dsp:sp>
    <dsp:sp modelId="{D04C5569-7B72-4DC4-9D9F-3CAD12FEA6AE}">
      <dsp:nvSpPr>
        <dsp:cNvPr id="0" name=""/>
        <dsp:cNvSpPr/>
      </dsp:nvSpPr>
      <dsp:spPr>
        <a:xfrm>
          <a:off x="6045109" y="0"/>
          <a:ext cx="1873860" cy="4192240"/>
        </a:xfrm>
        <a:prstGeom prst="roundRect">
          <a:avLst>
            <a:gd name="adj" fmla="val 10000"/>
          </a:avLst>
        </a:prstGeom>
        <a:solidFill>
          <a:schemeClr val="accent5">
            <a:tint val="40000"/>
            <a:hueOff val="0"/>
            <a:satOff val="0"/>
            <a:lumOff val="0"/>
            <a:alphaOff val="0"/>
          </a:schemeClr>
        </a:solidFill>
        <a:ln w="11430"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uz-Cyrl-UZ" sz="3100" kern="1200" dirty="0" smtClean="0"/>
            <a:t>IV кенжа тип</a:t>
          </a:r>
          <a:endParaRPr lang="ru-RU" sz="3100" kern="1200" dirty="0"/>
        </a:p>
      </dsp:txBody>
      <dsp:txXfrm>
        <a:off x="6045109" y="0"/>
        <a:ext cx="1873860" cy="1257672"/>
      </dsp:txXfrm>
    </dsp:sp>
    <dsp:sp modelId="{A2EC41A8-6454-4C25-BFC6-5377E5539D0A}">
      <dsp:nvSpPr>
        <dsp:cNvPr id="0" name=""/>
        <dsp:cNvSpPr/>
      </dsp:nvSpPr>
      <dsp:spPr>
        <a:xfrm>
          <a:off x="6232495" y="1257672"/>
          <a:ext cx="1499088" cy="2724956"/>
        </a:xfrm>
        <a:prstGeom prst="roundRect">
          <a:avLst>
            <a:gd name="adj" fmla="val 10000"/>
          </a:avLst>
        </a:prstGeom>
        <a:solidFill>
          <a:schemeClr val="accent5">
            <a:hueOff val="-18055798"/>
            <a:satOff val="44459"/>
            <a:lumOff val="-980"/>
            <a:alphaOff val="0"/>
          </a:schemeClr>
        </a:solidFill>
        <a:ln>
          <a:noFill/>
        </a:ln>
        <a:effectLst>
          <a:outerShdw blurRad="39000" dist="25400" dir="5400000" rotWithShape="0">
            <a:schemeClr val="accent5">
              <a:hueOff val="-18055798"/>
              <a:satOff val="44459"/>
              <a:lumOff val="-980"/>
              <a:alphaOff val="0"/>
              <a:shade val="33000"/>
              <a:alpha val="83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uz-Cyrl-UZ" sz="1900" kern="1200" dirty="0" smtClean="0"/>
            <a:t>бўғим ораси тахминан 20—25 </a:t>
          </a:r>
          <a:r>
            <a:rPr lang="uz-Cyrl-UZ" sz="1900" i="1" kern="1200" dirty="0" smtClean="0"/>
            <a:t>см </a:t>
          </a:r>
          <a:r>
            <a:rPr lang="uz-Cyrl-UZ" sz="1900" kern="1200" dirty="0" smtClean="0"/>
            <a:t>гача бўлган ўта узун бўғим оралиқли ғўза</a:t>
          </a:r>
          <a:endParaRPr lang="ru-RU" sz="1900" kern="1200" dirty="0"/>
        </a:p>
      </dsp:txBody>
      <dsp:txXfrm>
        <a:off x="6276402" y="1301579"/>
        <a:ext cx="1411274" cy="2637142"/>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6.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2.jpeg"/><Relationship Id="rId2" Type="http://schemas.openxmlformats.org/officeDocument/2006/relationships/diagramData" Target="../diagrams/data1.xml"/><Relationship Id="rId1" Type="http://schemas.openxmlformats.org/officeDocument/2006/relationships/slideLayout" Target="../slideLayouts/slideLayout4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323528" y="-171400"/>
            <a:ext cx="8534430" cy="5810269"/>
          </a:xfrm>
        </p:spPr>
        <p:txBody>
          <a:bodyPr/>
          <a:lstStyle/>
          <a:p>
            <a:pPr marL="609600" indent="-609600" eaLnBrk="1" hangingPunct="1">
              <a:defRPr/>
            </a:pPr>
            <a:r>
              <a:rPr lang="uz-Cyrl-UZ" sz="5400" dirty="0" smtClean="0">
                <a:solidFill>
                  <a:srgbClr val="9933FF"/>
                </a:solidFill>
                <a:latin typeface="Times New Roman" pitchFamily="18" charset="0"/>
              </a:rPr>
              <a:t>2-Мавзу</a:t>
            </a:r>
            <a:r>
              <a:rPr lang="ru-RU" sz="5400" dirty="0" smtClean="0">
                <a:solidFill>
                  <a:srgbClr val="9933FF"/>
                </a:solidFill>
                <a:latin typeface="Times New Roman" pitchFamily="18" charset="0"/>
              </a:rPr>
              <a:t>:</a:t>
            </a:r>
            <a:r>
              <a:rPr lang="uz-Cyrl-UZ" sz="5400" dirty="0" smtClean="0">
                <a:solidFill>
                  <a:srgbClr val="9933FF"/>
                </a:solidFill>
                <a:latin typeface="Times New Roman" pitchFamily="18" charset="0"/>
              </a:rPr>
              <a:t> </a:t>
            </a:r>
            <a:endParaRPr lang="ru-RU" sz="5400" dirty="0" smtClean="0">
              <a:solidFill>
                <a:srgbClr val="9933FF"/>
              </a:solidFill>
              <a:latin typeface="Times New Roman" pitchFamily="18" charset="0"/>
            </a:endParaRPr>
          </a:p>
          <a:p>
            <a:pPr marL="609600" indent="-609600" eaLnBrk="1" hangingPunct="1">
              <a:defRPr/>
            </a:pPr>
            <a:r>
              <a:rPr lang="ru-RU" dirty="0" err="1">
                <a:effectLst/>
              </a:rPr>
              <a:t>Ғўза</a:t>
            </a:r>
            <a:r>
              <a:rPr lang="ru-RU" dirty="0">
                <a:effectLst/>
              </a:rPr>
              <a:t> </a:t>
            </a:r>
            <a:r>
              <a:rPr lang="ru-RU" dirty="0" err="1" smtClean="0">
                <a:effectLst/>
              </a:rPr>
              <a:t>морфологияси</a:t>
            </a:r>
            <a:endParaRPr lang="ru-RU" dirty="0" smtClean="0">
              <a:effectLst/>
            </a:endParaRPr>
          </a:p>
          <a:p>
            <a:pPr marL="609600" indent="-609600" eaLnBrk="1" hangingPunct="1">
              <a:defRPr/>
            </a:pPr>
            <a:r>
              <a:rPr lang="uz-Cyrl-UZ" sz="2600" dirty="0" smtClean="0"/>
              <a:t>Режа:</a:t>
            </a:r>
            <a:endParaRPr lang="ru-RU" sz="2600" dirty="0" smtClean="0"/>
          </a:p>
          <a:p>
            <a:pPr lvl="2" algn="just"/>
            <a:r>
              <a:rPr lang="uz-Cyrl-UZ" b="1" dirty="0">
                <a:effectLst/>
              </a:rPr>
              <a:t>1. Ғўзанинг илдиз тузилиши. </a:t>
            </a:r>
            <a:endParaRPr lang="ru-RU" b="1" dirty="0">
              <a:effectLst/>
            </a:endParaRPr>
          </a:p>
          <a:p>
            <a:pPr lvl="2" algn="just"/>
            <a:r>
              <a:rPr lang="uz-Cyrl-UZ" b="1" dirty="0">
                <a:effectLst/>
              </a:rPr>
              <a:t>2.Ғўзанинг бош поясининг морфологик тузилиши ва ривожланиши.</a:t>
            </a:r>
            <a:endParaRPr lang="ru-RU" b="1" dirty="0">
              <a:effectLst/>
            </a:endParaRPr>
          </a:p>
          <a:p>
            <a:pPr lvl="2" algn="just"/>
            <a:r>
              <a:rPr lang="uz-Cyrl-UZ" b="1" dirty="0">
                <a:effectLst/>
              </a:rPr>
              <a:t>3.Ғўзанинг  мева қисмларини  морфологик  тузилиши ва ривожланиши.</a:t>
            </a:r>
            <a:endParaRPr lang="uz-Cyrl-UZ" sz="2000" b="1" dirty="0"/>
          </a:p>
        </p:txBody>
      </p:sp>
      <p:pic>
        <p:nvPicPr>
          <p:cNvPr id="1026" name="Picture 2" descr="Картинки по запросу хлопчатник растение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4412687"/>
            <a:ext cx="2376264" cy="208823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хлопчатник растение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4484695"/>
            <a:ext cx="2492005" cy="20162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uz-Cyrl-UZ" sz="2800" b="1" dirty="0">
                <a:effectLst/>
              </a:rPr>
              <a:t>Ғўзанинг илдиз тузилиши</a:t>
            </a:r>
            <a:endParaRPr lang="ru-RU" sz="2800" b="1" dirty="0"/>
          </a:p>
        </p:txBody>
      </p:sp>
      <p:sp>
        <p:nvSpPr>
          <p:cNvPr id="7171" name="Rectangle 3"/>
          <p:cNvSpPr>
            <a:spLocks noGrp="1" noChangeArrowheads="1"/>
          </p:cNvSpPr>
          <p:nvPr>
            <p:ph type="body" idx="1"/>
          </p:nvPr>
        </p:nvSpPr>
        <p:spPr>
          <a:xfrm>
            <a:off x="323529" y="980728"/>
            <a:ext cx="8406106" cy="4104456"/>
          </a:xfrm>
        </p:spPr>
        <p:style>
          <a:lnRef idx="1">
            <a:schemeClr val="accent1"/>
          </a:lnRef>
          <a:fillRef idx="2">
            <a:schemeClr val="accent1"/>
          </a:fillRef>
          <a:effectRef idx="1">
            <a:schemeClr val="accent1"/>
          </a:effectRef>
          <a:fontRef idx="minor">
            <a:schemeClr val="dk1"/>
          </a:fontRef>
        </p:style>
        <p:txBody>
          <a:bodyPr/>
          <a:lstStyle/>
          <a:p>
            <a:pPr algn="just"/>
            <a:r>
              <a:rPr lang="uz-Cyrl-UZ" sz="1800" dirty="0"/>
              <a:t>Ғўзанинг илдизи ўқ илдиз бўлиб, у поянинг илдиз бўгзидан бошланади. Ўқ илдизнинг йўғонлиги (диаметри), Ўрта Осиёнинг суғориладиган шароитида етук ўсимликда, унинг турига, навига ва ўсиш шароитига қараб, одатда 1—1,5 баъзан 2 ва камдан-кам ҳолларда 3 см гача бўлади.</a:t>
            </a:r>
          </a:p>
          <a:p>
            <a:pPr algn="just"/>
            <a:r>
              <a:rPr lang="uz-Cyrl-UZ" sz="1800" dirty="0"/>
              <a:t>Етук ўсимликнинг ўқ илдизи ерга чуқур кириб борган сари тез ингичкалашаверади, 20—25 см чуқурликда унинг диаметри 2—3, ҳатто 1—2 мм бўлиб қолади. Ўқ илдиз янада чуқурлашиши билан унинг ингичкалашиб бориши жуда секинлашади.</a:t>
            </a:r>
          </a:p>
          <a:p>
            <a:pPr algn="just"/>
            <a:r>
              <a:rPr lang="uz-Cyrl-UZ" sz="1800" dirty="0"/>
              <a:t>Ўқ илдизнинг ер бетидан 4—6 см пастдан атрофга тараладиган биринчи тартиб ён илдиз пайдо бўлади.</a:t>
            </a:r>
          </a:p>
          <a:p>
            <a:pPr algn="just"/>
            <a:r>
              <a:rPr lang="uz-Cyrl-UZ" sz="1800" dirty="0"/>
              <a:t>Биринчи тартиб ён илдиздан иккинчи тартиб ён илдиз ва ундан эса учинчи тартиб ён илдизлар чиқади ҳамда шу тартибда давом этиб, ўсимликда кўпгина илдиз шохчалари пайдо бўлади.</a:t>
            </a:r>
          </a:p>
        </p:txBody>
      </p:sp>
      <p:pic>
        <p:nvPicPr>
          <p:cNvPr id="3076" name="Picture 4" descr="Картинки по запросу корневая система хлопчатника"/>
          <p:cNvPicPr>
            <a:picLocks noChangeAspect="1" noChangeArrowheads="1"/>
          </p:cNvPicPr>
          <p:nvPr/>
        </p:nvPicPr>
        <p:blipFill rotWithShape="1">
          <a:blip r:embed="rId2">
            <a:extLst>
              <a:ext uri="{28A0092B-C50C-407E-A947-70E740481C1C}">
                <a14:useLocalDpi xmlns:a14="http://schemas.microsoft.com/office/drawing/2010/main" val="0"/>
              </a:ext>
            </a:extLst>
          </a:blip>
          <a:srcRect b="22521"/>
          <a:stretch/>
        </p:blipFill>
        <p:spPr bwMode="auto">
          <a:xfrm>
            <a:off x="311967" y="5229200"/>
            <a:ext cx="2237661" cy="154906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Картинки по запросу корни хлопчат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0329" y="5196114"/>
            <a:ext cx="1584176" cy="1582148"/>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Картинки по запросу корни хлопчатника"/>
          <p:cNvPicPr>
            <a:picLocks noChangeAspect="1" noChangeArrowheads="1"/>
          </p:cNvPicPr>
          <p:nvPr/>
        </p:nvPicPr>
        <p:blipFill rotWithShape="1">
          <a:blip r:embed="rId4">
            <a:extLst>
              <a:ext uri="{28A0092B-C50C-407E-A947-70E740481C1C}">
                <a14:useLocalDpi xmlns:a14="http://schemas.microsoft.com/office/drawing/2010/main" val="0"/>
              </a:ext>
            </a:extLst>
          </a:blip>
          <a:srcRect l="18032" t="46238" r="38458"/>
          <a:stretch/>
        </p:blipFill>
        <p:spPr bwMode="auto">
          <a:xfrm>
            <a:off x="5436096" y="5187240"/>
            <a:ext cx="2664296" cy="16745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71406" y="785794"/>
            <a:ext cx="5106993" cy="6022974"/>
          </a:xfrm>
        </p:spPr>
        <p:txBody>
          <a:bodyPr>
            <a:noAutofit/>
          </a:bodyPr>
          <a:lstStyle/>
          <a:p>
            <a:r>
              <a:rPr lang="uz-Cyrl-UZ" sz="2000" dirty="0"/>
              <a:t>Илдиз системасининг тузилиши ва ривожланиши ғўза навларига қараб ҳар хил бўлади. Одатда, </a:t>
            </a:r>
            <a:r>
              <a:rPr lang="uz-Cyrl-UZ" sz="2000" b="1" dirty="0"/>
              <a:t>тупи бақувват ўсадиган, илдизи яхши тараққий этадиган бирмунча кечпишар нав ғўзаларнинг илдизи тупроқда анча чуқурроқ киради ва атрофга таралади.</a:t>
            </a:r>
            <a:r>
              <a:rPr lang="uz-Cyrl-UZ" sz="2000" dirty="0"/>
              <a:t> Ён илдизларнинг тупроқ қатламлари бўйича тақсимланиши ҳам ҳар хил навларда турлича бўлиши мумкин. Масалан, айрим нав ғўзанинг илдизи тупроқ қатламлари бўйича бирмунча текис таралса, бошқа бир навларнинг илдизи бир текисда таралмайди, масалан, кўнчилиги тупроқнинг юза қатламида жойлашади. У ёки бу тупроқ иқлим шароитига қараб нав танлашда буларнинг ҳаммасини эътиборга олиш керак</a:t>
            </a:r>
            <a:r>
              <a:rPr lang="uz-Cyrl-UZ" sz="2000" dirty="0" smtClean="0"/>
              <a:t>.</a:t>
            </a:r>
            <a:r>
              <a:rPr lang="uz-Cyrl-UZ" sz="1900" dirty="0" smtClean="0"/>
              <a:t> </a:t>
            </a:r>
            <a:endParaRPr lang="ru-RU" sz="1900" dirty="0"/>
          </a:p>
        </p:txBody>
      </p:sp>
      <p:sp>
        <p:nvSpPr>
          <p:cNvPr id="6" name="Rectangle 2"/>
          <p:cNvSpPr>
            <a:spLocks noGrp="1" noChangeArrowheads="1"/>
          </p:cNvSpPr>
          <p:nvPr>
            <p:ph type="title"/>
          </p:nvPr>
        </p:nvSpPr>
        <p:spPr>
          <a:xfrm>
            <a:off x="652434" y="366691"/>
            <a:ext cx="8229600" cy="500066"/>
          </a:xfrm>
        </p:spPr>
        <p:style>
          <a:lnRef idx="0">
            <a:schemeClr val="accent4"/>
          </a:lnRef>
          <a:fillRef idx="3">
            <a:schemeClr val="accent4"/>
          </a:fillRef>
          <a:effectRef idx="3">
            <a:schemeClr val="accent4"/>
          </a:effectRef>
          <a:fontRef idx="minor">
            <a:schemeClr val="lt1"/>
          </a:fontRef>
        </p:style>
        <p:txBody>
          <a:bodyPr>
            <a:normAutofit fontScale="90000"/>
          </a:bodyPr>
          <a:lstStyle/>
          <a:p>
            <a:pPr>
              <a:defRPr/>
            </a:pPr>
            <a:r>
              <a:rPr lang="uz-Cyrl-UZ" sz="2800" b="1" dirty="0">
                <a:effectLst/>
              </a:rPr>
              <a:t>Ғўзанинг илдиз тузилиши</a:t>
            </a:r>
            <a:endParaRPr lang="ru-RU" sz="2800" b="1" dirty="0"/>
          </a:p>
        </p:txBody>
      </p:sp>
      <p:pic>
        <p:nvPicPr>
          <p:cNvPr id="4098" name="Picture 2" descr="Картинки по запросу корни хлопчатника"/>
          <p:cNvPicPr>
            <a:picLocks noChangeAspect="1" noChangeArrowheads="1"/>
          </p:cNvPicPr>
          <p:nvPr/>
        </p:nvPicPr>
        <p:blipFill rotWithShape="1">
          <a:blip r:embed="rId2">
            <a:extLst>
              <a:ext uri="{28A0092B-C50C-407E-A947-70E740481C1C}">
                <a14:useLocalDpi xmlns:a14="http://schemas.microsoft.com/office/drawing/2010/main" val="0"/>
              </a:ext>
            </a:extLst>
          </a:blip>
          <a:srcRect l="14856" r="19119" b="10428"/>
          <a:stretch/>
        </p:blipFill>
        <p:spPr bwMode="auto">
          <a:xfrm>
            <a:off x="5590056" y="366204"/>
            <a:ext cx="2880320" cy="414641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хлопчатник растение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0056" y="4496924"/>
            <a:ext cx="3434358" cy="22874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51520" y="3371812"/>
            <a:ext cx="8497887" cy="3297548"/>
          </a:xfrm>
          <a:solidFill>
            <a:srgbClr val="008080"/>
          </a:solidFill>
        </p:spPr>
        <p:txBody>
          <a:bodyPr>
            <a:normAutofit/>
          </a:bodyPr>
          <a:lstStyle/>
          <a:p>
            <a:r>
              <a:rPr lang="uz-Cyrl-UZ" sz="1800" dirty="0">
                <a:solidFill>
                  <a:srgbClr val="FFFF00"/>
                </a:solidFill>
              </a:rPr>
              <a:t>Тадқиқотчиларнинг фикрига қараганда, намлик илдизнинг ривожланиш характерини ўзгартирадиган асосий фактордир. Шунинг учун суғориладиган деҳдончилик шароитида экинларни Суғориш йўли билан илдиз системасининг ривожланишини истаган томонга ўзгартиришимиз мумкин.</a:t>
            </a:r>
            <a:endParaRPr lang="ru-RU" sz="1800" dirty="0">
              <a:solidFill>
                <a:srgbClr val="FFFF00"/>
              </a:solidFill>
            </a:endParaRPr>
          </a:p>
          <a:p>
            <a:r>
              <a:rPr lang="uz-Cyrl-UZ" sz="1800" dirty="0">
                <a:solidFill>
                  <a:srgbClr val="FFFF00"/>
                </a:solidFill>
              </a:rPr>
              <a:t>Ғўза илдиз системаси ўзининг қуриган (нобуд бўлган) қисмини қайта тиклаш (регенерация) хусусиятига эга. Ғўза илдиз системаси экин қатор ораларини ишлаш вактида кетмон ёки культиваторда ён илдизлар кесилиб кетганда қайта тиклана олади. Илдиз кесилган ёки узилганда зарарланган жойидаги тўқима бўртиб битади ва шу бўртмалар четидан тутам шаклида бир қанча янги илдизчалар чиқади.</a:t>
            </a:r>
            <a:endParaRPr lang="ru-RU" sz="1800" dirty="0">
              <a:solidFill>
                <a:srgbClr val="FFFF00"/>
              </a:solidFill>
            </a:endParaRPr>
          </a:p>
        </p:txBody>
      </p:sp>
      <p:pic>
        <p:nvPicPr>
          <p:cNvPr id="5124" name="Picture 4" descr="Картинки по запросу корни хлопчатника"/>
          <p:cNvPicPr>
            <a:picLocks noChangeAspect="1" noChangeArrowheads="1"/>
          </p:cNvPicPr>
          <p:nvPr/>
        </p:nvPicPr>
        <p:blipFill rotWithShape="1">
          <a:blip r:embed="rId2">
            <a:extLst>
              <a:ext uri="{28A0092B-C50C-407E-A947-70E740481C1C}">
                <a14:useLocalDpi xmlns:a14="http://schemas.microsoft.com/office/drawing/2010/main" val="0"/>
              </a:ext>
            </a:extLst>
          </a:blip>
          <a:srcRect b="22001"/>
          <a:stretch/>
        </p:blipFill>
        <p:spPr bwMode="auto">
          <a:xfrm>
            <a:off x="1043608" y="260648"/>
            <a:ext cx="6194913" cy="27363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857232"/>
            <a:ext cx="8497887" cy="3363856"/>
          </a:xfrm>
        </p:spPr>
        <p:style>
          <a:lnRef idx="3">
            <a:schemeClr val="lt1"/>
          </a:lnRef>
          <a:fillRef idx="1">
            <a:schemeClr val="accent1"/>
          </a:fillRef>
          <a:effectRef idx="1">
            <a:schemeClr val="accent1"/>
          </a:effectRef>
          <a:fontRef idx="minor">
            <a:schemeClr val="lt1"/>
          </a:fontRef>
        </p:style>
        <p:txBody>
          <a:bodyPr>
            <a:noAutofit/>
          </a:bodyPr>
          <a:lstStyle/>
          <a:p>
            <a:r>
              <a:rPr lang="uz-Cyrl-UZ" sz="2400" b="1" dirty="0"/>
              <a:t>Поя - </a:t>
            </a:r>
            <a:r>
              <a:rPr lang="uz-Cyrl-UZ" sz="2400" dirty="0"/>
              <a:t>асосий ўқ</a:t>
            </a:r>
            <a:r>
              <a:rPr lang="uz-Cyrl-UZ" sz="2400" i="1" dirty="0"/>
              <a:t> </a:t>
            </a:r>
            <a:r>
              <a:rPr lang="uz-Cyrl-UZ" sz="2400" dirty="0"/>
              <a:t>илдизнинг юқори қисми илдиз бўгзи орқали асосий пояга туташади. Етук ўсимликда асосий поя икки кисмдан иборат: 1) Қуйи калта қисми — бу илдиз бўғзи билан уругбарг жойлашган оралиқ;; 2) Юқориги узун қисми</a:t>
            </a:r>
            <a:r>
              <a:rPr lang="uz-Cyrl-UZ" sz="2400" i="1" dirty="0"/>
              <a:t> </a:t>
            </a:r>
            <a:r>
              <a:rPr lang="uz-Cyrl-UZ" sz="2400" dirty="0"/>
              <a:t>— бунга поянинг уруғбарг жойлашган еридан юкори қисми киради. Қуйи калта қисмини уругбаргости т и р с а г и ёки </a:t>
            </a:r>
            <a:r>
              <a:rPr lang="uz-Cyrl-UZ" sz="2400" b="1" dirty="0"/>
              <a:t>гипокотиль,</a:t>
            </a:r>
            <a:r>
              <a:rPr lang="uz-Cyrl-UZ" sz="2400" dirty="0"/>
              <a:t> юқориги узун қисмини эса уруғбарг устки қисми ёки </a:t>
            </a:r>
            <a:r>
              <a:rPr lang="uz-Cyrl-UZ" sz="2400" b="1" dirty="0"/>
              <a:t>эпикотиль</a:t>
            </a:r>
            <a:r>
              <a:rPr lang="uz-Cyrl-UZ" sz="2400" dirty="0"/>
              <a:t> деб аталади.</a:t>
            </a:r>
            <a:endParaRPr lang="ru-RU" sz="2400"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4526675"/>
            <a:ext cx="3247420" cy="2160240"/>
          </a:xfrm>
          <a:prstGeom prst="rect">
            <a:avLst/>
          </a:prstGeom>
        </p:spPr>
      </p:pic>
      <p:pic>
        <p:nvPicPr>
          <p:cNvPr id="5" name="Рисунок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4526675"/>
            <a:ext cx="3632074" cy="21865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442913" y="642918"/>
            <a:ext cx="5641255" cy="5810418"/>
          </a:xfrm>
        </p:spPr>
        <p:style>
          <a:lnRef idx="0">
            <a:schemeClr val="accent4"/>
          </a:lnRef>
          <a:fillRef idx="3">
            <a:schemeClr val="accent4"/>
          </a:fillRef>
          <a:effectRef idx="3">
            <a:schemeClr val="accent4"/>
          </a:effectRef>
          <a:fontRef idx="minor">
            <a:schemeClr val="lt1"/>
          </a:fontRef>
        </p:style>
        <p:txBody>
          <a:bodyPr>
            <a:normAutofit fontScale="70000" lnSpcReduction="20000"/>
          </a:bodyPr>
          <a:lstStyle/>
          <a:p>
            <a:pPr algn="just"/>
            <a:r>
              <a:rPr lang="uz-Cyrl-UZ" sz="2800" dirty="0"/>
              <a:t>Асосий поянинг диаметри ҳам худди унинг бўйи каби хар хил бўлади. Асосий поянинг диаметри (асосидан ўлчаганда) 1—1,5 см, баъзан 2 см га етади, ингичка толали  ғўза навларда эса бир оз йўғонроқ бўлади. Кўп йиллик дарахтсимон ғўзаларда асосий поянинг диаметри 20—30 см гача боради.</a:t>
            </a:r>
          </a:p>
          <a:p>
            <a:pPr algn="just"/>
            <a:r>
              <a:rPr lang="uz-Cyrl-UZ" sz="2800" dirty="0"/>
              <a:t>Поя тукли ёки туксиз бўлиши мумкин. Тукланиш ҳар хил даражада: қалин, ўртача, сийрак бўлади. Масалан, поянинг юкори кисми сертук бўлиши мумкин, чунки ўсимлик қариб, дағаллашган сари поянинг пастки кисмидаги туклар тўкилиб кетади. Жумладан, ўртача толали Ғўзалар ва жайдари ғўзалар пояси тук билан қалин қопланган бўлади. Ингичка толали ғўзалар одатда туксиз ёки сийрак тукли бўлади.</a:t>
            </a:r>
          </a:p>
        </p:txBody>
      </p:sp>
      <p:pic>
        <p:nvPicPr>
          <p:cNvPr id="2050" name="Picture 2" descr="Картинки по запросу корневая система хлопчатника"/>
          <p:cNvPicPr>
            <a:picLocks noChangeAspect="1" noChangeArrowheads="1"/>
          </p:cNvPicPr>
          <p:nvPr/>
        </p:nvPicPr>
        <p:blipFill rotWithShape="1">
          <a:blip r:embed="rId2">
            <a:extLst>
              <a:ext uri="{28A0092B-C50C-407E-A947-70E740481C1C}">
                <a14:useLocalDpi xmlns:a14="http://schemas.microsoft.com/office/drawing/2010/main" val="0"/>
              </a:ext>
            </a:extLst>
          </a:blip>
          <a:srcRect l="58582" t="27931" b="10622"/>
          <a:stretch/>
        </p:blipFill>
        <p:spPr bwMode="auto">
          <a:xfrm>
            <a:off x="6372200" y="260648"/>
            <a:ext cx="2138214" cy="2376264"/>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стебли хлопчатника"/>
          <p:cNvSpPr>
            <a:spLocks noChangeAspect="1" noChangeArrowheads="1"/>
          </p:cNvSpPr>
          <p:nvPr/>
        </p:nvSpPr>
        <p:spPr bwMode="auto">
          <a:xfrm>
            <a:off x="155575" y="-1782763"/>
            <a:ext cx="4391025" cy="37147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6" descr="Картинки по запросу стебли хлопчатника"/>
          <p:cNvSpPr>
            <a:spLocks noChangeAspect="1" noChangeArrowheads="1"/>
          </p:cNvSpPr>
          <p:nvPr/>
        </p:nvSpPr>
        <p:spPr bwMode="auto">
          <a:xfrm>
            <a:off x="155575" y="-2217738"/>
            <a:ext cx="1819275" cy="46291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8" descr="Картинки по запросу стебли хлопчатника"/>
          <p:cNvSpPr>
            <a:spLocks noChangeAspect="1" noChangeArrowheads="1"/>
          </p:cNvSpPr>
          <p:nvPr/>
        </p:nvSpPr>
        <p:spPr bwMode="auto">
          <a:xfrm>
            <a:off x="307975" y="-2065338"/>
            <a:ext cx="1819275" cy="46291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8" name="Picture 10" descr="Картинки по запросу стебли хлопчат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9106" y="3284984"/>
            <a:ext cx="2639223" cy="26392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3707904" y="332656"/>
            <a:ext cx="5146354" cy="6048672"/>
          </a:xfrm>
        </p:spPr>
        <p:style>
          <a:lnRef idx="0">
            <a:schemeClr val="dk1"/>
          </a:lnRef>
          <a:fillRef idx="3">
            <a:schemeClr val="dk1"/>
          </a:fillRef>
          <a:effectRef idx="3">
            <a:schemeClr val="dk1"/>
          </a:effectRef>
          <a:fontRef idx="minor">
            <a:schemeClr val="lt1"/>
          </a:fontRef>
        </p:style>
        <p:txBody>
          <a:bodyPr>
            <a:noAutofit/>
          </a:bodyPr>
          <a:lstStyle/>
          <a:p>
            <a:pPr algn="just"/>
            <a:r>
              <a:rPr lang="uz-Cyrl-UZ" sz="1400" i="1" dirty="0" smtClean="0">
                <a:solidFill>
                  <a:schemeClr val="bg2">
                    <a:lumMod val="75000"/>
                  </a:schemeClr>
                </a:solidFill>
              </a:rPr>
              <a:t>   </a:t>
            </a:r>
            <a:r>
              <a:rPr lang="uz-Cyrl-UZ" sz="1400" dirty="0"/>
              <a:t>Одатда, ғўзада икки хил шох: </a:t>
            </a:r>
            <a:r>
              <a:rPr lang="uz-Cyrl-UZ" sz="1400" b="1" i="1" dirty="0"/>
              <a:t>ўсув шохи</a:t>
            </a:r>
            <a:r>
              <a:rPr lang="uz-Cyrl-UZ" sz="1400" i="1" dirty="0"/>
              <a:t>, </a:t>
            </a:r>
            <a:r>
              <a:rPr lang="uz-Cyrl-UZ" sz="1400" dirty="0"/>
              <a:t>яъни </a:t>
            </a:r>
            <a:r>
              <a:rPr lang="uz-Cyrl-UZ" sz="1400" b="1" i="1" dirty="0"/>
              <a:t>моноподиалъ</a:t>
            </a:r>
            <a:r>
              <a:rPr lang="uz-Cyrl-UZ" sz="1400" i="1" dirty="0"/>
              <a:t> </a:t>
            </a:r>
            <a:r>
              <a:rPr lang="uz-Cyrl-UZ" sz="1400" dirty="0"/>
              <a:t>шох ва </a:t>
            </a:r>
            <a:r>
              <a:rPr lang="uz-Cyrl-UZ" sz="1400" b="1" dirty="0"/>
              <a:t>ҳ</a:t>
            </a:r>
            <a:r>
              <a:rPr lang="uz-Cyrl-UZ" sz="1400" b="1" i="1" dirty="0"/>
              <a:t>осил шохи, </a:t>
            </a:r>
            <a:r>
              <a:rPr lang="uz-Cyrl-UZ" sz="1400" b="1" dirty="0"/>
              <a:t>яъни </a:t>
            </a:r>
            <a:r>
              <a:rPr lang="uz-Cyrl-UZ" sz="1400" b="1" i="1" dirty="0"/>
              <a:t>симподиал  шо</a:t>
            </a:r>
            <a:r>
              <a:rPr lang="uz-Cyrl-UZ" sz="1400" i="1" dirty="0"/>
              <a:t>х </a:t>
            </a:r>
            <a:r>
              <a:rPr lang="uz-Cyrl-UZ" sz="1400" dirty="0"/>
              <a:t>бўлади. Ўсув шохи асосий поянинг қуйи қисмидан, ҳосил шохи ўсув шохи юқорисидан одатда, асосий поянинг кейинги барча барг қўлтигидан ўсиб чиқади.</a:t>
            </a:r>
            <a:endParaRPr lang="ru-RU" sz="1400" dirty="0"/>
          </a:p>
          <a:p>
            <a:pPr algn="just"/>
            <a:r>
              <a:rPr lang="uz-Cyrl-UZ" sz="1400" dirty="0"/>
              <a:t>Моноподиаль шох асосий қўлтиқ куртакдан асосий пояга нисбатан тик бурчак ҳосил қилиб чиқиб учки ўсиш куртакнинг ривожланиши ҳисобига бўйига қараб узлуксиз ўсаверади. Бу шох фақат битта куртакдан ўсиб чикқанлиги учун «моноподиаль» шох деб аталади. </a:t>
            </a:r>
            <a:endParaRPr lang="ru-RU" sz="1400" dirty="0"/>
          </a:p>
          <a:p>
            <a:pPr algn="just"/>
            <a:r>
              <a:rPr lang="uz-Cyrl-UZ" sz="1400" dirty="0"/>
              <a:t>Одатда, ўсув шохи ҳосил шохига нисбатан кучли бўлади. Ғўза қанчалик кечпишар бўлса, ундаги ўсув шохи шунчалик кучли ўсади. Бундан ташқари, ўсув шохининг кучли ёки кучсиз ўсишига ташқи муҳит шароити ҳам таъсир этиши мумкин. Масалан, ғўзанинг озиқланиш ва ёруғлик шароити қанчалик қулай бўлса, ўсув шохи шунчалик кучли ўсади.Ўсув шохи ўсган сари унда худди асосий поядаги каби</a:t>
            </a:r>
            <a:r>
              <a:rPr lang="uz-Cyrl-UZ" sz="1400" b="1" dirty="0"/>
              <a:t> </a:t>
            </a:r>
            <a:r>
              <a:rPr lang="uz-Cyrl-UZ" sz="1400" dirty="0"/>
              <a:t>спираль шаклида навбатма-навбат ўрнашган барглар пайдо бўлади.  Ўсув шохи-ўсиш куртаги ва барг билан тугалланади.</a:t>
            </a:r>
            <a:endParaRPr lang="ru-RU" sz="1400" dirty="0"/>
          </a:p>
          <a:p>
            <a:pPr algn="just"/>
            <a:endParaRPr lang="ru-RU" sz="1400" dirty="0" smtClean="0">
              <a:solidFill>
                <a:schemeClr val="bg2">
                  <a:lumMod val="75000"/>
                </a:schemeClr>
              </a:solidFill>
            </a:endParaRPr>
          </a:p>
        </p:txBody>
      </p:sp>
      <p:pic>
        <p:nvPicPr>
          <p:cNvPr id="6146" name="Picture 2" descr="Картинки по запросу стебли хлопчатника"/>
          <p:cNvPicPr>
            <a:picLocks noChangeAspect="1" noChangeArrowheads="1"/>
          </p:cNvPicPr>
          <p:nvPr/>
        </p:nvPicPr>
        <p:blipFill rotWithShape="1">
          <a:blip r:embed="rId2">
            <a:extLst>
              <a:ext uri="{28A0092B-C50C-407E-A947-70E740481C1C}">
                <a14:useLocalDpi xmlns:a14="http://schemas.microsoft.com/office/drawing/2010/main" val="0"/>
              </a:ext>
            </a:extLst>
          </a:blip>
          <a:srcRect l="14759" r="19429" b="18764"/>
          <a:stretch/>
        </p:blipFill>
        <p:spPr bwMode="auto">
          <a:xfrm>
            <a:off x="179512" y="188640"/>
            <a:ext cx="3168352" cy="38884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62500" lnSpcReduction="20000"/>
          </a:bodyPr>
          <a:lstStyle/>
          <a:p>
            <a:r>
              <a:rPr lang="uz-Cyrl-UZ" sz="2800" b="1" dirty="0"/>
              <a:t>Ҳосил шох</a:t>
            </a:r>
            <a:r>
              <a:rPr lang="uz-Cyrl-UZ" sz="2800" dirty="0"/>
              <a:t> ўсув шохига қараганда кенгроқ бурчак ҳосил килиб чиқади; бу бурчак кўпинча тўғри бўлади.</a:t>
            </a:r>
            <a:endParaRPr lang="ru-RU" sz="2800" dirty="0"/>
          </a:p>
          <a:p>
            <a:r>
              <a:rPr lang="uz-Cyrl-UZ" sz="2800" dirty="0"/>
              <a:t>Ҳосил шохининг биринчи бўғим оралиғи (тирсаги) асосий поянинг барг қўлтиғига жойлашган куртакдан чиқиб, учида гулкуртак чиқариш билан ўсишдан тўхтайди. Биринчи бўғим оралиғининг охиридаги гулкуртак ёнидан барг чиқади. Мана шу барг қўлтигидаги куртаклардан бири ўсгач, иккинчи бўғим оралиги пайдо бўлади, бу бўғим оралиғи аввалгисининг давоми ҳисобланиб, бу ҳам гулкур-так билан тугулланади, бунинг ёнидан ҳам барг чиқади ва шу тартибда давом этади.Ҳосил шохи шу тартибда ривожлангани учун у «симподиаль шох» дейилади.</a:t>
            </a:r>
            <a:endParaRPr lang="ru-RU" sz="2800" dirty="0"/>
          </a:p>
          <a:p>
            <a:r>
              <a:rPr lang="uz-Cyrl-UZ" sz="2800" dirty="0"/>
              <a:t>Барглар ҳосил шохининг икки томонига навбатма-навбат жойлашади. </a:t>
            </a:r>
            <a:endParaRPr lang="ru-RU" sz="2800" dirty="0"/>
          </a:p>
          <a:p>
            <a:r>
              <a:rPr lang="uz-Cyrl-UZ" sz="2800" dirty="0"/>
              <a:t>Агар ҳосил шох бир неча бўгим оралиғидан иборат бўлса, у </a:t>
            </a:r>
            <a:r>
              <a:rPr lang="uz-Cyrl-UZ" sz="2800" b="1" dirty="0"/>
              <a:t>чекланмаган ҳосил шохи дейилади.</a:t>
            </a:r>
            <a:r>
              <a:rPr lang="uz-Cyrl-UZ" sz="2800" dirty="0"/>
              <a:t> Лекин ҳосил шохи пайдо бўлишининг </a:t>
            </a:r>
            <a:r>
              <a:rPr lang="uz-Cyrl-UZ" sz="2800" i="1" dirty="0"/>
              <a:t>бошқа </a:t>
            </a:r>
            <a:r>
              <a:rPr lang="uz-Cyrl-UZ" sz="2800" dirty="0"/>
              <a:t>типи ҳам бор, бунда ўсимликнинг озикланиш шароитидан қатъи назар.ҳосил шохида фақат биттагина бўғим оралиғи бўлади. Бундай типдаги ҳосил шохи </a:t>
            </a:r>
            <a:r>
              <a:rPr lang="uz-Cyrl-UZ" sz="2800" dirty="0" smtClean="0"/>
              <a:t>       </a:t>
            </a:r>
            <a:r>
              <a:rPr lang="uz-Cyrl-UZ" sz="2800" b="1" dirty="0" smtClean="0"/>
              <a:t>ч </a:t>
            </a:r>
            <a:r>
              <a:rPr lang="uz-Cyrl-UZ" sz="2800" b="1" dirty="0"/>
              <a:t>е к л а н г а н ҳосил шохи дейилади</a:t>
            </a:r>
            <a:r>
              <a:rPr lang="uz-Cyrl-UZ" sz="2800" dirty="0"/>
              <a:t>.</a:t>
            </a:r>
            <a:endParaRPr lang="ru-RU" sz="2800" dirty="0"/>
          </a:p>
        </p:txBody>
      </p:sp>
      <p:pic>
        <p:nvPicPr>
          <p:cNvPr id="7170" name="Picture 2" descr="Картинки по запросу стебли хлопчатника"/>
          <p:cNvPicPr>
            <a:picLocks noChangeAspect="1" noChangeArrowheads="1"/>
          </p:cNvPicPr>
          <p:nvPr/>
        </p:nvPicPr>
        <p:blipFill rotWithShape="1">
          <a:blip r:embed="rId2">
            <a:extLst>
              <a:ext uri="{28A0092B-C50C-407E-A947-70E740481C1C}">
                <a14:useLocalDpi xmlns:a14="http://schemas.microsoft.com/office/drawing/2010/main" val="0"/>
              </a:ext>
            </a:extLst>
          </a:blip>
          <a:srcRect l="6560" t="-3877" r="16365" b="16648"/>
          <a:stretch/>
        </p:blipFill>
        <p:spPr bwMode="auto">
          <a:xfrm>
            <a:off x="6896" y="0"/>
            <a:ext cx="3384377" cy="324036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645024"/>
            <a:ext cx="2952328" cy="29523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defRPr/>
            </a:pPr>
            <a:r>
              <a:rPr lang="uz-Cyrl-UZ" sz="1600" dirty="0">
                <a:solidFill>
                  <a:srgbClr val="0000FF"/>
                </a:solidFill>
              </a:rPr>
              <a:t>Ҳосил шохи чекланмаган ғўза типлари бўгим оралиғининг узунлигига қараб 4 та кенжа типга бўлинади</a:t>
            </a:r>
            <a:endParaRPr lang="ru-RU" sz="1800" b="0" cap="none" dirty="0">
              <a:ln w="18415" cmpd="sng">
                <a:solidFill>
                  <a:srgbClr val="FFFFFF"/>
                </a:solidFill>
                <a:prstDash val="solid"/>
              </a:ln>
              <a:solidFill>
                <a:srgbClr val="0000FF"/>
              </a:solidFill>
              <a:effectLst>
                <a:outerShdw blurRad="63500" dir="3600000" algn="tl" rotWithShape="0">
                  <a:srgbClr val="000000">
                    <a:alpha val="70000"/>
                  </a:srgbClr>
                </a:outerShdw>
              </a:effectLst>
            </a:endParaRPr>
          </a:p>
        </p:txBody>
      </p:sp>
      <p:graphicFrame>
        <p:nvGraphicFramePr>
          <p:cNvPr id="4" name="Схема 3"/>
          <p:cNvGraphicFramePr/>
          <p:nvPr>
            <p:extLst>
              <p:ext uri="{D42A27DB-BD31-4B8C-83A1-F6EECF244321}">
                <p14:modId xmlns:p14="http://schemas.microsoft.com/office/powerpoint/2010/main" val="1520180584"/>
              </p:ext>
            </p:extLst>
          </p:nvPr>
        </p:nvGraphicFramePr>
        <p:xfrm>
          <a:off x="179512" y="836712"/>
          <a:ext cx="7920880" cy="4192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Похожее изображение"/>
          <p:cNvPicPr>
            <a:picLocks noChangeAspect="1" noChangeArrowheads="1"/>
          </p:cNvPicPr>
          <p:nvPr/>
        </p:nvPicPr>
        <p:blipFill rotWithShape="1">
          <a:blip r:embed="rId7">
            <a:extLst>
              <a:ext uri="{28A0092B-C50C-407E-A947-70E740481C1C}">
                <a14:useLocalDpi xmlns:a14="http://schemas.microsoft.com/office/drawing/2010/main" val="0"/>
              </a:ext>
            </a:extLst>
          </a:blip>
          <a:srcRect b="14709"/>
          <a:stretch/>
        </p:blipFill>
        <p:spPr bwMode="auto">
          <a:xfrm>
            <a:off x="1835697" y="4855083"/>
            <a:ext cx="4464496" cy="19888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fontScale="92500" lnSpcReduction="10000"/>
          </a:bodyPr>
          <a:lstStyle/>
          <a:p>
            <a:r>
              <a:rPr lang="uz-Cyrl-UZ" sz="2000" dirty="0"/>
              <a:t>Ғўзанинг шундай формалари борки, дастлабки ҳосил шохи пайдо бўлгунча ундан жуда кўп — 15 тадан 40 тагача ва  янада кўпроқ ўсув шохлар чиқади. Лекин ўсув шохи мутлақо чиқмайдиган ёки дастлабки ҳосил шохчага нисбатан ўсув шохи жуда кам (1 — 3 тагача) бўладиган ғўза формалари ҳам бор. Ғўзанинг бундай шохланишини </a:t>
            </a:r>
            <a:r>
              <a:rPr lang="uz-Cyrl-UZ" sz="2000" b="1" i="1" dirty="0"/>
              <a:t>симподиал </a:t>
            </a:r>
            <a:r>
              <a:rPr lang="uz-Cyrl-UZ" sz="2000" b="1" dirty="0"/>
              <a:t>шохланиш</a:t>
            </a:r>
            <a:r>
              <a:rPr lang="uz-Cyrl-UZ" sz="2000" dirty="0"/>
              <a:t> дейилади. </a:t>
            </a:r>
            <a:endParaRPr lang="uz-Cyrl-UZ" sz="2000" dirty="0" smtClean="0"/>
          </a:p>
          <a:p>
            <a:r>
              <a:rPr lang="uz-Cyrl-UZ" sz="2000" dirty="0" smtClean="0"/>
              <a:t>Шохланиш </a:t>
            </a:r>
            <a:r>
              <a:rPr lang="uz-Cyrl-UZ" sz="2000" dirty="0"/>
              <a:t>жихатдан моноподиаль шохланиш билан симподиаль шохланиш ўртасида турадиган </a:t>
            </a:r>
            <a:r>
              <a:rPr lang="uz-Cyrl-UZ" sz="2000" b="1" dirty="0"/>
              <a:t>оралик ғўза формалари</a:t>
            </a:r>
            <a:r>
              <a:rPr lang="uz-Cyrl-UZ" sz="2000" dirty="0"/>
              <a:t> ҳам учрайди. Бундай оралиқ формадаги ғўзаларнинг моноподиаль ёки симподиаль шохланишга якинлашиш даражаси </a:t>
            </a:r>
            <a:r>
              <a:rPr lang="uz-Cyrl-UZ" sz="2000" dirty="0" smtClean="0"/>
              <a:t>хар </a:t>
            </a:r>
            <a:r>
              <a:rPr lang="uz-Cyrl-UZ" sz="2000" dirty="0"/>
              <a:t>хил бўлиш </a:t>
            </a:r>
            <a:r>
              <a:rPr lang="uz-Cyrl-UZ" sz="2000" dirty="0" smtClean="0"/>
              <a:t>мумкин.</a:t>
            </a:r>
            <a:endParaRPr lang="ru-RU" sz="1900" dirty="0" smtClean="0">
              <a:solidFill>
                <a:srgbClr val="0000FF"/>
              </a:solidFill>
            </a:endParaRPr>
          </a:p>
        </p:txBody>
      </p:sp>
      <p:pic>
        <p:nvPicPr>
          <p:cNvPr id="9218" name="Picture 2" descr="Картинки по запросу стебли хлопчат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8640"/>
            <a:ext cx="3333750" cy="284797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424" y="3355653"/>
            <a:ext cx="3491880" cy="31623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71414"/>
            <a:ext cx="7500990" cy="611168"/>
          </a:xfrm>
          <a:prstGeom prst="roundRect">
            <a:avLst>
              <a:gd name="adj" fmla="val 50000"/>
            </a:avLst>
          </a:prstGeo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defRPr/>
            </a:pPr>
            <a:r>
              <a:rPr lang="uz-Cyrl-UZ" sz="3200" b="0" i="1"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ҒЎЗА БАРГИ</a:t>
            </a:r>
            <a:r>
              <a:rPr lang="ru-RU" sz="3200" b="0" i="1"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2" y="857232"/>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fontScale="92500"/>
          </a:bodyPr>
          <a:lstStyle/>
          <a:p>
            <a:r>
              <a:rPr lang="uz-Cyrl-UZ" sz="1400" dirty="0">
                <a:solidFill>
                  <a:srgbClr val="0000FF"/>
                </a:solidFill>
              </a:rPr>
              <a:t>Ғўза барги шапалоғи, барг банди ва барг банди асосида жойлашган иккита ёнбаргчадан иборат.</a:t>
            </a:r>
            <a:endParaRPr lang="ru-RU" sz="1400" dirty="0">
              <a:solidFill>
                <a:srgbClr val="0000FF"/>
              </a:solidFill>
            </a:endParaRPr>
          </a:p>
          <a:p>
            <a:r>
              <a:rPr lang="uz-Cyrl-UZ" sz="1400" dirty="0">
                <a:solidFill>
                  <a:srgbClr val="0000FF"/>
                </a:solidFill>
              </a:rPr>
              <a:t>Барг шапалоғи ғўзанинг формасига ва турига ҳамда у ўсимликнинг қаерида жойлашганлигига қараб бутун ёки кертик (ўйиқ) ли бўлиши мумкин.</a:t>
            </a:r>
            <a:endParaRPr lang="ru-RU" sz="1400" dirty="0">
              <a:solidFill>
                <a:srgbClr val="0000FF"/>
              </a:solidFill>
            </a:endParaRPr>
          </a:p>
          <a:p>
            <a:r>
              <a:rPr lang="uz-Cyrl-UZ" sz="1400" dirty="0">
                <a:solidFill>
                  <a:srgbClr val="0000FF"/>
                </a:solidFill>
              </a:rPr>
              <a:t>Барг шапалоги одатда, 3, 5, 7 та кертикли бўлганли-гидан барглар симметрик шаклда кўринади. Баъзан битта ўсимликнинг ўзида жуфт сонли 2, 4, 6, 8 кертикли, яъии носимметрик барглар ҳам учрайди.</a:t>
            </a:r>
            <a:endParaRPr lang="ru-RU" sz="1400" dirty="0">
              <a:solidFill>
                <a:srgbClr val="0000FF"/>
              </a:solidFill>
            </a:endParaRPr>
          </a:p>
          <a:p>
            <a:r>
              <a:rPr lang="uz-Cyrl-UZ" sz="1400" dirty="0">
                <a:solidFill>
                  <a:srgbClr val="0000FF"/>
                </a:solidFill>
              </a:rPr>
              <a:t>Ғўза барги бутун ёки кертикли бўлишидан қатъи назар умуман, юраксимон бўлади.</a:t>
            </a:r>
            <a:endParaRPr lang="ru-RU" sz="1400" dirty="0">
              <a:solidFill>
                <a:srgbClr val="0000FF"/>
              </a:solidFill>
            </a:endParaRPr>
          </a:p>
          <a:p>
            <a:r>
              <a:rPr lang="uz-Cyrl-UZ" sz="1400" dirty="0">
                <a:solidFill>
                  <a:srgbClr val="0000FF"/>
                </a:solidFill>
              </a:rPr>
              <a:t>Ғўзанинг ҳар бир тупидаги барг шапалоқлари ҳам ҳар хил катталикда: масалан, тупнинг пастки қисмидаги барглар йирикроқ, юқори қисмидагилари эса майдароқ бўлади. Шунингдек ҳосил шохидаги </a:t>
            </a:r>
            <a:r>
              <a:rPr lang="uz-Cyrl-UZ" sz="1400" b="1" dirty="0">
                <a:solidFill>
                  <a:srgbClr val="0000FF"/>
                </a:solidFill>
              </a:rPr>
              <a:t>барглар усув </a:t>
            </a:r>
            <a:r>
              <a:rPr lang="uz-Cyrl-UZ" sz="1400" dirty="0">
                <a:solidFill>
                  <a:srgbClr val="0000FF"/>
                </a:solidFill>
              </a:rPr>
              <a:t>шохларидагидан майдароқ, кертиклари эса кенгроқ бўлади. </a:t>
            </a:r>
            <a:endParaRPr lang="ru-RU" sz="1400" dirty="0">
              <a:solidFill>
                <a:srgbClr val="0000FF"/>
              </a:solidFill>
            </a:endParaRPr>
          </a:p>
          <a:p>
            <a:r>
              <a:rPr lang="uz-Cyrl-UZ" sz="1400" dirty="0">
                <a:solidFill>
                  <a:srgbClr val="0000FF"/>
                </a:solidFill>
              </a:rPr>
              <a:t>Барг бандининг юқори қисмидан — нерв тугунчаси деб аталувчи жойидан барг шапалогининг ҳар бир кертигига асосий томир ўтади, мана шу асосий томирдан иккинчи, учинчи ва ҳоказо тартибдаги жуда майда тармоқ томирлар чиқади. </a:t>
            </a:r>
            <a:endParaRPr lang="ru-RU" sz="1400" dirty="0">
              <a:solidFill>
                <a:srgbClr val="0000FF"/>
              </a:solidFill>
            </a:endParaRPr>
          </a:p>
          <a:p>
            <a:r>
              <a:rPr lang="uz-Cyrl-UZ" sz="1400" dirty="0">
                <a:solidFill>
                  <a:srgbClr val="0000FF"/>
                </a:solidFill>
              </a:rPr>
              <a:t>Ғўза турига қараб баргнинг орқа томонида бирорта марказий томирида  3 та, баъзан 5 та асосий томирларида биттадан ҳар хил катталикда ва шаклдаги </a:t>
            </a:r>
            <a:r>
              <a:rPr lang="uz-Cyrl-UZ" sz="1400" b="1" i="1" dirty="0">
                <a:solidFill>
                  <a:srgbClr val="0000FF"/>
                </a:solidFill>
              </a:rPr>
              <a:t>нектарник </a:t>
            </a:r>
            <a:r>
              <a:rPr lang="uz-Cyrl-UZ" sz="1400" b="1" dirty="0">
                <a:solidFill>
                  <a:srgbClr val="0000FF"/>
                </a:solidFill>
              </a:rPr>
              <a:t>(ширадон)</a:t>
            </a:r>
            <a:r>
              <a:rPr lang="uz-Cyrl-UZ" sz="1400" dirty="0">
                <a:solidFill>
                  <a:srgbClr val="0000FF"/>
                </a:solidFill>
              </a:rPr>
              <a:t> бўлади.</a:t>
            </a:r>
            <a:endParaRPr lang="ru-RU" sz="1400" dirty="0">
              <a:solidFill>
                <a:srgbClr val="0000FF"/>
              </a:solidFill>
            </a:endParaRPr>
          </a:p>
        </p:txBody>
      </p:sp>
      <p:sp>
        <p:nvSpPr>
          <p:cNvPr id="2" name="AutoShape 2" descr="Картинки по запросу листья хлопчатника"/>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Картинки по запросу листья хлопчатника"/>
          <p:cNvSpPr>
            <a:spLocks noChangeAspect="1" noChangeArrowheads="1"/>
          </p:cNvSpPr>
          <p:nvPr/>
        </p:nvSpPr>
        <p:spPr bwMode="auto">
          <a:xfrm>
            <a:off x="155575" y="-1646238"/>
            <a:ext cx="5162550" cy="3429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Картинки по запросу листья хлопчатника"/>
          <p:cNvSpPr>
            <a:spLocks noChangeAspect="1" noChangeArrowheads="1"/>
          </p:cNvSpPr>
          <p:nvPr/>
        </p:nvSpPr>
        <p:spPr bwMode="auto">
          <a:xfrm>
            <a:off x="155575" y="-2103438"/>
            <a:ext cx="5162550" cy="4391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48" name="Picture 8"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030287"/>
            <a:ext cx="3816424" cy="3429001"/>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Похожее изображение"/>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8141"/>
          <a:stretch/>
        </p:blipFill>
        <p:spPr bwMode="auto">
          <a:xfrm>
            <a:off x="5400092" y="4653608"/>
            <a:ext cx="2880320" cy="22043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14337" y="260648"/>
            <a:ext cx="8243888" cy="503238"/>
          </a:xfrm>
        </p:spPr>
        <p:style>
          <a:lnRef idx="2">
            <a:schemeClr val="dk1">
              <a:shade val="50000"/>
            </a:schemeClr>
          </a:lnRef>
          <a:fillRef idx="1">
            <a:schemeClr val="dk1"/>
          </a:fillRef>
          <a:effectRef idx="0">
            <a:schemeClr val="dk1"/>
          </a:effectRef>
          <a:fontRef idx="minor">
            <a:schemeClr val="lt1"/>
          </a:fontRef>
        </p:style>
        <p:txBody>
          <a:bodyPr/>
          <a:lstStyle/>
          <a:p>
            <a:pPr eaLnBrk="1" hangingPunct="1">
              <a:defRPr/>
            </a:pPr>
            <a:r>
              <a:rPr lang="uz-Cyrl-UZ" sz="3600" b="1" dirty="0">
                <a:effectLst/>
              </a:rPr>
              <a:t>Ғўза гули</a:t>
            </a:r>
            <a:r>
              <a:rPr lang="uz-Cyrl-UZ" sz="3600" dirty="0">
                <a:effectLst/>
              </a:rPr>
              <a:t> </a:t>
            </a:r>
            <a:endParaRPr lang="ru-RU" sz="3600" dirty="0" smtClean="0">
              <a:solidFill>
                <a:schemeClr val="bg1"/>
              </a:solidFill>
            </a:endParaRPr>
          </a:p>
        </p:txBody>
      </p:sp>
      <p:sp>
        <p:nvSpPr>
          <p:cNvPr id="26627" name="Rectangle 3"/>
          <p:cNvSpPr>
            <a:spLocks noGrp="1" noChangeArrowheads="1"/>
          </p:cNvSpPr>
          <p:nvPr>
            <p:ph type="body" idx="1"/>
          </p:nvPr>
        </p:nvSpPr>
        <p:spPr>
          <a:xfrm>
            <a:off x="179388" y="908721"/>
            <a:ext cx="8713787" cy="3091784"/>
          </a:xfrm>
        </p:spPr>
        <p:txBody>
          <a:bodyPr>
            <a:normAutofit fontScale="62500" lnSpcReduction="20000"/>
          </a:bodyPr>
          <a:lstStyle/>
          <a:p>
            <a:r>
              <a:rPr lang="uz-Cyrl-UZ" sz="2000" b="1" dirty="0"/>
              <a:t>Ғўза гули</a:t>
            </a:r>
            <a:r>
              <a:rPr lang="uz-Cyrl-UZ" sz="2000" dirty="0"/>
              <a:t> икки жинсли, ташқи томонига 3 та йирик шонабарг, кейин унчалик катта бўлмаган гулкоса, гулкосанинг ичида гултож; гултож ичида чангчи устунчаси бўлиб, чангчи устунчасининг туби гултожбарглар туби билан туташган; гулнинг қок ўртасида уруғчи жойлашади.</a:t>
            </a:r>
            <a:r>
              <a:rPr lang="uz-Cyrl-UZ" sz="2000" b="1" dirty="0"/>
              <a:t> </a:t>
            </a:r>
            <a:r>
              <a:rPr lang="uz-Cyrl-UZ" sz="2000" dirty="0"/>
              <a:t>Уруғчи оналик тугунчадан, оналик почасидан ва тумшуқчадан иборат: тугунча гултож билан чангчи устунчаси тагига, поча чангчи иплари найчаси ичига жойлашган, тумшуқча эса чангчи найчасидан ташқарига чиқиб туради. Гулнинг юқорида кўрсатиб ўтилган қисмларидан ташқари алоҳида безчаси — нектарниги бўлади.-</a:t>
            </a:r>
            <a:endParaRPr lang="ru-RU" sz="2000" dirty="0"/>
          </a:p>
          <a:p>
            <a:r>
              <a:rPr lang="uz-Cyrl-UZ" sz="2000" dirty="0"/>
              <a:t>Гулбанди ғўзанинг тур ва навига қараб 1—10 </a:t>
            </a:r>
            <a:r>
              <a:rPr lang="uz-Cyrl-UZ" sz="2000" i="1" dirty="0"/>
              <a:t>см </a:t>
            </a:r>
            <a:r>
              <a:rPr lang="uz-Cyrl-UZ" sz="2000" dirty="0"/>
              <a:t>гача узунликда бўлади. Ўртача толали совет ғўзаси нав-ларида гулбапд ўртача (3—4 </a:t>
            </a:r>
            <a:r>
              <a:rPr lang="uz-Cyrl-UZ" sz="2000" i="1" dirty="0"/>
              <a:t>см), </a:t>
            </a:r>
            <a:r>
              <a:rPr lang="uz-Cyrl-UZ" sz="2000" dirty="0"/>
              <a:t>ингичка толали  ғўзаларида бундан кўра узунроқ, айниқса ҳосил шох чиқармайдиган («ноль» типдаги) навларда гулбанди янада узунрок бўлади. </a:t>
            </a:r>
            <a:endParaRPr lang="ru-RU" sz="2000" dirty="0"/>
          </a:p>
          <a:p>
            <a:r>
              <a:rPr lang="uz-Cyrl-UZ" sz="2000" dirty="0"/>
              <a:t>Шонабарг ғўза формаларига қараб ҳар хил катталикда, ост томони ўзаро бир-бири билан туташмаган ёхуд у ёки бу даражада туташган бўлади. </a:t>
            </a:r>
            <a:endParaRPr lang="ru-RU" sz="2000" dirty="0"/>
          </a:p>
          <a:p>
            <a:r>
              <a:rPr lang="uz-Cyrl-UZ" sz="2000" dirty="0"/>
              <a:t>Шонабарг яшил ва қизгиш тусда бўлади. У муҳофаза вазифасини бажариши билан бирга, шона ва гулларнинг ҳамда кўсакларнинг озиқланишида иштирок этади. Шонабарг барча маданий тур ғўзаларда гуллашдан кейин тушиб кетмайди.</a:t>
            </a:r>
            <a:endParaRPr lang="ru-RU" sz="2000" dirty="0"/>
          </a:p>
        </p:txBody>
      </p:sp>
      <p:pic>
        <p:nvPicPr>
          <p:cNvPr id="11266" name="Picture 2" descr="Картинки по запросу листья хлопчат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339" y="3861048"/>
            <a:ext cx="3816548" cy="255309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листья хлопчат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3645024"/>
            <a:ext cx="3356595" cy="29633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0825" y="765175"/>
            <a:ext cx="8785671" cy="2020883"/>
          </a:xfrm>
        </p:spPr>
        <p:txBody>
          <a:bodyPr>
            <a:normAutofit fontScale="40000" lnSpcReduction="20000"/>
          </a:bodyPr>
          <a:lstStyle/>
          <a:p>
            <a:pPr algn="just"/>
            <a:r>
              <a:rPr lang="uz-Cyrl-UZ" sz="3200" dirty="0"/>
              <a:t>Ҳар бир тупдаги шоналар пастдан юқорига қараб шохма-шох, хар бир шохда эса унинг тубидан учига караб очилади. Ҳар тупдаги ғўзада гулнинг кетма-кет очилиши (шунингдек, шоналарнннг пайдо бўлиши)да маълум қонуният борлигини Г. С. Зайцев жаҳон фанида биринчи бўлиб аниқлади. Масалан, Ўрта Осиёда ўстириладиган ғўза навларида одатда ҳар тупдаги биринчи ҳосил шох дастлабки бўғим шонаси очилишидан иккинчи ҳосил шохнинг биринчи шонаси очилгунча, бу шонанинг очилишидан учинчи ҳосил шохнинг биринчи бўғим шонаси очилгунча 2—3 кун ўтади. Ҳосил шохи чекланмаган типдаги ғўзанинг ҳар бир шохидаги дастлабки шона билан шу шохнинг иккинчи, сўнгра учинчи, тўртинчи ва ҳоказо шоналари ир 2—3 кунда гуллашига қ и с қ а   н а в б а тл и   г у л л а ш; ҳар бир ҳосил шохдаги шоналарнинг 5—7 кун оралатиб кетма-кет гуллашига узок навбатли   гу л л а ш дейилади.</a:t>
            </a:r>
            <a:endParaRPr lang="ru-RU" sz="3200" dirty="0"/>
          </a:p>
        </p:txBody>
      </p:sp>
      <p:sp>
        <p:nvSpPr>
          <p:cNvPr id="118786" name="Rectangle 2"/>
          <p:cNvSpPr>
            <a:spLocks noGrp="1" noChangeArrowheads="1"/>
          </p:cNvSpPr>
          <p:nvPr>
            <p:ph type="title"/>
          </p:nvPr>
        </p:nvSpPr>
        <p:spPr>
          <a:xfrm>
            <a:off x="442913" y="188913"/>
            <a:ext cx="5713263" cy="503237"/>
          </a:xfrm>
        </p:spPr>
        <p:style>
          <a:lnRef idx="2">
            <a:schemeClr val="accent1"/>
          </a:lnRef>
          <a:fillRef idx="1">
            <a:schemeClr val="lt1"/>
          </a:fillRef>
          <a:effectRef idx="0">
            <a:schemeClr val="accent1"/>
          </a:effectRef>
          <a:fontRef idx="minor">
            <a:schemeClr val="dk1"/>
          </a:fontRef>
        </p:style>
        <p:txBody>
          <a:bodyPr>
            <a:noAutofit/>
          </a:bodyPr>
          <a:lstStyle/>
          <a:p>
            <a:pPr eaLnBrk="1" hangingPunct="1">
              <a:defRPr/>
            </a:pPr>
            <a:r>
              <a:rPr lang="ru-RU" sz="2800" i="1" dirty="0" err="1" smtClean="0">
                <a:solidFill>
                  <a:srgbClr val="0000FF"/>
                </a:solidFill>
              </a:rPr>
              <a:t>Ғўзанинг</a:t>
            </a:r>
            <a:r>
              <a:rPr lang="ru-RU" sz="2800" i="1" dirty="0" smtClean="0">
                <a:solidFill>
                  <a:srgbClr val="0000FF"/>
                </a:solidFill>
              </a:rPr>
              <a:t> </a:t>
            </a:r>
            <a:r>
              <a:rPr lang="ru-RU" sz="2800" i="1" dirty="0" err="1" smtClean="0">
                <a:solidFill>
                  <a:srgbClr val="0000FF"/>
                </a:solidFill>
              </a:rPr>
              <a:t>гуллаш</a:t>
            </a:r>
            <a:r>
              <a:rPr lang="ru-RU" sz="2800" i="1" dirty="0" smtClean="0">
                <a:solidFill>
                  <a:srgbClr val="0000FF"/>
                </a:solidFill>
              </a:rPr>
              <a:t> </a:t>
            </a:r>
            <a:r>
              <a:rPr lang="ru-RU" sz="2800" i="1" dirty="0" err="1" smtClean="0">
                <a:solidFill>
                  <a:srgbClr val="0000FF"/>
                </a:solidFill>
              </a:rPr>
              <a:t>схемаси</a:t>
            </a:r>
            <a:endParaRPr lang="ru-RU" sz="2800" i="1" dirty="0" smtClean="0">
              <a:solidFill>
                <a:srgbClr val="0000FF"/>
              </a:solidFill>
            </a:endParaRPr>
          </a:p>
        </p:txBody>
      </p:sp>
      <p:pic>
        <p:nvPicPr>
          <p:cNvPr id="12290" name="Picture 2" descr="Картинки по запросу листья хлопчат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303" y="2776079"/>
            <a:ext cx="3861401" cy="352224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схема цветения хлопчатника"/>
          <p:cNvPicPr>
            <a:picLocks noChangeAspect="1" noChangeArrowheads="1"/>
          </p:cNvPicPr>
          <p:nvPr/>
        </p:nvPicPr>
        <p:blipFill rotWithShape="1">
          <a:blip r:embed="rId3">
            <a:extLst>
              <a:ext uri="{28A0092B-C50C-407E-A947-70E740481C1C}">
                <a14:useLocalDpi xmlns:a14="http://schemas.microsoft.com/office/drawing/2010/main" val="0"/>
              </a:ext>
            </a:extLst>
          </a:blip>
          <a:srcRect b="12890"/>
          <a:stretch/>
        </p:blipFill>
        <p:spPr bwMode="auto">
          <a:xfrm>
            <a:off x="5292080" y="2603981"/>
            <a:ext cx="3438525" cy="40324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a:solidFill>
            <a:srgbClr val="00B050"/>
          </a:solidFill>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b="1" dirty="0" err="1" smtClean="0">
                <a:effectLst/>
              </a:rPr>
              <a:t>Ғўза</a:t>
            </a:r>
            <a:r>
              <a:rPr lang="ru-RU" sz="3200" b="1" dirty="0" smtClean="0">
                <a:effectLst/>
              </a:rPr>
              <a:t> </a:t>
            </a:r>
            <a:r>
              <a:rPr lang="ru-RU" sz="3200" b="1" dirty="0" err="1" smtClean="0">
                <a:effectLst/>
              </a:rPr>
              <a:t>кўсаги</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normAutofit fontScale="92500" lnSpcReduction="10000"/>
          </a:bodyPr>
          <a:lstStyle/>
          <a:p>
            <a:r>
              <a:rPr lang="ru-RU" sz="1800" dirty="0" err="1"/>
              <a:t>Ғўза</a:t>
            </a:r>
            <a:r>
              <a:rPr lang="ru-RU" sz="1800" dirty="0"/>
              <a:t> </a:t>
            </a:r>
            <a:r>
              <a:rPr lang="ru-RU" sz="1800" dirty="0" err="1"/>
              <a:t>ўсимлигининг</a:t>
            </a:r>
            <a:r>
              <a:rPr lang="ru-RU" sz="1800" dirty="0"/>
              <a:t> </a:t>
            </a:r>
            <a:r>
              <a:rPr lang="ru-RU" sz="1800" dirty="0" err="1"/>
              <a:t>энг</a:t>
            </a:r>
            <a:r>
              <a:rPr lang="ru-RU" sz="1800" dirty="0"/>
              <a:t> </a:t>
            </a:r>
            <a:r>
              <a:rPr lang="ru-RU" sz="1800" dirty="0" err="1"/>
              <a:t>муҳим</a:t>
            </a:r>
            <a:r>
              <a:rPr lang="ru-RU" sz="1800" dirty="0"/>
              <a:t> </a:t>
            </a:r>
            <a:r>
              <a:rPr lang="ru-RU" sz="1800" dirty="0" err="1"/>
              <a:t>органи</a:t>
            </a:r>
            <a:r>
              <a:rPr lang="ru-RU" sz="1800" dirty="0"/>
              <a:t> </a:t>
            </a:r>
            <a:r>
              <a:rPr lang="ru-RU" sz="1800" dirty="0" err="1"/>
              <a:t>бу</a:t>
            </a:r>
            <a:r>
              <a:rPr lang="ru-RU" sz="1800" dirty="0"/>
              <a:t> </a:t>
            </a:r>
            <a:r>
              <a:rPr lang="ru-RU" sz="1800" dirty="0" err="1"/>
              <a:t>кўсаги</a:t>
            </a:r>
            <a:r>
              <a:rPr lang="ru-RU" sz="1800" dirty="0"/>
              <a:t>, </a:t>
            </a:r>
            <a:r>
              <a:rPr lang="ru-RU" sz="1800" dirty="0" err="1"/>
              <a:t>унинг</a:t>
            </a:r>
            <a:r>
              <a:rPr lang="ru-RU" sz="1800" dirty="0"/>
              <a:t> </a:t>
            </a:r>
            <a:r>
              <a:rPr lang="ru-RU" sz="1800" dirty="0" err="1"/>
              <a:t>ичидаги</a:t>
            </a:r>
            <a:r>
              <a:rPr lang="ru-RU" sz="1800" dirty="0"/>
              <a:t> </a:t>
            </a:r>
            <a:r>
              <a:rPr lang="ru-RU" sz="1800" dirty="0" err="1"/>
              <a:t>чигити</a:t>
            </a:r>
            <a:r>
              <a:rPr lang="ru-RU" sz="1800" dirty="0"/>
              <a:t> </a:t>
            </a:r>
            <a:r>
              <a:rPr lang="ru-RU" sz="1800" dirty="0" err="1"/>
              <a:t>ва</a:t>
            </a:r>
            <a:r>
              <a:rPr lang="ru-RU" sz="1800" dirty="0"/>
              <a:t> </a:t>
            </a:r>
            <a:r>
              <a:rPr lang="ru-RU" sz="1800" dirty="0" err="1"/>
              <a:t>толасидир</a:t>
            </a:r>
            <a:r>
              <a:rPr lang="ru-RU" sz="1800" dirty="0"/>
              <a:t>. </a:t>
            </a:r>
            <a:r>
              <a:rPr lang="ru-RU" sz="1800" dirty="0" err="1"/>
              <a:t>Бир</a:t>
            </a:r>
            <a:r>
              <a:rPr lang="ru-RU" sz="1800" dirty="0"/>
              <a:t> гектар </a:t>
            </a:r>
            <a:r>
              <a:rPr lang="ru-RU" sz="1800" dirty="0" err="1"/>
              <a:t>даладаги</a:t>
            </a:r>
            <a:r>
              <a:rPr lang="ru-RU" sz="1800" dirty="0"/>
              <a:t> </a:t>
            </a:r>
            <a:r>
              <a:rPr lang="ru-RU" sz="1800" dirty="0" err="1"/>
              <a:t>ўсимлик</a:t>
            </a:r>
            <a:r>
              <a:rPr lang="ru-RU" sz="1800" dirty="0"/>
              <a:t> </a:t>
            </a:r>
            <a:r>
              <a:rPr lang="ru-RU" sz="1800" dirty="0" err="1"/>
              <a:t>ва</a:t>
            </a:r>
            <a:r>
              <a:rPr lang="ru-RU" sz="1800" dirty="0"/>
              <a:t> </a:t>
            </a:r>
            <a:r>
              <a:rPr lang="ru-RU" sz="1800" dirty="0" err="1"/>
              <a:t>ундаги</a:t>
            </a:r>
            <a:r>
              <a:rPr lang="ru-RU" sz="1800" dirty="0"/>
              <a:t> </a:t>
            </a:r>
            <a:r>
              <a:rPr lang="ru-RU" sz="1800" dirty="0" err="1"/>
              <a:t>кусаклар</a:t>
            </a:r>
            <a:r>
              <a:rPr lang="ru-RU" sz="1800" dirty="0"/>
              <a:t> </a:t>
            </a:r>
            <a:r>
              <a:rPr lang="ru-RU" sz="1800" dirty="0" err="1"/>
              <a:t>сонининг</a:t>
            </a:r>
            <a:r>
              <a:rPr lang="ru-RU" sz="1800" dirty="0"/>
              <a:t> </a:t>
            </a:r>
            <a:r>
              <a:rPr lang="ru-RU" sz="1800" dirty="0" err="1"/>
              <a:t>кам</a:t>
            </a:r>
            <a:r>
              <a:rPr lang="ru-RU" sz="1800" dirty="0"/>
              <a:t> </a:t>
            </a:r>
            <a:r>
              <a:rPr lang="ru-RU" sz="1800" dirty="0" err="1"/>
              <a:t>ёки</a:t>
            </a:r>
            <a:r>
              <a:rPr lang="ru-RU" sz="1800" dirty="0"/>
              <a:t> </a:t>
            </a:r>
            <a:r>
              <a:rPr lang="ru-RU" sz="1800" dirty="0" err="1"/>
              <a:t>кўп</a:t>
            </a:r>
            <a:r>
              <a:rPr lang="ru-RU" sz="1800" dirty="0"/>
              <a:t> </a:t>
            </a:r>
            <a:r>
              <a:rPr lang="ru-RU" sz="1800" dirty="0" err="1"/>
              <a:t>бўлиши</a:t>
            </a:r>
            <a:r>
              <a:rPr lang="ru-RU" sz="1800" dirty="0"/>
              <a:t> </a:t>
            </a:r>
            <a:r>
              <a:rPr lang="ru-RU" sz="1800" dirty="0" err="1"/>
              <a:t>ҳосил</a:t>
            </a:r>
            <a:r>
              <a:rPr lang="ru-RU" sz="1800" dirty="0"/>
              <a:t>  </a:t>
            </a:r>
            <a:r>
              <a:rPr lang="ru-RU" sz="1800" dirty="0" err="1"/>
              <a:t>салмоғини</a:t>
            </a:r>
            <a:r>
              <a:rPr lang="ru-RU" sz="1800" dirty="0"/>
              <a:t> </a:t>
            </a:r>
            <a:r>
              <a:rPr lang="ru-RU" sz="1800" dirty="0" err="1"/>
              <a:t>белгилайди</a:t>
            </a:r>
            <a:r>
              <a:rPr lang="ru-RU" sz="1800" dirty="0"/>
              <a:t>. </a:t>
            </a:r>
            <a:r>
              <a:rPr lang="ru-RU" sz="1800" dirty="0" err="1"/>
              <a:t>Энг</a:t>
            </a:r>
            <a:r>
              <a:rPr lang="ru-RU" sz="1800" dirty="0"/>
              <a:t> </a:t>
            </a:r>
            <a:r>
              <a:rPr lang="ru-RU" sz="1800" dirty="0" err="1"/>
              <a:t>қимматли</a:t>
            </a:r>
            <a:r>
              <a:rPr lang="ru-RU" sz="1800" dirty="0"/>
              <a:t> </a:t>
            </a:r>
            <a:r>
              <a:rPr lang="ru-RU" sz="1800" dirty="0" err="1"/>
              <a:t>ва</a:t>
            </a:r>
            <a:r>
              <a:rPr lang="ru-RU" sz="1800" dirty="0"/>
              <a:t> </a:t>
            </a:r>
            <a:r>
              <a:rPr lang="ru-RU" sz="1800" dirty="0" err="1"/>
              <a:t>юқори</a:t>
            </a:r>
            <a:r>
              <a:rPr lang="ru-RU" sz="1800" dirty="0"/>
              <a:t> </a:t>
            </a:r>
            <a:r>
              <a:rPr lang="ru-RU" sz="1800" dirty="0" err="1"/>
              <a:t>сифатли</a:t>
            </a:r>
            <a:r>
              <a:rPr lang="ru-RU" sz="1800" dirty="0"/>
              <a:t> </a:t>
            </a:r>
            <a:r>
              <a:rPr lang="ru-RU" sz="1800" dirty="0" err="1"/>
              <a:t>ҳосилни</a:t>
            </a:r>
            <a:r>
              <a:rPr lang="ru-RU" sz="1800" dirty="0"/>
              <a:t> </a:t>
            </a:r>
            <a:r>
              <a:rPr lang="ru-RU" sz="1800" dirty="0" err="1"/>
              <a:t>берадиган</a:t>
            </a:r>
            <a:r>
              <a:rPr lang="ru-RU" sz="1800" dirty="0"/>
              <a:t> </a:t>
            </a:r>
            <a:r>
              <a:rPr lang="ru-RU" sz="1800" dirty="0" err="1"/>
              <a:t>кўсаклар</a:t>
            </a:r>
            <a:r>
              <a:rPr lang="ru-RU" sz="1800" dirty="0"/>
              <a:t> </a:t>
            </a:r>
            <a:r>
              <a:rPr lang="ru-RU" sz="1800" dirty="0" err="1"/>
              <a:t>асосан</a:t>
            </a:r>
            <a:r>
              <a:rPr lang="ru-RU" sz="1800" dirty="0"/>
              <a:t> </a:t>
            </a:r>
            <a:r>
              <a:rPr lang="ru-RU" sz="1800" dirty="0" err="1"/>
              <a:t>июн</a:t>
            </a:r>
            <a:r>
              <a:rPr lang="ru-RU" sz="1800" dirty="0"/>
              <a:t> </a:t>
            </a:r>
            <a:r>
              <a:rPr lang="ru-RU" sz="1800" dirty="0" err="1"/>
              <a:t>ва</a:t>
            </a:r>
            <a:r>
              <a:rPr lang="ru-RU" sz="1800" dirty="0"/>
              <a:t> </a:t>
            </a:r>
            <a:r>
              <a:rPr lang="ru-RU" sz="1800" dirty="0" err="1"/>
              <a:t>июл</a:t>
            </a:r>
            <a:r>
              <a:rPr lang="ru-RU" sz="1800" dirty="0"/>
              <a:t> </a:t>
            </a:r>
            <a:r>
              <a:rPr lang="ru-RU" sz="1800" dirty="0" err="1"/>
              <a:t>ойларида</a:t>
            </a:r>
            <a:r>
              <a:rPr lang="ru-RU" sz="1800" dirty="0"/>
              <a:t> </a:t>
            </a:r>
            <a:r>
              <a:rPr lang="ru-RU" sz="1800" dirty="0" err="1"/>
              <a:t>ривожланади</a:t>
            </a:r>
            <a:r>
              <a:rPr lang="ru-RU" sz="1800" dirty="0"/>
              <a:t>.</a:t>
            </a:r>
          </a:p>
          <a:p>
            <a:r>
              <a:rPr lang="ru-RU" sz="1800" dirty="0" err="1"/>
              <a:t>Кўсак</a:t>
            </a:r>
            <a:r>
              <a:rPr lang="ru-RU" sz="1800" dirty="0"/>
              <a:t> </a:t>
            </a:r>
            <a:r>
              <a:rPr lang="ru-RU" sz="1800" dirty="0" err="1"/>
              <a:t>ичи</a:t>
            </a:r>
            <a:r>
              <a:rPr lang="ru-RU" sz="1800" dirty="0"/>
              <a:t> </a:t>
            </a:r>
            <a:r>
              <a:rPr lang="ru-RU" sz="1800" dirty="0" err="1"/>
              <a:t>тўсиқлар</a:t>
            </a:r>
            <a:r>
              <a:rPr lang="ru-RU" sz="1800" dirty="0"/>
              <a:t> </a:t>
            </a:r>
            <a:r>
              <a:rPr lang="ru-RU" sz="1800" dirty="0" err="1"/>
              <a:t>билан</a:t>
            </a:r>
            <a:r>
              <a:rPr lang="ru-RU" sz="1800" dirty="0"/>
              <a:t> </a:t>
            </a:r>
            <a:r>
              <a:rPr lang="ru-RU" sz="1800" dirty="0" err="1"/>
              <a:t>хоналарга</a:t>
            </a:r>
            <a:r>
              <a:rPr lang="ru-RU" sz="1800" dirty="0"/>
              <a:t>, </a:t>
            </a:r>
            <a:r>
              <a:rPr lang="ru-RU" sz="1800" dirty="0" err="1"/>
              <a:t>бу</a:t>
            </a:r>
            <a:r>
              <a:rPr lang="ru-RU" sz="1800" dirty="0"/>
              <a:t> </a:t>
            </a:r>
            <a:r>
              <a:rPr lang="ru-RU" sz="1800" dirty="0" err="1"/>
              <a:t>хоналар</a:t>
            </a:r>
            <a:r>
              <a:rPr lang="ru-RU" sz="1800" dirty="0"/>
              <a:t> </a:t>
            </a:r>
            <a:r>
              <a:rPr lang="ru-RU" sz="1800" dirty="0" err="1"/>
              <a:t>ташқи</a:t>
            </a:r>
            <a:r>
              <a:rPr lang="ru-RU" sz="1800" dirty="0"/>
              <a:t> </a:t>
            </a:r>
            <a:r>
              <a:rPr lang="ru-RU" sz="1800" dirty="0" err="1"/>
              <a:t>томонидан</a:t>
            </a:r>
            <a:r>
              <a:rPr lang="ru-RU" sz="1800" dirty="0"/>
              <a:t> </a:t>
            </a:r>
            <a:r>
              <a:rPr lang="ru-RU" sz="1800" dirty="0" err="1"/>
              <a:t>чаноқ</a:t>
            </a:r>
            <a:r>
              <a:rPr lang="ru-RU" sz="1800" dirty="0"/>
              <a:t> </a:t>
            </a:r>
            <a:r>
              <a:rPr lang="ru-RU" sz="1800" dirty="0" err="1"/>
              <a:t>билан</a:t>
            </a:r>
            <a:r>
              <a:rPr lang="ru-RU" sz="1800" dirty="0"/>
              <a:t> </a:t>
            </a:r>
            <a:r>
              <a:rPr lang="ru-RU" sz="1800" dirty="0" err="1"/>
              <a:t>қопланган</a:t>
            </a:r>
            <a:r>
              <a:rPr lang="ru-RU" sz="1800" dirty="0"/>
              <a:t>. </a:t>
            </a:r>
            <a:r>
              <a:rPr lang="ru-RU" sz="1800" dirty="0" err="1"/>
              <a:t>Кўсак</a:t>
            </a:r>
            <a:r>
              <a:rPr lang="ru-RU" sz="1800" dirty="0"/>
              <a:t> </a:t>
            </a:r>
            <a:r>
              <a:rPr lang="ru-RU" sz="1800" dirty="0" err="1"/>
              <a:t>очилгунча</a:t>
            </a:r>
            <a:r>
              <a:rPr lang="ru-RU" sz="1800" dirty="0"/>
              <a:t> </a:t>
            </a:r>
            <a:r>
              <a:rPr lang="ru-RU" sz="1800" dirty="0" err="1"/>
              <a:t>унинг</a:t>
            </a:r>
            <a:r>
              <a:rPr lang="ru-RU" sz="1800" dirty="0"/>
              <a:t> </a:t>
            </a:r>
            <a:r>
              <a:rPr lang="ru-RU" sz="1800" dirty="0" err="1"/>
              <a:t>чаноқлари</a:t>
            </a:r>
            <a:r>
              <a:rPr lang="ru-RU" sz="1800" dirty="0"/>
              <a:t> </a:t>
            </a:r>
            <a:r>
              <a:rPr lang="ru-RU" sz="1800" dirty="0" err="1"/>
              <a:t>бир-бири</a:t>
            </a:r>
            <a:r>
              <a:rPr lang="ru-RU" sz="1800" dirty="0"/>
              <a:t> </a:t>
            </a:r>
            <a:r>
              <a:rPr lang="ru-RU" sz="1800" dirty="0" err="1"/>
              <a:t>билан</a:t>
            </a:r>
            <a:r>
              <a:rPr lang="ru-RU" sz="1800" dirty="0"/>
              <a:t> </a:t>
            </a:r>
            <a:r>
              <a:rPr lang="ru-RU" sz="1800" dirty="0" err="1"/>
              <a:t>ўзаро</a:t>
            </a:r>
            <a:r>
              <a:rPr lang="ru-RU" sz="1800" dirty="0"/>
              <a:t> </a:t>
            </a:r>
            <a:r>
              <a:rPr lang="ru-RU" sz="1800" dirty="0" err="1"/>
              <a:t>туташган</a:t>
            </a:r>
            <a:r>
              <a:rPr lang="ru-RU" sz="1800" dirty="0"/>
              <a:t> </a:t>
            </a:r>
            <a:r>
              <a:rPr lang="ru-RU" sz="1800" dirty="0" err="1"/>
              <a:t>бўлиб</a:t>
            </a:r>
            <a:r>
              <a:rPr lang="ru-RU" sz="1800" dirty="0"/>
              <a:t>, </a:t>
            </a:r>
            <a:r>
              <a:rPr lang="ru-RU" sz="1800" dirty="0" err="1"/>
              <a:t>яхлит</a:t>
            </a:r>
            <a:r>
              <a:rPr lang="ru-RU" sz="1800" dirty="0"/>
              <a:t> </a:t>
            </a:r>
            <a:r>
              <a:rPr lang="ru-RU" sz="1800" dirty="0" err="1"/>
              <a:t>ғўза</a:t>
            </a:r>
            <a:r>
              <a:rPr lang="ru-RU" sz="1800" dirty="0"/>
              <a:t> </a:t>
            </a:r>
            <a:r>
              <a:rPr lang="ru-RU" sz="1800" dirty="0" err="1"/>
              <a:t>пўчоғини</a:t>
            </a:r>
            <a:r>
              <a:rPr lang="ru-RU" sz="1800" dirty="0"/>
              <a:t> </a:t>
            </a:r>
            <a:r>
              <a:rPr lang="ru-RU" sz="1800" dirty="0" err="1"/>
              <a:t>ташкил</a:t>
            </a:r>
            <a:r>
              <a:rPr lang="ru-RU" sz="1800" dirty="0"/>
              <a:t> </a:t>
            </a:r>
            <a:r>
              <a:rPr lang="ru-RU" sz="1800" dirty="0" err="1"/>
              <a:t>этади</a:t>
            </a:r>
            <a:r>
              <a:rPr lang="ru-RU" sz="1800" dirty="0"/>
              <a:t>. </a:t>
            </a:r>
            <a:r>
              <a:rPr lang="ru-RU" sz="1800" dirty="0" err="1"/>
              <a:t>Кўсак</a:t>
            </a:r>
            <a:r>
              <a:rPr lang="ru-RU" sz="1800" dirty="0"/>
              <a:t> </a:t>
            </a:r>
            <a:r>
              <a:rPr lang="ru-RU" sz="1800" dirty="0" err="1"/>
              <a:t>ичини</a:t>
            </a:r>
            <a:r>
              <a:rPr lang="ru-RU" sz="1800" dirty="0"/>
              <a:t> </a:t>
            </a:r>
            <a:r>
              <a:rPr lang="ru-RU" sz="1800" dirty="0" err="1"/>
              <a:t>хоналарга</a:t>
            </a:r>
            <a:r>
              <a:rPr lang="ru-RU" sz="1800" dirty="0"/>
              <a:t> </a:t>
            </a:r>
            <a:r>
              <a:rPr lang="ru-RU" sz="1800" dirty="0" err="1"/>
              <a:t>бўлиб</a:t>
            </a:r>
            <a:r>
              <a:rPr lang="ru-RU" sz="1800" dirty="0"/>
              <a:t> </a:t>
            </a:r>
            <a:r>
              <a:rPr lang="ru-RU" sz="1800" dirty="0" err="1"/>
              <a:t>турган</a:t>
            </a:r>
            <a:r>
              <a:rPr lang="ru-RU" sz="1800" dirty="0"/>
              <a:t> </a:t>
            </a:r>
            <a:r>
              <a:rPr lang="ru-RU" sz="1800" dirty="0" err="1"/>
              <a:t>тўсиқлар</a:t>
            </a:r>
            <a:r>
              <a:rPr lang="ru-RU" sz="1800" dirty="0"/>
              <a:t>  </a:t>
            </a:r>
            <a:r>
              <a:rPr lang="ru-RU" sz="1800" dirty="0" err="1"/>
              <a:t>ғўза</a:t>
            </a:r>
            <a:r>
              <a:rPr lang="ru-RU" sz="1800" dirty="0"/>
              <a:t> </a:t>
            </a:r>
            <a:r>
              <a:rPr lang="ru-RU" sz="1800" dirty="0" err="1"/>
              <a:t>пўчоғнинг</a:t>
            </a:r>
            <a:r>
              <a:rPr lang="ru-RU" sz="1800" dirty="0"/>
              <a:t> </a:t>
            </a:r>
            <a:r>
              <a:rPr lang="ru-RU" sz="1800" dirty="0" err="1"/>
              <a:t>бир</a:t>
            </a:r>
            <a:r>
              <a:rPr lang="ru-RU" sz="1800" dirty="0"/>
              <a:t> </a:t>
            </a:r>
            <a:r>
              <a:rPr lang="ru-RU" sz="1800" dirty="0" err="1"/>
              <a:t>қисми</a:t>
            </a:r>
            <a:r>
              <a:rPr lang="ru-RU" sz="1800" dirty="0"/>
              <a:t> </a:t>
            </a:r>
            <a:r>
              <a:rPr lang="ru-RU" sz="1800" dirty="0" err="1"/>
              <a:t>бўлиб</a:t>
            </a:r>
            <a:r>
              <a:rPr lang="ru-RU" sz="1800" dirty="0"/>
              <a:t>, </a:t>
            </a:r>
            <a:r>
              <a:rPr lang="ru-RU" sz="1800" dirty="0" err="1"/>
              <a:t>ҳар</a:t>
            </a:r>
            <a:r>
              <a:rPr lang="ru-RU" sz="1800" dirty="0"/>
              <a:t> </a:t>
            </a:r>
            <a:r>
              <a:rPr lang="ru-RU" sz="1800" dirty="0" err="1"/>
              <a:t>қайси</a:t>
            </a:r>
            <a:r>
              <a:rPr lang="ru-RU" sz="1800" dirty="0"/>
              <a:t> </a:t>
            </a:r>
            <a:r>
              <a:rPr lang="ru-RU" sz="1800" dirty="0" err="1"/>
              <a:t>тўсиқда</a:t>
            </a:r>
            <a:r>
              <a:rPr lang="ru-RU" sz="1800" dirty="0"/>
              <a:t> </a:t>
            </a:r>
            <a:r>
              <a:rPr lang="ru-RU" sz="1800" dirty="0" err="1"/>
              <a:t>қиличсимон</a:t>
            </a:r>
            <a:r>
              <a:rPr lang="ru-RU" sz="1800" dirty="0"/>
              <a:t> </a:t>
            </a:r>
            <a:r>
              <a:rPr lang="ru-RU" sz="1800" dirty="0" err="1"/>
              <a:t>чизиқ</a:t>
            </a:r>
            <a:r>
              <a:rPr lang="ru-RU" sz="1800" dirty="0"/>
              <a:t> бор, </a:t>
            </a:r>
            <a:r>
              <a:rPr lang="ru-RU" sz="1800" dirty="0" err="1"/>
              <a:t>бу</a:t>
            </a:r>
            <a:r>
              <a:rPr lang="ru-RU" sz="1800" dirty="0"/>
              <a:t> </a:t>
            </a:r>
            <a:r>
              <a:rPr lang="ru-RU" sz="1800" dirty="0" err="1"/>
              <a:t>чизиқлар</a:t>
            </a:r>
            <a:r>
              <a:rPr lang="ru-RU" sz="1800" dirty="0"/>
              <a:t> </a:t>
            </a:r>
            <a:r>
              <a:rPr lang="ru-RU" sz="1800" dirty="0" err="1"/>
              <a:t>бир-бирлари</a:t>
            </a:r>
            <a:r>
              <a:rPr lang="ru-RU" sz="1800" dirty="0"/>
              <a:t> </a:t>
            </a:r>
            <a:r>
              <a:rPr lang="ru-RU" sz="1800" dirty="0" err="1"/>
              <a:t>билан</a:t>
            </a:r>
            <a:r>
              <a:rPr lang="ru-RU" sz="1800" dirty="0"/>
              <a:t> </a:t>
            </a:r>
            <a:r>
              <a:rPr lang="ru-RU" sz="1800" dirty="0" err="1"/>
              <a:t>кўсак</a:t>
            </a:r>
            <a:r>
              <a:rPr lang="ru-RU" sz="1800" dirty="0"/>
              <a:t> </a:t>
            </a:r>
            <a:r>
              <a:rPr lang="ru-RU" sz="1800" dirty="0" err="1"/>
              <a:t>марказида</a:t>
            </a:r>
            <a:r>
              <a:rPr lang="ru-RU" sz="1800" dirty="0"/>
              <a:t> </a:t>
            </a:r>
            <a:r>
              <a:rPr lang="ru-RU" sz="1800" dirty="0" err="1"/>
              <a:t>бирлашади</a:t>
            </a:r>
            <a:r>
              <a:rPr lang="ru-RU" sz="1800" dirty="0"/>
              <a:t>. Шу </a:t>
            </a:r>
            <a:r>
              <a:rPr lang="ru-RU" sz="1800" dirty="0" err="1"/>
              <a:t>билан</a:t>
            </a:r>
            <a:r>
              <a:rPr lang="ru-RU" sz="1800" dirty="0"/>
              <a:t> </a:t>
            </a:r>
            <a:r>
              <a:rPr lang="ru-RU" sz="1800" dirty="0" err="1"/>
              <a:t>бирга</a:t>
            </a:r>
            <a:r>
              <a:rPr lang="ru-RU" sz="1800" dirty="0"/>
              <a:t> </a:t>
            </a:r>
            <a:r>
              <a:rPr lang="ru-RU" sz="1800" dirty="0" err="1"/>
              <a:t>ҳар</a:t>
            </a:r>
            <a:r>
              <a:rPr lang="ru-RU" sz="1800" dirty="0"/>
              <a:t> </a:t>
            </a:r>
            <a:r>
              <a:rPr lang="ru-RU" sz="1800" dirty="0" err="1"/>
              <a:t>бир</a:t>
            </a:r>
            <a:r>
              <a:rPr lang="ru-RU" sz="1800" dirty="0"/>
              <a:t> </a:t>
            </a:r>
            <a:r>
              <a:rPr lang="ru-RU" sz="1800" dirty="0" err="1"/>
              <a:t>чаноқ</a:t>
            </a:r>
            <a:r>
              <a:rPr lang="ru-RU" sz="1800" dirty="0"/>
              <a:t>  </a:t>
            </a:r>
            <a:r>
              <a:rPr lang="ru-RU" sz="1800" dirty="0" err="1"/>
              <a:t>икки</a:t>
            </a:r>
            <a:r>
              <a:rPr lang="ru-RU" sz="1800" dirty="0"/>
              <a:t> </a:t>
            </a:r>
            <a:r>
              <a:rPr lang="ru-RU" sz="1800" dirty="0" err="1"/>
              <a:t>қўшни</a:t>
            </a:r>
            <a:r>
              <a:rPr lang="ru-RU" sz="1800" dirty="0"/>
              <a:t> </a:t>
            </a:r>
            <a:r>
              <a:rPr lang="ru-RU" sz="1800" dirty="0" err="1"/>
              <a:t>хонанинг</a:t>
            </a:r>
            <a:r>
              <a:rPr lang="ru-RU" sz="1800" dirty="0"/>
              <a:t> </a:t>
            </a:r>
            <a:r>
              <a:rPr lang="ru-RU" sz="1800" dirty="0" err="1"/>
              <a:t>ярмини</a:t>
            </a:r>
            <a:r>
              <a:rPr lang="ru-RU" sz="1800" dirty="0"/>
              <a:t> </a:t>
            </a:r>
            <a:r>
              <a:rPr lang="ru-RU" sz="1800" dirty="0" err="1"/>
              <a:t>қоплаб</a:t>
            </a:r>
            <a:r>
              <a:rPr lang="ru-RU" sz="1800" dirty="0"/>
              <a:t> </a:t>
            </a:r>
            <a:r>
              <a:rPr lang="ru-RU" sz="1800" dirty="0" err="1"/>
              <a:t>олиб</a:t>
            </a:r>
            <a:r>
              <a:rPr lang="ru-RU" sz="1800" dirty="0"/>
              <a:t>, </a:t>
            </a:r>
            <a:r>
              <a:rPr lang="ru-RU" sz="1800" dirty="0" err="1"/>
              <a:t>бир</a:t>
            </a:r>
            <a:r>
              <a:rPr lang="ru-RU" sz="1800" dirty="0"/>
              <a:t> </a:t>
            </a:r>
            <a:r>
              <a:rPr lang="ru-RU" sz="1800" dirty="0" err="1"/>
              <a:t>йўла</a:t>
            </a:r>
            <a:r>
              <a:rPr lang="ru-RU" sz="1800" dirty="0"/>
              <a:t> </a:t>
            </a:r>
            <a:r>
              <a:rPr lang="ru-RU" sz="1800" dirty="0" err="1"/>
              <a:t>уларни</a:t>
            </a:r>
            <a:r>
              <a:rPr lang="ru-RU" sz="1800" dirty="0"/>
              <a:t> </a:t>
            </a:r>
            <a:r>
              <a:rPr lang="ru-RU" sz="1800" dirty="0" err="1"/>
              <a:t>тўсиқлар</a:t>
            </a:r>
            <a:r>
              <a:rPr lang="ru-RU" sz="1800" dirty="0"/>
              <a:t> </a:t>
            </a:r>
            <a:r>
              <a:rPr lang="ru-RU" sz="1800" dirty="0" err="1"/>
              <a:t>билан</a:t>
            </a:r>
            <a:r>
              <a:rPr lang="ru-RU" sz="1800" dirty="0"/>
              <a:t> </a:t>
            </a:r>
            <a:r>
              <a:rPr lang="ru-RU" sz="1800" dirty="0" err="1"/>
              <a:t>ажратиб</a:t>
            </a:r>
            <a:r>
              <a:rPr lang="ru-RU" sz="1800" dirty="0"/>
              <a:t> </a:t>
            </a:r>
            <a:r>
              <a:rPr lang="ru-RU" sz="1800" dirty="0" err="1"/>
              <a:t>туради</a:t>
            </a:r>
            <a:r>
              <a:rPr lang="ru-RU" sz="1800" dirty="0"/>
              <a:t>.</a:t>
            </a:r>
          </a:p>
        </p:txBody>
      </p:sp>
      <p:sp>
        <p:nvSpPr>
          <p:cNvPr id="3" name="AutoShape 4" descr="Картинки по запросу коробочка хлопчатника"/>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3320" name="Picture 8" descr="Картинки по запросу коробочка хлопчат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1122" y="3933056"/>
            <a:ext cx="5015937" cy="26097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2500298" y="1101746"/>
            <a:ext cx="6572296" cy="5541964"/>
          </a:xfrm>
        </p:spPr>
        <p:txBody>
          <a:bodyPr>
            <a:normAutofit fontScale="92500" lnSpcReduction="10000"/>
          </a:bodyPr>
          <a:lstStyle/>
          <a:p>
            <a:pPr algn="just"/>
            <a:r>
              <a:rPr lang="ru-RU" sz="2200" dirty="0" err="1"/>
              <a:t>Кўсакбанд</a:t>
            </a:r>
            <a:r>
              <a:rPr lang="ru-RU" sz="2200" dirty="0"/>
              <a:t> </a:t>
            </a:r>
            <a:r>
              <a:rPr lang="ru-RU" sz="2200" dirty="0" err="1"/>
              <a:t>гулбанд</a:t>
            </a:r>
            <a:r>
              <a:rPr lang="ru-RU" sz="2200" dirty="0"/>
              <a:t> </a:t>
            </a:r>
            <a:r>
              <a:rPr lang="ru-RU" sz="2200" dirty="0" err="1"/>
              <a:t>каби</a:t>
            </a:r>
            <a:r>
              <a:rPr lang="ru-RU" sz="2200" dirty="0"/>
              <a:t> 1 см дан 10 см </a:t>
            </a:r>
            <a:r>
              <a:rPr lang="ru-RU" sz="2200" dirty="0" err="1"/>
              <a:t>гача</a:t>
            </a:r>
            <a:r>
              <a:rPr lang="ru-RU" sz="2200" dirty="0"/>
              <a:t>, </a:t>
            </a:r>
            <a:r>
              <a:rPr lang="ru-RU" sz="2200" dirty="0" err="1"/>
              <a:t>баъзан</a:t>
            </a:r>
            <a:r>
              <a:rPr lang="ru-RU" sz="2200" dirty="0"/>
              <a:t> </a:t>
            </a:r>
            <a:r>
              <a:rPr lang="ru-RU" sz="2200" dirty="0" err="1"/>
              <a:t>эса</a:t>
            </a:r>
            <a:r>
              <a:rPr lang="ru-RU" sz="2200" dirty="0"/>
              <a:t> </a:t>
            </a:r>
            <a:r>
              <a:rPr lang="ru-RU" sz="2200" dirty="0" err="1"/>
              <a:t>бундан</a:t>
            </a:r>
            <a:r>
              <a:rPr lang="ru-RU" sz="2200" dirty="0"/>
              <a:t> </a:t>
            </a:r>
            <a:r>
              <a:rPr lang="ru-RU" sz="2200" dirty="0" err="1"/>
              <a:t>ҳам</a:t>
            </a:r>
            <a:r>
              <a:rPr lang="ru-RU" sz="2200" dirty="0"/>
              <a:t> </a:t>
            </a:r>
            <a:r>
              <a:rPr lang="ru-RU" sz="2200" dirty="0" err="1"/>
              <a:t>узунроқ</a:t>
            </a:r>
            <a:r>
              <a:rPr lang="ru-RU" sz="2200" dirty="0"/>
              <a:t> </a:t>
            </a:r>
            <a:r>
              <a:rPr lang="ru-RU" sz="2200" dirty="0" err="1"/>
              <a:t>бўлади</a:t>
            </a:r>
            <a:r>
              <a:rPr lang="ru-RU" sz="2200" dirty="0"/>
              <a:t>. </a:t>
            </a:r>
            <a:r>
              <a:rPr lang="ru-RU" sz="2200" dirty="0" err="1"/>
              <a:t>Ўрта</a:t>
            </a:r>
            <a:r>
              <a:rPr lang="ru-RU" sz="2200" dirty="0"/>
              <a:t> </a:t>
            </a:r>
            <a:r>
              <a:rPr lang="ru-RU" sz="2200" dirty="0" err="1"/>
              <a:t>толали</a:t>
            </a:r>
            <a:r>
              <a:rPr lang="ru-RU" sz="2200" dirty="0"/>
              <a:t> </a:t>
            </a:r>
            <a:r>
              <a:rPr lang="ru-RU" sz="2200" dirty="0" err="1"/>
              <a:t>ғўза</a:t>
            </a:r>
            <a:r>
              <a:rPr lang="ru-RU" sz="2200" dirty="0"/>
              <a:t> </a:t>
            </a:r>
            <a:r>
              <a:rPr lang="ru-RU" sz="2200" dirty="0" err="1"/>
              <a:t>навларида</a:t>
            </a:r>
            <a:r>
              <a:rPr lang="ru-RU" sz="2200" dirty="0"/>
              <a:t> </a:t>
            </a:r>
            <a:r>
              <a:rPr lang="ru-RU" sz="2200" dirty="0" err="1"/>
              <a:t>кўсак</a:t>
            </a:r>
            <a:r>
              <a:rPr lang="ru-RU" sz="2200" dirty="0"/>
              <a:t> </a:t>
            </a:r>
            <a:r>
              <a:rPr lang="ru-RU" sz="2200" dirty="0" err="1"/>
              <a:t>бандининг</a:t>
            </a:r>
            <a:r>
              <a:rPr lang="ru-RU" sz="2200" dirty="0"/>
              <a:t> </a:t>
            </a:r>
            <a:r>
              <a:rPr lang="ru-RU" sz="2200" dirty="0" err="1"/>
              <a:t>узунлиги</a:t>
            </a:r>
            <a:r>
              <a:rPr lang="ru-RU" sz="2200" dirty="0"/>
              <a:t> </a:t>
            </a:r>
            <a:r>
              <a:rPr lang="ru-RU" sz="2200" dirty="0" err="1"/>
              <a:t>ўрта</a:t>
            </a:r>
            <a:r>
              <a:rPr lang="ru-RU" sz="2200" dirty="0"/>
              <a:t> </a:t>
            </a:r>
            <a:r>
              <a:rPr lang="ru-RU" sz="2200" dirty="0" err="1"/>
              <a:t>ҳисобида</a:t>
            </a:r>
            <a:r>
              <a:rPr lang="ru-RU" sz="2200" dirty="0"/>
              <a:t> 3-5 см </a:t>
            </a:r>
            <a:r>
              <a:rPr lang="ru-RU" sz="2200" dirty="0" err="1"/>
              <a:t>келади</a:t>
            </a:r>
            <a:r>
              <a:rPr lang="ru-RU" sz="2200" dirty="0"/>
              <a:t>.</a:t>
            </a:r>
          </a:p>
          <a:p>
            <a:pPr algn="just"/>
            <a:r>
              <a:rPr lang="ru-RU" sz="2200" dirty="0" err="1"/>
              <a:t>Тўла</a:t>
            </a:r>
            <a:r>
              <a:rPr lang="ru-RU" sz="2200" dirty="0"/>
              <a:t> </a:t>
            </a:r>
            <a:r>
              <a:rPr lang="ru-RU" sz="2200" dirty="0" err="1"/>
              <a:t>шаклланган</a:t>
            </a:r>
            <a:r>
              <a:rPr lang="ru-RU" sz="2200" dirty="0"/>
              <a:t>, </a:t>
            </a:r>
            <a:r>
              <a:rPr lang="ru-RU" sz="2200" dirty="0" err="1"/>
              <a:t>лекин</a:t>
            </a:r>
            <a:r>
              <a:rPr lang="ru-RU" sz="2200" dirty="0"/>
              <a:t> </a:t>
            </a:r>
            <a:r>
              <a:rPr lang="ru-RU" sz="2200" dirty="0" err="1"/>
              <a:t>ҳали</a:t>
            </a:r>
            <a:r>
              <a:rPr lang="ru-RU" sz="2200" dirty="0"/>
              <a:t> </a:t>
            </a:r>
            <a:r>
              <a:rPr lang="ru-RU" sz="2200" dirty="0" err="1"/>
              <a:t>очилмаган</a:t>
            </a:r>
            <a:r>
              <a:rPr lang="ru-RU" sz="2200" dirty="0"/>
              <a:t> </a:t>
            </a:r>
            <a:r>
              <a:rPr lang="ru-RU" sz="2200" dirty="0" err="1"/>
              <a:t>кўсакларнинг</a:t>
            </a:r>
            <a:r>
              <a:rPr lang="ru-RU" sz="2200" dirty="0"/>
              <a:t> </a:t>
            </a:r>
            <a:r>
              <a:rPr lang="ru-RU" sz="2200" dirty="0" err="1"/>
              <a:t>шакли</a:t>
            </a:r>
            <a:r>
              <a:rPr lang="ru-RU" sz="2200" dirty="0"/>
              <a:t> </a:t>
            </a:r>
            <a:r>
              <a:rPr lang="ru-RU" sz="2200" dirty="0" err="1"/>
              <a:t>ғўза</a:t>
            </a:r>
            <a:r>
              <a:rPr lang="ru-RU" sz="2200" dirty="0"/>
              <a:t> </a:t>
            </a:r>
            <a:r>
              <a:rPr lang="ru-RU" sz="2200" dirty="0" err="1"/>
              <a:t>турига</a:t>
            </a:r>
            <a:r>
              <a:rPr lang="ru-RU" sz="2200" dirty="0"/>
              <a:t> </a:t>
            </a:r>
            <a:r>
              <a:rPr lang="ru-RU" sz="2200" dirty="0" err="1"/>
              <a:t>ва</a:t>
            </a:r>
            <a:r>
              <a:rPr lang="ru-RU" sz="2200" dirty="0"/>
              <a:t> </a:t>
            </a:r>
            <a:r>
              <a:rPr lang="ru-RU" sz="2200" dirty="0" err="1"/>
              <a:t>навига</a:t>
            </a:r>
            <a:r>
              <a:rPr lang="ru-RU" sz="2200" dirty="0"/>
              <a:t>  </a:t>
            </a:r>
            <a:r>
              <a:rPr lang="ru-RU" sz="2200" dirty="0" err="1"/>
              <a:t>қараб</a:t>
            </a:r>
            <a:r>
              <a:rPr lang="ru-RU" sz="2200" dirty="0"/>
              <a:t> </a:t>
            </a:r>
            <a:r>
              <a:rPr lang="ru-RU" sz="2200" dirty="0" err="1"/>
              <a:t>тухумсимон</a:t>
            </a:r>
            <a:r>
              <a:rPr lang="ru-RU" sz="2200" dirty="0"/>
              <a:t>, учи </a:t>
            </a:r>
            <a:r>
              <a:rPr lang="ru-RU" sz="2200" dirty="0" err="1"/>
              <a:t>турли</a:t>
            </a:r>
            <a:r>
              <a:rPr lang="ru-RU" sz="2200" dirty="0"/>
              <a:t>  </a:t>
            </a:r>
            <a:r>
              <a:rPr lang="ru-RU" sz="2200" dirty="0" err="1"/>
              <a:t>даражада</a:t>
            </a:r>
            <a:r>
              <a:rPr lang="ru-RU" sz="2200" dirty="0"/>
              <a:t> </a:t>
            </a:r>
            <a:r>
              <a:rPr lang="ru-RU" sz="2200" dirty="0" err="1"/>
              <a:t>чўзиқ-тухумсимон</a:t>
            </a:r>
            <a:r>
              <a:rPr lang="ru-RU" sz="2200" dirty="0"/>
              <a:t>, </a:t>
            </a:r>
            <a:r>
              <a:rPr lang="ru-RU" sz="2200" dirty="0" err="1"/>
              <a:t>думалоқ-овалсимон</a:t>
            </a:r>
            <a:r>
              <a:rPr lang="ru-RU" sz="2200" dirty="0"/>
              <a:t>, </a:t>
            </a:r>
            <a:r>
              <a:rPr lang="ru-RU" sz="2200" dirty="0" err="1"/>
              <a:t>шарсимон</a:t>
            </a:r>
            <a:r>
              <a:rPr lang="ru-RU" sz="2200" dirty="0"/>
              <a:t> </a:t>
            </a:r>
            <a:r>
              <a:rPr lang="ru-RU" sz="2200" dirty="0" err="1"/>
              <a:t>ва</a:t>
            </a:r>
            <a:r>
              <a:rPr lang="ru-RU" sz="2200" dirty="0"/>
              <a:t> </a:t>
            </a:r>
            <a:r>
              <a:rPr lang="ru-RU" sz="2200" dirty="0" err="1"/>
              <a:t>шарсимон</a:t>
            </a:r>
            <a:r>
              <a:rPr lang="ru-RU" sz="2200" dirty="0"/>
              <a:t> </a:t>
            </a:r>
            <a:r>
              <a:rPr lang="ru-RU" sz="2200" dirty="0" err="1"/>
              <a:t>анжирсимон</a:t>
            </a:r>
            <a:r>
              <a:rPr lang="ru-RU" sz="2200" dirty="0"/>
              <a:t> </a:t>
            </a:r>
            <a:r>
              <a:rPr lang="ru-RU" sz="2200" dirty="0" err="1"/>
              <a:t>бўлиши</a:t>
            </a:r>
            <a:r>
              <a:rPr lang="ru-RU" sz="2200" dirty="0"/>
              <a:t> </a:t>
            </a:r>
            <a:r>
              <a:rPr lang="ru-RU" sz="2200" dirty="0" err="1"/>
              <a:t>мумкин</a:t>
            </a:r>
            <a:r>
              <a:rPr lang="ru-RU" sz="2200" dirty="0"/>
              <a:t>.</a:t>
            </a:r>
          </a:p>
          <a:p>
            <a:pPr algn="just"/>
            <a:r>
              <a:rPr lang="ru-RU" sz="2200" dirty="0" err="1"/>
              <a:t>Кўсакнинг</a:t>
            </a:r>
            <a:r>
              <a:rPr lang="ru-RU" sz="2200" dirty="0"/>
              <a:t> </a:t>
            </a:r>
            <a:r>
              <a:rPr lang="ru-RU" sz="2200" dirty="0" err="1"/>
              <a:t>диаметри</a:t>
            </a:r>
            <a:r>
              <a:rPr lang="ru-RU" sz="2200" dirty="0"/>
              <a:t> </a:t>
            </a:r>
            <a:r>
              <a:rPr lang="ru-RU" sz="2200" dirty="0" err="1"/>
              <a:t>ҳам</a:t>
            </a:r>
            <a:r>
              <a:rPr lang="ru-RU" sz="2200" dirty="0"/>
              <a:t> </a:t>
            </a:r>
            <a:r>
              <a:rPr lang="ru-RU" sz="2200" dirty="0" err="1"/>
              <a:t>ғўза</a:t>
            </a:r>
            <a:r>
              <a:rPr lang="ru-RU" sz="2200" dirty="0"/>
              <a:t> </a:t>
            </a:r>
            <a:r>
              <a:rPr lang="ru-RU" sz="2200" dirty="0" err="1"/>
              <a:t>формаларига</a:t>
            </a:r>
            <a:r>
              <a:rPr lang="ru-RU" sz="2200" dirty="0"/>
              <a:t> </a:t>
            </a:r>
            <a:r>
              <a:rPr lang="ru-RU" sz="2200" dirty="0" err="1"/>
              <a:t>қараб</a:t>
            </a:r>
            <a:r>
              <a:rPr lang="ru-RU" sz="2200" dirty="0"/>
              <a:t> </a:t>
            </a:r>
            <a:r>
              <a:rPr lang="ru-RU" sz="2200" dirty="0" err="1"/>
              <a:t>турли</a:t>
            </a:r>
            <a:r>
              <a:rPr lang="ru-RU" sz="2200" dirty="0"/>
              <a:t> </a:t>
            </a:r>
            <a:r>
              <a:rPr lang="ru-RU" sz="2200" dirty="0" err="1"/>
              <a:t>катталикларда</a:t>
            </a:r>
            <a:r>
              <a:rPr lang="ru-RU" sz="2200" dirty="0"/>
              <a:t>, м; 1 см дан </a:t>
            </a:r>
            <a:r>
              <a:rPr lang="ru-RU" sz="2200" dirty="0" err="1"/>
              <a:t>кичик</a:t>
            </a:r>
            <a:r>
              <a:rPr lang="ru-RU" sz="2200" dirty="0"/>
              <a:t> </a:t>
            </a:r>
            <a:r>
              <a:rPr lang="ru-RU" sz="2200" dirty="0" err="1"/>
              <a:t>ва</a:t>
            </a:r>
            <a:r>
              <a:rPr lang="ru-RU" sz="2200" dirty="0"/>
              <a:t> 5-6 см </a:t>
            </a:r>
            <a:r>
              <a:rPr lang="ru-RU" sz="2200" dirty="0" err="1"/>
              <a:t>гача</a:t>
            </a:r>
            <a:r>
              <a:rPr lang="ru-RU" sz="2200" dirty="0"/>
              <a:t>, </a:t>
            </a:r>
            <a:r>
              <a:rPr lang="ru-RU" sz="2200" dirty="0" err="1"/>
              <a:t>ҳатто</a:t>
            </a:r>
            <a:r>
              <a:rPr lang="ru-RU" sz="2200" dirty="0"/>
              <a:t> 7 см </a:t>
            </a:r>
            <a:r>
              <a:rPr lang="ru-RU" sz="2200" dirty="0" err="1"/>
              <a:t>гача</a:t>
            </a:r>
            <a:r>
              <a:rPr lang="ru-RU" sz="2200" dirty="0"/>
              <a:t> </a:t>
            </a:r>
            <a:r>
              <a:rPr lang="ru-RU" sz="2200" dirty="0" err="1"/>
              <a:t>бўлиши</a:t>
            </a:r>
            <a:r>
              <a:rPr lang="ru-RU" sz="2200" dirty="0"/>
              <a:t> </a:t>
            </a:r>
            <a:r>
              <a:rPr lang="ru-RU" sz="2200" dirty="0" err="1"/>
              <a:t>мумкин.Битта</a:t>
            </a:r>
            <a:r>
              <a:rPr lang="ru-RU" sz="2200" dirty="0"/>
              <a:t> </a:t>
            </a:r>
            <a:r>
              <a:rPr lang="ru-RU" sz="2200" dirty="0" err="1"/>
              <a:t>кўсакдан</a:t>
            </a:r>
            <a:r>
              <a:rPr lang="ru-RU" sz="2200" dirty="0"/>
              <a:t> </a:t>
            </a:r>
            <a:r>
              <a:rPr lang="ru-RU" sz="2200" dirty="0" err="1"/>
              <a:t>чиқадиган</a:t>
            </a:r>
            <a:r>
              <a:rPr lang="ru-RU" sz="2200" dirty="0"/>
              <a:t> </a:t>
            </a:r>
            <a:r>
              <a:rPr lang="ru-RU" sz="2200" dirty="0" err="1"/>
              <a:t>чигитли</a:t>
            </a:r>
            <a:r>
              <a:rPr lang="ru-RU" sz="2200" dirty="0"/>
              <a:t> </a:t>
            </a:r>
            <a:r>
              <a:rPr lang="ru-RU" sz="2200" dirty="0" err="1"/>
              <a:t>пахтанинг</a:t>
            </a:r>
            <a:r>
              <a:rPr lang="ru-RU" sz="2200" dirty="0"/>
              <a:t> </a:t>
            </a:r>
            <a:r>
              <a:rPr lang="ru-RU" sz="2200" dirty="0" err="1"/>
              <a:t>оғирлиги</a:t>
            </a:r>
            <a:r>
              <a:rPr lang="ru-RU" sz="2200" dirty="0"/>
              <a:t> </a:t>
            </a:r>
            <a:r>
              <a:rPr lang="ru-RU" sz="2200" dirty="0" err="1"/>
              <a:t>ёввойи</a:t>
            </a:r>
            <a:r>
              <a:rPr lang="ru-RU" sz="2200" dirty="0"/>
              <a:t> </a:t>
            </a:r>
            <a:r>
              <a:rPr lang="ru-RU" sz="2200" dirty="0" err="1"/>
              <a:t>ғўза</a:t>
            </a:r>
            <a:r>
              <a:rPr lang="ru-RU" sz="2200" dirty="0"/>
              <a:t> </a:t>
            </a:r>
            <a:r>
              <a:rPr lang="ru-RU" sz="2200" dirty="0" err="1"/>
              <a:t>навларида</a:t>
            </a:r>
            <a:r>
              <a:rPr lang="ru-RU" sz="2200" dirty="0"/>
              <a:t> 0,25-1,1 г </a:t>
            </a:r>
            <a:r>
              <a:rPr lang="ru-RU" sz="2200" dirty="0" err="1"/>
              <a:t>гача</a:t>
            </a:r>
            <a:r>
              <a:rPr lang="ru-RU" sz="2200" dirty="0"/>
              <a:t>, </a:t>
            </a:r>
            <a:r>
              <a:rPr lang="ru-RU" sz="2200" dirty="0" err="1"/>
              <a:t>маданий</a:t>
            </a:r>
            <a:r>
              <a:rPr lang="ru-RU" sz="2200" dirty="0"/>
              <a:t> </a:t>
            </a:r>
            <a:r>
              <a:rPr lang="ru-RU" sz="2200" dirty="0" err="1"/>
              <a:t>навларида</a:t>
            </a:r>
            <a:r>
              <a:rPr lang="ru-RU" sz="2200" dirty="0"/>
              <a:t> 10-12 г </a:t>
            </a:r>
            <a:r>
              <a:rPr lang="ru-RU" sz="2200" dirty="0" err="1"/>
              <a:t>ва</a:t>
            </a:r>
            <a:r>
              <a:rPr lang="ru-RU" sz="2200" dirty="0"/>
              <a:t> </a:t>
            </a:r>
            <a:r>
              <a:rPr lang="ru-RU" sz="2200" dirty="0" err="1"/>
              <a:t>ундан</a:t>
            </a:r>
            <a:r>
              <a:rPr lang="ru-RU" sz="2200" dirty="0"/>
              <a:t> </a:t>
            </a:r>
            <a:r>
              <a:rPr lang="ru-RU" sz="2200" dirty="0" err="1"/>
              <a:t>ҳам</a:t>
            </a:r>
            <a:r>
              <a:rPr lang="ru-RU" sz="2200" dirty="0"/>
              <a:t> </a:t>
            </a:r>
            <a:r>
              <a:rPr lang="ru-RU" sz="2200" dirty="0" err="1"/>
              <a:t>ортиқ</a:t>
            </a:r>
            <a:r>
              <a:rPr lang="ru-RU" sz="2200" dirty="0"/>
              <a:t> </a:t>
            </a:r>
            <a:r>
              <a:rPr lang="ru-RU" sz="2200" dirty="0" err="1"/>
              <a:t>бўлиши</a:t>
            </a:r>
            <a:r>
              <a:rPr lang="ru-RU" sz="2200" dirty="0"/>
              <a:t> </a:t>
            </a:r>
            <a:r>
              <a:rPr lang="ru-RU" sz="2200" dirty="0" err="1"/>
              <a:t>мумкин</a:t>
            </a:r>
            <a:r>
              <a:rPr lang="ru-RU" sz="2200" dirty="0"/>
              <a:t>. </a:t>
            </a:r>
            <a:r>
              <a:rPr lang="ru-RU" sz="2200" dirty="0" err="1"/>
              <a:t>Майда</a:t>
            </a:r>
            <a:r>
              <a:rPr lang="ru-RU" sz="2200" dirty="0"/>
              <a:t> </a:t>
            </a:r>
            <a:r>
              <a:rPr lang="ru-RU" sz="2200" dirty="0" err="1"/>
              <a:t>кўсаклар</a:t>
            </a:r>
            <a:r>
              <a:rPr lang="ru-RU" sz="2200" dirty="0"/>
              <a:t> </a:t>
            </a:r>
            <a:r>
              <a:rPr lang="ru-RU" sz="2200" dirty="0" err="1"/>
              <a:t>жайдари</a:t>
            </a:r>
            <a:r>
              <a:rPr lang="ru-RU" sz="2200" dirty="0"/>
              <a:t> тур </a:t>
            </a:r>
            <a:r>
              <a:rPr lang="ru-RU" sz="2200" dirty="0" err="1"/>
              <a:t>ғўзаларига</a:t>
            </a:r>
            <a:r>
              <a:rPr lang="ru-RU" sz="2200" dirty="0"/>
              <a:t> </a:t>
            </a:r>
            <a:r>
              <a:rPr lang="ru-RU" sz="2200" dirty="0" err="1"/>
              <a:t>хосдир</a:t>
            </a:r>
            <a:r>
              <a:rPr lang="ru-RU" sz="2200" dirty="0"/>
              <a:t>.</a:t>
            </a:r>
          </a:p>
        </p:txBody>
      </p:sp>
      <p:pic>
        <p:nvPicPr>
          <p:cNvPr id="3" name="Picture 6" descr="Картинки по запросу коробочка хлопчат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73" y="188640"/>
            <a:ext cx="2843808" cy="2817151"/>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642" y="3125854"/>
            <a:ext cx="2443150" cy="34957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14337" y="260648"/>
            <a:ext cx="8243888" cy="503238"/>
          </a:xfrm>
        </p:spPr>
        <p:style>
          <a:lnRef idx="2">
            <a:schemeClr val="dk1">
              <a:shade val="50000"/>
            </a:schemeClr>
          </a:lnRef>
          <a:fillRef idx="1">
            <a:schemeClr val="dk1"/>
          </a:fillRef>
          <a:effectRef idx="0">
            <a:schemeClr val="dk1"/>
          </a:effectRef>
          <a:fontRef idx="minor">
            <a:schemeClr val="lt1"/>
          </a:fontRef>
        </p:style>
        <p:txBody>
          <a:bodyPr/>
          <a:lstStyle/>
          <a:p>
            <a:pPr eaLnBrk="1" hangingPunct="1">
              <a:defRPr/>
            </a:pPr>
            <a:r>
              <a:rPr lang="uz-Cyrl-UZ" sz="3600" b="1" dirty="0">
                <a:effectLst/>
              </a:rPr>
              <a:t>Ғўза </a:t>
            </a:r>
            <a:r>
              <a:rPr lang="uz-Cyrl-UZ" sz="3600" b="1" dirty="0" smtClean="0">
                <a:effectLst/>
              </a:rPr>
              <a:t>чигити</a:t>
            </a:r>
            <a:endParaRPr lang="ru-RU" sz="3600" dirty="0" smtClean="0">
              <a:solidFill>
                <a:schemeClr val="bg1"/>
              </a:solidFill>
            </a:endParaRPr>
          </a:p>
        </p:txBody>
      </p:sp>
      <p:sp>
        <p:nvSpPr>
          <p:cNvPr id="26627" name="Rectangle 3"/>
          <p:cNvSpPr>
            <a:spLocks noGrp="1" noChangeArrowheads="1"/>
          </p:cNvSpPr>
          <p:nvPr>
            <p:ph type="body" idx="1"/>
          </p:nvPr>
        </p:nvSpPr>
        <p:spPr>
          <a:xfrm>
            <a:off x="179388" y="908721"/>
            <a:ext cx="8713787" cy="3091784"/>
          </a:xfrm>
        </p:spPr>
        <p:txBody>
          <a:bodyPr>
            <a:normAutofit/>
          </a:bodyPr>
          <a:lstStyle/>
          <a:p>
            <a:r>
              <a:rPr lang="ru-RU" sz="1400" dirty="0" err="1"/>
              <a:t>Чигит</a:t>
            </a:r>
            <a:r>
              <a:rPr lang="ru-RU" sz="1400" dirty="0"/>
              <a:t>- </a:t>
            </a:r>
            <a:r>
              <a:rPr lang="ru-RU" sz="1400" dirty="0" err="1"/>
              <a:t>тўла</a:t>
            </a:r>
            <a:r>
              <a:rPr lang="ru-RU" sz="1400" dirty="0"/>
              <a:t> </a:t>
            </a:r>
            <a:r>
              <a:rPr lang="ru-RU" sz="1400" dirty="0" err="1"/>
              <a:t>шаклланган</a:t>
            </a:r>
            <a:r>
              <a:rPr lang="ru-RU" sz="1400" dirty="0"/>
              <a:t> </a:t>
            </a:r>
            <a:r>
              <a:rPr lang="ru-RU" sz="1400" dirty="0" err="1"/>
              <a:t>ва</a:t>
            </a:r>
            <a:r>
              <a:rPr lang="ru-RU" sz="1400" dirty="0"/>
              <a:t> </a:t>
            </a:r>
            <a:r>
              <a:rPr lang="ru-RU" sz="1400" dirty="0" err="1"/>
              <a:t>етилган</a:t>
            </a:r>
            <a:r>
              <a:rPr lang="ru-RU" sz="1400" dirty="0"/>
              <a:t> </a:t>
            </a:r>
            <a:r>
              <a:rPr lang="ru-RU" sz="1400" dirty="0" err="1"/>
              <a:t>чигит</a:t>
            </a:r>
            <a:r>
              <a:rPr lang="ru-RU" sz="1400" dirty="0"/>
              <a:t> </a:t>
            </a:r>
            <a:r>
              <a:rPr lang="ru-RU" sz="1400" dirty="0" err="1"/>
              <a:t>тухумсимон</a:t>
            </a:r>
            <a:r>
              <a:rPr lang="ru-RU" sz="1400" dirty="0"/>
              <a:t> </a:t>
            </a:r>
            <a:r>
              <a:rPr lang="ru-RU" sz="1400" dirty="0" err="1"/>
              <a:t>ёки</a:t>
            </a:r>
            <a:r>
              <a:rPr lang="ru-RU" sz="1400" dirty="0"/>
              <a:t> </a:t>
            </a:r>
            <a:r>
              <a:rPr lang="ru-RU" sz="1400" dirty="0" err="1"/>
              <a:t>нотўғри</a:t>
            </a:r>
            <a:r>
              <a:rPr lang="ru-RU" sz="1400" dirty="0"/>
              <a:t> </a:t>
            </a:r>
            <a:r>
              <a:rPr lang="ru-RU" sz="1400" dirty="0" err="1"/>
              <a:t>ноксимон</a:t>
            </a:r>
            <a:r>
              <a:rPr lang="ru-RU" sz="1400" dirty="0"/>
              <a:t> </a:t>
            </a:r>
            <a:r>
              <a:rPr lang="ru-RU" sz="1400" dirty="0" err="1"/>
              <a:t>кўринишда</a:t>
            </a:r>
            <a:r>
              <a:rPr lang="ru-RU" sz="1400" dirty="0"/>
              <a:t>  </a:t>
            </a:r>
            <a:r>
              <a:rPr lang="ru-RU" sz="1400" dirty="0" err="1"/>
              <a:t>бўлади</a:t>
            </a:r>
            <a:r>
              <a:rPr lang="ru-RU" sz="1400" dirty="0"/>
              <a:t>. </a:t>
            </a:r>
            <a:r>
              <a:rPr lang="ru-RU" sz="1400" dirty="0" err="1"/>
              <a:t>Ғўза</a:t>
            </a:r>
            <a:r>
              <a:rPr lang="ru-RU" sz="1400" dirty="0"/>
              <a:t> </a:t>
            </a:r>
            <a:r>
              <a:rPr lang="ru-RU" sz="1400" dirty="0" err="1"/>
              <a:t>формаларига</a:t>
            </a:r>
            <a:r>
              <a:rPr lang="ru-RU" sz="1400" dirty="0"/>
              <a:t> </a:t>
            </a:r>
            <a:r>
              <a:rPr lang="ru-RU" sz="1400" dirty="0" err="1"/>
              <a:t>қараб</a:t>
            </a:r>
            <a:r>
              <a:rPr lang="ru-RU" sz="1400" dirty="0"/>
              <a:t> </a:t>
            </a:r>
            <a:r>
              <a:rPr lang="ru-RU" sz="1400" dirty="0" err="1"/>
              <a:t>чигит</a:t>
            </a:r>
            <a:r>
              <a:rPr lang="ru-RU" sz="1400" dirty="0"/>
              <a:t> </a:t>
            </a:r>
            <a:r>
              <a:rPr lang="ru-RU" sz="1400" dirty="0" err="1"/>
              <a:t>узунчоқ</a:t>
            </a:r>
            <a:r>
              <a:rPr lang="ru-RU" sz="1400" dirty="0"/>
              <a:t>-, </a:t>
            </a:r>
            <a:r>
              <a:rPr lang="ru-RU" sz="1400" dirty="0" err="1"/>
              <a:t>бироз</a:t>
            </a:r>
            <a:r>
              <a:rPr lang="ru-RU" sz="1400" dirty="0"/>
              <a:t> </a:t>
            </a:r>
            <a:r>
              <a:rPr lang="ru-RU" sz="1400" dirty="0" err="1"/>
              <a:t>узунчоқ</a:t>
            </a:r>
            <a:r>
              <a:rPr lang="ru-RU" sz="1400" dirty="0"/>
              <a:t>, </a:t>
            </a:r>
            <a:r>
              <a:rPr lang="ru-RU" sz="1400" dirty="0" err="1"/>
              <a:t>деярли</a:t>
            </a:r>
            <a:r>
              <a:rPr lang="ru-RU" sz="1400" dirty="0"/>
              <a:t> </a:t>
            </a:r>
            <a:r>
              <a:rPr lang="ru-RU" sz="1400" dirty="0" err="1"/>
              <a:t>думалоқ</a:t>
            </a:r>
            <a:r>
              <a:rPr lang="ru-RU" sz="1400" dirty="0"/>
              <a:t> </a:t>
            </a:r>
            <a:r>
              <a:rPr lang="ru-RU" sz="1400" dirty="0" err="1"/>
              <a:t>бўлиши</a:t>
            </a:r>
            <a:r>
              <a:rPr lang="ru-RU" sz="1400" dirty="0"/>
              <a:t> </a:t>
            </a:r>
            <a:r>
              <a:rPr lang="ru-RU" sz="1400" dirty="0" err="1"/>
              <a:t>мумкин</a:t>
            </a:r>
            <a:r>
              <a:rPr lang="ru-RU" sz="1400" dirty="0"/>
              <a:t>. </a:t>
            </a:r>
            <a:r>
              <a:rPr lang="ru-RU" sz="1400" dirty="0" err="1"/>
              <a:t>Чигит</a:t>
            </a:r>
            <a:r>
              <a:rPr lang="ru-RU" sz="1400" dirty="0"/>
              <a:t> </a:t>
            </a:r>
            <a:r>
              <a:rPr lang="ru-RU" sz="1400" dirty="0" err="1"/>
              <a:t>муртакдан</a:t>
            </a:r>
            <a:r>
              <a:rPr lang="ru-RU" sz="1400" dirty="0"/>
              <a:t> </a:t>
            </a:r>
            <a:r>
              <a:rPr lang="ru-RU" sz="1400" dirty="0" err="1"/>
              <a:t>ва</a:t>
            </a:r>
            <a:r>
              <a:rPr lang="ru-RU" sz="1400" dirty="0"/>
              <a:t> </a:t>
            </a:r>
            <a:r>
              <a:rPr lang="ru-RU" sz="1400" dirty="0" err="1"/>
              <a:t>уни</a:t>
            </a:r>
            <a:r>
              <a:rPr lang="ru-RU" sz="1400" dirty="0"/>
              <a:t> </a:t>
            </a:r>
            <a:r>
              <a:rPr lang="ru-RU" sz="1400" dirty="0" err="1"/>
              <a:t>ўраб</a:t>
            </a:r>
            <a:r>
              <a:rPr lang="ru-RU" sz="1400" dirty="0"/>
              <a:t> </a:t>
            </a:r>
            <a:r>
              <a:rPr lang="ru-RU" sz="1400" dirty="0" err="1"/>
              <a:t>олган</a:t>
            </a:r>
            <a:r>
              <a:rPr lang="ru-RU" sz="1400" dirty="0"/>
              <a:t> </a:t>
            </a:r>
            <a:r>
              <a:rPr lang="ru-RU" sz="1400" dirty="0" err="1"/>
              <a:t>иккита</a:t>
            </a:r>
            <a:r>
              <a:rPr lang="ru-RU" sz="1400" dirty="0"/>
              <a:t> </a:t>
            </a:r>
            <a:r>
              <a:rPr lang="ru-RU" sz="1400" dirty="0" err="1"/>
              <a:t>қобиқ</a:t>
            </a:r>
            <a:r>
              <a:rPr lang="ru-RU" sz="1400" dirty="0"/>
              <a:t> (пуст) дан </a:t>
            </a:r>
            <a:r>
              <a:rPr lang="ru-RU" sz="1400" dirty="0" err="1"/>
              <a:t>иборат</a:t>
            </a:r>
            <a:r>
              <a:rPr lang="ru-RU" sz="1400" dirty="0"/>
              <a:t>. </a:t>
            </a:r>
            <a:r>
              <a:rPr lang="ru-RU" sz="1400" dirty="0" err="1"/>
              <a:t>Ички</a:t>
            </a:r>
            <a:r>
              <a:rPr lang="ru-RU" sz="1400" dirty="0"/>
              <a:t>  </a:t>
            </a:r>
            <a:r>
              <a:rPr lang="ru-RU" sz="1400" dirty="0" err="1"/>
              <a:t>пардасимон</a:t>
            </a:r>
            <a:r>
              <a:rPr lang="ru-RU" sz="1400" dirty="0"/>
              <a:t>, </a:t>
            </a:r>
            <a:r>
              <a:rPr lang="ru-RU" sz="1400" dirty="0" err="1"/>
              <a:t>ташқи</a:t>
            </a:r>
            <a:r>
              <a:rPr lang="ru-RU" sz="1400" dirty="0"/>
              <a:t> </a:t>
            </a:r>
            <a:r>
              <a:rPr lang="ru-RU" sz="1400" dirty="0" err="1"/>
              <a:t>пўсти</a:t>
            </a:r>
            <a:r>
              <a:rPr lang="ru-RU" sz="1400" dirty="0"/>
              <a:t> </a:t>
            </a:r>
            <a:r>
              <a:rPr lang="ru-RU" sz="1400" dirty="0" err="1"/>
              <a:t>ёғочланиб</a:t>
            </a:r>
            <a:r>
              <a:rPr lang="ru-RU" sz="1400" dirty="0"/>
              <a:t>, </a:t>
            </a:r>
            <a:r>
              <a:rPr lang="ru-RU" sz="1400" dirty="0" err="1"/>
              <a:t>қаттиқлашган</a:t>
            </a:r>
            <a:r>
              <a:rPr lang="ru-RU" sz="1400" dirty="0"/>
              <a:t> </a:t>
            </a:r>
            <a:r>
              <a:rPr lang="ru-RU" sz="1400" dirty="0" err="1"/>
              <a:t>бўлади</a:t>
            </a:r>
            <a:r>
              <a:rPr lang="ru-RU" sz="1400" dirty="0"/>
              <a:t>, </a:t>
            </a:r>
            <a:r>
              <a:rPr lang="ru-RU" sz="1400" dirty="0" err="1"/>
              <a:t>буни</a:t>
            </a:r>
            <a:r>
              <a:rPr lang="ru-RU" sz="1400" dirty="0"/>
              <a:t> </a:t>
            </a:r>
            <a:r>
              <a:rPr lang="ru-RU" sz="1400" dirty="0" err="1"/>
              <a:t>пўчоқ</a:t>
            </a:r>
            <a:r>
              <a:rPr lang="ru-RU" sz="1400" dirty="0"/>
              <a:t> </a:t>
            </a:r>
            <a:r>
              <a:rPr lang="ru-RU" sz="1400" dirty="0" err="1"/>
              <a:t>дейилади</a:t>
            </a:r>
            <a:r>
              <a:rPr lang="ru-RU" sz="1400" dirty="0"/>
              <a:t>. </a:t>
            </a:r>
          </a:p>
          <a:p>
            <a:r>
              <a:rPr lang="ru-RU" sz="1400" dirty="0" err="1"/>
              <a:t>Чигит</a:t>
            </a:r>
            <a:r>
              <a:rPr lang="ru-RU" sz="1400" dirty="0"/>
              <a:t> </a:t>
            </a:r>
            <a:r>
              <a:rPr lang="ru-RU" sz="1400" dirty="0" err="1"/>
              <a:t>пўчоғининг</a:t>
            </a:r>
            <a:r>
              <a:rPr lang="ru-RU" sz="1400" dirty="0"/>
              <a:t> </a:t>
            </a:r>
            <a:r>
              <a:rPr lang="ru-RU" sz="1400" dirty="0" err="1"/>
              <a:t>сирти</a:t>
            </a:r>
            <a:r>
              <a:rPr lang="ru-RU" sz="1400" dirty="0"/>
              <a:t> </a:t>
            </a:r>
            <a:r>
              <a:rPr lang="ru-RU" sz="1400" dirty="0" err="1"/>
              <a:t>туклар</a:t>
            </a:r>
            <a:r>
              <a:rPr lang="ru-RU" sz="1400" dirty="0"/>
              <a:t> </a:t>
            </a:r>
            <a:r>
              <a:rPr lang="ru-RU" sz="1400" dirty="0" err="1"/>
              <a:t>билан</a:t>
            </a:r>
            <a:r>
              <a:rPr lang="ru-RU" sz="1400" dirty="0"/>
              <a:t> </a:t>
            </a:r>
            <a:r>
              <a:rPr lang="ru-RU" sz="1400" dirty="0" err="1"/>
              <a:t>қопланган</a:t>
            </a:r>
            <a:r>
              <a:rPr lang="ru-RU" sz="1400" dirty="0"/>
              <a:t>. </a:t>
            </a:r>
            <a:r>
              <a:rPr lang="ru-RU" sz="1400" dirty="0" err="1"/>
              <a:t>Баъзи</a:t>
            </a:r>
            <a:r>
              <a:rPr lang="ru-RU" sz="1400" dirty="0"/>
              <a:t> </a:t>
            </a:r>
            <a:r>
              <a:rPr lang="ru-RU" sz="1400" dirty="0" err="1"/>
              <a:t>бир</a:t>
            </a:r>
            <a:r>
              <a:rPr lang="ru-RU" sz="1400" dirty="0"/>
              <a:t> </a:t>
            </a:r>
            <a:r>
              <a:rPr lang="ru-RU" sz="1400" dirty="0" err="1"/>
              <a:t>ғўзаларда</a:t>
            </a:r>
            <a:r>
              <a:rPr lang="ru-RU" sz="1400" dirty="0"/>
              <a:t> </a:t>
            </a:r>
            <a:r>
              <a:rPr lang="ru-RU" sz="1400" dirty="0" err="1"/>
              <a:t>фақат</a:t>
            </a:r>
            <a:r>
              <a:rPr lang="ru-RU" sz="1400" dirty="0"/>
              <a:t> </a:t>
            </a:r>
            <a:r>
              <a:rPr lang="ru-RU" sz="1400" dirty="0" err="1"/>
              <a:t>узун</a:t>
            </a:r>
            <a:r>
              <a:rPr lang="ru-RU" sz="1400" dirty="0"/>
              <a:t> </a:t>
            </a:r>
            <a:r>
              <a:rPr lang="ru-RU" sz="1400" dirty="0" err="1"/>
              <a:t>туклар</a:t>
            </a:r>
            <a:r>
              <a:rPr lang="ru-RU" sz="1400" dirty="0"/>
              <a:t>, </a:t>
            </a:r>
            <a:r>
              <a:rPr lang="ru-RU" sz="1400" dirty="0" err="1"/>
              <a:t>бошқасида</a:t>
            </a:r>
            <a:r>
              <a:rPr lang="ru-RU" sz="1400" dirty="0"/>
              <a:t> </a:t>
            </a:r>
            <a:r>
              <a:rPr lang="ru-RU" sz="1400" dirty="0" err="1"/>
              <a:t>эса</a:t>
            </a:r>
            <a:r>
              <a:rPr lang="ru-RU" sz="1400" dirty="0"/>
              <a:t> </a:t>
            </a:r>
            <a:r>
              <a:rPr lang="ru-RU" sz="1400" dirty="0" err="1"/>
              <a:t>ҳам</a:t>
            </a:r>
            <a:r>
              <a:rPr lang="ru-RU" sz="1400" dirty="0"/>
              <a:t> </a:t>
            </a:r>
            <a:r>
              <a:rPr lang="ru-RU" sz="1400" dirty="0" err="1"/>
              <a:t>узун</a:t>
            </a:r>
            <a:r>
              <a:rPr lang="ru-RU" sz="1400" dirty="0"/>
              <a:t>, </a:t>
            </a:r>
            <a:r>
              <a:rPr lang="ru-RU" sz="1400" dirty="0" err="1"/>
              <a:t>ҳам</a:t>
            </a:r>
            <a:r>
              <a:rPr lang="ru-RU" sz="1400" dirty="0"/>
              <a:t> </a:t>
            </a:r>
            <a:r>
              <a:rPr lang="ru-RU" sz="1400" dirty="0" err="1"/>
              <a:t>қисқа</a:t>
            </a:r>
            <a:r>
              <a:rPr lang="ru-RU" sz="1400" dirty="0"/>
              <a:t> </a:t>
            </a:r>
            <a:r>
              <a:rPr lang="ru-RU" sz="1400" dirty="0" err="1"/>
              <a:t>туклар</a:t>
            </a:r>
            <a:r>
              <a:rPr lang="ru-RU" sz="1400" dirty="0"/>
              <a:t> </a:t>
            </a:r>
            <a:r>
              <a:rPr lang="ru-RU" sz="1400" dirty="0" err="1"/>
              <a:t>бўлади</a:t>
            </a:r>
            <a:r>
              <a:rPr lang="ru-RU" sz="1400" dirty="0"/>
              <a:t>. Узун </a:t>
            </a:r>
            <a:r>
              <a:rPr lang="ru-RU" sz="1400" dirty="0" err="1"/>
              <a:t>туклар</a:t>
            </a:r>
            <a:r>
              <a:rPr lang="ru-RU" sz="1400" dirty="0"/>
              <a:t> тола, </a:t>
            </a:r>
            <a:r>
              <a:rPr lang="ru-RU" sz="1400" dirty="0" err="1"/>
              <a:t>калтаси</a:t>
            </a:r>
            <a:r>
              <a:rPr lang="ru-RU" sz="1400" dirty="0"/>
              <a:t> </a:t>
            </a:r>
            <a:r>
              <a:rPr lang="ru-RU" sz="1400" dirty="0" err="1"/>
              <a:t>эса</a:t>
            </a:r>
            <a:r>
              <a:rPr lang="ru-RU" sz="1400" dirty="0"/>
              <a:t> </a:t>
            </a:r>
            <a:r>
              <a:rPr lang="ru-RU" sz="1400" dirty="0" err="1"/>
              <a:t>чигит</a:t>
            </a:r>
            <a:r>
              <a:rPr lang="ru-RU" sz="1400" dirty="0"/>
              <a:t> туки </a:t>
            </a:r>
            <a:r>
              <a:rPr lang="ru-RU" sz="1400" dirty="0" err="1"/>
              <a:t>ёки</a:t>
            </a:r>
            <a:r>
              <a:rPr lang="ru-RU" sz="1400" dirty="0"/>
              <a:t> </a:t>
            </a:r>
            <a:r>
              <a:rPr lang="ru-RU" sz="1400" dirty="0" err="1"/>
              <a:t>момиқ</a:t>
            </a:r>
            <a:r>
              <a:rPr lang="ru-RU" sz="1400" dirty="0"/>
              <a:t> (линтер) </a:t>
            </a:r>
            <a:r>
              <a:rPr lang="ru-RU" sz="1400" dirty="0" err="1"/>
              <a:t>дейилади</a:t>
            </a:r>
            <a:r>
              <a:rPr lang="ru-RU" sz="1400" dirty="0"/>
              <a:t>. </a:t>
            </a:r>
          </a:p>
          <a:p>
            <a:r>
              <a:rPr lang="ru-RU" sz="1400" dirty="0" err="1"/>
              <a:t>Чигитнинг</a:t>
            </a:r>
            <a:r>
              <a:rPr lang="ru-RU" sz="1400" dirty="0"/>
              <a:t> </a:t>
            </a:r>
            <a:r>
              <a:rPr lang="ru-RU" sz="1400" dirty="0" err="1"/>
              <a:t>кенг</a:t>
            </a:r>
            <a:r>
              <a:rPr lang="ru-RU" sz="1400" dirty="0"/>
              <a:t> </a:t>
            </a:r>
            <a:r>
              <a:rPr lang="ru-RU" sz="1400" dirty="0" err="1"/>
              <a:t>томони</a:t>
            </a:r>
            <a:r>
              <a:rPr lang="ru-RU" sz="1400" dirty="0"/>
              <a:t>  </a:t>
            </a:r>
            <a:r>
              <a:rPr lang="ru-RU" sz="1400" dirty="0" err="1"/>
              <a:t>халаза,ингичка</a:t>
            </a:r>
            <a:r>
              <a:rPr lang="ru-RU" sz="1400" dirty="0"/>
              <a:t> </a:t>
            </a:r>
            <a:r>
              <a:rPr lang="ru-RU" sz="1400" dirty="0" err="1"/>
              <a:t>томони</a:t>
            </a:r>
            <a:r>
              <a:rPr lang="ru-RU" sz="1400" dirty="0"/>
              <a:t> </a:t>
            </a:r>
            <a:r>
              <a:rPr lang="ru-RU" sz="1400" dirty="0" err="1"/>
              <a:t>эса</a:t>
            </a:r>
            <a:r>
              <a:rPr lang="ru-RU" sz="1400" dirty="0"/>
              <a:t> </a:t>
            </a:r>
            <a:r>
              <a:rPr lang="ru-RU" sz="1400" dirty="0" err="1"/>
              <a:t>микропиль</a:t>
            </a:r>
            <a:r>
              <a:rPr lang="ru-RU" sz="1400" dirty="0"/>
              <a:t> </a:t>
            </a:r>
            <a:r>
              <a:rPr lang="ru-RU" sz="1400" dirty="0" err="1"/>
              <a:t>деб</a:t>
            </a:r>
            <a:r>
              <a:rPr lang="ru-RU" sz="1400" dirty="0"/>
              <a:t> </a:t>
            </a:r>
            <a:r>
              <a:rPr lang="ru-RU" sz="1400" dirty="0" err="1"/>
              <a:t>аталади</a:t>
            </a:r>
            <a:r>
              <a:rPr lang="ru-RU" sz="1400" dirty="0"/>
              <a:t>. </a:t>
            </a:r>
            <a:r>
              <a:rPr lang="ru-RU" sz="1400" dirty="0" err="1"/>
              <a:t>Микропиль</a:t>
            </a:r>
            <a:r>
              <a:rPr lang="ru-RU" sz="1400" dirty="0"/>
              <a:t> </a:t>
            </a:r>
            <a:r>
              <a:rPr lang="ru-RU" sz="1400" dirty="0" err="1"/>
              <a:t>деб</a:t>
            </a:r>
            <a:r>
              <a:rPr lang="ru-RU" sz="1400" dirty="0"/>
              <a:t> </a:t>
            </a:r>
            <a:r>
              <a:rPr lang="ru-RU" sz="1400" dirty="0" err="1"/>
              <a:t>аталишига</a:t>
            </a:r>
            <a:r>
              <a:rPr lang="ru-RU" sz="1400" dirty="0"/>
              <a:t> </a:t>
            </a:r>
            <a:r>
              <a:rPr lang="ru-RU" sz="1400" dirty="0" err="1"/>
              <a:t>сабаб</a:t>
            </a:r>
            <a:r>
              <a:rPr lang="ru-RU" sz="1400" dirty="0"/>
              <a:t> </a:t>
            </a:r>
            <a:r>
              <a:rPr lang="ru-RU" sz="1400" dirty="0" err="1"/>
              <a:t>шуки</a:t>
            </a:r>
            <a:r>
              <a:rPr lang="ru-RU" sz="1400" dirty="0"/>
              <a:t>, </a:t>
            </a:r>
            <a:r>
              <a:rPr lang="ru-RU" sz="1400" dirty="0" err="1"/>
              <a:t>чигит</a:t>
            </a:r>
            <a:r>
              <a:rPr lang="ru-RU" sz="1400" dirty="0"/>
              <a:t> </a:t>
            </a:r>
            <a:r>
              <a:rPr lang="ru-RU" sz="1400" dirty="0" err="1"/>
              <a:t>учининг</a:t>
            </a:r>
            <a:r>
              <a:rPr lang="ru-RU" sz="1400" dirty="0"/>
              <a:t> </a:t>
            </a:r>
            <a:r>
              <a:rPr lang="ru-RU" sz="1400" dirty="0" err="1"/>
              <a:t>биқинида</a:t>
            </a:r>
            <a:r>
              <a:rPr lang="ru-RU" sz="1400" dirty="0"/>
              <a:t> (ниш </a:t>
            </a:r>
            <a:r>
              <a:rPr lang="ru-RU" sz="1400" dirty="0" err="1"/>
              <a:t>томонида</a:t>
            </a:r>
            <a:r>
              <a:rPr lang="ru-RU" sz="1400" dirty="0"/>
              <a:t>) </a:t>
            </a:r>
            <a:r>
              <a:rPr lang="ru-RU" sz="1400" dirty="0" err="1"/>
              <a:t>тешикча-микропиль</a:t>
            </a:r>
            <a:r>
              <a:rPr lang="ru-RU" sz="1400" dirty="0"/>
              <a:t> </a:t>
            </a:r>
            <a:r>
              <a:rPr lang="ru-RU" sz="1400" dirty="0" err="1"/>
              <a:t>бўлади</a:t>
            </a:r>
            <a:r>
              <a:rPr lang="ru-RU" sz="1400" dirty="0"/>
              <a:t>, </a:t>
            </a:r>
            <a:r>
              <a:rPr lang="ru-RU" sz="1400" dirty="0" err="1"/>
              <a:t>уруғланиш</a:t>
            </a:r>
            <a:r>
              <a:rPr lang="ru-RU" sz="1400" dirty="0"/>
              <a:t> </a:t>
            </a:r>
            <a:r>
              <a:rPr lang="ru-RU" sz="1400" dirty="0" err="1"/>
              <a:t>вақтида</a:t>
            </a:r>
            <a:r>
              <a:rPr lang="ru-RU" sz="1400" dirty="0"/>
              <a:t> </a:t>
            </a:r>
            <a:r>
              <a:rPr lang="ru-RU" sz="1400" dirty="0" err="1"/>
              <a:t>чанг</a:t>
            </a:r>
            <a:r>
              <a:rPr lang="ru-RU" sz="1400" dirty="0"/>
              <a:t> </a:t>
            </a:r>
            <a:r>
              <a:rPr lang="ru-RU" sz="1400" dirty="0" err="1"/>
              <a:t>найи</a:t>
            </a:r>
            <a:r>
              <a:rPr lang="ru-RU" sz="1400" dirty="0"/>
              <a:t> шу </a:t>
            </a:r>
            <a:r>
              <a:rPr lang="ru-RU" sz="1400" dirty="0" err="1"/>
              <a:t>микропил</a:t>
            </a:r>
            <a:r>
              <a:rPr lang="ru-RU" sz="1400" dirty="0"/>
              <a:t> </a:t>
            </a:r>
            <a:r>
              <a:rPr lang="ru-RU" sz="1400" dirty="0" err="1"/>
              <a:t>оркали</a:t>
            </a:r>
            <a:r>
              <a:rPr lang="ru-RU" sz="1400" dirty="0"/>
              <a:t> </a:t>
            </a:r>
            <a:r>
              <a:rPr lang="ru-RU" sz="1400" dirty="0" err="1"/>
              <a:t>уруғкуртак</a:t>
            </a:r>
            <a:r>
              <a:rPr lang="ru-RU" sz="1400" dirty="0"/>
              <a:t> ичига </a:t>
            </a:r>
            <a:r>
              <a:rPr lang="ru-RU" sz="1400" dirty="0" err="1"/>
              <a:t>киради</a:t>
            </a:r>
            <a:r>
              <a:rPr lang="ru-RU" sz="1400" dirty="0"/>
              <a:t>. </a:t>
            </a:r>
            <a:r>
              <a:rPr lang="ru-RU" sz="1400" dirty="0" err="1"/>
              <a:t>Микропилнинг</a:t>
            </a:r>
            <a:r>
              <a:rPr lang="ru-RU" sz="1400" dirty="0"/>
              <a:t> </a:t>
            </a:r>
            <a:r>
              <a:rPr lang="ru-RU" sz="1400" dirty="0" err="1"/>
              <a:t>охири</a:t>
            </a:r>
            <a:r>
              <a:rPr lang="ru-RU" sz="1400" dirty="0"/>
              <a:t>, </a:t>
            </a:r>
            <a:r>
              <a:rPr lang="ru-RU" sz="1400" dirty="0" err="1"/>
              <a:t>одатда</a:t>
            </a:r>
            <a:r>
              <a:rPr lang="ru-RU" sz="1400" dirty="0"/>
              <a:t> </a:t>
            </a:r>
            <a:r>
              <a:rPr lang="ru-RU" sz="1400" dirty="0" err="1"/>
              <a:t>ўткир</a:t>
            </a:r>
            <a:r>
              <a:rPr lang="ru-RU" sz="1400" dirty="0"/>
              <a:t> </a:t>
            </a:r>
            <a:r>
              <a:rPr lang="ru-RU" sz="1400" dirty="0" err="1"/>
              <a:t>тумшуқча</a:t>
            </a:r>
            <a:r>
              <a:rPr lang="ru-RU" sz="1400" dirty="0"/>
              <a:t> </a:t>
            </a:r>
            <a:r>
              <a:rPr lang="ru-RU" sz="1400" dirty="0" err="1"/>
              <a:t>билан</a:t>
            </a:r>
            <a:r>
              <a:rPr lang="ru-RU" sz="1400" dirty="0"/>
              <a:t> </a:t>
            </a:r>
            <a:r>
              <a:rPr lang="ru-RU" sz="1400" dirty="0" err="1"/>
              <a:t>тугалланади</a:t>
            </a:r>
            <a:r>
              <a:rPr lang="ru-RU" sz="1400" dirty="0"/>
              <a:t>. </a:t>
            </a:r>
            <a:r>
              <a:rPr lang="ru-RU" sz="1400" dirty="0" err="1"/>
              <a:t>Бу</a:t>
            </a:r>
            <a:r>
              <a:rPr lang="ru-RU" sz="1400" dirty="0"/>
              <a:t> </a:t>
            </a:r>
            <a:r>
              <a:rPr lang="ru-RU" sz="1400" dirty="0" err="1"/>
              <a:t>ёғочланган</a:t>
            </a:r>
            <a:r>
              <a:rPr lang="ru-RU" sz="1400" dirty="0"/>
              <a:t> </a:t>
            </a:r>
            <a:r>
              <a:rPr lang="ru-RU" sz="1400" dirty="0" err="1"/>
              <a:t>уруғбанддир</a:t>
            </a:r>
            <a:r>
              <a:rPr lang="ru-RU" sz="1400" dirty="0"/>
              <a:t>.</a:t>
            </a:r>
          </a:p>
          <a:p>
            <a:endParaRPr lang="ru-RU" sz="2000" dirty="0"/>
          </a:p>
        </p:txBody>
      </p:sp>
      <p:pic>
        <p:nvPicPr>
          <p:cNvPr id="15362" name="Picture 2" descr="Картинки по запросу семена хлопчат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177470"/>
            <a:ext cx="3813487" cy="2445607"/>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Похожее изображение"/>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856" t="22099" b="14123"/>
          <a:stretch/>
        </p:blipFill>
        <p:spPr bwMode="auto">
          <a:xfrm>
            <a:off x="4860032" y="4100042"/>
            <a:ext cx="3769918" cy="264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69399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88640"/>
            <a:ext cx="4543864" cy="6408711"/>
          </a:xfrm>
        </p:spPr>
        <p:txBody>
          <a:bodyPr>
            <a:normAutofit fontScale="92500" lnSpcReduction="10000"/>
          </a:bodyPr>
          <a:lstStyle/>
          <a:p>
            <a:pPr algn="just"/>
            <a:r>
              <a:rPr lang="ru-RU" sz="1600" dirty="0" err="1"/>
              <a:t>Fўза</a:t>
            </a:r>
            <a:r>
              <a:rPr lang="ru-RU" sz="1600" dirty="0"/>
              <a:t> </a:t>
            </a:r>
            <a:r>
              <a:rPr lang="ru-RU" sz="1600" dirty="0" err="1"/>
              <a:t>индивидуал</a:t>
            </a:r>
            <a:r>
              <a:rPr lang="ru-RU" sz="1600" dirty="0"/>
              <a:t> </a:t>
            </a:r>
            <a:r>
              <a:rPr lang="ru-RU" sz="1600" dirty="0" err="1"/>
              <a:t>ривожланиш</a:t>
            </a:r>
            <a:r>
              <a:rPr lang="ru-RU" sz="1600" dirty="0"/>
              <a:t> </a:t>
            </a:r>
            <a:r>
              <a:rPr lang="ru-RU" sz="1600" dirty="0" err="1"/>
              <a:t>процессида</a:t>
            </a:r>
            <a:r>
              <a:rPr lang="ru-RU" sz="1600" dirty="0"/>
              <a:t> </a:t>
            </a:r>
            <a:r>
              <a:rPr lang="ru-RU" sz="1600" dirty="0" err="1"/>
              <a:t>чигитни</a:t>
            </a:r>
            <a:r>
              <a:rPr lang="ru-RU" sz="1600" dirty="0"/>
              <a:t> </a:t>
            </a:r>
            <a:r>
              <a:rPr lang="ru-RU" sz="1600" dirty="0" err="1"/>
              <a:t>экишдан</a:t>
            </a:r>
            <a:r>
              <a:rPr lang="ru-RU" sz="1600" dirty="0"/>
              <a:t> </a:t>
            </a:r>
            <a:r>
              <a:rPr lang="ru-RU" sz="1600" dirty="0" err="1"/>
              <a:t>тортиб</a:t>
            </a:r>
            <a:r>
              <a:rPr lang="ru-RU" sz="1600" dirty="0"/>
              <a:t> то вегетация </a:t>
            </a:r>
            <a:r>
              <a:rPr lang="ru-RU" sz="1600" dirty="0" err="1"/>
              <a:t>даври</a:t>
            </a:r>
            <a:r>
              <a:rPr lang="ru-RU" sz="1600" dirty="0"/>
              <a:t> </a:t>
            </a:r>
            <a:r>
              <a:rPr lang="ru-RU" sz="1600" dirty="0" err="1"/>
              <a:t>охиригача</a:t>
            </a:r>
            <a:r>
              <a:rPr lang="ru-RU" sz="1600" dirty="0"/>
              <a:t> </a:t>
            </a:r>
            <a:r>
              <a:rPr lang="ru-RU" sz="1600" dirty="0" err="1"/>
              <a:t>бешта</a:t>
            </a:r>
            <a:r>
              <a:rPr lang="ru-RU" sz="1600" dirty="0"/>
              <a:t> </a:t>
            </a:r>
            <a:r>
              <a:rPr lang="ru-RU" sz="1600" dirty="0" err="1"/>
              <a:t>асосий</a:t>
            </a:r>
            <a:r>
              <a:rPr lang="ru-RU" sz="1600" dirty="0"/>
              <a:t> </a:t>
            </a:r>
            <a:r>
              <a:rPr lang="ru-RU" sz="1600" dirty="0" err="1"/>
              <a:t>фазани</a:t>
            </a:r>
            <a:r>
              <a:rPr lang="ru-RU" sz="1600" dirty="0"/>
              <a:t> </a:t>
            </a:r>
            <a:r>
              <a:rPr lang="ru-RU" sz="1600" dirty="0" err="1"/>
              <a:t>ўтайди</a:t>
            </a:r>
            <a:r>
              <a:rPr lang="ru-RU" sz="1600" dirty="0"/>
              <a:t>.</a:t>
            </a:r>
          </a:p>
          <a:p>
            <a:pPr algn="just"/>
            <a:r>
              <a:rPr lang="ru-RU" sz="1600" b="1" dirty="0"/>
              <a:t>1. </a:t>
            </a:r>
            <a:r>
              <a:rPr lang="ru-RU" sz="1600" b="1" dirty="0" err="1"/>
              <a:t>Униб</a:t>
            </a:r>
            <a:r>
              <a:rPr lang="ru-RU" sz="1600" b="1" dirty="0"/>
              <a:t> </a:t>
            </a:r>
            <a:r>
              <a:rPr lang="ru-RU" sz="1600" b="1" dirty="0" err="1"/>
              <a:t>чиқиш</a:t>
            </a:r>
            <a:r>
              <a:rPr lang="ru-RU" sz="1600" b="1" dirty="0"/>
              <a:t>, </a:t>
            </a:r>
            <a:r>
              <a:rPr lang="ru-RU" sz="1600" b="1" dirty="0" err="1"/>
              <a:t>яъни</a:t>
            </a:r>
            <a:r>
              <a:rPr lang="ru-RU" sz="1600" b="1" dirty="0"/>
              <a:t> </a:t>
            </a:r>
            <a:r>
              <a:rPr lang="ru-RU" sz="1600" b="1" dirty="0" err="1"/>
              <a:t>уруғпалланинг</a:t>
            </a:r>
            <a:r>
              <a:rPr lang="ru-RU" sz="1600" b="1" dirty="0"/>
              <a:t> </a:t>
            </a:r>
            <a:r>
              <a:rPr lang="ru-RU" sz="1600" b="1" dirty="0" err="1"/>
              <a:t>кўкариб</a:t>
            </a:r>
            <a:r>
              <a:rPr lang="ru-RU" sz="1600" b="1" dirty="0"/>
              <a:t> </a:t>
            </a:r>
            <a:r>
              <a:rPr lang="ru-RU" sz="1600" b="1" dirty="0" err="1"/>
              <a:t>чиқиш</a:t>
            </a:r>
            <a:r>
              <a:rPr lang="ru-RU" sz="1600" b="1" dirty="0"/>
              <a:t> </a:t>
            </a:r>
            <a:r>
              <a:rPr lang="ru-RU" sz="1600" b="1" dirty="0" err="1"/>
              <a:t>фазаси</a:t>
            </a:r>
            <a:r>
              <a:rPr lang="ru-RU" sz="1600" b="1" dirty="0"/>
              <a:t>.  </a:t>
            </a:r>
            <a:endParaRPr lang="ru-RU" sz="1600" dirty="0"/>
          </a:p>
          <a:p>
            <a:pPr algn="just"/>
            <a:r>
              <a:rPr lang="ru-RU" sz="1600" b="1" dirty="0"/>
              <a:t>2. </a:t>
            </a:r>
            <a:r>
              <a:rPr lang="ru-RU" sz="1600" b="1" dirty="0" err="1"/>
              <a:t>Чинбарг</a:t>
            </a:r>
            <a:r>
              <a:rPr lang="ru-RU" sz="1600" b="1" dirty="0"/>
              <a:t> </a:t>
            </a:r>
            <a:r>
              <a:rPr lang="ru-RU" sz="1600" b="1" dirty="0" err="1"/>
              <a:t>чиқариш</a:t>
            </a:r>
            <a:r>
              <a:rPr lang="ru-RU" sz="1600" b="1" dirty="0"/>
              <a:t> </a:t>
            </a:r>
            <a:r>
              <a:rPr lang="ru-RU" sz="1600" b="1" dirty="0" err="1"/>
              <a:t>фазаси</a:t>
            </a:r>
            <a:r>
              <a:rPr lang="ru-RU" sz="1600" b="1" dirty="0"/>
              <a:t>. </a:t>
            </a:r>
            <a:endParaRPr lang="ru-RU" sz="1600" dirty="0"/>
          </a:p>
          <a:p>
            <a:pPr algn="just"/>
            <a:r>
              <a:rPr lang="ru-RU" sz="1600" b="1" dirty="0"/>
              <a:t>3. </a:t>
            </a:r>
            <a:r>
              <a:rPr lang="ru-RU" sz="1600" b="1" dirty="0" err="1"/>
              <a:t>Шоналаш</a:t>
            </a:r>
            <a:r>
              <a:rPr lang="ru-RU" sz="1600" b="1" dirty="0"/>
              <a:t>, </a:t>
            </a:r>
            <a:r>
              <a:rPr lang="ru-RU" sz="1600" b="1" dirty="0" err="1"/>
              <a:t>яъни</a:t>
            </a:r>
            <a:r>
              <a:rPr lang="ru-RU" sz="1600" b="1" dirty="0"/>
              <a:t> </a:t>
            </a:r>
            <a:r>
              <a:rPr lang="ru-RU" sz="1600" b="1" dirty="0" err="1"/>
              <a:t>ҳосил</a:t>
            </a:r>
            <a:r>
              <a:rPr lang="ru-RU" sz="1600" b="1" dirty="0"/>
              <a:t> </a:t>
            </a:r>
            <a:r>
              <a:rPr lang="ru-RU" sz="1600" b="1" dirty="0" err="1"/>
              <a:t>шохлар</a:t>
            </a:r>
            <a:r>
              <a:rPr lang="ru-RU" sz="1600" b="1" dirty="0"/>
              <a:t> </a:t>
            </a:r>
            <a:r>
              <a:rPr lang="ru-RU" sz="1600" b="1" dirty="0" err="1"/>
              <a:t>пайдо</a:t>
            </a:r>
            <a:r>
              <a:rPr lang="ru-RU" sz="1600" b="1" dirty="0"/>
              <a:t> </a:t>
            </a:r>
            <a:r>
              <a:rPr lang="ru-RU" sz="1600" b="1" dirty="0" err="1"/>
              <a:t>қилиш</a:t>
            </a:r>
            <a:r>
              <a:rPr lang="ru-RU" sz="1600" b="1" dirty="0"/>
              <a:t> </a:t>
            </a:r>
            <a:r>
              <a:rPr lang="ru-RU" sz="1600" b="1" dirty="0" err="1"/>
              <a:t>фазаси</a:t>
            </a:r>
            <a:r>
              <a:rPr lang="ru-RU" sz="1600" b="1" dirty="0"/>
              <a:t>.    </a:t>
            </a:r>
            <a:endParaRPr lang="ru-RU" sz="1600" dirty="0"/>
          </a:p>
          <a:p>
            <a:pPr algn="just"/>
            <a:r>
              <a:rPr lang="ru-RU" sz="1600" b="1" dirty="0"/>
              <a:t>4. </a:t>
            </a:r>
            <a:r>
              <a:rPr lang="ru-RU" sz="1600" b="1" dirty="0" err="1"/>
              <a:t>Гуллаш</a:t>
            </a:r>
            <a:r>
              <a:rPr lang="ru-RU" sz="1600" b="1" dirty="0"/>
              <a:t> </a:t>
            </a:r>
            <a:r>
              <a:rPr lang="ru-RU" sz="1600" b="1" dirty="0" err="1"/>
              <a:t>фазаси</a:t>
            </a:r>
            <a:r>
              <a:rPr lang="ru-RU" sz="1600" b="1" dirty="0"/>
              <a:t>.</a:t>
            </a:r>
            <a:endParaRPr lang="ru-RU" sz="1600" dirty="0"/>
          </a:p>
          <a:p>
            <a:pPr algn="just"/>
            <a:r>
              <a:rPr lang="ru-RU" sz="1600" b="1" dirty="0"/>
              <a:t>5. </a:t>
            </a:r>
            <a:r>
              <a:rPr lang="ru-RU" sz="1600" b="1" dirty="0" err="1"/>
              <a:t>Пишиш</a:t>
            </a:r>
            <a:r>
              <a:rPr lang="ru-RU" sz="1600" b="1" dirty="0"/>
              <a:t>, </a:t>
            </a:r>
            <a:r>
              <a:rPr lang="ru-RU" sz="1600" b="1" dirty="0" err="1"/>
              <a:t>яъни</a:t>
            </a:r>
            <a:r>
              <a:rPr lang="ru-RU" sz="1600" b="1" dirty="0"/>
              <a:t> </a:t>
            </a:r>
            <a:r>
              <a:rPr lang="ru-RU" sz="1600" b="1" dirty="0" err="1"/>
              <a:t>кўсакларнинг</a:t>
            </a:r>
            <a:r>
              <a:rPr lang="ru-RU" sz="1600" b="1" dirty="0"/>
              <a:t> </a:t>
            </a:r>
            <a:r>
              <a:rPr lang="ru-RU" sz="1600" b="1" dirty="0" err="1"/>
              <a:t>очилиши</a:t>
            </a:r>
            <a:r>
              <a:rPr lang="ru-RU" sz="1600" b="1" dirty="0"/>
              <a:t> </a:t>
            </a:r>
            <a:r>
              <a:rPr lang="ru-RU" sz="1600" b="1" dirty="0" err="1"/>
              <a:t>фазаси</a:t>
            </a:r>
            <a:r>
              <a:rPr lang="ru-RU" sz="1600" b="1" dirty="0"/>
              <a:t>.</a:t>
            </a:r>
            <a:endParaRPr lang="ru-RU" sz="1600" dirty="0"/>
          </a:p>
          <a:p>
            <a:pPr algn="just"/>
            <a:r>
              <a:rPr lang="ru-RU" sz="1600" dirty="0" err="1"/>
              <a:t>Fўзада</a:t>
            </a:r>
            <a:r>
              <a:rPr lang="ru-RU" sz="1600" dirty="0"/>
              <a:t> </a:t>
            </a:r>
            <a:r>
              <a:rPr lang="ru-RU" sz="1600" dirty="0" err="1"/>
              <a:t>нормал</a:t>
            </a:r>
            <a:r>
              <a:rPr lang="ru-RU" sz="1600" dirty="0"/>
              <a:t> </a:t>
            </a:r>
            <a:r>
              <a:rPr lang="ru-RU" sz="1600" dirty="0" err="1"/>
              <a:t>шароитда</a:t>
            </a:r>
            <a:r>
              <a:rPr lang="ru-RU" sz="1600" dirty="0"/>
              <a:t> </a:t>
            </a:r>
            <a:r>
              <a:rPr lang="ru-RU" sz="1600" dirty="0" err="1"/>
              <a:t>ривожланиш</a:t>
            </a:r>
            <a:r>
              <a:rPr lang="ru-RU" sz="1600" dirty="0"/>
              <a:t> </a:t>
            </a:r>
            <a:r>
              <a:rPr lang="ru-RU" sz="1600" dirty="0" err="1"/>
              <a:t>фазалари</a:t>
            </a:r>
            <a:r>
              <a:rPr lang="ru-RU" sz="1600" dirty="0"/>
              <a:t> </a:t>
            </a:r>
            <a:r>
              <a:rPr lang="ru-RU" sz="1600" dirty="0" err="1"/>
              <a:t>ўрта</a:t>
            </a:r>
            <a:r>
              <a:rPr lang="ru-RU" sz="1600" dirty="0"/>
              <a:t> </a:t>
            </a:r>
            <a:r>
              <a:rPr lang="ru-RU" sz="1600" dirty="0" err="1"/>
              <a:t>ҳисобда</a:t>
            </a:r>
            <a:r>
              <a:rPr lang="ru-RU" sz="1600" dirty="0"/>
              <a:t> </a:t>
            </a:r>
            <a:r>
              <a:rPr lang="ru-RU" sz="1600" dirty="0" err="1"/>
              <a:t>экишдан</a:t>
            </a:r>
            <a:r>
              <a:rPr lang="ru-RU" sz="1600" dirty="0"/>
              <a:t> то </a:t>
            </a:r>
            <a:r>
              <a:rPr lang="ru-RU" sz="1600" dirty="0" err="1"/>
              <a:t>ниҳолларнинг</a:t>
            </a:r>
            <a:r>
              <a:rPr lang="ru-RU" sz="1600" dirty="0"/>
              <a:t> </a:t>
            </a:r>
            <a:r>
              <a:rPr lang="ru-RU" sz="1600" dirty="0" err="1"/>
              <a:t>униб</a:t>
            </a:r>
            <a:r>
              <a:rPr lang="ru-RU" sz="1600" dirty="0"/>
              <a:t> </a:t>
            </a:r>
            <a:r>
              <a:rPr lang="ru-RU" sz="1600" dirty="0" err="1"/>
              <a:t>чиққунига</a:t>
            </a:r>
            <a:r>
              <a:rPr lang="ru-RU" sz="1600" dirty="0"/>
              <a:t> </a:t>
            </a:r>
            <a:r>
              <a:rPr lang="ru-RU" sz="1600" dirty="0" err="1"/>
              <a:t>қадар</a:t>
            </a:r>
            <a:r>
              <a:rPr lang="ru-RU" sz="1600" dirty="0"/>
              <a:t> </a:t>
            </a:r>
            <a:r>
              <a:rPr lang="ru-RU" sz="1600" dirty="0" err="1"/>
              <a:t>тупроқда</a:t>
            </a:r>
            <a:r>
              <a:rPr lang="ru-RU" sz="1600" dirty="0"/>
              <a:t> нам </a:t>
            </a:r>
            <a:r>
              <a:rPr lang="ru-RU" sz="1600" dirty="0" err="1"/>
              <a:t>етарли</a:t>
            </a:r>
            <a:r>
              <a:rPr lang="ru-RU" sz="1600" dirty="0"/>
              <a:t> </a:t>
            </a:r>
            <a:r>
              <a:rPr lang="ru-RU" sz="1600" dirty="0" err="1"/>
              <a:t>ва</a:t>
            </a:r>
            <a:r>
              <a:rPr lang="ru-RU" sz="1600" dirty="0"/>
              <a:t> </a:t>
            </a:r>
            <a:r>
              <a:rPr lang="ru-RU" sz="1600" dirty="0" err="1"/>
              <a:t>қулай</a:t>
            </a:r>
            <a:r>
              <a:rPr lang="ru-RU" sz="1600" dirty="0"/>
              <a:t> </a:t>
            </a:r>
            <a:r>
              <a:rPr lang="ru-RU" sz="1600" dirty="0" err="1"/>
              <a:t>температурада</a:t>
            </a:r>
            <a:r>
              <a:rPr lang="ru-RU" sz="1600" dirty="0"/>
              <a:t> 5-7 кун, </a:t>
            </a:r>
            <a:r>
              <a:rPr lang="ru-RU" sz="1600" dirty="0" err="1"/>
              <a:t>ноқулай</a:t>
            </a:r>
            <a:r>
              <a:rPr lang="ru-RU" sz="1600" dirty="0"/>
              <a:t> </a:t>
            </a:r>
            <a:r>
              <a:rPr lang="ru-RU" sz="1600" dirty="0" err="1"/>
              <a:t>шароитда</a:t>
            </a:r>
            <a:r>
              <a:rPr lang="ru-RU" sz="1600" dirty="0"/>
              <a:t> </a:t>
            </a:r>
            <a:r>
              <a:rPr lang="ru-RU" sz="1600" dirty="0" err="1"/>
              <a:t>эса</a:t>
            </a:r>
            <a:r>
              <a:rPr lang="ru-RU" sz="1600" dirty="0"/>
              <a:t> 10-15 кун </a:t>
            </a:r>
            <a:r>
              <a:rPr lang="ru-RU" sz="1600" dirty="0" err="1"/>
              <a:t>ва</a:t>
            </a:r>
            <a:r>
              <a:rPr lang="ru-RU" sz="1600" dirty="0"/>
              <a:t> </a:t>
            </a:r>
            <a:r>
              <a:rPr lang="ru-RU" sz="1600" dirty="0" err="1"/>
              <a:t>ундан</a:t>
            </a:r>
            <a:r>
              <a:rPr lang="ru-RU" sz="1600" dirty="0"/>
              <a:t> </a:t>
            </a:r>
            <a:r>
              <a:rPr lang="ru-RU" sz="1600" dirty="0" err="1"/>
              <a:t>ҳам</a:t>
            </a:r>
            <a:r>
              <a:rPr lang="ru-RU" sz="1600" dirty="0"/>
              <a:t> </a:t>
            </a:r>
            <a:r>
              <a:rPr lang="ru-RU" sz="1600" dirty="0" err="1"/>
              <a:t>кўпроқ</a:t>
            </a:r>
            <a:r>
              <a:rPr lang="ru-RU" sz="1600" dirty="0"/>
              <a:t>, </a:t>
            </a:r>
            <a:r>
              <a:rPr lang="ru-RU" sz="1600" dirty="0" err="1"/>
              <a:t>ниҳолларнинг</a:t>
            </a:r>
            <a:r>
              <a:rPr lang="ru-RU" sz="1600" dirty="0"/>
              <a:t> </a:t>
            </a:r>
            <a:r>
              <a:rPr lang="ru-RU" sz="1600" dirty="0" err="1"/>
              <a:t>кўкариб</a:t>
            </a:r>
            <a:r>
              <a:rPr lang="ru-RU" sz="1600" dirty="0"/>
              <a:t> </a:t>
            </a:r>
            <a:r>
              <a:rPr lang="ru-RU" sz="1600" dirty="0" err="1"/>
              <a:t>чиқишидан</a:t>
            </a:r>
            <a:r>
              <a:rPr lang="ru-RU" sz="1600" dirty="0"/>
              <a:t> то </a:t>
            </a:r>
            <a:r>
              <a:rPr lang="ru-RU" sz="1600" dirty="0" err="1"/>
              <a:t>дастлабки</a:t>
            </a:r>
            <a:r>
              <a:rPr lang="ru-RU" sz="1600" dirty="0"/>
              <a:t> </a:t>
            </a:r>
            <a:r>
              <a:rPr lang="ru-RU" sz="1600" dirty="0" err="1"/>
              <a:t>чинбарг</a:t>
            </a:r>
            <a:r>
              <a:rPr lang="ru-RU" sz="1600" dirty="0"/>
              <a:t> </a:t>
            </a:r>
            <a:r>
              <a:rPr lang="ru-RU" sz="1600" dirty="0" err="1"/>
              <a:t>чиқаргунга</a:t>
            </a:r>
            <a:r>
              <a:rPr lang="ru-RU" sz="1600" dirty="0"/>
              <a:t> </a:t>
            </a:r>
            <a:r>
              <a:rPr lang="ru-RU" sz="1600" dirty="0" err="1"/>
              <a:t>қадар</a:t>
            </a:r>
            <a:r>
              <a:rPr lang="ru-RU" sz="1600" dirty="0"/>
              <a:t> 8-12 кун, </a:t>
            </a:r>
            <a:r>
              <a:rPr lang="ru-RU" sz="1600" dirty="0" err="1"/>
              <a:t>биринчи</a:t>
            </a:r>
            <a:r>
              <a:rPr lang="ru-RU" sz="1600" dirty="0"/>
              <a:t> </a:t>
            </a:r>
            <a:r>
              <a:rPr lang="ru-RU" sz="1600" dirty="0" err="1"/>
              <a:t>чинбарг</a:t>
            </a:r>
            <a:r>
              <a:rPr lang="ru-RU" sz="1600" dirty="0"/>
              <a:t> </a:t>
            </a:r>
            <a:r>
              <a:rPr lang="ru-RU" sz="1600" dirty="0" err="1"/>
              <a:t>чиқаргандан</a:t>
            </a:r>
            <a:r>
              <a:rPr lang="ru-RU" sz="1600" dirty="0"/>
              <a:t> то </a:t>
            </a:r>
            <a:r>
              <a:rPr lang="ru-RU" sz="1600" dirty="0" err="1"/>
              <a:t>шоналай</a:t>
            </a:r>
            <a:r>
              <a:rPr lang="ru-RU" sz="1600" dirty="0"/>
              <a:t> </a:t>
            </a:r>
            <a:r>
              <a:rPr lang="ru-RU" sz="1600" dirty="0" err="1"/>
              <a:t>бошлагунга</a:t>
            </a:r>
            <a:r>
              <a:rPr lang="ru-RU" sz="1600" dirty="0"/>
              <a:t> </a:t>
            </a:r>
            <a:r>
              <a:rPr lang="ru-RU" sz="1600" dirty="0" err="1"/>
              <a:t>қадар</a:t>
            </a:r>
            <a:r>
              <a:rPr lang="ru-RU" sz="1600" dirty="0"/>
              <a:t> 25-30 кун, </a:t>
            </a:r>
            <a:r>
              <a:rPr lang="ru-RU" sz="1600" dirty="0" err="1"/>
              <a:t>шоналай</a:t>
            </a:r>
            <a:r>
              <a:rPr lang="ru-RU" sz="1600" dirty="0"/>
              <a:t> </a:t>
            </a:r>
            <a:r>
              <a:rPr lang="ru-RU" sz="1600" dirty="0" err="1"/>
              <a:t>бошлагандан</a:t>
            </a:r>
            <a:r>
              <a:rPr lang="ru-RU" sz="1600" dirty="0"/>
              <a:t> то </a:t>
            </a:r>
            <a:r>
              <a:rPr lang="ru-RU" sz="1600" dirty="0" err="1"/>
              <a:t>гуллай</a:t>
            </a:r>
            <a:r>
              <a:rPr lang="ru-RU" sz="1600" dirty="0"/>
              <a:t> </a:t>
            </a:r>
            <a:r>
              <a:rPr lang="ru-RU" sz="1600" dirty="0" err="1"/>
              <a:t>бошлагунгача</a:t>
            </a:r>
            <a:r>
              <a:rPr lang="ru-RU" sz="1600" dirty="0"/>
              <a:t> 25-30 кун </a:t>
            </a:r>
            <a:r>
              <a:rPr lang="ru-RU" sz="1600" dirty="0" err="1"/>
              <a:t>ва</a:t>
            </a:r>
            <a:r>
              <a:rPr lang="ru-RU" sz="1600" dirty="0"/>
              <a:t> </a:t>
            </a:r>
            <a:r>
              <a:rPr lang="ru-RU" sz="1600" dirty="0" err="1"/>
              <a:t>ниҳоят</a:t>
            </a:r>
            <a:r>
              <a:rPr lang="ru-RU" sz="1600" dirty="0"/>
              <a:t> </a:t>
            </a:r>
            <a:r>
              <a:rPr lang="ru-RU" sz="1600" dirty="0" err="1"/>
              <a:t>гуллай</a:t>
            </a:r>
            <a:r>
              <a:rPr lang="ru-RU" sz="1600" dirty="0"/>
              <a:t> </a:t>
            </a:r>
            <a:r>
              <a:rPr lang="ru-RU" sz="1600" dirty="0" err="1"/>
              <a:t>бошлагандан</a:t>
            </a:r>
            <a:r>
              <a:rPr lang="ru-RU" sz="1600" dirty="0"/>
              <a:t> то </a:t>
            </a:r>
            <a:r>
              <a:rPr lang="ru-RU" sz="1600" dirty="0" err="1"/>
              <a:t>ҳосил</a:t>
            </a:r>
            <a:r>
              <a:rPr lang="ru-RU" sz="1600" dirty="0"/>
              <a:t> </a:t>
            </a:r>
            <a:r>
              <a:rPr lang="ru-RU" sz="1600" dirty="0" err="1"/>
              <a:t>етилишга</a:t>
            </a:r>
            <a:r>
              <a:rPr lang="ru-RU" sz="1600" dirty="0"/>
              <a:t> </a:t>
            </a:r>
            <a:r>
              <a:rPr lang="ru-RU" sz="1600" dirty="0" err="1"/>
              <a:t>қадар</a:t>
            </a:r>
            <a:r>
              <a:rPr lang="ru-RU" sz="1600" dirty="0"/>
              <a:t> 50-60 кун </a:t>
            </a:r>
            <a:r>
              <a:rPr lang="ru-RU" sz="1600" dirty="0" err="1"/>
              <a:t>вақт</a:t>
            </a:r>
            <a:r>
              <a:rPr lang="ru-RU" sz="1600" dirty="0"/>
              <a:t> </a:t>
            </a:r>
            <a:r>
              <a:rPr lang="ru-RU" sz="1600" dirty="0" err="1"/>
              <a:t>ўтади</a:t>
            </a:r>
            <a:r>
              <a:rPr lang="ru-RU" sz="1600" dirty="0"/>
              <a:t>.</a:t>
            </a:r>
          </a:p>
        </p:txBody>
      </p:sp>
      <p:pic>
        <p:nvPicPr>
          <p:cNvPr id="16386" name="Picture 2" descr="Картинки по запросу рост и развития хлопчатника"/>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6668"/>
          <a:stretch/>
        </p:blipFill>
        <p:spPr bwMode="auto">
          <a:xfrm>
            <a:off x="4812220" y="2284701"/>
            <a:ext cx="4362450" cy="432048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хлопчатник растение фото"/>
          <p:cNvPicPr>
            <a:picLocks noChangeAspect="1" noChangeArrowheads="1"/>
          </p:cNvPicPr>
          <p:nvPr/>
        </p:nvPicPr>
        <p:blipFill rotWithShape="1">
          <a:blip r:embed="rId3">
            <a:extLst>
              <a:ext uri="{28A0092B-C50C-407E-A947-70E740481C1C}">
                <a14:useLocalDpi xmlns:a14="http://schemas.microsoft.com/office/drawing/2010/main" val="0"/>
              </a:ext>
            </a:extLst>
          </a:blip>
          <a:srcRect r="3935" b="16001"/>
          <a:stretch/>
        </p:blipFill>
        <p:spPr bwMode="auto">
          <a:xfrm>
            <a:off x="5733305" y="209735"/>
            <a:ext cx="2520280" cy="1728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0205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766c8a3e1c8db1a5cc766bfdd37c294b918966d"/>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856</TotalTime>
  <Words>2072</Words>
  <Application>Microsoft Office PowerPoint</Application>
  <PresentationFormat>Экран (4:3)</PresentationFormat>
  <Paragraphs>72</Paragraphs>
  <Slides>18</Slides>
  <Notes>0</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6</vt:i4>
      </vt:variant>
      <vt:variant>
        <vt:lpstr>Заголовки слайдов</vt:lpstr>
      </vt:variant>
      <vt:variant>
        <vt:i4>18</vt:i4>
      </vt:variant>
    </vt:vector>
  </HeadingPairs>
  <TitlesOfParts>
    <vt:vector size="38" baseType="lpstr">
      <vt:lpstr>Arial</vt:lpstr>
      <vt:lpstr>Calibri</vt:lpstr>
      <vt:lpstr>Cambria</vt:lpstr>
      <vt:lpstr>Constantia</vt:lpstr>
      <vt:lpstr>Franklin Gothic Book</vt:lpstr>
      <vt:lpstr>Franklin Gothic Medium</vt:lpstr>
      <vt:lpstr>Lucida Sans Unicode</vt:lpstr>
      <vt:lpstr>Perpetua</vt:lpstr>
      <vt:lpstr>Times New Roman</vt:lpstr>
      <vt:lpstr>Trebuchet MS</vt:lpstr>
      <vt:lpstr>Verdana</vt:lpstr>
      <vt:lpstr>Wingdings</vt:lpstr>
      <vt:lpstr>Wingdings 2</vt:lpstr>
      <vt:lpstr>Wingdings 3</vt:lpstr>
      <vt:lpstr>Balloons</vt:lpstr>
      <vt:lpstr>Справедливость</vt:lpstr>
      <vt:lpstr>Трек</vt:lpstr>
      <vt:lpstr>Поток</vt:lpstr>
      <vt:lpstr>Изящная</vt:lpstr>
      <vt:lpstr>Открытая</vt:lpstr>
      <vt:lpstr>Презентация PowerPoint</vt:lpstr>
      <vt:lpstr>Ғўзанинг илдиз тузилиши</vt:lpstr>
      <vt:lpstr>Ғўзанинг илдиз тузилиши</vt:lpstr>
      <vt:lpstr>Презентация PowerPoint</vt:lpstr>
      <vt:lpstr>Презентация PowerPoint</vt:lpstr>
      <vt:lpstr>Презентация PowerPoint</vt:lpstr>
      <vt:lpstr>Презентация PowerPoint</vt:lpstr>
      <vt:lpstr>Презентация PowerPoint</vt:lpstr>
      <vt:lpstr>Ҳосил шохи чекланмаган ғўза типлари бўгим оралиғининг узунлигига қараб 4 та кенжа типга бўлинади</vt:lpstr>
      <vt:lpstr>Презентация PowerPoint</vt:lpstr>
      <vt:lpstr>ҒЎЗА БАРГИ.</vt:lpstr>
      <vt:lpstr>Ғўза гули </vt:lpstr>
      <vt:lpstr>Ғўзанинг гуллаш схемаси</vt:lpstr>
      <vt:lpstr>Ғўза кўсаги</vt:lpstr>
      <vt:lpstr>Презентация PowerPoint</vt:lpstr>
      <vt:lpstr>Ғўза чигити</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135</cp:revision>
  <cp:lastPrinted>1601-01-01T00:00:00Z</cp:lastPrinted>
  <dcterms:created xsi:type="dcterms:W3CDTF">2011-08-22T10:27:00Z</dcterms:created>
  <dcterms:modified xsi:type="dcterms:W3CDTF">2019-10-21T02:13:04Z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