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1"/>
    <p:sldMasterId id="2147483741" r:id="rId2"/>
    <p:sldMasterId id="2147483777" r:id="rId3"/>
  </p:sldMasterIdLst>
  <p:notesMasterIdLst>
    <p:notesMasterId r:id="rId21"/>
  </p:notesMasterIdLst>
  <p:sldIdLst>
    <p:sldId id="261" r:id="rId4"/>
    <p:sldId id="404" r:id="rId5"/>
    <p:sldId id="370" r:id="rId6"/>
    <p:sldId id="326" r:id="rId7"/>
    <p:sldId id="416" r:id="rId8"/>
    <p:sldId id="417" r:id="rId9"/>
    <p:sldId id="418" r:id="rId10"/>
    <p:sldId id="419" r:id="rId11"/>
    <p:sldId id="420" r:id="rId12"/>
    <p:sldId id="421" r:id="rId13"/>
    <p:sldId id="422" r:id="rId14"/>
    <p:sldId id="423" r:id="rId15"/>
    <p:sldId id="424" r:id="rId16"/>
    <p:sldId id="425" r:id="rId17"/>
    <p:sldId id="426" r:id="rId18"/>
    <p:sldId id="427" r:id="rId19"/>
    <p:sldId id="334" r:id="rId20"/>
  </p:sldIdLst>
  <p:sldSz cx="9144000" cy="6858000" type="screen4x3"/>
  <p:notesSz cx="6858000" cy="9144000"/>
  <p:custDataLst>
    <p:tags r:id="rId22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007434"/>
    <a:srgbClr val="00FF99"/>
    <a:srgbClr val="00FFFF"/>
    <a:srgbClr val="FFFFFF"/>
    <a:srgbClr val="CC6600"/>
    <a:srgbClr val="FF6600"/>
    <a:srgbClr val="FFCC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04" autoAdjust="0"/>
    <p:restoredTop sz="91091" autoAdjust="0"/>
  </p:normalViewPr>
  <p:slideViewPr>
    <p:cSldViewPr>
      <p:cViewPr varScale="1">
        <p:scale>
          <a:sx n="73" d="100"/>
          <a:sy n="73" d="100"/>
        </p:scale>
        <p:origin x="1488" y="78"/>
      </p:cViewPr>
      <p:guideLst>
        <p:guide orient="horz" pos="2160"/>
        <p:guide pos="2880"/>
      </p:guideLst>
    </p:cSldViewPr>
  </p:slideViewPr>
  <p:notesTextViewPr>
    <p:cViewPr>
      <p:scale>
        <a:sx n="200" d="100"/>
        <a:sy n="2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45B3CB-1FC9-48C7-9E99-890486FCE838}" type="datetimeFigureOut">
              <a:rPr lang="ru-RU" smtClean="0"/>
              <a:t>22.10.2019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33937D-F82B-43D8-A08F-0462F57136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080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33937D-F82B-43D8-A08F-0462F571361D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9517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192771C-A03D-4399-8509-8D92DAA3F8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B37F271-2412-4B8D-B464-2D1DD3A5B4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76EB0-210D-48B5-BAAA-3A0B258750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9D60-D64B-4D7E-8907-E5F0FF59E0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9F99D16-5C0C-4CC6-A344-F5DE6836F68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4D4C6-9BBC-40EA-811F-0E0BBAAC89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64DE1-D970-4A7D-A754-7358C37D5A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A1087-E877-44D8-9593-F75835DBB8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0DFD0-064B-4D4F-AE01-A878B44C1D2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7CAF7-2CAC-4B8E-B631-59AC9B2221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E0C36-145F-44F7-A06B-7C22152758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2771C-A03D-4399-8509-8D92DAA3F8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7F271-2412-4B8D-B464-2D1DD3A5B47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F76EB0-210D-48B5-BAAA-3A0B258750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79D60-D64B-4D7E-8907-E5F0FF59E0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F99D16-5C0C-4CC6-A344-F5DE6836F6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E4D4C6-9BBC-40EA-811F-0E0BBAAC89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64DE1-D970-4A7D-A754-7358C37D5A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8A1087-E877-44D8-9593-F75835DBB81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F00DFD0-064B-4D4F-AE01-A878B44C1D2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7CAF7-2CAC-4B8E-B631-59AC9B2221C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E0C36-145F-44F7-A06B-7C22152758C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31771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7374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87507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0224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4142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7399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74203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33535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0833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3858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7398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FD1E746-E96A-4797-99D3-A8B269C4B7A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FD1E746-E96A-4797-99D3-A8B269C4B7A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465729"/>
            <a:ext cx="7869891" cy="471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8906" y="1"/>
            <a:ext cx="7839635" cy="133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173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57" name="Text Box 317"/>
          <p:cNvSpPr txBox="1">
            <a:spLocks noChangeArrowheads="1"/>
          </p:cNvSpPr>
          <p:nvPr/>
        </p:nvSpPr>
        <p:spPr bwMode="auto">
          <a:xfrm flipV="1">
            <a:off x="971550" y="3594100"/>
            <a:ext cx="71294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rot="10800000">
            <a:spAutoFit/>
          </a:bodyPr>
          <a:lstStyle/>
          <a:p>
            <a:endParaRPr lang="ru-RU">
              <a:latin typeface="Time RomanUz" pitchFamily="2" charset="0"/>
            </a:endParaRPr>
          </a:p>
        </p:txBody>
      </p:sp>
      <p:sp>
        <p:nvSpPr>
          <p:cNvPr id="10565" name="Text Box 325"/>
          <p:cNvSpPr txBox="1">
            <a:spLocks noChangeArrowheads="1"/>
          </p:cNvSpPr>
          <p:nvPr/>
        </p:nvSpPr>
        <p:spPr bwMode="auto">
          <a:xfrm>
            <a:off x="29777" y="764704"/>
            <a:ext cx="9143999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 algn="ctr"/>
            <a:r>
              <a:rPr lang="uz-Cyrl-UZ" sz="5400" b="1" dirty="0" smtClean="0">
                <a:solidFill>
                  <a:srgbClr val="0033CC"/>
                </a:solidFill>
                <a:latin typeface="Times New Roman" pitchFamily="18" charset="0"/>
              </a:rPr>
              <a:t>4-мавзу</a:t>
            </a:r>
            <a:r>
              <a:rPr lang="uz-Cyrl-UZ" sz="5400" b="1" dirty="0">
                <a:solidFill>
                  <a:srgbClr val="0033CC"/>
                </a:solidFill>
                <a:latin typeface="Times New Roman" pitchFamily="18" charset="0"/>
              </a:rPr>
              <a:t>. ҒЎЗАНИНГ БОТАНИК КЛАССИФИКАЦИЯСИ.</a:t>
            </a:r>
            <a:endParaRPr lang="uz-Cyrl-UZ" sz="3200" b="1" i="1" dirty="0">
              <a:solidFill>
                <a:srgbClr val="00FFFF"/>
              </a:solidFill>
              <a:latin typeface="Arial" pitchFamily="34" charset="0"/>
            </a:endParaRPr>
          </a:p>
        </p:txBody>
      </p:sp>
      <p:pic>
        <p:nvPicPr>
          <p:cNvPr id="1026" name="Picture 2" descr="Картинки по запросу виды хлопчатни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212976"/>
            <a:ext cx="5162550" cy="389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mtClean="0">
                <a:latin typeface="+mn-lt"/>
              </a:rPr>
              <a:t>Режа</a:t>
            </a:r>
            <a:endParaRPr lang="en-US" dirty="0">
              <a:latin typeface="+mn-lt"/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314" y="1135773"/>
            <a:ext cx="885828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7200" algn="just"/>
            <a:r>
              <a:rPr lang="uz-Cyrl-UZ" sz="3600" b="1" dirty="0" smtClean="0">
                <a:solidFill>
                  <a:srgbClr val="00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</a:t>
            </a:r>
            <a:r>
              <a:rPr lang="uz-Cyrl-UZ" sz="3600" b="1" dirty="0">
                <a:solidFill>
                  <a:srgbClr val="00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	Ғўзанинг авлоди, оиласи ва тури. </a:t>
            </a:r>
          </a:p>
          <a:p>
            <a:pPr indent="457200" algn="just"/>
            <a:r>
              <a:rPr lang="uz-Cyrl-UZ" sz="3600" b="1" dirty="0">
                <a:solidFill>
                  <a:srgbClr val="00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	</a:t>
            </a:r>
            <a:r>
              <a:rPr lang="en-US" sz="3600" b="1" dirty="0" err="1">
                <a:solidFill>
                  <a:srgbClr val="00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Gossypium</a:t>
            </a:r>
            <a:r>
              <a:rPr lang="en-US" sz="3600" b="1" dirty="0">
                <a:solidFill>
                  <a:srgbClr val="00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z-Cyrl-UZ" sz="3600" b="1" dirty="0">
                <a:solidFill>
                  <a:srgbClr val="00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турининг систематикаси. </a:t>
            </a:r>
          </a:p>
          <a:p>
            <a:pPr indent="457200" algn="just"/>
            <a:r>
              <a:rPr lang="uz-Cyrl-UZ" sz="3600" b="1" dirty="0">
                <a:solidFill>
                  <a:srgbClr val="00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	Ғўзанинг асосий  геномларининг тарқалиши.</a:t>
            </a:r>
          </a:p>
          <a:p>
            <a:pPr indent="457200" algn="just"/>
            <a:r>
              <a:rPr lang="uz-Cyrl-UZ" sz="3600" b="1" dirty="0">
                <a:solidFill>
                  <a:srgbClr val="00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4.	Ҳар хил маданий турларининг морфологик, биологик фарқланиши</a:t>
            </a:r>
          </a:p>
          <a:p>
            <a:pPr indent="457200" algn="just" eaLnBrk="0" hangingPunct="0"/>
            <a:r>
              <a:rPr lang="uz-Cyrl-UZ" b="1" dirty="0" smtClean="0">
                <a:solidFill>
                  <a:srgbClr val="0000FF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uz-Cyrl-UZ" sz="2400" dirty="0" smtClean="0">
              <a:solidFill>
                <a:srgbClr val="0000FF"/>
              </a:solidFill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5147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71414"/>
            <a:ext cx="8686800" cy="8382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b="1" dirty="0" err="1">
                <a:effectLst/>
              </a:rPr>
              <a:t>Ғўзанинг</a:t>
            </a:r>
            <a:r>
              <a:rPr lang="ru-RU" b="1" dirty="0">
                <a:effectLst/>
              </a:rPr>
              <a:t> </a:t>
            </a:r>
            <a:r>
              <a:rPr lang="ru-RU" b="1" dirty="0" err="1">
                <a:effectLst/>
              </a:rPr>
              <a:t>авлоди</a:t>
            </a:r>
            <a:r>
              <a:rPr lang="ru-RU" b="1" dirty="0">
                <a:effectLst/>
              </a:rPr>
              <a:t>, </a:t>
            </a:r>
            <a:r>
              <a:rPr lang="ru-RU" b="1" dirty="0" err="1">
                <a:effectLst/>
              </a:rPr>
              <a:t>оиласи</a:t>
            </a:r>
            <a:r>
              <a:rPr lang="ru-RU" b="1" dirty="0">
                <a:effectLst/>
              </a:rPr>
              <a:t> </a:t>
            </a:r>
            <a:r>
              <a:rPr lang="ru-RU" b="1" dirty="0" err="1">
                <a:effectLst/>
              </a:rPr>
              <a:t>ва</a:t>
            </a:r>
            <a:r>
              <a:rPr lang="ru-RU" b="1" dirty="0">
                <a:effectLst/>
              </a:rPr>
              <a:t> тури</a:t>
            </a:r>
            <a:endParaRPr lang="ru-RU" dirty="0"/>
          </a:p>
        </p:txBody>
      </p:sp>
      <p:sp>
        <p:nvSpPr>
          <p:cNvPr id="270339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000108"/>
            <a:ext cx="8686800" cy="3364996"/>
          </a:xfrm>
        </p:spPr>
        <p:txBody>
          <a:bodyPr>
            <a:normAutofit fontScale="62500" lnSpcReduction="20000"/>
          </a:bodyPr>
          <a:lstStyle/>
          <a:p>
            <a:r>
              <a:rPr lang="ru-RU" dirty="0" err="1"/>
              <a:t>Ғўзанинг</a:t>
            </a:r>
            <a:r>
              <a:rPr lang="ru-RU" dirty="0"/>
              <a:t> </a:t>
            </a:r>
            <a:r>
              <a:rPr lang="ru-RU" dirty="0" err="1"/>
              <a:t>ҳозирги</a:t>
            </a:r>
            <a:r>
              <a:rPr lang="ru-RU" dirty="0"/>
              <a:t>  </a:t>
            </a:r>
            <a:r>
              <a:rPr lang="ru-RU" dirty="0" err="1"/>
              <a:t>пайтда</a:t>
            </a:r>
            <a:r>
              <a:rPr lang="ru-RU" dirty="0"/>
              <a:t>  </a:t>
            </a:r>
            <a:r>
              <a:rPr lang="ru-RU" dirty="0" err="1"/>
              <a:t>тарқалган</a:t>
            </a:r>
            <a:r>
              <a:rPr lang="ru-RU" dirty="0"/>
              <a:t> </a:t>
            </a:r>
            <a:r>
              <a:rPr lang="ru-RU" dirty="0" err="1"/>
              <a:t>барч</a:t>
            </a:r>
            <a:r>
              <a:rPr lang="ru-RU" dirty="0"/>
              <a:t> тур, форма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навлари</a:t>
            </a:r>
            <a:r>
              <a:rPr lang="ru-RU" dirty="0"/>
              <a:t> </a:t>
            </a:r>
            <a:r>
              <a:rPr lang="en-US" b="1" dirty="0" err="1"/>
              <a:t>Gossypium</a:t>
            </a:r>
            <a:r>
              <a:rPr lang="en-US" b="1" dirty="0"/>
              <a:t> </a:t>
            </a:r>
            <a:r>
              <a:rPr lang="ru-RU" dirty="0" err="1"/>
              <a:t>авлодига</a:t>
            </a:r>
            <a:r>
              <a:rPr lang="ru-RU" dirty="0"/>
              <a:t>  </a:t>
            </a:r>
            <a:r>
              <a:rPr lang="ru-RU" dirty="0" err="1"/>
              <a:t>тегишлидир</a:t>
            </a:r>
            <a:r>
              <a:rPr lang="ru-RU" dirty="0"/>
              <a:t>. 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авлод</a:t>
            </a:r>
            <a:r>
              <a:rPr lang="ru-RU" dirty="0"/>
              <a:t>  </a:t>
            </a:r>
            <a:r>
              <a:rPr lang="ru-RU" dirty="0" err="1"/>
              <a:t>гулхайридошлар</a:t>
            </a:r>
            <a:r>
              <a:rPr lang="ru-RU" dirty="0"/>
              <a:t> (</a:t>
            </a:r>
            <a:r>
              <a:rPr lang="ru-RU" dirty="0" err="1"/>
              <a:t>Ма</a:t>
            </a:r>
            <a:r>
              <a:rPr lang="en-US" dirty="0" err="1"/>
              <a:t>Ivaceae</a:t>
            </a:r>
            <a:r>
              <a:rPr lang="ru-RU" dirty="0"/>
              <a:t>)  </a:t>
            </a:r>
            <a:r>
              <a:rPr lang="ru-RU" dirty="0" err="1"/>
              <a:t>оиласига</a:t>
            </a:r>
            <a:r>
              <a:rPr lang="ru-RU" dirty="0"/>
              <a:t> </a:t>
            </a:r>
            <a:r>
              <a:rPr lang="ru-RU" dirty="0" err="1"/>
              <a:t>мансуб</a:t>
            </a:r>
            <a:r>
              <a:rPr lang="ru-RU" dirty="0"/>
              <a:t>. </a:t>
            </a:r>
            <a:r>
              <a:rPr lang="ru-RU" dirty="0" err="1"/>
              <a:t>Баъзи</a:t>
            </a:r>
            <a:r>
              <a:rPr lang="ru-RU" dirty="0"/>
              <a:t>  </a:t>
            </a:r>
            <a:r>
              <a:rPr lang="ru-RU" dirty="0" err="1"/>
              <a:t>ботаниклар</a:t>
            </a:r>
            <a:r>
              <a:rPr lang="ru-RU" dirty="0"/>
              <a:t>  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оилага</a:t>
            </a:r>
            <a:r>
              <a:rPr lang="ru-RU" dirty="0"/>
              <a:t>  </a:t>
            </a:r>
            <a:r>
              <a:rPr lang="ru-RU" dirty="0" err="1"/>
              <a:t>нисбатан</a:t>
            </a:r>
            <a:r>
              <a:rPr lang="ru-RU" dirty="0"/>
              <a:t> </a:t>
            </a:r>
            <a:r>
              <a:rPr lang="ru-RU" dirty="0" err="1"/>
              <a:t>ғўзадошлар</a:t>
            </a:r>
            <a:r>
              <a:rPr lang="ru-RU" dirty="0"/>
              <a:t> </a:t>
            </a:r>
            <a:r>
              <a:rPr lang="ru-RU" dirty="0" err="1"/>
              <a:t>деган</a:t>
            </a:r>
            <a:r>
              <a:rPr lang="ru-RU" dirty="0"/>
              <a:t>  </a:t>
            </a:r>
            <a:r>
              <a:rPr lang="ru-RU" dirty="0" err="1"/>
              <a:t>терминни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 </a:t>
            </a:r>
            <a:r>
              <a:rPr lang="ru-RU" dirty="0" err="1"/>
              <a:t>ишлатишади</a:t>
            </a:r>
            <a:r>
              <a:rPr lang="ru-RU" dirty="0"/>
              <a:t>. Каноп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дағал</a:t>
            </a:r>
            <a:r>
              <a:rPr lang="ru-RU" dirty="0"/>
              <a:t> каноп, бамия </a:t>
            </a:r>
            <a:r>
              <a:rPr lang="ru-RU" dirty="0" err="1"/>
              <a:t>каби</a:t>
            </a:r>
            <a:r>
              <a:rPr lang="ru-RU" dirty="0"/>
              <a:t> луб  тола  </a:t>
            </a:r>
            <a:r>
              <a:rPr lang="ru-RU" dirty="0" err="1"/>
              <a:t>берадиган</a:t>
            </a:r>
            <a:r>
              <a:rPr lang="ru-RU" dirty="0"/>
              <a:t>  </a:t>
            </a:r>
            <a:r>
              <a:rPr lang="ru-RU" dirty="0" err="1"/>
              <a:t>ўсимликлар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шу </a:t>
            </a:r>
            <a:r>
              <a:rPr lang="ru-RU" dirty="0" err="1"/>
              <a:t>оилага</a:t>
            </a:r>
            <a:r>
              <a:rPr lang="ru-RU" dirty="0"/>
              <a:t>  </a:t>
            </a:r>
            <a:r>
              <a:rPr lang="ru-RU" dirty="0" err="1"/>
              <a:t>мансубдир</a:t>
            </a:r>
            <a:r>
              <a:rPr lang="ru-RU" dirty="0"/>
              <a:t>.</a:t>
            </a:r>
          </a:p>
          <a:p>
            <a:r>
              <a:rPr lang="ru-RU" dirty="0"/>
              <a:t>	</a:t>
            </a:r>
            <a:r>
              <a:rPr lang="ru-RU" dirty="0" err="1"/>
              <a:t>Ўсимликлар</a:t>
            </a:r>
            <a:r>
              <a:rPr lang="ru-RU" dirty="0"/>
              <a:t> </a:t>
            </a:r>
            <a:r>
              <a:rPr lang="ru-RU" dirty="0" err="1"/>
              <a:t>дунёсининг</a:t>
            </a:r>
            <a:r>
              <a:rPr lang="ru-RU" dirty="0"/>
              <a:t>, </a:t>
            </a:r>
            <a:r>
              <a:rPr lang="ru-RU" dirty="0" err="1"/>
              <a:t>жумладан</a:t>
            </a:r>
            <a:r>
              <a:rPr lang="ru-RU" dirty="0"/>
              <a:t>  </a:t>
            </a:r>
            <a:r>
              <a:rPr lang="ru-RU" dirty="0" err="1"/>
              <a:t>ғўзанинг</a:t>
            </a:r>
            <a:r>
              <a:rPr lang="ru-RU" dirty="0"/>
              <a:t>  </a:t>
            </a:r>
            <a:r>
              <a:rPr lang="ru-RU" dirty="0" err="1"/>
              <a:t>классификациясини</a:t>
            </a:r>
            <a:r>
              <a:rPr lang="ru-RU" dirty="0"/>
              <a:t> 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/>
              <a:t>чиқиш</a:t>
            </a:r>
            <a:r>
              <a:rPr lang="ru-RU" dirty="0"/>
              <a:t>  </a:t>
            </a:r>
            <a:r>
              <a:rPr lang="ru-RU" dirty="0" err="1"/>
              <a:t>билан</a:t>
            </a:r>
            <a:r>
              <a:rPr lang="ru-RU" dirty="0"/>
              <a:t>  </a:t>
            </a:r>
            <a:r>
              <a:rPr lang="ru-RU" dirty="0" err="1"/>
              <a:t>қадим</a:t>
            </a:r>
            <a:r>
              <a:rPr lang="ru-RU" dirty="0"/>
              <a:t>  </a:t>
            </a:r>
            <a:r>
              <a:rPr lang="ru-RU" dirty="0" err="1"/>
              <a:t>замон</a:t>
            </a:r>
            <a:r>
              <a:rPr lang="ru-RU" dirty="0"/>
              <a:t>  </a:t>
            </a:r>
            <a:r>
              <a:rPr lang="ru-RU" dirty="0" err="1"/>
              <a:t>олимлари</a:t>
            </a:r>
            <a:r>
              <a:rPr lang="ru-RU" dirty="0"/>
              <a:t>  </a:t>
            </a:r>
            <a:r>
              <a:rPr lang="ru-RU" dirty="0" err="1"/>
              <a:t>ҳам</a:t>
            </a:r>
            <a:r>
              <a:rPr lang="ru-RU" dirty="0"/>
              <a:t>  </a:t>
            </a:r>
            <a:r>
              <a:rPr lang="ru-RU" dirty="0" err="1"/>
              <a:t>шуғулланишган</a:t>
            </a:r>
            <a:r>
              <a:rPr lang="ru-RU" dirty="0"/>
              <a:t>. </a:t>
            </a:r>
            <a:r>
              <a:rPr lang="ru-RU" dirty="0" err="1"/>
              <a:t>Эрамиздан</a:t>
            </a:r>
            <a:r>
              <a:rPr lang="ru-RU" dirty="0"/>
              <a:t> </a:t>
            </a:r>
            <a:r>
              <a:rPr lang="ru-RU" dirty="0" err="1"/>
              <a:t>илгариги</a:t>
            </a:r>
            <a:r>
              <a:rPr lang="ru-RU" dirty="0"/>
              <a:t> </a:t>
            </a:r>
            <a:r>
              <a:rPr lang="en-US" dirty="0"/>
              <a:t>V</a:t>
            </a:r>
            <a:r>
              <a:rPr lang="ru-RU" dirty="0"/>
              <a:t> </a:t>
            </a:r>
            <a:r>
              <a:rPr lang="ru-RU" dirty="0" err="1"/>
              <a:t>асрда</a:t>
            </a:r>
            <a:r>
              <a:rPr lang="ru-RU" dirty="0"/>
              <a:t>  Геродот, </a:t>
            </a:r>
            <a:r>
              <a:rPr lang="en-US" dirty="0"/>
              <a:t>IV</a:t>
            </a:r>
            <a:r>
              <a:rPr lang="ru-RU" dirty="0"/>
              <a:t>   </a:t>
            </a:r>
            <a:r>
              <a:rPr lang="ru-RU" dirty="0" err="1"/>
              <a:t>асрда</a:t>
            </a:r>
            <a:r>
              <a:rPr lang="ru-RU" dirty="0"/>
              <a:t>  Теофраст, </a:t>
            </a:r>
            <a:r>
              <a:rPr lang="ru-RU" dirty="0" err="1"/>
              <a:t>эрамизнинг</a:t>
            </a:r>
            <a:r>
              <a:rPr lang="ru-RU" dirty="0"/>
              <a:t> </a:t>
            </a:r>
            <a:r>
              <a:rPr lang="en-US" dirty="0"/>
              <a:t>X</a:t>
            </a:r>
            <a:r>
              <a:rPr lang="ru-RU" dirty="0"/>
              <a:t>-</a:t>
            </a:r>
            <a:r>
              <a:rPr lang="en-US" dirty="0"/>
              <a:t>XI</a:t>
            </a:r>
            <a:r>
              <a:rPr lang="ru-RU" dirty="0"/>
              <a:t> </a:t>
            </a:r>
            <a:r>
              <a:rPr lang="ru-RU" dirty="0" err="1"/>
              <a:t>асрларида</a:t>
            </a:r>
            <a:r>
              <a:rPr lang="ru-RU" dirty="0"/>
              <a:t>  </a:t>
            </a:r>
            <a:r>
              <a:rPr lang="ru-RU" dirty="0" err="1"/>
              <a:t>Беруний</a:t>
            </a:r>
            <a:r>
              <a:rPr lang="ru-RU" dirty="0"/>
              <a:t>  </a:t>
            </a:r>
            <a:r>
              <a:rPr lang="ru-RU" dirty="0" err="1"/>
              <a:t>ғўзанинг</a:t>
            </a:r>
            <a:r>
              <a:rPr lang="ru-RU" dirty="0"/>
              <a:t>  </a:t>
            </a:r>
            <a:r>
              <a:rPr lang="ru-RU" dirty="0" err="1"/>
              <a:t>мукаммал</a:t>
            </a:r>
            <a:r>
              <a:rPr lang="ru-RU" dirty="0"/>
              <a:t>  </a:t>
            </a:r>
            <a:r>
              <a:rPr lang="ru-RU" dirty="0" err="1"/>
              <a:t>бўлмаган</a:t>
            </a:r>
            <a:r>
              <a:rPr lang="ru-RU" dirty="0"/>
              <a:t>  </a:t>
            </a:r>
            <a:r>
              <a:rPr lang="ru-RU" dirty="0" err="1"/>
              <a:t>таърифини</a:t>
            </a:r>
            <a:r>
              <a:rPr lang="ru-RU" dirty="0"/>
              <a:t> </a:t>
            </a:r>
            <a:r>
              <a:rPr lang="ru-RU" dirty="0" err="1"/>
              <a:t>беришган</a:t>
            </a:r>
            <a:r>
              <a:rPr lang="ru-RU" dirty="0"/>
              <a:t>. Бунда  </a:t>
            </a:r>
            <a:r>
              <a:rPr lang="ru-RU" dirty="0" err="1"/>
              <a:t>баъзи</a:t>
            </a:r>
            <a:r>
              <a:rPr lang="ru-RU" dirty="0"/>
              <a:t>  </a:t>
            </a:r>
            <a:r>
              <a:rPr lang="ru-RU" dirty="0" err="1"/>
              <a:t>ўсимлик</a:t>
            </a:r>
            <a:r>
              <a:rPr lang="ru-RU" dirty="0"/>
              <a:t>  </a:t>
            </a:r>
            <a:r>
              <a:rPr lang="ru-RU" dirty="0" err="1"/>
              <a:t>турлари</a:t>
            </a:r>
            <a:r>
              <a:rPr lang="ru-RU" dirty="0"/>
              <a:t>  </a:t>
            </a:r>
            <a:r>
              <a:rPr lang="ru-RU" dirty="0" err="1"/>
              <a:t>бир-бири</a:t>
            </a:r>
            <a:r>
              <a:rPr lang="ru-RU" dirty="0"/>
              <a:t> 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аралаштириб</a:t>
            </a:r>
            <a:r>
              <a:rPr lang="ru-RU" dirty="0"/>
              <a:t>  </a:t>
            </a:r>
            <a:r>
              <a:rPr lang="ru-RU" dirty="0" err="1"/>
              <a:t>юборилган</a:t>
            </a:r>
            <a:r>
              <a:rPr lang="ru-RU" dirty="0"/>
              <a:t>. </a:t>
            </a:r>
            <a:r>
              <a:rPr lang="ru-RU" dirty="0" err="1"/>
              <a:t>Масалан</a:t>
            </a:r>
            <a:r>
              <a:rPr lang="ru-RU" dirty="0"/>
              <a:t>, </a:t>
            </a:r>
            <a:r>
              <a:rPr lang="ru-RU" dirty="0" err="1"/>
              <a:t>ғўза</a:t>
            </a:r>
            <a:r>
              <a:rPr lang="ru-RU" dirty="0"/>
              <a:t>  </a:t>
            </a:r>
            <a:r>
              <a:rPr lang="ru-RU" dirty="0" err="1"/>
              <a:t>унга</a:t>
            </a:r>
            <a:r>
              <a:rPr lang="ru-RU" dirty="0"/>
              <a:t>  </a:t>
            </a:r>
            <a:r>
              <a:rPr lang="ru-RU" dirty="0" err="1"/>
              <a:t>бирмунча</a:t>
            </a:r>
            <a:r>
              <a:rPr lang="ru-RU" dirty="0"/>
              <a:t> </a:t>
            </a:r>
            <a:r>
              <a:rPr lang="ru-RU" dirty="0" err="1"/>
              <a:t>яқин</a:t>
            </a:r>
            <a:r>
              <a:rPr lang="ru-RU" dirty="0"/>
              <a:t>  </a:t>
            </a:r>
            <a:r>
              <a:rPr lang="ru-RU" dirty="0" err="1"/>
              <a:t>бўлган</a:t>
            </a:r>
            <a:r>
              <a:rPr lang="ru-RU" dirty="0"/>
              <a:t>  </a:t>
            </a:r>
            <a:r>
              <a:rPr lang="ru-RU" dirty="0" err="1"/>
              <a:t>бамбакс</a:t>
            </a:r>
            <a:r>
              <a:rPr lang="ru-RU" dirty="0"/>
              <a:t>  </a:t>
            </a:r>
            <a:r>
              <a:rPr lang="ru-RU" dirty="0" err="1"/>
              <a:t>оиласига</a:t>
            </a:r>
            <a:r>
              <a:rPr lang="ru-RU" dirty="0"/>
              <a:t>  </a:t>
            </a:r>
            <a:r>
              <a:rPr lang="ru-RU" dirty="0" err="1"/>
              <a:t>қарашли</a:t>
            </a:r>
            <a:r>
              <a:rPr lang="ru-RU" dirty="0"/>
              <a:t> </a:t>
            </a:r>
            <a:r>
              <a:rPr lang="ru-RU" dirty="0" err="1"/>
              <a:t>ўсимликлар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 </a:t>
            </a:r>
            <a:r>
              <a:rPr lang="ru-RU" dirty="0" err="1"/>
              <a:t>чалкаштирилган</a:t>
            </a:r>
            <a:endParaRPr lang="ru-RU" sz="1800" dirty="0"/>
          </a:p>
        </p:txBody>
      </p:sp>
      <p:pic>
        <p:nvPicPr>
          <p:cNvPr id="2050" name="Picture 2" descr="Картинки по запросу виды хлопчатни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77072"/>
            <a:ext cx="3800872" cy="259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виды хлопчатни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311" y="4207022"/>
            <a:ext cx="3529145" cy="2334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428604"/>
            <a:ext cx="8929718" cy="3429023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92500" lnSpcReduction="10000"/>
          </a:bodyPr>
          <a:lstStyle/>
          <a:p>
            <a:pPr marL="0" indent="371475" algn="just"/>
            <a:r>
              <a:rPr lang="ru-RU" dirty="0" err="1"/>
              <a:t>Г.С.Зайцев</a:t>
            </a:r>
            <a:r>
              <a:rPr lang="ru-RU" dirty="0"/>
              <a:t>  </a:t>
            </a:r>
            <a:r>
              <a:rPr lang="ru-RU" dirty="0" err="1"/>
              <a:t>Госспиум</a:t>
            </a:r>
            <a:r>
              <a:rPr lang="ru-RU" dirty="0"/>
              <a:t> </a:t>
            </a:r>
            <a:r>
              <a:rPr lang="ru-RU" dirty="0" err="1"/>
              <a:t>авлоди</a:t>
            </a:r>
            <a:r>
              <a:rPr lang="ru-RU" dirty="0"/>
              <a:t> </a:t>
            </a:r>
            <a:r>
              <a:rPr lang="ru-RU" dirty="0" err="1"/>
              <a:t>классификациясини</a:t>
            </a:r>
            <a:r>
              <a:rPr lang="ru-RU" dirty="0"/>
              <a:t> </a:t>
            </a:r>
            <a:r>
              <a:rPr lang="ru-RU" dirty="0" err="1"/>
              <a:t>Тошкент</a:t>
            </a:r>
            <a:r>
              <a:rPr lang="ru-RU" dirty="0"/>
              <a:t> </a:t>
            </a:r>
            <a:r>
              <a:rPr lang="ru-RU" dirty="0" err="1"/>
              <a:t>яқинидаги</a:t>
            </a:r>
            <a:r>
              <a:rPr lang="ru-RU" dirty="0"/>
              <a:t> </a:t>
            </a:r>
            <a:r>
              <a:rPr lang="ru-RU" dirty="0" err="1"/>
              <a:t>Туркистон</a:t>
            </a:r>
            <a:r>
              <a:rPr lang="ru-RU" dirty="0"/>
              <a:t> </a:t>
            </a:r>
            <a:r>
              <a:rPr lang="ru-RU" dirty="0" err="1"/>
              <a:t>марказий</a:t>
            </a:r>
            <a:r>
              <a:rPr lang="ru-RU" dirty="0"/>
              <a:t>  селекция </a:t>
            </a:r>
            <a:r>
              <a:rPr lang="ru-RU" dirty="0" err="1"/>
              <a:t>станциясида</a:t>
            </a:r>
            <a:r>
              <a:rPr lang="ru-RU" dirty="0"/>
              <a:t> (</a:t>
            </a:r>
            <a:r>
              <a:rPr lang="ru-RU" dirty="0" err="1"/>
              <a:t>хозирги</a:t>
            </a:r>
            <a:r>
              <a:rPr lang="ru-RU" dirty="0"/>
              <a:t> </a:t>
            </a:r>
            <a:r>
              <a:rPr lang="ru-RU" dirty="0" err="1"/>
              <a:t>Меҳнат</a:t>
            </a:r>
            <a:r>
              <a:rPr lang="ru-RU" dirty="0"/>
              <a:t> </a:t>
            </a:r>
            <a:r>
              <a:rPr lang="ru-RU" dirty="0" err="1"/>
              <a:t>Қизил</a:t>
            </a:r>
            <a:r>
              <a:rPr lang="ru-RU" dirty="0"/>
              <a:t> </a:t>
            </a:r>
            <a:r>
              <a:rPr lang="ru-RU" dirty="0" err="1"/>
              <a:t>байроқ</a:t>
            </a:r>
            <a:r>
              <a:rPr lang="ru-RU" dirty="0"/>
              <a:t> </a:t>
            </a:r>
            <a:r>
              <a:rPr lang="ru-RU" dirty="0" err="1"/>
              <a:t>орденли</a:t>
            </a:r>
            <a:r>
              <a:rPr lang="ru-RU" dirty="0"/>
              <a:t> </a:t>
            </a:r>
            <a:r>
              <a:rPr lang="ru-RU" dirty="0" err="1"/>
              <a:t>Г.С.Зайцев</a:t>
            </a:r>
            <a:r>
              <a:rPr lang="ru-RU" dirty="0"/>
              <a:t> </a:t>
            </a:r>
            <a:r>
              <a:rPr lang="ru-RU" dirty="0" err="1"/>
              <a:t>номидаги</a:t>
            </a:r>
            <a:r>
              <a:rPr lang="ru-RU" dirty="0"/>
              <a:t>  </a:t>
            </a:r>
            <a:r>
              <a:rPr lang="ru-RU" dirty="0" err="1"/>
              <a:t>ғўза</a:t>
            </a:r>
            <a:r>
              <a:rPr lang="ru-RU" dirty="0"/>
              <a:t>  </a:t>
            </a:r>
            <a:r>
              <a:rPr lang="ru-RU" dirty="0" err="1"/>
              <a:t>селекцияси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уруғчилик</a:t>
            </a:r>
            <a:r>
              <a:rPr lang="ru-RU" dirty="0"/>
              <a:t>  </a:t>
            </a:r>
            <a:r>
              <a:rPr lang="ru-RU" dirty="0" err="1"/>
              <a:t>илмий-текшириш</a:t>
            </a:r>
            <a:r>
              <a:rPr lang="ru-RU" dirty="0"/>
              <a:t> </a:t>
            </a:r>
            <a:r>
              <a:rPr lang="ru-RU" dirty="0" err="1"/>
              <a:t>институти</a:t>
            </a:r>
            <a:r>
              <a:rPr lang="ru-RU" dirty="0"/>
              <a:t>) </a:t>
            </a:r>
            <a:r>
              <a:rPr lang="ru-RU" dirty="0" err="1"/>
              <a:t>амалга</a:t>
            </a:r>
            <a:r>
              <a:rPr lang="ru-RU" dirty="0"/>
              <a:t>  </a:t>
            </a:r>
            <a:r>
              <a:rPr lang="ru-RU" dirty="0" err="1"/>
              <a:t>оширди</a:t>
            </a:r>
            <a:r>
              <a:rPr lang="ru-RU" dirty="0"/>
              <a:t>. У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классификациясини</a:t>
            </a:r>
            <a:r>
              <a:rPr lang="ru-RU" dirty="0"/>
              <a:t> </a:t>
            </a:r>
            <a:r>
              <a:rPr lang="ru-RU" dirty="0" err="1"/>
              <a:t>жонли</a:t>
            </a:r>
            <a:r>
              <a:rPr lang="ru-RU" dirty="0"/>
              <a:t> </a:t>
            </a:r>
            <a:r>
              <a:rPr lang="ru-RU" dirty="0" err="1"/>
              <a:t>ўсимлик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шуғулланиш</a:t>
            </a:r>
            <a:r>
              <a:rPr lang="ru-RU" dirty="0"/>
              <a:t> </a:t>
            </a:r>
            <a:r>
              <a:rPr lang="ru-RU" dirty="0" err="1"/>
              <a:t>уларни</a:t>
            </a:r>
            <a:r>
              <a:rPr lang="ru-RU" dirty="0"/>
              <a:t>  </a:t>
            </a:r>
            <a:r>
              <a:rPr lang="ru-RU" dirty="0" err="1"/>
              <a:t>биологик-физиологик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цитологик</a:t>
            </a:r>
            <a:r>
              <a:rPr lang="ru-RU" dirty="0"/>
              <a:t>  </a:t>
            </a:r>
            <a:r>
              <a:rPr lang="ru-RU" dirty="0" err="1"/>
              <a:t>жихатдан</a:t>
            </a:r>
            <a:r>
              <a:rPr lang="ru-RU" dirty="0"/>
              <a:t> </a:t>
            </a:r>
            <a:r>
              <a:rPr lang="ru-RU" dirty="0" err="1"/>
              <a:t>ўрганиш</a:t>
            </a:r>
            <a:r>
              <a:rPr lang="ru-RU" dirty="0"/>
              <a:t>, </a:t>
            </a:r>
            <a:r>
              <a:rPr lang="ru-RU" dirty="0" err="1"/>
              <a:t>ғўзанинг</a:t>
            </a:r>
            <a:r>
              <a:rPr lang="ru-RU" dirty="0"/>
              <a:t> </a:t>
            </a:r>
            <a:r>
              <a:rPr lang="ru-RU" dirty="0" err="1"/>
              <a:t>табиий</a:t>
            </a:r>
            <a:r>
              <a:rPr lang="ru-RU" dirty="0"/>
              <a:t> </a:t>
            </a:r>
            <a:r>
              <a:rPr lang="ru-RU" dirty="0" err="1"/>
              <a:t>холда</a:t>
            </a:r>
            <a:r>
              <a:rPr lang="ru-RU" dirty="0"/>
              <a:t> ер </a:t>
            </a:r>
            <a:r>
              <a:rPr lang="ru-RU" dirty="0" err="1"/>
              <a:t>юзида</a:t>
            </a:r>
            <a:r>
              <a:rPr lang="ru-RU" dirty="0"/>
              <a:t>  </a:t>
            </a:r>
            <a:r>
              <a:rPr lang="ru-RU" dirty="0" err="1"/>
              <a:t>тарқалишини</a:t>
            </a:r>
            <a:r>
              <a:rPr lang="ru-RU" dirty="0"/>
              <a:t> </a:t>
            </a:r>
            <a:r>
              <a:rPr lang="ru-RU" dirty="0" err="1"/>
              <a:t>ўрганиб</a:t>
            </a:r>
            <a:r>
              <a:rPr lang="ru-RU" dirty="0"/>
              <a:t> </a:t>
            </a:r>
            <a:r>
              <a:rPr lang="ru-RU" dirty="0" err="1"/>
              <a:t>чиқиш</a:t>
            </a:r>
            <a:r>
              <a:rPr lang="ru-RU" dirty="0"/>
              <a:t>  </a:t>
            </a:r>
            <a:r>
              <a:rPr lang="ru-RU" dirty="0" err="1"/>
              <a:t>асосида</a:t>
            </a:r>
            <a:r>
              <a:rPr lang="ru-RU" dirty="0"/>
              <a:t>  </a:t>
            </a:r>
            <a:r>
              <a:rPr lang="ru-RU" dirty="0" err="1"/>
              <a:t>тузиб</a:t>
            </a:r>
            <a:r>
              <a:rPr lang="ru-RU" dirty="0"/>
              <a:t> </a:t>
            </a:r>
            <a:r>
              <a:rPr lang="ru-RU" dirty="0" err="1"/>
              <a:t>чиқди</a:t>
            </a:r>
            <a:r>
              <a:rPr lang="ru-RU" dirty="0"/>
              <a:t>. </a:t>
            </a:r>
            <a:r>
              <a:rPr lang="ru-RU" dirty="0" err="1"/>
              <a:t>Г.С.Зайцев</a:t>
            </a:r>
            <a:r>
              <a:rPr lang="ru-RU" dirty="0"/>
              <a:t>  </a:t>
            </a:r>
            <a:r>
              <a:rPr lang="ru-RU" dirty="0" err="1"/>
              <a:t>ғўзанинг</a:t>
            </a:r>
            <a:r>
              <a:rPr lang="ru-RU" dirty="0"/>
              <a:t> </a:t>
            </a:r>
            <a:r>
              <a:rPr lang="ru-RU" dirty="0" err="1"/>
              <a:t>экиладиган</a:t>
            </a:r>
            <a:r>
              <a:rPr lang="ru-RU" dirty="0"/>
              <a:t>  </a:t>
            </a:r>
            <a:r>
              <a:rPr lang="ru-RU" dirty="0" err="1"/>
              <a:t>формаларинигина</a:t>
            </a:r>
            <a:r>
              <a:rPr lang="ru-RU" dirty="0"/>
              <a:t> </a:t>
            </a:r>
            <a:r>
              <a:rPr lang="ru-RU" dirty="0" err="1"/>
              <a:t>тадқиқот</a:t>
            </a:r>
            <a:r>
              <a:rPr lang="ru-RU" dirty="0"/>
              <a:t>  </a:t>
            </a:r>
            <a:r>
              <a:rPr lang="ru-RU" dirty="0" err="1"/>
              <a:t>объекти</a:t>
            </a:r>
            <a:r>
              <a:rPr lang="ru-RU" dirty="0"/>
              <a:t> </a:t>
            </a:r>
            <a:r>
              <a:rPr lang="ru-RU" dirty="0" err="1"/>
              <a:t>қилиб</a:t>
            </a:r>
            <a:r>
              <a:rPr lang="ru-RU" dirty="0"/>
              <a:t> </a:t>
            </a:r>
            <a:r>
              <a:rPr lang="ru-RU" dirty="0" err="1"/>
              <a:t>олди</a:t>
            </a:r>
            <a:r>
              <a:rPr lang="ru-RU" dirty="0"/>
              <a:t>.</a:t>
            </a:r>
            <a:endParaRPr lang="uz-Cyrl-U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Картинки по запросу виды хлопчатни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845734"/>
            <a:ext cx="4442470" cy="2983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5570" name="Group 2"/>
          <p:cNvGrpSpPr>
            <a:grpSpLocks noChangeAspect="1"/>
          </p:cNvGrpSpPr>
          <p:nvPr/>
        </p:nvGrpSpPr>
        <p:grpSpPr bwMode="auto">
          <a:xfrm>
            <a:off x="114300" y="1168400"/>
            <a:ext cx="8850313" cy="5486400"/>
            <a:chOff x="4829" y="1378"/>
            <a:chExt cx="7484" cy="4508"/>
          </a:xfrm>
        </p:grpSpPr>
        <p:sp>
          <p:nvSpPr>
            <p:cNvPr id="365571" name="AutoShape 3"/>
            <p:cNvSpPr>
              <a:spLocks noChangeAspect="1" noChangeArrowheads="1"/>
            </p:cNvSpPr>
            <p:nvPr/>
          </p:nvSpPr>
          <p:spPr bwMode="auto">
            <a:xfrm>
              <a:off x="4829" y="1378"/>
              <a:ext cx="7484" cy="4508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00FF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72" name="Oval 4"/>
            <p:cNvSpPr>
              <a:spLocks noChangeArrowheads="1"/>
            </p:cNvSpPr>
            <p:nvPr/>
          </p:nvSpPr>
          <p:spPr bwMode="auto">
            <a:xfrm>
              <a:off x="8050" y="1848"/>
              <a:ext cx="758" cy="751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73" name="Oval 5"/>
            <p:cNvSpPr>
              <a:spLocks noChangeArrowheads="1"/>
            </p:cNvSpPr>
            <p:nvPr/>
          </p:nvSpPr>
          <p:spPr bwMode="auto">
            <a:xfrm>
              <a:off x="6629" y="3350"/>
              <a:ext cx="95" cy="94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74" name="Oval 6"/>
            <p:cNvSpPr>
              <a:spLocks noChangeArrowheads="1"/>
            </p:cNvSpPr>
            <p:nvPr/>
          </p:nvSpPr>
          <p:spPr bwMode="auto">
            <a:xfrm>
              <a:off x="10229" y="3350"/>
              <a:ext cx="758" cy="753"/>
            </a:xfrm>
            <a:prstGeom prst="ellipse">
              <a:avLst/>
            </a:prstGeom>
            <a:solidFill>
              <a:srgbClr val="3333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75" name="Oval 7"/>
            <p:cNvSpPr>
              <a:spLocks noChangeArrowheads="1"/>
            </p:cNvSpPr>
            <p:nvPr/>
          </p:nvSpPr>
          <p:spPr bwMode="auto">
            <a:xfrm>
              <a:off x="6440" y="3163"/>
              <a:ext cx="757" cy="750"/>
            </a:xfrm>
            <a:prstGeom prst="ellipse">
              <a:avLst/>
            </a:prstGeom>
            <a:solidFill>
              <a:srgbClr val="3333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76" name="Oval 8"/>
            <p:cNvSpPr>
              <a:spLocks noChangeArrowheads="1"/>
            </p:cNvSpPr>
            <p:nvPr/>
          </p:nvSpPr>
          <p:spPr bwMode="auto">
            <a:xfrm>
              <a:off x="5587" y="4759"/>
              <a:ext cx="474" cy="47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77" name="Oval 9"/>
            <p:cNvSpPr>
              <a:spLocks noChangeArrowheads="1"/>
            </p:cNvSpPr>
            <p:nvPr/>
          </p:nvSpPr>
          <p:spPr bwMode="auto">
            <a:xfrm>
              <a:off x="7671" y="4759"/>
              <a:ext cx="475" cy="47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78" name="Oval 10"/>
            <p:cNvSpPr>
              <a:spLocks noChangeArrowheads="1"/>
            </p:cNvSpPr>
            <p:nvPr/>
          </p:nvSpPr>
          <p:spPr bwMode="auto">
            <a:xfrm>
              <a:off x="9282" y="4759"/>
              <a:ext cx="473" cy="47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79" name="Oval 11"/>
            <p:cNvSpPr>
              <a:spLocks noChangeArrowheads="1"/>
            </p:cNvSpPr>
            <p:nvPr/>
          </p:nvSpPr>
          <p:spPr bwMode="auto">
            <a:xfrm>
              <a:off x="11176" y="4759"/>
              <a:ext cx="474" cy="4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80" name="Line 12"/>
            <p:cNvSpPr>
              <a:spLocks noChangeShapeType="1"/>
            </p:cNvSpPr>
            <p:nvPr/>
          </p:nvSpPr>
          <p:spPr bwMode="auto">
            <a:xfrm flipH="1">
              <a:off x="7008" y="2317"/>
              <a:ext cx="1042" cy="9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81" name="Line 13"/>
            <p:cNvSpPr>
              <a:spLocks noChangeShapeType="1"/>
            </p:cNvSpPr>
            <p:nvPr/>
          </p:nvSpPr>
          <p:spPr bwMode="auto">
            <a:xfrm>
              <a:off x="8808" y="2317"/>
              <a:ext cx="1610" cy="103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82" name="Oval 14"/>
            <p:cNvSpPr>
              <a:spLocks noChangeArrowheads="1"/>
            </p:cNvSpPr>
            <p:nvPr/>
          </p:nvSpPr>
          <p:spPr bwMode="auto">
            <a:xfrm>
              <a:off x="8145" y="1942"/>
              <a:ext cx="568" cy="563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83" name="Oval 15"/>
            <p:cNvSpPr>
              <a:spLocks noChangeArrowheads="1"/>
            </p:cNvSpPr>
            <p:nvPr/>
          </p:nvSpPr>
          <p:spPr bwMode="auto">
            <a:xfrm>
              <a:off x="8334" y="2130"/>
              <a:ext cx="190" cy="184"/>
            </a:xfrm>
            <a:prstGeom prst="ellipse">
              <a:avLst/>
            </a:prstGeom>
            <a:solidFill>
              <a:srgbClr val="333300"/>
            </a:solidFill>
            <a:ln w="9525">
              <a:solidFill>
                <a:srgbClr val="0033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84" name="Line 16"/>
            <p:cNvSpPr>
              <a:spLocks noChangeShapeType="1"/>
            </p:cNvSpPr>
            <p:nvPr/>
          </p:nvSpPr>
          <p:spPr bwMode="auto">
            <a:xfrm>
              <a:off x="7103" y="3726"/>
              <a:ext cx="663" cy="103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85" name="Line 17"/>
            <p:cNvSpPr>
              <a:spLocks noChangeShapeType="1"/>
            </p:cNvSpPr>
            <p:nvPr/>
          </p:nvSpPr>
          <p:spPr bwMode="auto">
            <a:xfrm flipH="1">
              <a:off x="5966" y="3820"/>
              <a:ext cx="568" cy="93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86" name="Line 18"/>
            <p:cNvSpPr>
              <a:spLocks noChangeShapeType="1"/>
            </p:cNvSpPr>
            <p:nvPr/>
          </p:nvSpPr>
          <p:spPr bwMode="auto">
            <a:xfrm flipH="1">
              <a:off x="9660" y="3914"/>
              <a:ext cx="569" cy="8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87" name="Line 19"/>
            <p:cNvSpPr>
              <a:spLocks noChangeShapeType="1"/>
            </p:cNvSpPr>
            <p:nvPr/>
          </p:nvSpPr>
          <p:spPr bwMode="auto">
            <a:xfrm>
              <a:off x="10892" y="4008"/>
              <a:ext cx="379" cy="75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88" name="Oval 20"/>
            <p:cNvSpPr>
              <a:spLocks noChangeArrowheads="1"/>
            </p:cNvSpPr>
            <p:nvPr/>
          </p:nvSpPr>
          <p:spPr bwMode="auto">
            <a:xfrm>
              <a:off x="10324" y="3444"/>
              <a:ext cx="568" cy="565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89" name="Oval 21"/>
            <p:cNvSpPr>
              <a:spLocks noChangeArrowheads="1"/>
            </p:cNvSpPr>
            <p:nvPr/>
          </p:nvSpPr>
          <p:spPr bwMode="auto">
            <a:xfrm>
              <a:off x="6534" y="3257"/>
              <a:ext cx="569" cy="557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90" name="Oval 22"/>
            <p:cNvSpPr>
              <a:spLocks noChangeArrowheads="1"/>
            </p:cNvSpPr>
            <p:nvPr/>
          </p:nvSpPr>
          <p:spPr bwMode="auto">
            <a:xfrm>
              <a:off x="6724" y="3444"/>
              <a:ext cx="189" cy="188"/>
            </a:xfrm>
            <a:prstGeom prst="ellipse">
              <a:avLst/>
            </a:prstGeom>
            <a:solidFill>
              <a:srgbClr val="3333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91" name="Oval 23"/>
            <p:cNvSpPr>
              <a:spLocks noChangeArrowheads="1"/>
            </p:cNvSpPr>
            <p:nvPr/>
          </p:nvSpPr>
          <p:spPr bwMode="auto">
            <a:xfrm>
              <a:off x="10513" y="3632"/>
              <a:ext cx="189" cy="188"/>
            </a:xfrm>
            <a:prstGeom prst="ellipse">
              <a:avLst/>
            </a:prstGeom>
            <a:solidFill>
              <a:srgbClr val="3333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92" name="Text Box 24"/>
            <p:cNvSpPr txBox="1">
              <a:spLocks noChangeArrowheads="1"/>
            </p:cNvSpPr>
            <p:nvPr/>
          </p:nvSpPr>
          <p:spPr bwMode="auto">
            <a:xfrm>
              <a:off x="4924" y="5323"/>
              <a:ext cx="1610" cy="4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Африка Осиё группачаси  </a:t>
              </a:r>
              <a:r>
                <a:rPr lang="en-US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G</a:t>
              </a:r>
              <a:r>
                <a:rPr lang="ru-RU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.</a:t>
              </a:r>
              <a:r>
                <a:rPr lang="en-US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Herbaceum</a:t>
              </a:r>
              <a:r>
                <a:rPr lang="ru-RU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Z</a:t>
              </a:r>
              <a:r>
                <a:rPr lang="ru-RU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/  </a:t>
              </a: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93" name="Text Box 25"/>
            <p:cNvSpPr txBox="1">
              <a:spLocks noChangeArrowheads="1"/>
            </p:cNvSpPr>
            <p:nvPr/>
          </p:nvSpPr>
          <p:spPr bwMode="auto">
            <a:xfrm>
              <a:off x="7008" y="5323"/>
              <a:ext cx="1515" cy="4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Хинд Хитой группачаси</a:t>
              </a:r>
            </a:p>
            <a:p>
              <a:r>
                <a:rPr lang="en-US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G</a:t>
              </a:r>
              <a:r>
                <a:rPr lang="ru-RU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/</a:t>
              </a:r>
              <a:r>
                <a:rPr lang="en-US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Arbareum</a:t>
              </a:r>
              <a:r>
                <a:rPr lang="ru-RU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Z</a:t>
              </a:r>
              <a:r>
                <a:rPr lang="ru-RU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/</a:t>
              </a: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94" name="Text Box 26"/>
            <p:cNvSpPr txBox="1">
              <a:spLocks noChangeArrowheads="1"/>
            </p:cNvSpPr>
            <p:nvPr/>
          </p:nvSpPr>
          <p:spPr bwMode="auto">
            <a:xfrm>
              <a:off x="8713" y="5323"/>
              <a:ext cx="1610" cy="4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Марказий Америка группачаси </a:t>
              </a:r>
              <a:r>
                <a:rPr lang="en-US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G</a:t>
              </a:r>
              <a:r>
                <a:rPr lang="ru-RU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/</a:t>
              </a:r>
              <a:r>
                <a:rPr lang="en-US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Hirsutum</a:t>
              </a:r>
              <a:r>
                <a:rPr lang="ru-RU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Z</a:t>
              </a:r>
              <a:r>
                <a:rPr lang="ru-RU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/</a:t>
              </a:r>
            </a:p>
            <a:p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95" name="Text Box 27"/>
            <p:cNvSpPr txBox="1">
              <a:spLocks noChangeArrowheads="1"/>
            </p:cNvSpPr>
            <p:nvPr/>
          </p:nvSpPr>
          <p:spPr bwMode="auto">
            <a:xfrm>
              <a:off x="10513" y="5323"/>
              <a:ext cx="1705" cy="469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Жанубий Америка группачаси  </a:t>
              </a:r>
              <a:r>
                <a:rPr lang="en-US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G</a:t>
              </a:r>
              <a:r>
                <a:rPr lang="ru-RU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/</a:t>
              </a:r>
              <a:r>
                <a:rPr lang="en-US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Barbadense</a:t>
              </a:r>
              <a:r>
                <a:rPr lang="ru-RU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 </a:t>
              </a:r>
              <a:r>
                <a:rPr lang="en-US" sz="12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Z</a:t>
              </a:r>
              <a:endParaRPr lang="ru-RU" smtClean="0">
                <a:solidFill>
                  <a:srgbClr val="000000"/>
                </a:solidFill>
              </a:endParaRPr>
            </a:p>
          </p:txBody>
        </p:sp>
        <p:sp>
          <p:nvSpPr>
            <p:cNvPr id="365596" name="Text Box 28"/>
            <p:cNvSpPr txBox="1">
              <a:spLocks noChangeArrowheads="1"/>
            </p:cNvSpPr>
            <p:nvPr/>
          </p:nvSpPr>
          <p:spPr bwMode="auto">
            <a:xfrm>
              <a:off x="4829" y="2693"/>
              <a:ext cx="1706" cy="56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Эски дунё группаси (Соматик хужайраларида 26 та хромосома )</a:t>
              </a:r>
              <a:endParaRPr lang="ru-RU" sz="2000" smtClean="0">
                <a:solidFill>
                  <a:srgbClr val="000000"/>
                </a:solidFill>
              </a:endParaRPr>
            </a:p>
          </p:txBody>
        </p:sp>
        <p:sp>
          <p:nvSpPr>
            <p:cNvPr id="365597" name="Text Box 29"/>
            <p:cNvSpPr txBox="1">
              <a:spLocks noChangeArrowheads="1"/>
            </p:cNvSpPr>
            <p:nvPr/>
          </p:nvSpPr>
          <p:spPr bwMode="auto">
            <a:xfrm>
              <a:off x="10418" y="2599"/>
              <a:ext cx="1516" cy="657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r>
                <a:rPr lang="ru-RU" sz="1400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Янги дунё группаси (Соматик хужайраларида 52 та хромосома)</a:t>
              </a:r>
              <a:endParaRPr lang="ru-RU" sz="2000" smtClean="0">
                <a:solidFill>
                  <a:srgbClr val="000000"/>
                </a:solidFill>
              </a:endParaRPr>
            </a:p>
          </p:txBody>
        </p:sp>
        <p:sp>
          <p:nvSpPr>
            <p:cNvPr id="365598" name="Text Box 30"/>
            <p:cNvSpPr txBox="1">
              <a:spLocks noChangeArrowheads="1"/>
            </p:cNvSpPr>
            <p:nvPr/>
          </p:nvSpPr>
          <p:spPr bwMode="auto">
            <a:xfrm>
              <a:off x="7482" y="1472"/>
              <a:ext cx="1800" cy="28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algn="ctr"/>
              <a:r>
                <a:rPr lang="en-US" sz="1600" b="1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Gossipium </a:t>
              </a:r>
              <a:r>
                <a:rPr lang="ru-RU" sz="1600" b="1" smtClean="0">
                  <a:solidFill>
                    <a:srgbClr val="000000"/>
                  </a:solidFill>
                  <a:latin typeface="Times New Roman" panose="02020603050405020304" pitchFamily="18" charset="0"/>
                </a:rPr>
                <a:t>авлоди</a:t>
              </a:r>
              <a:endParaRPr lang="ru-RU" sz="2400" b="1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365599" name="Rectangle 31"/>
          <p:cNvSpPr>
            <a:spLocks noGrp="1" noChangeArrowheads="1"/>
          </p:cNvSpPr>
          <p:nvPr>
            <p:ph type="title"/>
          </p:nvPr>
        </p:nvSpPr>
        <p:spPr>
          <a:xfrm>
            <a:off x="395288" y="692150"/>
            <a:ext cx="8280400" cy="274638"/>
          </a:xfrm>
        </p:spPr>
        <p:txBody>
          <a:bodyPr>
            <a:normAutofit fontScale="90000"/>
          </a:bodyPr>
          <a:lstStyle/>
          <a:p>
            <a:pPr algn="ctr"/>
            <a:r>
              <a:rPr lang="uz-Cyrl-UZ" sz="2400"/>
              <a:t>Г.С.Зайцевнинг ғўзанинг ботаник классификацияси схемаси</a:t>
            </a:r>
            <a:endParaRPr lang="ru-RU" sz="2400"/>
          </a:p>
        </p:txBody>
      </p:sp>
    </p:spTree>
    <p:extLst>
      <p:ext uri="{BB962C8B-B14F-4D97-AF65-F5344CB8AC3E}">
        <p14:creationId xmlns:p14="http://schemas.microsoft.com/office/powerpoint/2010/main" val="710593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218051"/>
            <a:ext cx="6347048" cy="5688012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ru-RU" sz="2000" dirty="0"/>
              <a:t>Зайцев </a:t>
            </a:r>
            <a:r>
              <a:rPr lang="ru-RU" sz="2000" dirty="0" err="1"/>
              <a:t>барча</a:t>
            </a:r>
            <a:r>
              <a:rPr lang="ru-RU" sz="2000" dirty="0"/>
              <a:t> </a:t>
            </a:r>
            <a:r>
              <a:rPr lang="ru-RU" sz="2000" dirty="0" err="1"/>
              <a:t>ғўза</a:t>
            </a:r>
            <a:r>
              <a:rPr lang="ru-RU" sz="2000" dirty="0"/>
              <a:t> </a:t>
            </a:r>
            <a:r>
              <a:rPr lang="ru-RU" sz="2000" dirty="0" err="1"/>
              <a:t>формаларини</a:t>
            </a:r>
            <a:r>
              <a:rPr lang="ru-RU" sz="2000" dirty="0"/>
              <a:t> </a:t>
            </a:r>
            <a:r>
              <a:rPr lang="ru-RU" sz="2000" dirty="0" err="1"/>
              <a:t>иккита</a:t>
            </a:r>
            <a:r>
              <a:rPr lang="ru-RU" sz="2000" dirty="0"/>
              <a:t> </a:t>
            </a:r>
            <a:r>
              <a:rPr lang="ru-RU" sz="2000" dirty="0" err="1"/>
              <a:t>катта</a:t>
            </a:r>
            <a:r>
              <a:rPr lang="ru-RU" sz="2000" dirty="0"/>
              <a:t> </a:t>
            </a:r>
            <a:r>
              <a:rPr lang="ru-RU" sz="2000" dirty="0" err="1"/>
              <a:t>группага</a:t>
            </a:r>
            <a:r>
              <a:rPr lang="ru-RU" sz="2000" dirty="0"/>
              <a:t> </a:t>
            </a:r>
            <a:r>
              <a:rPr lang="ru-RU" sz="2000" dirty="0" err="1"/>
              <a:t>бўлади</a:t>
            </a:r>
            <a:r>
              <a:rPr lang="ru-RU" sz="2000" dirty="0"/>
              <a:t>; Янги </a:t>
            </a:r>
            <a:r>
              <a:rPr lang="ru-RU" sz="2000" dirty="0" err="1"/>
              <a:t>дунё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Эски</a:t>
            </a:r>
            <a:r>
              <a:rPr lang="ru-RU" sz="2000" dirty="0"/>
              <a:t> </a:t>
            </a:r>
            <a:r>
              <a:rPr lang="ru-RU" sz="2000" dirty="0" err="1"/>
              <a:t>дунё</a:t>
            </a:r>
            <a:r>
              <a:rPr lang="ru-RU" sz="2000" dirty="0"/>
              <a:t> </a:t>
            </a:r>
            <a:r>
              <a:rPr lang="ru-RU" sz="2000" dirty="0" err="1"/>
              <a:t>ғўзаси</a:t>
            </a:r>
            <a:r>
              <a:rPr lang="ru-RU" sz="2000" dirty="0"/>
              <a:t>. Бунда у </a:t>
            </a:r>
            <a:r>
              <a:rPr lang="ru-RU" sz="2000" dirty="0" err="1"/>
              <a:t>ғўзадаги</a:t>
            </a:r>
            <a:r>
              <a:rPr lang="ru-RU" sz="2000" dirty="0"/>
              <a:t> </a:t>
            </a:r>
            <a:r>
              <a:rPr lang="ru-RU" sz="2000" dirty="0" err="1"/>
              <a:t>хромосомалар</a:t>
            </a:r>
            <a:r>
              <a:rPr lang="ru-RU" sz="2000" dirty="0"/>
              <a:t> </a:t>
            </a:r>
            <a:r>
              <a:rPr lang="ru-RU" sz="2000" dirty="0" err="1"/>
              <a:t>сонини</a:t>
            </a:r>
            <a:r>
              <a:rPr lang="ru-RU" sz="2000" dirty="0"/>
              <a:t> </a:t>
            </a:r>
            <a:r>
              <a:rPr lang="ru-RU" sz="2000" dirty="0" err="1"/>
              <a:t>асос</a:t>
            </a:r>
            <a:r>
              <a:rPr lang="ru-RU" sz="2000" dirty="0"/>
              <a:t> </a:t>
            </a:r>
            <a:r>
              <a:rPr lang="ru-RU" sz="2000" dirty="0" err="1"/>
              <a:t>қилиб</a:t>
            </a:r>
            <a:r>
              <a:rPr lang="ru-RU" sz="2000" dirty="0"/>
              <a:t> </a:t>
            </a:r>
            <a:r>
              <a:rPr lang="ru-RU" sz="2000" dirty="0" err="1"/>
              <a:t>олади</a:t>
            </a:r>
            <a:r>
              <a:rPr lang="ru-RU" sz="2000" dirty="0"/>
              <a:t>. Янги </a:t>
            </a:r>
            <a:r>
              <a:rPr lang="ru-RU" sz="2000" dirty="0" err="1"/>
              <a:t>дунё</a:t>
            </a:r>
            <a:r>
              <a:rPr lang="ru-RU" sz="2000" dirty="0"/>
              <a:t> </a:t>
            </a:r>
            <a:r>
              <a:rPr lang="ru-RU" sz="2000" dirty="0" err="1"/>
              <a:t>ғўзасида</a:t>
            </a:r>
            <a:r>
              <a:rPr lang="ru-RU" sz="2000" dirty="0"/>
              <a:t> </a:t>
            </a:r>
            <a:r>
              <a:rPr lang="ru-RU" sz="2000" dirty="0" err="1"/>
              <a:t>хромосомалар</a:t>
            </a:r>
            <a:r>
              <a:rPr lang="ru-RU" sz="2000" dirty="0"/>
              <a:t> </a:t>
            </a:r>
            <a:r>
              <a:rPr lang="ru-RU" sz="2000" dirty="0" err="1"/>
              <a:t>соматик</a:t>
            </a:r>
            <a:r>
              <a:rPr lang="ru-RU" sz="2000" dirty="0"/>
              <a:t> </a:t>
            </a:r>
            <a:r>
              <a:rPr lang="ru-RU" sz="2000" dirty="0" err="1"/>
              <a:t>ҳужайрада</a:t>
            </a:r>
            <a:r>
              <a:rPr lang="ru-RU" sz="2000" dirty="0"/>
              <a:t> 52 та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жинсий</a:t>
            </a:r>
            <a:r>
              <a:rPr lang="ru-RU" sz="2000" dirty="0"/>
              <a:t> </a:t>
            </a:r>
            <a:r>
              <a:rPr lang="ru-RU" sz="2000" dirty="0" err="1"/>
              <a:t>хужайрада</a:t>
            </a:r>
            <a:r>
              <a:rPr lang="ru-RU" sz="2000" dirty="0"/>
              <a:t> 26 та, </a:t>
            </a:r>
            <a:r>
              <a:rPr lang="ru-RU" sz="2000" dirty="0" err="1"/>
              <a:t>эски</a:t>
            </a:r>
            <a:r>
              <a:rPr lang="ru-RU" sz="2000" dirty="0"/>
              <a:t> </a:t>
            </a:r>
            <a:r>
              <a:rPr lang="ru-RU" sz="2000" dirty="0" err="1"/>
              <a:t>дунё</a:t>
            </a:r>
            <a:r>
              <a:rPr lang="ru-RU" sz="2000" dirty="0"/>
              <a:t> </a:t>
            </a:r>
            <a:r>
              <a:rPr lang="ru-RU" sz="2000" dirty="0" err="1"/>
              <a:t>ғўзасида</a:t>
            </a:r>
            <a:r>
              <a:rPr lang="ru-RU" sz="2000" dirty="0"/>
              <a:t> </a:t>
            </a:r>
            <a:r>
              <a:rPr lang="ru-RU" sz="2000" dirty="0" err="1"/>
              <a:t>соматикда</a:t>
            </a:r>
            <a:r>
              <a:rPr lang="ru-RU" sz="2000" dirty="0"/>
              <a:t> 26 та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жинсий</a:t>
            </a:r>
            <a:r>
              <a:rPr lang="ru-RU" sz="2000" dirty="0"/>
              <a:t> </a:t>
            </a:r>
            <a:r>
              <a:rPr lang="ru-RU" sz="2000" dirty="0" err="1"/>
              <a:t>ужайрада</a:t>
            </a:r>
            <a:r>
              <a:rPr lang="ru-RU" sz="2000" dirty="0"/>
              <a:t> 13 </a:t>
            </a:r>
            <a:r>
              <a:rPr lang="ru-RU" sz="2000" dirty="0" err="1"/>
              <a:t>тани</a:t>
            </a:r>
            <a:r>
              <a:rPr lang="ru-RU" sz="2000" dirty="0"/>
              <a:t> </a:t>
            </a:r>
            <a:r>
              <a:rPr lang="ru-RU" sz="2000" dirty="0" err="1"/>
              <a:t>ташкил</a:t>
            </a:r>
            <a:r>
              <a:rPr lang="ru-RU" sz="2000" dirty="0"/>
              <a:t> </a:t>
            </a:r>
            <a:r>
              <a:rPr lang="ru-RU" sz="2000" dirty="0" err="1"/>
              <a:t>этади</a:t>
            </a:r>
            <a:r>
              <a:rPr lang="ru-RU" sz="2000" dirty="0"/>
              <a:t>. </a:t>
            </a:r>
            <a:r>
              <a:rPr lang="ru-RU" sz="2000" dirty="0" err="1"/>
              <a:t>Тадқиқотчи</a:t>
            </a:r>
            <a:r>
              <a:rPr lang="ru-RU" sz="2000" dirty="0"/>
              <a:t> </a:t>
            </a:r>
            <a:r>
              <a:rPr lang="ru-RU" sz="2000" dirty="0" err="1"/>
              <a:t>ушбу</a:t>
            </a:r>
            <a:r>
              <a:rPr lang="ru-RU" sz="2000" dirty="0"/>
              <a:t> </a:t>
            </a:r>
            <a:r>
              <a:rPr lang="ru-RU" sz="2000" dirty="0" err="1"/>
              <a:t>иккита</a:t>
            </a:r>
            <a:r>
              <a:rPr lang="ru-RU" sz="2000" dirty="0"/>
              <a:t> </a:t>
            </a:r>
            <a:r>
              <a:rPr lang="ru-RU" sz="2000" dirty="0" err="1"/>
              <a:t>гурухни</a:t>
            </a:r>
            <a:r>
              <a:rPr lang="ru-RU" sz="2000" dirty="0"/>
              <a:t> </a:t>
            </a:r>
            <a:r>
              <a:rPr lang="ru-RU" sz="2000" dirty="0" err="1"/>
              <a:t>ўз</a:t>
            </a:r>
            <a:r>
              <a:rPr lang="ru-RU" sz="2000" dirty="0"/>
              <a:t> </a:t>
            </a:r>
            <a:r>
              <a:rPr lang="ru-RU" sz="2000" dirty="0" err="1"/>
              <a:t>навбатида</a:t>
            </a:r>
            <a:r>
              <a:rPr lang="ru-RU" sz="2000" dirty="0"/>
              <a:t> </a:t>
            </a:r>
            <a:r>
              <a:rPr lang="ru-RU" sz="2000" dirty="0" err="1"/>
              <a:t>яна</a:t>
            </a:r>
            <a:r>
              <a:rPr lang="ru-RU" sz="2000" dirty="0"/>
              <a:t> </a:t>
            </a:r>
            <a:r>
              <a:rPr lang="ru-RU" sz="2000" dirty="0" err="1"/>
              <a:t>иккитадан</a:t>
            </a:r>
            <a:r>
              <a:rPr lang="ru-RU" sz="2000" dirty="0"/>
              <a:t> </a:t>
            </a:r>
            <a:r>
              <a:rPr lang="ru-RU" sz="2000" dirty="0" err="1"/>
              <a:t>кенжа</a:t>
            </a:r>
            <a:r>
              <a:rPr lang="ru-RU" sz="2000" dirty="0"/>
              <a:t> </a:t>
            </a:r>
            <a:r>
              <a:rPr lang="ru-RU" sz="2000" dirty="0" err="1"/>
              <a:t>гурухларга</a:t>
            </a:r>
            <a:r>
              <a:rPr lang="ru-RU" sz="2000" dirty="0"/>
              <a:t> </a:t>
            </a:r>
            <a:r>
              <a:rPr lang="ru-RU" sz="2000" dirty="0" err="1"/>
              <a:t>бўлади</a:t>
            </a:r>
            <a:r>
              <a:rPr lang="ru-RU" sz="2000" dirty="0"/>
              <a:t>; </a:t>
            </a:r>
            <a:r>
              <a:rPr lang="ru-RU" sz="2000" dirty="0" err="1"/>
              <a:t>Эски</a:t>
            </a:r>
            <a:r>
              <a:rPr lang="ru-RU" sz="2000" dirty="0"/>
              <a:t> </a:t>
            </a:r>
            <a:r>
              <a:rPr lang="ru-RU" sz="2000" dirty="0" err="1"/>
              <a:t>дунё</a:t>
            </a:r>
            <a:r>
              <a:rPr lang="ru-RU" sz="2000" dirty="0"/>
              <a:t> </a:t>
            </a:r>
            <a:r>
              <a:rPr lang="ru-RU" sz="2000" dirty="0" err="1"/>
              <a:t>ғўзаси</a:t>
            </a:r>
            <a:r>
              <a:rPr lang="ru-RU" sz="2000" dirty="0"/>
              <a:t> </a:t>
            </a:r>
            <a:r>
              <a:rPr lang="ru-RU" sz="2000" dirty="0" err="1"/>
              <a:t>гурухларини</a:t>
            </a:r>
            <a:r>
              <a:rPr lang="ru-RU" sz="2000" dirty="0"/>
              <a:t> Африка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Ҳинди-Хитой</a:t>
            </a:r>
            <a:r>
              <a:rPr lang="ru-RU" sz="2000" dirty="0"/>
              <a:t> </a:t>
            </a:r>
            <a:r>
              <a:rPr lang="ru-RU" sz="2000" dirty="0" err="1"/>
              <a:t>кенжа</a:t>
            </a:r>
            <a:r>
              <a:rPr lang="ru-RU" sz="2000" dirty="0"/>
              <a:t> </a:t>
            </a:r>
            <a:r>
              <a:rPr lang="ru-RU" sz="2000" dirty="0" err="1"/>
              <a:t>гурухларга</a:t>
            </a:r>
            <a:r>
              <a:rPr lang="ru-RU" sz="2000" dirty="0"/>
              <a:t>, Янги </a:t>
            </a:r>
            <a:r>
              <a:rPr lang="ru-RU" sz="2000" dirty="0" err="1"/>
              <a:t>дунё</a:t>
            </a:r>
            <a:r>
              <a:rPr lang="ru-RU" sz="2000" dirty="0"/>
              <a:t> </a:t>
            </a:r>
            <a:r>
              <a:rPr lang="ru-RU" sz="2000" dirty="0" err="1"/>
              <a:t>ғўзаси</a:t>
            </a:r>
            <a:r>
              <a:rPr lang="ru-RU" sz="2000" dirty="0"/>
              <a:t> </a:t>
            </a:r>
            <a:r>
              <a:rPr lang="ru-RU" sz="2000" dirty="0" err="1"/>
              <a:t>гурухини</a:t>
            </a:r>
            <a:r>
              <a:rPr lang="ru-RU" sz="2000" dirty="0"/>
              <a:t> </a:t>
            </a:r>
            <a:r>
              <a:rPr lang="ru-RU" sz="2000" dirty="0" err="1"/>
              <a:t>Марказий</a:t>
            </a:r>
            <a:r>
              <a:rPr lang="ru-RU" sz="2000" dirty="0"/>
              <a:t> Америка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Жанубий</a:t>
            </a:r>
            <a:r>
              <a:rPr lang="ru-RU" sz="2000" dirty="0"/>
              <a:t> Америка </a:t>
            </a:r>
            <a:r>
              <a:rPr lang="ru-RU" sz="2000" dirty="0" err="1"/>
              <a:t>кенжа</a:t>
            </a:r>
            <a:r>
              <a:rPr lang="ru-RU" sz="2000" dirty="0"/>
              <a:t> </a:t>
            </a:r>
            <a:r>
              <a:rPr lang="ru-RU" sz="2000" dirty="0" err="1"/>
              <a:t>гуруҳларга</a:t>
            </a:r>
            <a:r>
              <a:rPr lang="ru-RU" sz="2000" dirty="0"/>
              <a:t>. Шу </a:t>
            </a:r>
            <a:r>
              <a:rPr lang="ru-RU" sz="2000" dirty="0" err="1"/>
              <a:t>жиҳатдан</a:t>
            </a:r>
            <a:r>
              <a:rPr lang="ru-RU" sz="2000" dirty="0"/>
              <a:t> </a:t>
            </a:r>
            <a:r>
              <a:rPr lang="ru-RU" sz="2000" dirty="0" err="1"/>
              <a:t>ҳам</a:t>
            </a:r>
            <a:r>
              <a:rPr lang="ru-RU" sz="2000" dirty="0"/>
              <a:t> </a:t>
            </a:r>
            <a:r>
              <a:rPr lang="ru-RU" sz="2000" dirty="0" err="1"/>
              <a:t>унинг</a:t>
            </a:r>
            <a:r>
              <a:rPr lang="ru-RU" sz="2000" dirty="0"/>
              <a:t> </a:t>
            </a:r>
            <a:r>
              <a:rPr lang="ru-RU" sz="2000" dirty="0" err="1"/>
              <a:t>классификацияси</a:t>
            </a:r>
            <a:r>
              <a:rPr lang="ru-RU" sz="2000" dirty="0"/>
              <a:t> </a:t>
            </a:r>
            <a:r>
              <a:rPr lang="ru-RU" sz="2000" dirty="0" err="1"/>
              <a:t>аввалги</a:t>
            </a:r>
            <a:r>
              <a:rPr lang="ru-RU" sz="2000" dirty="0"/>
              <a:t> </a:t>
            </a:r>
            <a:r>
              <a:rPr lang="ru-RU" sz="2000" dirty="0" err="1"/>
              <a:t>классификациялардан</a:t>
            </a:r>
            <a:r>
              <a:rPr lang="ru-RU" sz="2000" dirty="0"/>
              <a:t> </a:t>
            </a:r>
            <a:r>
              <a:rPr lang="ru-RU" sz="2000" dirty="0" err="1"/>
              <a:t>устун</a:t>
            </a:r>
            <a:r>
              <a:rPr lang="ru-RU" sz="2000" dirty="0"/>
              <a:t> </a:t>
            </a:r>
            <a:r>
              <a:rPr lang="ru-RU" sz="2000" dirty="0" err="1"/>
              <a:t>эди</a:t>
            </a:r>
            <a:r>
              <a:rPr lang="ru-RU" sz="2000" dirty="0"/>
              <a:t>. </a:t>
            </a:r>
            <a:r>
              <a:rPr lang="ru-RU" sz="2000" dirty="0" err="1"/>
              <a:t>Бироқ</a:t>
            </a:r>
            <a:r>
              <a:rPr lang="ru-RU" sz="2000" dirty="0"/>
              <a:t> </a:t>
            </a:r>
            <a:r>
              <a:rPr lang="ru-RU" sz="2000" dirty="0" err="1"/>
              <a:t>бу</a:t>
            </a:r>
            <a:r>
              <a:rPr lang="ru-RU" sz="2000" dirty="0"/>
              <a:t> классификация </a:t>
            </a:r>
            <a:r>
              <a:rPr lang="ru-RU" sz="2000" dirty="0" err="1"/>
              <a:t>ҳам</a:t>
            </a:r>
            <a:r>
              <a:rPr lang="ru-RU" sz="2000" dirty="0"/>
              <a:t> </a:t>
            </a:r>
            <a:r>
              <a:rPr lang="ru-RU" sz="2000" dirty="0" err="1"/>
              <a:t>якунини</a:t>
            </a:r>
            <a:r>
              <a:rPr lang="ru-RU" sz="2000" dirty="0"/>
              <a:t> </a:t>
            </a:r>
            <a:r>
              <a:rPr lang="ru-RU" sz="2000" dirty="0" err="1"/>
              <a:t>топмаган</a:t>
            </a:r>
            <a:r>
              <a:rPr lang="ru-RU" sz="2000" dirty="0"/>
              <a:t> </a:t>
            </a:r>
            <a:r>
              <a:rPr lang="ru-RU" sz="2000" dirty="0" err="1"/>
              <a:t>эди</a:t>
            </a:r>
            <a:r>
              <a:rPr lang="ru-RU" sz="2000" dirty="0"/>
              <a:t>. </a:t>
            </a:r>
            <a:r>
              <a:rPr lang="ru-RU" sz="2000" dirty="0" err="1"/>
              <a:t>Ҳозирги</a:t>
            </a:r>
            <a:r>
              <a:rPr lang="ru-RU" sz="2000" dirty="0"/>
              <a:t> </a:t>
            </a:r>
            <a:r>
              <a:rPr lang="ru-RU" sz="2000" dirty="0" err="1"/>
              <a:t>кунда</a:t>
            </a:r>
            <a:r>
              <a:rPr lang="ru-RU" sz="2000" dirty="0"/>
              <a:t> </a:t>
            </a:r>
            <a:r>
              <a:rPr lang="ru-RU" sz="2400" dirty="0">
                <a:solidFill>
                  <a:srgbClr val="0033CC"/>
                </a:solidFill>
              </a:rPr>
              <a:t>Хатчинсон, Ф.М. </a:t>
            </a:r>
            <a:r>
              <a:rPr lang="ru-RU" sz="2400" dirty="0" err="1">
                <a:solidFill>
                  <a:srgbClr val="0033CC"/>
                </a:solidFill>
              </a:rPr>
              <a:t>Мауер</a:t>
            </a:r>
            <a:r>
              <a:rPr lang="ru-RU" sz="2400" dirty="0">
                <a:solidFill>
                  <a:srgbClr val="0033CC"/>
                </a:solidFill>
              </a:rPr>
              <a:t> </a:t>
            </a:r>
            <a:r>
              <a:rPr lang="ru-RU" sz="2400" dirty="0" err="1">
                <a:solidFill>
                  <a:srgbClr val="0033CC"/>
                </a:solidFill>
              </a:rPr>
              <a:t>ва</a:t>
            </a:r>
            <a:r>
              <a:rPr lang="ru-RU" sz="2400" dirty="0">
                <a:solidFill>
                  <a:srgbClr val="0033CC"/>
                </a:solidFill>
              </a:rPr>
              <a:t> </a:t>
            </a:r>
            <a:r>
              <a:rPr lang="ru-RU" sz="2400" dirty="0" err="1">
                <a:solidFill>
                  <a:srgbClr val="0033CC"/>
                </a:solidFill>
              </a:rPr>
              <a:t>А.А.Абдуллаевлар</a:t>
            </a:r>
            <a:r>
              <a:rPr lang="ru-RU" sz="2000" dirty="0"/>
              <a:t> </a:t>
            </a:r>
            <a:r>
              <a:rPr lang="ru-RU" sz="2000" dirty="0" err="1"/>
              <a:t>классификацияси</a:t>
            </a:r>
            <a:r>
              <a:rPr lang="ru-RU" sz="2000" dirty="0"/>
              <a:t> </a:t>
            </a:r>
            <a:r>
              <a:rPr lang="ru-RU" sz="2000" dirty="0" err="1"/>
              <a:t>қабул</a:t>
            </a:r>
            <a:r>
              <a:rPr lang="ru-RU" sz="2000" dirty="0"/>
              <a:t> </a:t>
            </a:r>
            <a:r>
              <a:rPr lang="ru-RU" sz="2000" dirty="0" err="1"/>
              <a:t>қилинган</a:t>
            </a:r>
            <a:r>
              <a:rPr lang="ru-RU" sz="2000" dirty="0"/>
              <a:t>. </a:t>
            </a:r>
          </a:p>
          <a:p>
            <a:pPr>
              <a:lnSpc>
                <a:spcPct val="80000"/>
              </a:lnSpc>
            </a:pPr>
            <a:r>
              <a:rPr lang="ru-RU" sz="2000" dirty="0" err="1"/>
              <a:t>Ф.М.Мауер</a:t>
            </a:r>
            <a:r>
              <a:rPr lang="ru-RU" sz="2000" dirty="0"/>
              <a:t> </a:t>
            </a:r>
            <a:r>
              <a:rPr lang="ru-RU" sz="2000" dirty="0" err="1"/>
              <a:t>экилаётган</a:t>
            </a:r>
            <a:r>
              <a:rPr lang="ru-RU" sz="2000" dirty="0"/>
              <a:t> </a:t>
            </a:r>
            <a:r>
              <a:rPr lang="ru-RU" sz="2000" dirty="0" err="1">
                <a:solidFill>
                  <a:srgbClr val="0033CC"/>
                </a:solidFill>
              </a:rPr>
              <a:t>ўрта</a:t>
            </a:r>
            <a:r>
              <a:rPr lang="ru-RU" sz="2000" dirty="0">
                <a:solidFill>
                  <a:srgbClr val="0033CC"/>
                </a:solidFill>
              </a:rPr>
              <a:t> </a:t>
            </a:r>
            <a:r>
              <a:rPr lang="ru-RU" sz="2000" dirty="0" err="1">
                <a:solidFill>
                  <a:srgbClr val="0033CC"/>
                </a:solidFill>
              </a:rPr>
              <a:t>толали</a:t>
            </a:r>
            <a:r>
              <a:rPr lang="ru-RU" sz="2000" dirty="0">
                <a:solidFill>
                  <a:srgbClr val="0033CC"/>
                </a:solidFill>
              </a:rPr>
              <a:t> </a:t>
            </a:r>
            <a:r>
              <a:rPr lang="ru-RU" sz="2000" dirty="0" err="1">
                <a:solidFill>
                  <a:srgbClr val="0033CC"/>
                </a:solidFill>
              </a:rPr>
              <a:t>ғўзани</a:t>
            </a:r>
            <a:r>
              <a:rPr lang="ru-RU" sz="2000" dirty="0">
                <a:solidFill>
                  <a:srgbClr val="0033CC"/>
                </a:solidFill>
              </a:rPr>
              <a:t> </a:t>
            </a:r>
            <a:r>
              <a:rPr lang="ru-RU" sz="2000" dirty="0" err="1">
                <a:solidFill>
                  <a:srgbClr val="0033CC"/>
                </a:solidFill>
              </a:rPr>
              <a:t>учта</a:t>
            </a:r>
            <a:r>
              <a:rPr lang="ru-RU" sz="2000" dirty="0"/>
              <a:t>: </a:t>
            </a:r>
            <a:r>
              <a:rPr lang="ru-RU" sz="2000" dirty="0" err="1">
                <a:solidFill>
                  <a:srgbClr val="0033CC"/>
                </a:solidFill>
              </a:rPr>
              <a:t>Ўрта</a:t>
            </a:r>
            <a:r>
              <a:rPr lang="ru-RU" sz="2000" dirty="0">
                <a:solidFill>
                  <a:srgbClr val="0033CC"/>
                </a:solidFill>
              </a:rPr>
              <a:t> </a:t>
            </a:r>
            <a:r>
              <a:rPr lang="ru-RU" sz="2000" dirty="0" err="1">
                <a:solidFill>
                  <a:srgbClr val="0033CC"/>
                </a:solidFill>
              </a:rPr>
              <a:t>Осиё</a:t>
            </a:r>
            <a:r>
              <a:rPr lang="ru-RU" sz="2000" dirty="0"/>
              <a:t>, </a:t>
            </a:r>
            <a:r>
              <a:rPr lang="ru-RU" sz="2000" dirty="0">
                <a:solidFill>
                  <a:srgbClr val="0033CC"/>
                </a:solidFill>
              </a:rPr>
              <a:t>Закавказье </a:t>
            </a:r>
            <a:r>
              <a:rPr lang="ru-RU" sz="2000" dirty="0" err="1">
                <a:solidFill>
                  <a:srgbClr val="0033CC"/>
                </a:solidFill>
              </a:rPr>
              <a:t>ва</a:t>
            </a:r>
            <a:r>
              <a:rPr lang="ru-RU" sz="2000" dirty="0">
                <a:solidFill>
                  <a:srgbClr val="0033CC"/>
                </a:solidFill>
              </a:rPr>
              <a:t> </a:t>
            </a:r>
            <a:r>
              <a:rPr lang="ru-RU" sz="2000" dirty="0" err="1">
                <a:solidFill>
                  <a:srgbClr val="0033CC"/>
                </a:solidFill>
              </a:rPr>
              <a:t>Шимолий</a:t>
            </a:r>
            <a:r>
              <a:rPr lang="ru-RU" sz="2000" dirty="0">
                <a:solidFill>
                  <a:srgbClr val="0033CC"/>
                </a:solidFill>
              </a:rPr>
              <a:t> Кавказ  Украина</a:t>
            </a:r>
            <a:r>
              <a:rPr lang="ru-RU" sz="2000" dirty="0"/>
              <a:t> </a:t>
            </a:r>
            <a:r>
              <a:rPr lang="ru-RU" sz="2000" dirty="0" err="1"/>
              <a:t>гурухларига</a:t>
            </a:r>
            <a:r>
              <a:rPr lang="ru-RU" sz="2000" dirty="0"/>
              <a:t> </a:t>
            </a:r>
            <a:r>
              <a:rPr lang="ru-RU" sz="2000" dirty="0" err="1"/>
              <a:t>бўлади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айни</a:t>
            </a:r>
            <a:r>
              <a:rPr lang="ru-RU" sz="2000" dirty="0"/>
              <a:t> </a:t>
            </a:r>
            <a:r>
              <a:rPr lang="ru-RU" sz="2000" dirty="0" err="1"/>
              <a:t>вақтда</a:t>
            </a:r>
            <a:r>
              <a:rPr lang="ru-RU" sz="2000" dirty="0"/>
              <a:t> </a:t>
            </a:r>
            <a:r>
              <a:rPr lang="ru-RU" sz="2000" dirty="0" err="1"/>
              <a:t>ҳар</a:t>
            </a:r>
            <a:r>
              <a:rPr lang="ru-RU" sz="2000" dirty="0"/>
              <a:t> </a:t>
            </a:r>
            <a:r>
              <a:rPr lang="ru-RU" sz="2000" dirty="0" err="1"/>
              <a:t>бир</a:t>
            </a:r>
            <a:r>
              <a:rPr lang="ru-RU" sz="2000" dirty="0"/>
              <a:t> </a:t>
            </a:r>
            <a:r>
              <a:rPr lang="ru-RU" sz="2000" dirty="0" err="1"/>
              <a:t>гурухларни</a:t>
            </a:r>
            <a:r>
              <a:rPr lang="ru-RU" sz="2000" dirty="0"/>
              <a:t> </a:t>
            </a:r>
            <a:r>
              <a:rPr lang="ru-RU" sz="2000" dirty="0" err="1"/>
              <a:t>яна</a:t>
            </a:r>
            <a:r>
              <a:rPr lang="ru-RU" sz="2000" dirty="0"/>
              <a:t> </a:t>
            </a:r>
            <a:r>
              <a:rPr lang="ru-RU" sz="2000" dirty="0" err="1"/>
              <a:t>кенжа</a:t>
            </a:r>
            <a:r>
              <a:rPr lang="ru-RU" sz="2000" dirty="0"/>
              <a:t>  </a:t>
            </a:r>
            <a:r>
              <a:rPr lang="ru-RU" sz="2000" dirty="0" err="1"/>
              <a:t>гурухларга</a:t>
            </a:r>
            <a:r>
              <a:rPr lang="ru-RU" sz="2000" dirty="0"/>
              <a:t>: </a:t>
            </a:r>
            <a:r>
              <a:rPr lang="ru-RU" sz="2000" dirty="0" err="1"/>
              <a:t>Ўрта</a:t>
            </a:r>
            <a:r>
              <a:rPr lang="ru-RU" sz="2000" dirty="0"/>
              <a:t> </a:t>
            </a:r>
            <a:r>
              <a:rPr lang="ru-RU" sz="2000" dirty="0" err="1"/>
              <a:t>Осиё</a:t>
            </a:r>
            <a:r>
              <a:rPr lang="ru-RU" sz="2000" dirty="0"/>
              <a:t> </a:t>
            </a:r>
            <a:r>
              <a:rPr lang="ru-RU" sz="2000" dirty="0" err="1"/>
              <a:t>гурухларини</a:t>
            </a:r>
            <a:r>
              <a:rPr lang="ru-RU" sz="2000" dirty="0"/>
              <a:t> – </a:t>
            </a:r>
            <a:r>
              <a:rPr lang="ru-RU" sz="2000" dirty="0" err="1"/>
              <a:t>жанубий</a:t>
            </a:r>
            <a:r>
              <a:rPr lang="ru-RU" sz="2000" dirty="0"/>
              <a:t>, </a:t>
            </a:r>
            <a:r>
              <a:rPr lang="ru-RU" sz="2000" dirty="0" err="1"/>
              <a:t>марказий</a:t>
            </a:r>
            <a:r>
              <a:rPr lang="ru-RU" sz="2000" dirty="0"/>
              <a:t> </a:t>
            </a:r>
            <a:r>
              <a:rPr lang="ru-RU" sz="2000" dirty="0" err="1"/>
              <a:t>шимолий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тоғ</a:t>
            </a:r>
            <a:r>
              <a:rPr lang="ru-RU" sz="2000" dirty="0"/>
              <a:t> этак; Закавказье </a:t>
            </a:r>
            <a:r>
              <a:rPr lang="uz-Cyrl-UZ" sz="2000" dirty="0"/>
              <a:t>г</a:t>
            </a:r>
            <a:r>
              <a:rPr lang="ru-RU" sz="2000" dirty="0" err="1"/>
              <a:t>урухларини</a:t>
            </a:r>
            <a:r>
              <a:rPr lang="ru-RU" sz="2000" dirty="0"/>
              <a:t> – </a:t>
            </a:r>
            <a:r>
              <a:rPr lang="ru-RU" sz="2000" dirty="0" err="1"/>
              <a:t>шарқий</a:t>
            </a:r>
            <a:r>
              <a:rPr lang="ru-RU" sz="2000" dirty="0"/>
              <a:t> </a:t>
            </a:r>
            <a:r>
              <a:rPr lang="ru-RU" sz="2000" dirty="0" err="1"/>
              <a:t>текислик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ғарбий</a:t>
            </a:r>
            <a:r>
              <a:rPr lang="ru-RU" sz="2000" dirty="0"/>
              <a:t> </a:t>
            </a:r>
            <a:r>
              <a:rPr lang="ru-RU" sz="2000" dirty="0" err="1"/>
              <a:t>тоғ</a:t>
            </a:r>
            <a:r>
              <a:rPr lang="ru-RU" sz="2000" dirty="0"/>
              <a:t> этак; </a:t>
            </a:r>
            <a:r>
              <a:rPr lang="ru-RU" sz="2000" dirty="0" err="1"/>
              <a:t>Шимолий</a:t>
            </a:r>
            <a:r>
              <a:rPr lang="ru-RU" sz="2000" dirty="0"/>
              <a:t> Кавказ, Украина </a:t>
            </a:r>
            <a:r>
              <a:rPr lang="ru-RU" sz="2000" dirty="0" err="1"/>
              <a:t>гурухини</a:t>
            </a:r>
            <a:r>
              <a:rPr lang="ru-RU" sz="2000" dirty="0"/>
              <a:t> – </a:t>
            </a:r>
            <a:r>
              <a:rPr lang="ru-RU" sz="2000" dirty="0" err="1"/>
              <a:t>Шимолий</a:t>
            </a:r>
            <a:r>
              <a:rPr lang="ru-RU" sz="2000" dirty="0"/>
              <a:t> Кавказ  </a:t>
            </a:r>
            <a:r>
              <a:rPr lang="ru-RU" sz="2000" dirty="0" err="1"/>
              <a:t>ва</a:t>
            </a:r>
            <a:r>
              <a:rPr lang="ru-RU" sz="2000" dirty="0"/>
              <a:t> Украина </a:t>
            </a:r>
            <a:r>
              <a:rPr lang="ru-RU" sz="2000" dirty="0" err="1"/>
              <a:t>кенжа</a:t>
            </a:r>
            <a:r>
              <a:rPr lang="ru-RU" sz="2000" dirty="0"/>
              <a:t> </a:t>
            </a:r>
            <a:r>
              <a:rPr lang="ru-RU" sz="2000" dirty="0" err="1"/>
              <a:t>гурухларига</a:t>
            </a:r>
            <a:r>
              <a:rPr lang="ru-RU" sz="2000" dirty="0"/>
              <a:t> </a:t>
            </a:r>
            <a:r>
              <a:rPr lang="ru-RU" sz="2000" dirty="0" err="1"/>
              <a:t>бўлади</a:t>
            </a:r>
            <a:r>
              <a:rPr lang="ru-RU" sz="2000" dirty="0"/>
              <a:t>.</a:t>
            </a:r>
          </a:p>
        </p:txBody>
      </p:sp>
      <p:pic>
        <p:nvPicPr>
          <p:cNvPr id="4098" name="Picture 2" descr="Картинки по запросу виды хлопчатни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88640"/>
            <a:ext cx="2467826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Картинки по запросу виды хлопчатни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338" y="2996952"/>
            <a:ext cx="2322873" cy="3160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103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52513"/>
            <a:ext cx="8229600" cy="481488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400" dirty="0" err="1"/>
              <a:t>Унга</a:t>
            </a:r>
            <a:r>
              <a:rPr lang="ru-RU" sz="2400" dirty="0"/>
              <a:t> </a:t>
            </a:r>
            <a:r>
              <a:rPr lang="ru-RU" sz="2400" dirty="0" err="1"/>
              <a:t>ўхшаш</a:t>
            </a:r>
            <a:r>
              <a:rPr lang="ru-RU" sz="2400" dirty="0"/>
              <a:t> </a:t>
            </a:r>
            <a:r>
              <a:rPr lang="ru-RU" sz="2400" dirty="0" err="1"/>
              <a:t>ингичка</a:t>
            </a:r>
            <a:r>
              <a:rPr lang="ru-RU" sz="2400" dirty="0"/>
              <a:t> </a:t>
            </a:r>
            <a:r>
              <a:rPr lang="ru-RU" sz="2400" dirty="0" err="1"/>
              <a:t>толали</a:t>
            </a:r>
            <a:r>
              <a:rPr lang="ru-RU" sz="2400" dirty="0"/>
              <a:t> </a:t>
            </a:r>
            <a:r>
              <a:rPr lang="ru-RU" sz="2400" dirty="0" err="1"/>
              <a:t>ғўзани</a:t>
            </a:r>
            <a:r>
              <a:rPr lang="ru-RU" sz="2400" dirty="0"/>
              <a:t> </a:t>
            </a:r>
            <a:r>
              <a:rPr lang="ru-RU" sz="2400" dirty="0" err="1"/>
              <a:t>иккита</a:t>
            </a:r>
            <a:r>
              <a:rPr lang="ru-RU" sz="2400" dirty="0"/>
              <a:t>:  </a:t>
            </a:r>
            <a:r>
              <a:rPr lang="ru-RU" sz="2400" dirty="0" err="1"/>
              <a:t>Турон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Озарбайжон</a:t>
            </a:r>
            <a:r>
              <a:rPr lang="ru-RU" sz="2400" dirty="0"/>
              <a:t> </a:t>
            </a:r>
            <a:r>
              <a:rPr lang="ru-RU" sz="2400" dirty="0" err="1"/>
              <a:t>гурухига</a:t>
            </a:r>
            <a:r>
              <a:rPr lang="ru-RU" sz="2400" dirty="0"/>
              <a:t> </a:t>
            </a:r>
            <a:r>
              <a:rPr lang="ru-RU" sz="2400" dirty="0" err="1"/>
              <a:t>бўлади</a:t>
            </a:r>
            <a:r>
              <a:rPr lang="ru-RU" sz="2400" dirty="0"/>
              <a:t>. </a:t>
            </a:r>
            <a:r>
              <a:rPr lang="ru-RU" sz="2400" dirty="0" err="1"/>
              <a:t>Турон</a:t>
            </a:r>
            <a:r>
              <a:rPr lang="ru-RU" sz="2400" dirty="0"/>
              <a:t> </a:t>
            </a:r>
            <a:r>
              <a:rPr lang="ru-RU" sz="2400" dirty="0" err="1"/>
              <a:t>гурухини</a:t>
            </a:r>
            <a:r>
              <a:rPr lang="ru-RU" sz="2400" dirty="0"/>
              <a:t> </a:t>
            </a:r>
            <a:r>
              <a:rPr lang="ru-RU" sz="2400" dirty="0" err="1"/>
              <a:t>эса</a:t>
            </a:r>
            <a:r>
              <a:rPr lang="ru-RU" sz="2400" dirty="0"/>
              <a:t> </a:t>
            </a:r>
            <a:r>
              <a:rPr lang="ru-RU" sz="2400" dirty="0" err="1"/>
              <a:t>шарқий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ғарбий</a:t>
            </a:r>
            <a:r>
              <a:rPr lang="ru-RU" sz="2400" dirty="0"/>
              <a:t> </a:t>
            </a:r>
            <a:r>
              <a:rPr lang="ru-RU" sz="2400" dirty="0" err="1"/>
              <a:t>кенжа</a:t>
            </a:r>
            <a:r>
              <a:rPr lang="ru-RU" sz="2400" dirty="0"/>
              <a:t> </a:t>
            </a:r>
            <a:r>
              <a:rPr lang="ru-RU" sz="2400" dirty="0" err="1"/>
              <a:t>гурухга</a:t>
            </a:r>
            <a:r>
              <a:rPr lang="ru-RU" sz="2400" dirty="0"/>
              <a:t> </a:t>
            </a:r>
            <a:r>
              <a:rPr lang="ru-RU" sz="2400" dirty="0" err="1"/>
              <a:t>бўлади</a:t>
            </a:r>
            <a:r>
              <a:rPr lang="ru-RU" sz="2400" dirty="0"/>
              <a:t>. </a:t>
            </a:r>
            <a:r>
              <a:rPr lang="ru-RU" sz="2400" dirty="0" err="1"/>
              <a:t>Озарбайжон</a:t>
            </a:r>
            <a:r>
              <a:rPr lang="ru-RU" sz="2400" dirty="0"/>
              <a:t> </a:t>
            </a:r>
            <a:r>
              <a:rPr lang="ru-RU" sz="2400" dirty="0" err="1"/>
              <a:t>гуурухи</a:t>
            </a:r>
            <a:r>
              <a:rPr lang="ru-RU" sz="2400" dirty="0"/>
              <a:t> </a:t>
            </a:r>
            <a:r>
              <a:rPr lang="ru-RU" sz="2400" dirty="0" err="1"/>
              <a:t>кичик</a:t>
            </a:r>
            <a:r>
              <a:rPr lang="ru-RU" sz="2400" dirty="0"/>
              <a:t> </a:t>
            </a:r>
            <a:r>
              <a:rPr lang="ru-RU" sz="2400" dirty="0" err="1"/>
              <a:t>бўлгани</a:t>
            </a:r>
            <a:r>
              <a:rPr lang="ru-RU" sz="2400" dirty="0"/>
              <a:t> </a:t>
            </a:r>
            <a:r>
              <a:rPr lang="ru-RU" sz="2400" dirty="0" err="1"/>
              <a:t>учун</a:t>
            </a:r>
            <a:r>
              <a:rPr lang="ru-RU" sz="2400" dirty="0"/>
              <a:t> </a:t>
            </a:r>
            <a:r>
              <a:rPr lang="ru-RU" sz="2400" dirty="0" err="1"/>
              <a:t>уни</a:t>
            </a:r>
            <a:r>
              <a:rPr lang="ru-RU" sz="2400" dirty="0"/>
              <a:t> </a:t>
            </a:r>
            <a:r>
              <a:rPr lang="ru-RU" sz="2400" dirty="0" err="1"/>
              <a:t>кенжа</a:t>
            </a:r>
            <a:r>
              <a:rPr lang="ru-RU" sz="2400" dirty="0"/>
              <a:t> </a:t>
            </a:r>
            <a:r>
              <a:rPr lang="ru-RU" sz="2400" dirty="0" err="1"/>
              <a:t>гурухга</a:t>
            </a:r>
            <a:r>
              <a:rPr lang="ru-RU" sz="2400" dirty="0"/>
              <a:t> </a:t>
            </a:r>
            <a:r>
              <a:rPr lang="ru-RU" sz="2400" dirty="0" err="1"/>
              <a:t>бўлмайди</a:t>
            </a:r>
            <a:r>
              <a:rPr lang="ru-RU" sz="2400" dirty="0"/>
              <a:t>. </a:t>
            </a:r>
            <a:r>
              <a:rPr lang="ru-RU" sz="2400" dirty="0" err="1"/>
              <a:t>Аммо</a:t>
            </a:r>
            <a:r>
              <a:rPr lang="ru-RU" sz="2400" dirty="0"/>
              <a:t> </a:t>
            </a:r>
            <a:r>
              <a:rPr lang="ru-RU" sz="2400" dirty="0" err="1"/>
              <a:t>шуни</a:t>
            </a:r>
            <a:r>
              <a:rPr lang="ru-RU" sz="2400" dirty="0"/>
              <a:t> </a:t>
            </a:r>
            <a:r>
              <a:rPr lang="ru-RU" sz="2400" dirty="0" err="1"/>
              <a:t>ҳам</a:t>
            </a:r>
            <a:r>
              <a:rPr lang="ru-RU" sz="2400" dirty="0"/>
              <a:t> </a:t>
            </a:r>
            <a:r>
              <a:rPr lang="ru-RU" sz="2400" dirty="0" err="1"/>
              <a:t>айтиш</a:t>
            </a:r>
            <a:r>
              <a:rPr lang="ru-RU" sz="2400" dirty="0"/>
              <a:t> </a:t>
            </a:r>
            <a:r>
              <a:rPr lang="ru-RU" sz="2400" dirty="0" err="1"/>
              <a:t>керакки</a:t>
            </a:r>
            <a:r>
              <a:rPr lang="ru-RU" sz="2400" dirty="0"/>
              <a:t>, </a:t>
            </a:r>
            <a:r>
              <a:rPr lang="ru-RU" sz="2400" dirty="0" err="1"/>
              <a:t>баъзи</a:t>
            </a:r>
            <a:r>
              <a:rPr lang="ru-RU" sz="2400" dirty="0"/>
              <a:t> </a:t>
            </a:r>
            <a:r>
              <a:rPr lang="ru-RU" sz="2400" dirty="0" err="1"/>
              <a:t>ғўза</a:t>
            </a:r>
            <a:r>
              <a:rPr lang="ru-RU" sz="2400" dirty="0"/>
              <a:t> </a:t>
            </a:r>
            <a:r>
              <a:rPr lang="ru-RU" sz="2400" dirty="0" err="1"/>
              <a:t>навлари</a:t>
            </a:r>
            <a:r>
              <a:rPr lang="ru-RU" sz="2400" dirty="0"/>
              <a:t> </a:t>
            </a:r>
            <a:r>
              <a:rPr lang="ru-RU" sz="2400" dirty="0" err="1"/>
              <a:t>марказий</a:t>
            </a:r>
            <a:r>
              <a:rPr lang="ru-RU" sz="2400" dirty="0"/>
              <a:t> </a:t>
            </a:r>
            <a:r>
              <a:rPr lang="ru-RU" sz="2400" dirty="0" err="1"/>
              <a:t>ва</a:t>
            </a:r>
            <a:r>
              <a:rPr lang="ru-RU" sz="2400" dirty="0"/>
              <a:t> </a:t>
            </a:r>
            <a:r>
              <a:rPr lang="ru-RU" sz="2400" dirty="0" err="1"/>
              <a:t>шимолий</a:t>
            </a:r>
            <a:r>
              <a:rPr lang="ru-RU" sz="2400" dirty="0"/>
              <a:t> </a:t>
            </a:r>
            <a:r>
              <a:rPr lang="ru-RU" sz="2400" dirty="0" err="1"/>
              <a:t>гурух</a:t>
            </a:r>
            <a:r>
              <a:rPr lang="ru-RU" sz="2400" dirty="0"/>
              <a:t> </a:t>
            </a:r>
            <a:r>
              <a:rPr lang="ru-RU" sz="2400" dirty="0" err="1"/>
              <a:t>зоналарида</a:t>
            </a:r>
            <a:r>
              <a:rPr lang="ru-RU" sz="2400" dirty="0"/>
              <a:t> </a:t>
            </a:r>
            <a:r>
              <a:rPr lang="ru-RU" sz="2400" dirty="0" err="1"/>
              <a:t>ҳам</a:t>
            </a:r>
            <a:r>
              <a:rPr lang="ru-RU" sz="2400" dirty="0"/>
              <a:t> </a:t>
            </a:r>
            <a:r>
              <a:rPr lang="ru-RU" sz="2400" dirty="0" err="1"/>
              <a:t>экилади</a:t>
            </a:r>
            <a:r>
              <a:rPr lang="ru-RU" sz="2400" dirty="0"/>
              <a:t>. </a:t>
            </a:r>
            <a:r>
              <a:rPr lang="ru-RU" sz="2400" dirty="0" err="1"/>
              <a:t>Демак</a:t>
            </a:r>
            <a:r>
              <a:rPr lang="ru-RU" sz="2400" dirty="0"/>
              <a:t>, </a:t>
            </a:r>
            <a:r>
              <a:rPr lang="ru-RU" sz="2400" dirty="0" err="1"/>
              <a:t>бу</a:t>
            </a:r>
            <a:r>
              <a:rPr lang="ru-RU" sz="2400" dirty="0"/>
              <a:t>  схематик </a:t>
            </a:r>
            <a:r>
              <a:rPr lang="ru-RU" sz="2400" dirty="0" err="1"/>
              <a:t>бўлинишларни</a:t>
            </a:r>
            <a:r>
              <a:rPr lang="ru-RU" sz="2400" dirty="0"/>
              <a:t>, </a:t>
            </a:r>
            <a:r>
              <a:rPr lang="ru-RU" sz="2400" dirty="0" err="1"/>
              <a:t>албатта</a:t>
            </a:r>
            <a:r>
              <a:rPr lang="ru-RU" sz="2400" dirty="0"/>
              <a:t>, </a:t>
            </a:r>
            <a:r>
              <a:rPr lang="ru-RU" sz="2400" dirty="0" err="1"/>
              <a:t>шартли</a:t>
            </a:r>
            <a:r>
              <a:rPr lang="ru-RU" sz="2400" dirty="0"/>
              <a:t> </a:t>
            </a:r>
            <a:r>
              <a:rPr lang="ru-RU" sz="2400" dirty="0" err="1"/>
              <a:t>деб</a:t>
            </a:r>
            <a:r>
              <a:rPr lang="ru-RU" sz="2400" dirty="0"/>
              <a:t> </a:t>
            </a:r>
            <a:r>
              <a:rPr lang="ru-RU" sz="2400" dirty="0" err="1"/>
              <a:t>айтиш</a:t>
            </a:r>
            <a:r>
              <a:rPr lang="ru-RU" sz="2400" dirty="0"/>
              <a:t> </a:t>
            </a:r>
            <a:r>
              <a:rPr lang="ru-RU" sz="2400" dirty="0" err="1"/>
              <a:t>мумкин</a:t>
            </a:r>
            <a:r>
              <a:rPr lang="ru-RU" sz="2400" dirty="0"/>
              <a:t>. </a:t>
            </a:r>
            <a:r>
              <a:rPr lang="ru-RU" sz="2400" dirty="0" err="1"/>
              <a:t>А.Абдуллаев</a:t>
            </a:r>
            <a:r>
              <a:rPr lang="ru-RU" sz="2400" dirty="0"/>
              <a:t> </a:t>
            </a:r>
            <a:r>
              <a:rPr lang="ru-RU" sz="2400" dirty="0" err="1"/>
              <a:t>Мауернинг</a:t>
            </a:r>
            <a:r>
              <a:rPr lang="ru-RU" sz="2400" dirty="0"/>
              <a:t> </a:t>
            </a:r>
            <a:r>
              <a:rPr lang="ru-RU" sz="2400" dirty="0" err="1"/>
              <a:t>ишини</a:t>
            </a:r>
            <a:r>
              <a:rPr lang="ru-RU" sz="2400" dirty="0"/>
              <a:t> </a:t>
            </a:r>
            <a:r>
              <a:rPr lang="ru-RU" sz="2400" dirty="0" err="1"/>
              <a:t>давом</a:t>
            </a:r>
            <a:r>
              <a:rPr lang="ru-RU" sz="2400" dirty="0"/>
              <a:t> </a:t>
            </a:r>
            <a:r>
              <a:rPr lang="ru-RU" sz="2400" dirty="0" err="1"/>
              <a:t>эттириб</a:t>
            </a:r>
            <a:r>
              <a:rPr lang="ru-RU" sz="2400" dirty="0"/>
              <a:t>, </a:t>
            </a:r>
            <a:r>
              <a:rPr lang="ru-RU" sz="2400" dirty="0" err="1"/>
              <a:t>табиатда</a:t>
            </a:r>
            <a:r>
              <a:rPr lang="ru-RU" sz="2400" dirty="0"/>
              <a:t> </a:t>
            </a:r>
            <a:r>
              <a:rPr lang="en-US" sz="2400" dirty="0" err="1"/>
              <a:t>Gossypium</a:t>
            </a:r>
            <a:r>
              <a:rPr lang="en-US" sz="2400" dirty="0"/>
              <a:t> L</a:t>
            </a:r>
            <a:r>
              <a:rPr lang="ru-RU" sz="2400" dirty="0"/>
              <a:t>. </a:t>
            </a:r>
            <a:r>
              <a:rPr lang="ru-RU" sz="2400" dirty="0" err="1"/>
              <a:t>Авлодининг</a:t>
            </a:r>
            <a:r>
              <a:rPr lang="ru-RU" sz="2400" dirty="0"/>
              <a:t> </a:t>
            </a:r>
            <a:r>
              <a:rPr lang="uz-Cyrl-UZ" sz="2400" b="1" dirty="0">
                <a:solidFill>
                  <a:srgbClr val="0033CC"/>
                </a:solidFill>
              </a:rPr>
              <a:t>50</a:t>
            </a:r>
            <a:r>
              <a:rPr lang="ru-RU" sz="2400" b="1" dirty="0">
                <a:solidFill>
                  <a:srgbClr val="0033CC"/>
                </a:solidFill>
              </a:rPr>
              <a:t> та тури</a:t>
            </a:r>
            <a:r>
              <a:rPr lang="ru-RU" sz="2400" dirty="0"/>
              <a:t> </a:t>
            </a:r>
            <a:r>
              <a:rPr lang="ru-RU" sz="2400" dirty="0" err="1"/>
              <a:t>мавжудлигини</a:t>
            </a:r>
            <a:r>
              <a:rPr lang="ru-RU" sz="2400" dirty="0"/>
              <a:t>, </a:t>
            </a:r>
            <a:r>
              <a:rPr lang="ru-RU" sz="2400" dirty="0" err="1"/>
              <a:t>шундан</a:t>
            </a:r>
            <a:r>
              <a:rPr lang="ru-RU" sz="2400" dirty="0"/>
              <a:t> 4 </a:t>
            </a:r>
            <a:r>
              <a:rPr lang="ru-RU" sz="2400" dirty="0" err="1"/>
              <a:t>таси</a:t>
            </a:r>
            <a:r>
              <a:rPr lang="ru-RU" sz="2400" dirty="0"/>
              <a:t> </a:t>
            </a:r>
            <a:r>
              <a:rPr lang="ru-RU" sz="2400" dirty="0" err="1"/>
              <a:t>маданий</a:t>
            </a:r>
            <a:r>
              <a:rPr lang="ru-RU" sz="2400" dirty="0"/>
              <a:t> </a:t>
            </a:r>
            <a:r>
              <a:rPr lang="ru-RU" sz="2400" dirty="0" err="1"/>
              <a:t>эканлигини</a:t>
            </a:r>
            <a:r>
              <a:rPr lang="ru-RU" sz="2400" dirty="0"/>
              <a:t> </a:t>
            </a:r>
            <a:r>
              <a:rPr lang="ru-RU" sz="2400" dirty="0" err="1"/>
              <a:t>исботлади</a:t>
            </a:r>
            <a:r>
              <a:rPr lang="ru-RU" sz="2400" dirty="0"/>
              <a:t>. У </a:t>
            </a:r>
            <a:r>
              <a:rPr lang="ru-RU" sz="2400" dirty="0" err="1"/>
              <a:t>Мауер</a:t>
            </a:r>
            <a:r>
              <a:rPr lang="ru-RU" sz="2400" dirty="0"/>
              <a:t> </a:t>
            </a:r>
            <a:r>
              <a:rPr lang="ru-RU" sz="2400" dirty="0" err="1"/>
              <a:t>таърифлаган</a:t>
            </a:r>
            <a:r>
              <a:rPr lang="ru-RU" sz="2400" dirty="0"/>
              <a:t> </a:t>
            </a:r>
            <a:r>
              <a:rPr lang="ru-RU" sz="2400" dirty="0" err="1"/>
              <a:t>бешта</a:t>
            </a:r>
            <a:r>
              <a:rPr lang="ru-RU" sz="2400" dirty="0"/>
              <a:t> </a:t>
            </a:r>
            <a:r>
              <a:rPr lang="ru-RU" sz="2400" dirty="0" err="1"/>
              <a:t>маданий</a:t>
            </a:r>
            <a:r>
              <a:rPr lang="ru-RU" sz="2400" dirty="0"/>
              <a:t> </a:t>
            </a:r>
            <a:r>
              <a:rPr lang="ru-RU" sz="2400" dirty="0" err="1"/>
              <a:t>турининг</a:t>
            </a:r>
            <a:r>
              <a:rPr lang="ru-RU" sz="2400" dirty="0"/>
              <a:t> </a:t>
            </a:r>
            <a:r>
              <a:rPr lang="ru-RU" sz="2400" dirty="0" err="1"/>
              <a:t>биттасини</a:t>
            </a:r>
            <a:r>
              <a:rPr lang="ru-RU" sz="2400" dirty="0"/>
              <a:t>, </a:t>
            </a:r>
            <a:r>
              <a:rPr lang="ru-RU" sz="2400" dirty="0" err="1"/>
              <a:t>яъни</a:t>
            </a:r>
            <a:r>
              <a:rPr lang="ru-RU" sz="2400" dirty="0"/>
              <a:t> </a:t>
            </a:r>
            <a:r>
              <a:rPr lang="en-US" sz="2400" dirty="0">
                <a:solidFill>
                  <a:srgbClr val="0033CC"/>
                </a:solidFill>
              </a:rPr>
              <a:t>G</a:t>
            </a:r>
            <a:r>
              <a:rPr lang="ru-RU" sz="2400" dirty="0">
                <a:solidFill>
                  <a:srgbClr val="0033CC"/>
                </a:solidFill>
              </a:rPr>
              <a:t>. </a:t>
            </a:r>
            <a:r>
              <a:rPr lang="en-US" sz="2400" dirty="0" err="1">
                <a:solidFill>
                  <a:srgbClr val="0033CC"/>
                </a:solidFill>
              </a:rPr>
              <a:t>tricuspidaum</a:t>
            </a:r>
            <a:r>
              <a:rPr lang="ru-RU" sz="2400" dirty="0"/>
              <a:t>  </a:t>
            </a:r>
            <a:r>
              <a:rPr lang="en-US" sz="2400" dirty="0"/>
              <a:t>L</a:t>
            </a:r>
            <a:r>
              <a:rPr lang="ru-RU" sz="2400" dirty="0"/>
              <a:t>. тури </a:t>
            </a:r>
            <a:r>
              <a:rPr lang="ru-RU" sz="2400" dirty="0" err="1"/>
              <a:t>кўп</a:t>
            </a:r>
            <a:r>
              <a:rPr lang="ru-RU" sz="2400" dirty="0"/>
              <a:t>  </a:t>
            </a:r>
            <a:r>
              <a:rPr lang="ru-RU" sz="2400" dirty="0" err="1"/>
              <a:t>жиҳатидан</a:t>
            </a:r>
            <a:r>
              <a:rPr lang="ru-RU" sz="2400" dirty="0"/>
              <a:t> </a:t>
            </a:r>
            <a:r>
              <a:rPr lang="ru-RU" sz="2400" dirty="0">
                <a:solidFill>
                  <a:srgbClr val="0033CC"/>
                </a:solidFill>
              </a:rPr>
              <a:t>G. </a:t>
            </a:r>
            <a:r>
              <a:rPr lang="en-US" sz="2400" dirty="0" err="1">
                <a:solidFill>
                  <a:srgbClr val="0033CC"/>
                </a:solidFill>
              </a:rPr>
              <a:t>hirsutum</a:t>
            </a:r>
            <a:r>
              <a:rPr lang="en-US" sz="2400" dirty="0">
                <a:solidFill>
                  <a:srgbClr val="0033CC"/>
                </a:solidFill>
              </a:rPr>
              <a:t> L</a:t>
            </a:r>
            <a:r>
              <a:rPr lang="ru-RU" sz="2400" dirty="0"/>
              <a:t>. </a:t>
            </a:r>
            <a:r>
              <a:rPr lang="ru-RU" sz="2400" dirty="0" err="1"/>
              <a:t>ўхшаб</a:t>
            </a:r>
            <a:r>
              <a:rPr lang="ru-RU" sz="2400" dirty="0"/>
              <a:t>  </a:t>
            </a:r>
            <a:r>
              <a:rPr lang="ru-RU" sz="2400" dirty="0" err="1"/>
              <a:t>кетганлиги</a:t>
            </a:r>
            <a:r>
              <a:rPr lang="ru-RU" sz="2400" dirty="0"/>
              <a:t> </a:t>
            </a:r>
            <a:r>
              <a:rPr lang="ru-RU" sz="2400" dirty="0" err="1"/>
              <a:t>учун</a:t>
            </a:r>
            <a:r>
              <a:rPr lang="ru-RU" sz="2400" dirty="0"/>
              <a:t> </a:t>
            </a:r>
            <a:r>
              <a:rPr lang="ru-RU" sz="2400" dirty="0" err="1"/>
              <a:t>уни</a:t>
            </a:r>
            <a:r>
              <a:rPr lang="ru-RU" sz="2400" dirty="0"/>
              <a:t> шу  </a:t>
            </a:r>
            <a:r>
              <a:rPr lang="ru-RU" sz="2400" dirty="0" err="1"/>
              <a:t>турга</a:t>
            </a:r>
            <a:r>
              <a:rPr lang="ru-RU" sz="2400" dirty="0"/>
              <a:t> </a:t>
            </a:r>
            <a:r>
              <a:rPr lang="ru-RU" sz="2400" dirty="0" err="1"/>
              <a:t>кенжа</a:t>
            </a:r>
            <a:r>
              <a:rPr lang="ru-RU" sz="2400" dirty="0"/>
              <a:t> тур </a:t>
            </a:r>
            <a:r>
              <a:rPr lang="ru-RU" sz="2400" dirty="0" err="1"/>
              <a:t>қилиб</a:t>
            </a:r>
            <a:r>
              <a:rPr lang="ru-RU" sz="2400" dirty="0"/>
              <a:t> </a:t>
            </a:r>
            <a:r>
              <a:rPr lang="ru-RU" sz="2400" dirty="0" err="1"/>
              <a:t>қўшган</a:t>
            </a:r>
            <a:r>
              <a:rPr lang="ru-RU" sz="24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05534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45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789"/>
            <a:ext cx="8229600" cy="35989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 err="1"/>
              <a:t>Госсипиум</a:t>
            </a:r>
            <a:r>
              <a:rPr lang="ru-RU" sz="1800" b="1" dirty="0"/>
              <a:t> </a:t>
            </a:r>
            <a:r>
              <a:rPr lang="ru-RU" sz="1800" b="1" dirty="0" err="1"/>
              <a:t>авлодини</a:t>
            </a:r>
            <a:r>
              <a:rPr lang="ru-RU" sz="1800" b="1" dirty="0"/>
              <a:t> </a:t>
            </a:r>
            <a:r>
              <a:rPr lang="ru-RU" sz="1800" b="1" dirty="0" err="1"/>
              <a:t>систематикаси</a:t>
            </a:r>
            <a:r>
              <a:rPr lang="ru-RU" sz="1800" b="1" dirty="0"/>
              <a:t>, </a:t>
            </a:r>
            <a:r>
              <a:rPr lang="ru-RU" sz="1800" b="1" dirty="0" err="1"/>
              <a:t>уларнинг</a:t>
            </a:r>
            <a:r>
              <a:rPr lang="ru-RU" sz="1800" b="1" dirty="0"/>
              <a:t> </a:t>
            </a:r>
            <a:r>
              <a:rPr lang="ru-RU" sz="1800" b="1" dirty="0" err="1"/>
              <a:t>географик</a:t>
            </a:r>
            <a:r>
              <a:rPr lang="ru-RU" sz="1800" b="1" dirty="0"/>
              <a:t> </a:t>
            </a:r>
            <a:r>
              <a:rPr lang="ru-RU" sz="1800" b="1" dirty="0" err="1"/>
              <a:t>таркалиши</a:t>
            </a:r>
            <a:r>
              <a:rPr lang="ru-RU" sz="1800" b="1" dirty="0"/>
              <a:t>. </a:t>
            </a:r>
            <a:r>
              <a:rPr lang="ru-RU" sz="1800" b="1" dirty="0" err="1"/>
              <a:t>Ғўзанинг</a:t>
            </a:r>
            <a:r>
              <a:rPr lang="ru-RU" sz="1800" b="1" dirty="0"/>
              <a:t> </a:t>
            </a:r>
            <a:r>
              <a:rPr lang="ru-RU" sz="1800" b="1" dirty="0" err="1"/>
              <a:t>авлоди</a:t>
            </a:r>
            <a:r>
              <a:rPr lang="ru-RU" sz="1800" b="1" dirty="0"/>
              <a:t>, </a:t>
            </a:r>
            <a:r>
              <a:rPr lang="ru-RU" sz="1800" b="1" dirty="0" err="1"/>
              <a:t>кенжа</a:t>
            </a:r>
            <a:r>
              <a:rPr lang="ru-RU" sz="1800" b="1" dirty="0"/>
              <a:t> </a:t>
            </a:r>
            <a:r>
              <a:rPr lang="ru-RU" sz="1800" b="1" dirty="0" err="1"/>
              <a:t>авлоди</a:t>
            </a:r>
            <a:r>
              <a:rPr lang="ru-RU" sz="1800" b="1" dirty="0"/>
              <a:t>, </a:t>
            </a:r>
            <a:r>
              <a:rPr lang="ru-RU" sz="1800" b="1" dirty="0" err="1"/>
              <a:t>турлари</a:t>
            </a:r>
            <a:r>
              <a:rPr lang="ru-RU" sz="1800" b="1" dirty="0"/>
              <a:t> </a:t>
            </a:r>
            <a:r>
              <a:rPr lang="ru-RU" sz="1800" b="1" dirty="0" err="1"/>
              <a:t>ва</a:t>
            </a:r>
            <a:r>
              <a:rPr lang="ru-RU" sz="1800" b="1" dirty="0"/>
              <a:t> </a:t>
            </a:r>
            <a:r>
              <a:rPr lang="ru-RU" sz="1800" b="1" dirty="0" err="1"/>
              <a:t>кенжа</a:t>
            </a:r>
            <a:r>
              <a:rPr lang="ru-RU" sz="1800" b="1" dirty="0"/>
              <a:t> </a:t>
            </a:r>
            <a:r>
              <a:rPr lang="ru-RU" sz="1800" b="1" dirty="0" err="1"/>
              <a:t>турлари</a:t>
            </a:r>
            <a:r>
              <a:rPr lang="ru-RU" sz="1800" b="1" dirty="0"/>
              <a:t>.</a:t>
            </a:r>
            <a:r>
              <a:rPr lang="ru-RU" sz="1800" dirty="0"/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32327" t="11609" r="28969" b="8657"/>
          <a:stretch/>
        </p:blipFill>
        <p:spPr>
          <a:xfrm>
            <a:off x="33164" y="692696"/>
            <a:ext cx="8931324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80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58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69" t="19489" r="23322" b="11610"/>
          <a:stretch>
            <a:fillRect/>
          </a:stretch>
        </p:blipFill>
        <p:spPr bwMode="auto">
          <a:xfrm>
            <a:off x="971550" y="260350"/>
            <a:ext cx="7488238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929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87" t="15538" r="19424" b="21463"/>
          <a:stretch>
            <a:fillRect/>
          </a:stretch>
        </p:blipFill>
        <p:spPr bwMode="auto">
          <a:xfrm>
            <a:off x="684213" y="908050"/>
            <a:ext cx="8208962" cy="554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7255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6773" name="Picture 5" descr="450a6d542a435ecd43e8c8cfc0fe26d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4450"/>
            <a:ext cx="9074150" cy="681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749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3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69" t="13585" r="25539" b="15538"/>
          <a:stretch>
            <a:fillRect/>
          </a:stretch>
        </p:blipFill>
        <p:spPr bwMode="auto">
          <a:xfrm>
            <a:off x="1692275" y="765175"/>
            <a:ext cx="6048375" cy="51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6788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54" t="12587" r="24425" b="17513"/>
          <a:stretch>
            <a:fillRect/>
          </a:stretch>
        </p:blipFill>
        <p:spPr bwMode="auto">
          <a:xfrm>
            <a:off x="539750" y="476250"/>
            <a:ext cx="7993063" cy="597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2144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4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5762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/>
              <a:t>Экилаётган маданий ғўза турларининг асосий морфологик ва биологик хусусиятлари</a:t>
            </a:r>
            <a:r>
              <a:rPr lang="ru-RU" sz="2200"/>
              <a:t> </a:t>
            </a:r>
          </a:p>
        </p:txBody>
      </p:sp>
      <p:sp>
        <p:nvSpPr>
          <p:cNvPr id="361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4463"/>
            <a:ext cx="8229600" cy="4606925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ru-RU" sz="2400" u="sng"/>
              <a:t>Экиладиган диплоид турлар А геноми.</a:t>
            </a:r>
            <a:endParaRPr lang="ru-RU" sz="2400"/>
          </a:p>
          <a:p>
            <a:pPr>
              <a:lnSpc>
                <a:spcPct val="80000"/>
              </a:lnSpc>
            </a:pPr>
            <a:r>
              <a:rPr lang="ru-RU" sz="2400">
                <a:solidFill>
                  <a:srgbClr val="0033CC"/>
                </a:solidFill>
              </a:rPr>
              <a:t>Ўтсимон ғўза – </a:t>
            </a:r>
            <a:r>
              <a:rPr lang="en-US" sz="2400">
                <a:solidFill>
                  <a:srgbClr val="0033CC"/>
                </a:solidFill>
              </a:rPr>
              <a:t>G herbaceum L</a:t>
            </a:r>
            <a:r>
              <a:rPr lang="ru-RU" sz="2400">
                <a:solidFill>
                  <a:srgbClr val="0033CC"/>
                </a:solidFill>
              </a:rPr>
              <a:t>.,</a:t>
            </a:r>
            <a:r>
              <a:rPr lang="ru-RU" sz="2400"/>
              <a:t> А1 геноми – ниҳоятда полиморф ва илгари жуда кенг тарқалган тур.  Ҳозирги вақтда унинг хиллари жуда камайиб кетмоқда, чунки хирзутум турининг навлари уни сиқиб чиқармоқда. Бу ғўза 2 ярус тук билан қопланган кичик бута, барглари ўртача ва кучли қирқилган, гули сариқ, кўсаклари яхши ва ўртача очиладиган майдадан ўртачагача, чигити туксиздан қалин тук билан  қоплангангача ўзгаради; толаси дағал, қўнғир ранг ва оқ бўлади. Хитой, Афғонистон ва Покистонда  аҳамиятини йўқотмаган.</a:t>
            </a:r>
            <a:endParaRPr lang="ru-RU" sz="2400" u="sng"/>
          </a:p>
          <a:p>
            <a:pPr>
              <a:lnSpc>
                <a:spcPct val="80000"/>
              </a:lnSpc>
            </a:pPr>
            <a:r>
              <a:rPr lang="ru-RU" sz="2400" u="sng">
                <a:solidFill>
                  <a:srgbClr val="0033CC"/>
                </a:solidFill>
              </a:rPr>
              <a:t>Дарахтсимон ғўза – </a:t>
            </a:r>
            <a:r>
              <a:rPr lang="en-US" sz="2400" u="sng">
                <a:solidFill>
                  <a:srgbClr val="0033CC"/>
                </a:solidFill>
              </a:rPr>
              <a:t>G</a:t>
            </a:r>
            <a:r>
              <a:rPr lang="ru-RU" sz="2400" u="sng">
                <a:solidFill>
                  <a:srgbClr val="0033CC"/>
                </a:solidFill>
              </a:rPr>
              <a:t>. </a:t>
            </a:r>
            <a:r>
              <a:rPr lang="en-US" sz="2400" u="sng">
                <a:solidFill>
                  <a:srgbClr val="0033CC"/>
                </a:solidFill>
              </a:rPr>
              <a:t>arbareum L</a:t>
            </a:r>
            <a:r>
              <a:rPr lang="ru-RU" sz="2400" u="sng">
                <a:solidFill>
                  <a:srgbClr val="0033CC"/>
                </a:solidFill>
              </a:rPr>
              <a:t>.,</a:t>
            </a:r>
            <a:r>
              <a:rPr lang="ru-RU" sz="2400"/>
              <a:t> А2 геноми – 2 ярус тук билан қопланган кичик бута, барглари кучли қирқилган, гули оч-сариқ, қизил рангда. Кўсаклари яхши очиладиган майдадан ўртачагача, толаси жунсимон қўнғир ва оқ рангли, қадимдан экиладиган тур. </a:t>
            </a:r>
          </a:p>
        </p:txBody>
      </p:sp>
    </p:spTree>
    <p:extLst>
      <p:ext uri="{BB962C8B-B14F-4D97-AF65-F5344CB8AC3E}">
        <p14:creationId xmlns:p14="http://schemas.microsoft.com/office/powerpoint/2010/main" val="3337638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549275"/>
            <a:ext cx="8229600" cy="4454525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</a:pPr>
            <a:r>
              <a:rPr lang="ru-RU" sz="2600" u="sng">
                <a:solidFill>
                  <a:srgbClr val="0033CC"/>
                </a:solidFill>
              </a:rPr>
              <a:t>Оддий ғўза – </a:t>
            </a:r>
            <a:r>
              <a:rPr lang="en-US" sz="2600" u="sng">
                <a:solidFill>
                  <a:srgbClr val="0033CC"/>
                </a:solidFill>
              </a:rPr>
              <a:t>G</a:t>
            </a:r>
            <a:r>
              <a:rPr lang="ru-RU" sz="2600" u="sng">
                <a:solidFill>
                  <a:srgbClr val="0033CC"/>
                </a:solidFill>
              </a:rPr>
              <a:t>. </a:t>
            </a:r>
            <a:r>
              <a:rPr lang="en-US" sz="2600" u="sng">
                <a:solidFill>
                  <a:srgbClr val="0033CC"/>
                </a:solidFill>
              </a:rPr>
              <a:t>hirsutium L</a:t>
            </a:r>
            <a:r>
              <a:rPr lang="ru-RU" sz="2600"/>
              <a:t> (</a:t>
            </a:r>
            <a:r>
              <a:rPr lang="en-US" sz="2600"/>
              <a:t>AD</a:t>
            </a:r>
            <a:r>
              <a:rPr lang="ru-RU" sz="2600"/>
              <a:t>)1 геноми – энг кўп тарқалган ва энг полиморф тур. Бунга ёввойи формалардан ташқари, «упланд», «ўртача толали» типдаги экиладиган навларнинг ҳамаси ҳам шу турга киради. Булар 4 та эволюцион типга:  қадимги ёввойи (мексиканум, руаестре кенжа турлари), ярим ёввойи  (пунктатум), маданий-тропик (глабрум, паникулятум кенжа турлари) ва экиладиган навларга бўлинади. </a:t>
            </a:r>
            <a:endParaRPr lang="ru-RU" sz="2600" u="sng"/>
          </a:p>
          <a:p>
            <a:pPr>
              <a:lnSpc>
                <a:spcPct val="80000"/>
              </a:lnSpc>
            </a:pPr>
            <a:r>
              <a:rPr lang="ru-RU" sz="2600" u="sng">
                <a:solidFill>
                  <a:srgbClr val="0033CC"/>
                </a:solidFill>
              </a:rPr>
              <a:t>Перу ғўзаси – </a:t>
            </a:r>
            <a:r>
              <a:rPr lang="en-US" sz="2600" u="sng">
                <a:solidFill>
                  <a:srgbClr val="0033CC"/>
                </a:solidFill>
              </a:rPr>
              <a:t>G</a:t>
            </a:r>
            <a:r>
              <a:rPr lang="ru-RU" sz="2600" u="sng">
                <a:solidFill>
                  <a:srgbClr val="0033CC"/>
                </a:solidFill>
              </a:rPr>
              <a:t>. </a:t>
            </a:r>
            <a:r>
              <a:rPr lang="en-US" sz="2600" u="sng">
                <a:solidFill>
                  <a:srgbClr val="0033CC"/>
                </a:solidFill>
              </a:rPr>
              <a:t>barbadense L</a:t>
            </a:r>
            <a:r>
              <a:rPr lang="ru-RU" sz="2600" u="sng">
                <a:solidFill>
                  <a:srgbClr val="0033CC"/>
                </a:solidFill>
              </a:rPr>
              <a:t>.,</a:t>
            </a:r>
            <a:r>
              <a:rPr lang="ru-RU" sz="2600"/>
              <a:t> (</a:t>
            </a:r>
            <a:r>
              <a:rPr lang="en-US" sz="2600"/>
              <a:t>AD</a:t>
            </a:r>
            <a:r>
              <a:rPr lang="ru-RU" sz="2600"/>
              <a:t>)2 геноми – тарқалиши жиҳатидан иккинчи ўринда турадиган ғўза тури, аммо хирзутумга  қараганда камроқ полиморф. </a:t>
            </a:r>
            <a:endParaRPr lang="uz-Cyrl-UZ" sz="2600"/>
          </a:p>
          <a:p>
            <a:pPr>
              <a:lnSpc>
                <a:spcPct val="80000"/>
              </a:lnSpc>
            </a:pPr>
            <a:r>
              <a:rPr lang="uz-Cyrl-UZ" sz="2600"/>
              <a:t>Бу ҳам  4 та эвалюцион гурухларга: қадимги ёввойи (дарвин кенжа тури), ярим ёввойи (руде рале кенжа тури), маданий – тропик (витофолиум кенжа тури) ва экиладиган навларга бўлинади.</a:t>
            </a:r>
            <a:r>
              <a:rPr lang="ru-RU" sz="26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0571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724" name="Picture 4" descr="000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13" y="188913"/>
            <a:ext cx="7610475" cy="666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07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08050"/>
            <a:ext cx="8229600" cy="495935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uz-Cyrl-UZ" sz="6600">
                <a:solidFill>
                  <a:srgbClr val="0033CC"/>
                </a:solidFill>
                <a:latin typeface="Arial Black" pitchFamily="34" charset="0"/>
              </a:rPr>
              <a:t>ЭЪТИБОРИНГИЗ </a:t>
            </a:r>
          </a:p>
          <a:p>
            <a:pPr algn="ctr">
              <a:buFont typeface="Wingdings" pitchFamily="2" charset="2"/>
              <a:buNone/>
            </a:pPr>
            <a:r>
              <a:rPr lang="uz-Cyrl-UZ" sz="6600">
                <a:solidFill>
                  <a:srgbClr val="0033CC"/>
                </a:solidFill>
                <a:latin typeface="Arial Black" pitchFamily="34" charset="0"/>
              </a:rPr>
              <a:t>У Ч У Н  </a:t>
            </a:r>
          </a:p>
          <a:p>
            <a:pPr algn="ctr">
              <a:buFont typeface="Wingdings" pitchFamily="2" charset="2"/>
              <a:buNone/>
            </a:pPr>
            <a:r>
              <a:rPr lang="uz-Cyrl-UZ" sz="6600">
                <a:solidFill>
                  <a:srgbClr val="0033CC"/>
                </a:solidFill>
                <a:latin typeface="Arial Black" pitchFamily="34" charset="0"/>
              </a:rPr>
              <a:t>РАХМАТ !!!</a:t>
            </a:r>
            <a:endParaRPr lang="ru-RU" sz="6600">
              <a:solidFill>
                <a:srgbClr val="0033CC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c791e27464725ddd8aab8a4a2d5a4d283f2ff99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Competition</Template>
  <TotalTime>1427</TotalTime>
  <Words>799</Words>
  <Application>Microsoft Office PowerPoint</Application>
  <PresentationFormat>Экран (4:3)</PresentationFormat>
  <Paragraphs>35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17</vt:i4>
      </vt:variant>
    </vt:vector>
  </HeadingPairs>
  <TitlesOfParts>
    <vt:vector size="32" baseType="lpstr">
      <vt:lpstr>Arial</vt:lpstr>
      <vt:lpstr>Arial Black</vt:lpstr>
      <vt:lpstr>Calibri</vt:lpstr>
      <vt:lpstr>Calibri Light</vt:lpstr>
      <vt:lpstr>Constantia</vt:lpstr>
      <vt:lpstr>Franklin Gothic Book</vt:lpstr>
      <vt:lpstr>Franklin Gothic Medium</vt:lpstr>
      <vt:lpstr>Time RomanUz</vt:lpstr>
      <vt:lpstr>Times New Roman</vt:lpstr>
      <vt:lpstr>Verdana</vt:lpstr>
      <vt:lpstr>Wingdings</vt:lpstr>
      <vt:lpstr>Wingdings 2</vt:lpstr>
      <vt:lpstr>Трек</vt:lpstr>
      <vt:lpstr>Поток</vt:lpstr>
      <vt:lpstr>Office Theme</vt:lpstr>
      <vt:lpstr>Презентация PowerPoint</vt:lpstr>
      <vt:lpstr>Режа</vt:lpstr>
      <vt:lpstr>Ғўзанинг авлоди, оиласи ва тури</vt:lpstr>
      <vt:lpstr>Презентация PowerPoint</vt:lpstr>
      <vt:lpstr>Г.С.Зайцевнинг ғўзанинг ботаник классификацияси схемаси</vt:lpstr>
      <vt:lpstr>Презентация PowerPoint</vt:lpstr>
      <vt:lpstr>Презентация PowerPoint</vt:lpstr>
      <vt:lpstr>Госсипиум авлодини систематикаси, уларнинг географик таркалиши. Ғўзанинг авлоди, кенжа авлоди, турлари ва кенжа турлари.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Экилаётган маданий ғўза турларининг асосий морфологик ва биологик хусусиятлари </vt:lpstr>
      <vt:lpstr>Презентация PowerPoint</vt:lpstr>
      <vt:lpstr>Презентация PowerPoint</vt:lpstr>
      <vt:lpstr>Презентация PowerPoint</vt:lpstr>
    </vt:vector>
  </TitlesOfParts>
  <Company>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268</cp:revision>
  <dcterms:created xsi:type="dcterms:W3CDTF">2006-02-18T09:24:02Z</dcterms:created>
  <dcterms:modified xsi:type="dcterms:W3CDTF">2019-10-22T02:12:58Z</dcterms:modified>
</cp:coreProperties>
</file>