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86" r:id="rId3"/>
    <p:sldId id="287" r:id="rId4"/>
    <p:sldId id="288" r:id="rId5"/>
    <p:sldId id="289" r:id="rId6"/>
    <p:sldId id="290" r:id="rId7"/>
    <p:sldId id="291" r:id="rId8"/>
    <p:sldId id="258" r:id="rId9"/>
    <p:sldId id="259" r:id="rId10"/>
    <p:sldId id="265" r:id="rId11"/>
    <p:sldId id="292" r:id="rId12"/>
    <p:sldId id="266" r:id="rId13"/>
    <p:sldId id="267" r:id="rId14"/>
    <p:sldId id="269" r:id="rId15"/>
    <p:sldId id="270" r:id="rId16"/>
    <p:sldId id="272" r:id="rId17"/>
    <p:sldId id="293" r:id="rId18"/>
    <p:sldId id="271" r:id="rId19"/>
    <p:sldId id="276" r:id="rId20"/>
    <p:sldId id="294" r:id="rId21"/>
    <p:sldId id="296" r:id="rId22"/>
    <p:sldId id="275" r:id="rId23"/>
    <p:sldId id="274" r:id="rId24"/>
    <p:sldId id="273" r:id="rId25"/>
    <p:sldId id="297" r:id="rId26"/>
    <p:sldId id="277" r:id="rId27"/>
    <p:sldId id="278" r:id="rId28"/>
    <p:sldId id="298" r:id="rId29"/>
    <p:sldId id="299" r:id="rId30"/>
    <p:sldId id="300" r:id="rId31"/>
    <p:sldId id="301" r:id="rId32"/>
    <p:sldId id="302" r:id="rId33"/>
    <p:sldId id="282" r:id="rId34"/>
    <p:sldId id="285" r:id="rId35"/>
    <p:sldId id="263"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01" autoAdjust="0"/>
    <p:restoredTop sz="91594" autoAdjust="0"/>
  </p:normalViewPr>
  <p:slideViewPr>
    <p:cSldViewPr>
      <p:cViewPr varScale="1">
        <p:scale>
          <a:sx n="64" d="100"/>
          <a:sy n="64" d="100"/>
        </p:scale>
        <p:origin x="15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7200F3-5148-418C-A9E7-FEA1645E93D2}" type="datetimeFigureOut">
              <a:rPr lang="ru-RU" smtClean="0"/>
              <a:pPr/>
              <a:t>23.11.2019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234822-8F11-4A2E-9632-C6FB8439DF19}"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2234822-8F11-4A2E-9632-C6FB8439DF19}" type="slidenum">
              <a:rPr lang="ru-RU" smtClean="0"/>
              <a:pPr/>
              <a:t>14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F95B53-CC8F-4B8A-947A-161261C53AB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9E6F8-4EA5-4002-AB27-0B3F882279A1}" type="datetimeFigureOut">
              <a:rPr lang="ru-RU" smtClean="0"/>
              <a:pPr/>
              <a:t>23.11.2019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F95B53-CC8F-4B8A-947A-161261C53AB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8596" y="142852"/>
            <a:ext cx="8286808" cy="6215106"/>
          </a:xfrm>
        </p:spPr>
        <p:style>
          <a:lnRef idx="1">
            <a:schemeClr val="accent2"/>
          </a:lnRef>
          <a:fillRef idx="2">
            <a:schemeClr val="accent2"/>
          </a:fillRef>
          <a:effectRef idx="1">
            <a:schemeClr val="accent2"/>
          </a:effectRef>
          <a:fontRef idx="minor">
            <a:schemeClr val="dk1"/>
          </a:fontRef>
        </p:style>
        <p:txBody>
          <a:bodyPr>
            <a:normAutofit/>
          </a:bodyPr>
          <a:lstStyle/>
          <a:p>
            <a:r>
              <a:rPr lang="uz-Cyrl-UZ" sz="4000" b="1" dirty="0" smtClean="0">
                <a:solidFill>
                  <a:srgbClr val="002060"/>
                </a:solidFill>
              </a:rPr>
              <a:t>   </a:t>
            </a:r>
            <a:r>
              <a:rPr lang="uz-Cyrl-UZ" sz="4800" b="1" dirty="0"/>
              <a:t>10-мавзу. Ғўза касалликлари, зараркунандалари ва уларга қарши кураш чоралари</a:t>
            </a:r>
            <a:r>
              <a:rPr lang="uz-Cyrl-UZ" sz="4000" dirty="0" smtClean="0">
                <a:solidFill>
                  <a:srgbClr val="0000FF"/>
                </a:solidFill>
              </a:rPr>
              <a:t/>
            </a:r>
            <a:br>
              <a:rPr lang="uz-Cyrl-UZ" sz="4000" dirty="0" smtClean="0">
                <a:solidFill>
                  <a:srgbClr val="0000FF"/>
                </a:solidFill>
              </a:rPr>
            </a:br>
            <a:endParaRPr lang="ru-RU" sz="4000" dirty="0">
              <a:solidFill>
                <a:srgbClr val="0000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uz-Cyrl-UZ" altLang="ru-RU"/>
              <a:t>Режа:</a:t>
            </a:r>
            <a:endParaRPr lang="ru-RU" altLang="ru-RU"/>
          </a:p>
        </p:txBody>
      </p:sp>
      <p:sp>
        <p:nvSpPr>
          <p:cNvPr id="7171" name="Rectangle 3"/>
          <p:cNvSpPr>
            <a:spLocks noGrp="1" noChangeArrowheads="1"/>
          </p:cNvSpPr>
          <p:nvPr>
            <p:ph type="body" idx="1"/>
          </p:nvPr>
        </p:nvSpPr>
        <p:spPr>
          <a:xfrm>
            <a:off x="1115616" y="1052736"/>
            <a:ext cx="7313612" cy="4457700"/>
          </a:xfrm>
        </p:spPr>
        <p:txBody>
          <a:bodyPr>
            <a:normAutofit fontScale="77500" lnSpcReduction="20000"/>
          </a:bodyPr>
          <a:lstStyle/>
          <a:p>
            <a:endParaRPr lang="uz-Cyrl-UZ" altLang="ru-RU" dirty="0"/>
          </a:p>
          <a:p>
            <a:r>
              <a:rPr lang="uz-Cyrl-UZ" b="1" dirty="0"/>
              <a:t>1. Ғўза зараркунандалари</a:t>
            </a:r>
            <a:endParaRPr lang="ru-RU" dirty="0"/>
          </a:p>
          <a:p>
            <a:r>
              <a:rPr lang="uz-Cyrl-UZ" b="1" dirty="0"/>
              <a:t>2</a:t>
            </a:r>
            <a:r>
              <a:rPr lang="uz-Cyrl-UZ" b="1" dirty="0" smtClean="0"/>
              <a:t>. Сўрувчи  ва кемирувчи зараркунандалар.</a:t>
            </a:r>
            <a:endParaRPr lang="ru-RU" dirty="0" smtClean="0"/>
          </a:p>
          <a:p>
            <a:r>
              <a:rPr lang="uz-Cyrl-UZ" b="1" dirty="0" smtClean="0"/>
              <a:t>3. Ўсимликнинг ер устки ва остки қисмларини кемирувчи зараркунандалари.</a:t>
            </a:r>
            <a:endParaRPr lang="ru-RU" dirty="0" smtClean="0"/>
          </a:p>
          <a:p>
            <a:r>
              <a:rPr lang="uz-Cyrl-UZ" b="1" dirty="0" smtClean="0"/>
              <a:t>4.  Ғўзани зараркунандалардан сақлаш тадбирлари.</a:t>
            </a:r>
            <a:endParaRPr lang="ru-RU" dirty="0" smtClean="0"/>
          </a:p>
          <a:p>
            <a:r>
              <a:rPr lang="uz-Cyrl-UZ" b="1" dirty="0" smtClean="0"/>
              <a:t>5</a:t>
            </a:r>
            <a:r>
              <a:rPr lang="uz-Cyrl-UZ" b="1" dirty="0"/>
              <a:t>. Ташкилий хўжалик тадбирлари</a:t>
            </a:r>
            <a:endParaRPr lang="ru-RU" dirty="0"/>
          </a:p>
          <a:p>
            <a:r>
              <a:rPr lang="uz-Cyrl-UZ" b="1" dirty="0"/>
              <a:t>6. Биологик ҳамда кимёвий таъсирчан моддаларни ишлатиш.</a:t>
            </a:r>
            <a:endParaRPr lang="ru-RU" dirty="0"/>
          </a:p>
          <a:p>
            <a:r>
              <a:rPr lang="uz-Cyrl-UZ" b="1" dirty="0"/>
              <a:t>7. Зараркунандаларга қарши қўлланиладиган асосий препаратлар</a:t>
            </a:r>
            <a:endParaRPr lang="ru-RU" dirty="0"/>
          </a:p>
        </p:txBody>
      </p:sp>
    </p:spTree>
    <p:extLst>
      <p:ext uri="{BB962C8B-B14F-4D97-AF65-F5344CB8AC3E}">
        <p14:creationId xmlns:p14="http://schemas.microsoft.com/office/powerpoint/2010/main" val="4054155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4"/>
          <p:cNvSpPr>
            <a:spLocks noChangeArrowheads="1"/>
          </p:cNvSpPr>
          <p:nvPr/>
        </p:nvSpPr>
        <p:spPr bwMode="auto">
          <a:xfrm>
            <a:off x="323850" y="2852738"/>
            <a:ext cx="8424863" cy="3744912"/>
          </a:xfrm>
          <a:prstGeom prst="bevel">
            <a:avLst>
              <a:gd name="adj" fmla="val 1366"/>
            </a:avLst>
          </a:prstGeom>
          <a:gradFill rotWithShape="1">
            <a:gsLst>
              <a:gs pos="0">
                <a:srgbClr val="DAFDA7"/>
              </a:gs>
              <a:gs pos="35001">
                <a:srgbClr val="E4FDC2"/>
              </a:gs>
              <a:gs pos="100000">
                <a:srgbClr val="F5FFE6"/>
              </a:gs>
            </a:gsLst>
            <a:lin ang="16200000" scaled="1"/>
          </a:gradFill>
          <a:ln w="9525" algn="ctr">
            <a:solidFill>
              <a:srgbClr val="16F871"/>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b="1" i="1" u="sng">
                <a:solidFill>
                  <a:srgbClr val="FF3300"/>
                </a:solidFill>
                <a:latin typeface="Times New Roman" pitchFamily="18" charset="0"/>
              </a:rPr>
              <a:t>Агротехник тадбирлар</a:t>
            </a:r>
            <a:r>
              <a:rPr lang="uz-Cyrl-UZ" i="1">
                <a:solidFill>
                  <a:srgbClr val="FF3300"/>
                </a:solidFill>
                <a:latin typeface="Times New Roman" pitchFamily="18" charset="0"/>
              </a:rPr>
              <a:t>.</a:t>
            </a:r>
            <a:r>
              <a:rPr lang="uz-Cyrl-UZ">
                <a:latin typeface="Times New Roman" pitchFamily="18" charset="0"/>
              </a:rPr>
              <a:t> Ғўза кўчатларини қатор ораларига ишлов бериш; </a:t>
            </a:r>
            <a:r>
              <a:rPr lang="en-US">
                <a:latin typeface="Times New Roman" pitchFamily="18" charset="0"/>
              </a:rPr>
              <a:t>NPK</a:t>
            </a:r>
            <a:r>
              <a:rPr lang="uz-Cyrl-UZ">
                <a:latin typeface="Times New Roman" pitchFamily="18" charset="0"/>
              </a:rPr>
              <a:t> ўғитлар эритмаси билан  ғўза майсаларини барги орқали озиқлантириш; бегона ўтларга қарши кураш.</a:t>
            </a:r>
          </a:p>
          <a:p>
            <a:pPr marL="342900" indent="-342900" algn="just">
              <a:defRPr/>
            </a:pPr>
            <a:r>
              <a:rPr lang="uz-Cyrl-UZ" b="1" i="1" u="sng">
                <a:solidFill>
                  <a:srgbClr val="FF3300"/>
                </a:solidFill>
                <a:latin typeface="Times New Roman" pitchFamily="18" charset="0"/>
              </a:rPr>
              <a:t>Биологик усул</a:t>
            </a:r>
            <a:r>
              <a:rPr lang="uz-Cyrl-UZ" u="sng">
                <a:solidFill>
                  <a:srgbClr val="FF3300"/>
                </a:solidFill>
                <a:latin typeface="Times New Roman" pitchFamily="18" charset="0"/>
              </a:rPr>
              <a:t>:</a:t>
            </a:r>
            <a:r>
              <a:rPr lang="uz-Cyrl-UZ">
                <a:latin typeface="Times New Roman" pitchFamily="18" charset="0"/>
              </a:rPr>
              <a:t> ўргимчакканага қарши олтинкўз энтомофагининг 3-4 кунлик тухумларидан 1:10, 1:20 нисбатларида 10 кун оралатиб 2 марта чиқарилади. Зарурият бўлган майдонларга олтинкўз тухумидан 500-1000 тагача чиқариш давом эттирилади;  атроф-мухитга ва фойдали хашаротларга зарарсиз бўлган олтингугурт препаратларидан  олтингугурт талқонидан 20-30 кг/га чанглаш, 0,5-1 ли олтингугуртнинг охакли қайнатмасидан гектарига 300 литр пуркаш.  </a:t>
            </a:r>
            <a:endParaRPr lang="uz-Cyrl-UZ" b="1" i="1">
              <a:solidFill>
                <a:srgbClr val="FF3300"/>
              </a:solidFill>
              <a:latin typeface="Times New Roman" pitchFamily="18" charset="0"/>
            </a:endParaRPr>
          </a:p>
          <a:p>
            <a:pPr marL="342900" indent="-342900" algn="just">
              <a:defRPr/>
            </a:pPr>
            <a:r>
              <a:rPr lang="uz-Cyrl-UZ" b="1" i="1" u="sng">
                <a:solidFill>
                  <a:srgbClr val="FF3300"/>
                </a:solidFill>
                <a:latin typeface="Times New Roman" pitchFamily="18" charset="0"/>
              </a:rPr>
              <a:t>Кимёвий усул:</a:t>
            </a:r>
            <a:r>
              <a:rPr lang="uz-Cyrl-UZ">
                <a:latin typeface="Times New Roman" pitchFamily="18" charset="0"/>
              </a:rPr>
              <a:t>   вегетация давомида 10% ўсимликларнинг барг пластинкаси ўргимчаккана билан 5-25% қопланганда омайт 57% к.эм.-1,5 л/га; ниссоран 10% н.кук. – 0,1 кг/га; флумайт 20% сус.к.- 0,2 л/га; ортус 5% сус.к. – 0,75 л/га; вертимек 1,8% эм.к. – 0,3-0,4 л/га қўллаш яхши самара беради.</a:t>
            </a:r>
            <a:endParaRPr lang="ru-RU" sz="2000">
              <a:latin typeface="Times New Roman" pitchFamily="18" charset="0"/>
            </a:endParaRPr>
          </a:p>
        </p:txBody>
      </p:sp>
      <p:sp>
        <p:nvSpPr>
          <p:cNvPr id="12" name="Прямоугольник 11"/>
          <p:cNvSpPr>
            <a:spLocks noChangeArrowheads="1"/>
          </p:cNvSpPr>
          <p:nvPr/>
        </p:nvSpPr>
        <p:spPr bwMode="auto">
          <a:xfrm>
            <a:off x="1187450" y="260350"/>
            <a:ext cx="6553200" cy="503238"/>
          </a:xfrm>
          <a:prstGeom prst="rect">
            <a:avLst/>
          </a:prstGeom>
          <a:gradFill rotWithShape="1">
            <a:gsLst>
              <a:gs pos="0">
                <a:srgbClr val="FFA2A1"/>
              </a:gs>
              <a:gs pos="35001">
                <a:srgbClr val="FFBEBD"/>
              </a:gs>
              <a:gs pos="100000">
                <a:srgbClr val="FFE5E5"/>
              </a:gs>
            </a:gsLst>
            <a:lin ang="16200000" scaled="1"/>
          </a:gradFill>
          <a:ln w="9525" algn="ctr">
            <a:solidFill>
              <a:srgbClr val="4B21E5"/>
            </a:solidFill>
            <a:miter lim="800000"/>
            <a:headEnd/>
            <a:tailEnd/>
          </a:ln>
          <a:effectLst>
            <a:outerShdw dist="20000" dir="5400000" rotWithShape="0">
              <a:srgbClr val="000000">
                <a:alpha val="37999"/>
              </a:srgbClr>
            </a:outerShdw>
          </a:effectLst>
        </p:spPr>
        <p:txBody>
          <a:bodyPr anchor="ctr"/>
          <a:lstStyle/>
          <a:p>
            <a:pPr algn="ctr">
              <a:defRPr/>
            </a:pPr>
            <a:r>
              <a:rPr lang="ru-RU" sz="2400" b="1">
                <a:latin typeface="Times New Roman" pitchFamily="18" charset="0"/>
              </a:rPr>
              <a:t>ЎРГИМЧАККАНА</a:t>
            </a:r>
            <a:r>
              <a:rPr lang="uz-Cyrl-UZ" sz="2400" b="1">
                <a:latin typeface="Times New Roman" pitchFamily="18" charset="0"/>
              </a:rPr>
              <a:t>- </a:t>
            </a:r>
            <a:r>
              <a:rPr lang="en-US" sz="2000" b="1" i="1">
                <a:latin typeface="Arial" charset="0"/>
              </a:rPr>
              <a:t>Tetranychus urticae</a:t>
            </a:r>
            <a:r>
              <a:rPr lang="ru-RU">
                <a:latin typeface="Arial" charset="0"/>
              </a:rPr>
              <a:t> </a:t>
            </a:r>
          </a:p>
        </p:txBody>
      </p:sp>
      <p:sp>
        <p:nvSpPr>
          <p:cNvPr id="14" name="Прямоугольник 13"/>
          <p:cNvSpPr>
            <a:spLocks noChangeArrowheads="1"/>
          </p:cNvSpPr>
          <p:nvPr/>
        </p:nvSpPr>
        <p:spPr bwMode="auto">
          <a:xfrm>
            <a:off x="323850" y="981075"/>
            <a:ext cx="5543550" cy="1871663"/>
          </a:xfrm>
          <a:prstGeom prst="rect">
            <a:avLst/>
          </a:prstGeom>
          <a:gradFill rotWithShape="1">
            <a:gsLst>
              <a:gs pos="0">
                <a:srgbClr val="A3C4FF"/>
              </a:gs>
              <a:gs pos="35001">
                <a:srgbClr val="BFD5FF"/>
              </a:gs>
              <a:gs pos="100000">
                <a:srgbClr val="E5EEFF"/>
              </a:gs>
            </a:gsLst>
            <a:lin ang="16200000" scaled="1"/>
          </a:gradFill>
          <a:ln w="9525" algn="ctr">
            <a:solidFill>
              <a:srgbClr val="0000FF"/>
            </a:solidFill>
            <a:miter lim="800000"/>
            <a:headEnd/>
            <a:tailEnd/>
          </a:ln>
          <a:effectLst>
            <a:outerShdw dist="20000" dir="5400000" rotWithShape="0">
              <a:srgbClr val="000000">
                <a:alpha val="37999"/>
              </a:srgbClr>
            </a:outerShdw>
          </a:effectLst>
        </p:spPr>
        <p:txBody>
          <a:bodyPr anchor="ctr"/>
          <a:lstStyle/>
          <a:p>
            <a:pPr algn="just">
              <a:defRPr/>
            </a:pPr>
            <a:r>
              <a:rPr lang="uz-Cyrl-UZ" sz="2000">
                <a:solidFill>
                  <a:srgbClr val="000000"/>
                </a:solidFill>
                <a:latin typeface="Times New Roman" pitchFamily="18" charset="0"/>
              </a:rPr>
              <a:t>Ғў</a:t>
            </a:r>
            <a:r>
              <a:rPr lang="ru-RU" sz="2000">
                <a:latin typeface="Times New Roman" pitchFamily="18" charset="0"/>
              </a:rPr>
              <a:t>занинг ашаддий зараркунандаси б</a:t>
            </a:r>
            <a:r>
              <a:rPr lang="uz-Cyrl-UZ" sz="2000">
                <a:latin typeface="Times New Roman" pitchFamily="18" charset="0"/>
              </a:rPr>
              <a:t>ў</a:t>
            </a:r>
            <a:r>
              <a:rPr lang="ru-RU" sz="2000">
                <a:latin typeface="Times New Roman" pitchFamily="18" charset="0"/>
              </a:rPr>
              <a:t>либ, 248 тур </a:t>
            </a:r>
            <a:r>
              <a:rPr lang="uz-Cyrl-UZ" sz="2000">
                <a:latin typeface="Times New Roman" pitchFamily="18" charset="0"/>
              </a:rPr>
              <a:t>ў</a:t>
            </a:r>
            <a:r>
              <a:rPr lang="ru-RU" sz="2000">
                <a:latin typeface="Times New Roman" pitchFamily="18" charset="0"/>
              </a:rPr>
              <a:t>симлик билан озиқланади. Шундан 37 тури қишлоқ х</a:t>
            </a:r>
            <a:r>
              <a:rPr lang="uz-Cyrl-UZ" sz="2000">
                <a:latin typeface="Times New Roman" pitchFamily="18" charset="0"/>
              </a:rPr>
              <a:t>ў</a:t>
            </a:r>
            <a:r>
              <a:rPr lang="ru-RU" sz="2000">
                <a:latin typeface="Times New Roman" pitchFamily="18" charset="0"/>
              </a:rPr>
              <a:t>жалик экинлари. Ўргимчакка</a:t>
            </a:r>
            <a:r>
              <a:rPr lang="uz-Cyrl-UZ" sz="2000">
                <a:latin typeface="Times New Roman" pitchFamily="18" charset="0"/>
              </a:rPr>
              <a:t>на</a:t>
            </a:r>
            <a:r>
              <a:rPr lang="ru-RU" sz="2000">
                <a:latin typeface="Times New Roman" pitchFamily="18" charset="0"/>
              </a:rPr>
              <a:t> 160-600 тагача тухум қ</a:t>
            </a:r>
            <a:r>
              <a:rPr lang="uz-Cyrl-UZ" sz="2000">
                <a:latin typeface="Times New Roman" pitchFamily="18" charset="0"/>
              </a:rPr>
              <a:t>ў</a:t>
            </a:r>
            <a:r>
              <a:rPr lang="ru-RU" sz="2000">
                <a:latin typeface="Times New Roman" pitchFamily="18" charset="0"/>
              </a:rPr>
              <a:t>яди. Ўзбекистонда 18-20 тагача авлод беради.</a:t>
            </a:r>
            <a:r>
              <a:rPr lang="ru-RU" sz="2000">
                <a:latin typeface="Arial" charset="0"/>
              </a:rPr>
              <a:t> </a:t>
            </a:r>
            <a:endParaRPr lang="ru-RU" sz="2000">
              <a:solidFill>
                <a:srgbClr val="000000"/>
              </a:solidFill>
              <a:latin typeface="Times New Roman" pitchFamily="18" charset="0"/>
              <a:cs typeface="Times New Roman" pitchFamily="18" charset="0"/>
            </a:endParaRPr>
          </a:p>
        </p:txBody>
      </p:sp>
      <p:pic>
        <p:nvPicPr>
          <p:cNvPr id="8197" name="Picture 11"/>
          <p:cNvPicPr>
            <a:picLocks noChangeAspect="1" noChangeArrowheads="1"/>
          </p:cNvPicPr>
          <p:nvPr/>
        </p:nvPicPr>
        <p:blipFill>
          <a:blip r:embed="rId2"/>
          <a:srcRect l="4297" t="51492" r="5760"/>
          <a:stretch>
            <a:fillRect/>
          </a:stretch>
        </p:blipFill>
        <p:spPr bwMode="auto">
          <a:xfrm>
            <a:off x="6372225" y="981075"/>
            <a:ext cx="2303463" cy="1800225"/>
          </a:xfrm>
          <a:prstGeom prst="rect">
            <a:avLst/>
          </a:prstGeom>
          <a:noFill/>
          <a:ln w="9525">
            <a:noFill/>
            <a:miter lim="800000"/>
            <a:headEnd/>
            <a:tailEnd/>
          </a:ln>
        </p:spPr>
      </p:pic>
    </p:spTree>
    <p:extLst>
      <p:ext uri="{BB962C8B-B14F-4D97-AF65-F5344CB8AC3E}">
        <p14:creationId xmlns:p14="http://schemas.microsoft.com/office/powerpoint/2010/main" val="330917500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214290"/>
            <a:ext cx="8753506" cy="6000792"/>
          </a:xfrm>
          <a:prstGeom prst="rect">
            <a:avLst/>
          </a:prstGeom>
          <a:noFill/>
          <a:ln w="9525">
            <a:noFill/>
            <a:miter lim="800000"/>
            <a:headEnd/>
            <a:tailEnd/>
          </a:ln>
          <a:effectLst/>
        </p:spPr>
      </p:pic>
    </p:spTree>
    <p:extLst>
      <p:ext uri="{BB962C8B-B14F-4D97-AF65-F5344CB8AC3E}">
        <p14:creationId xmlns:p14="http://schemas.microsoft.com/office/powerpoint/2010/main" val="1575267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4"/>
          <p:cNvSpPr>
            <a:spLocks noChangeArrowheads="1"/>
          </p:cNvSpPr>
          <p:nvPr/>
        </p:nvSpPr>
        <p:spPr bwMode="auto">
          <a:xfrm>
            <a:off x="323850" y="981075"/>
            <a:ext cx="6192838" cy="5689600"/>
          </a:xfrm>
          <a:prstGeom prst="bevel">
            <a:avLst>
              <a:gd name="adj" fmla="val 1366"/>
            </a:avLst>
          </a:prstGeom>
          <a:gradFill rotWithShape="1">
            <a:gsLst>
              <a:gs pos="0">
                <a:srgbClr val="DAFDA7"/>
              </a:gs>
              <a:gs pos="35001">
                <a:srgbClr val="E4FDC2"/>
              </a:gs>
              <a:gs pos="100000">
                <a:srgbClr val="F5FFE6"/>
              </a:gs>
            </a:gsLst>
            <a:lin ang="16200000" scaled="1"/>
          </a:gradFill>
          <a:ln w="9525" algn="ctr">
            <a:solidFill>
              <a:srgbClr val="008000"/>
            </a:solidFill>
            <a:miter lim="800000"/>
            <a:headEnd/>
            <a:tailEnd/>
          </a:ln>
          <a:effectLst>
            <a:outerShdw dist="20000" dir="5400000" rotWithShape="0">
              <a:srgbClr val="000000">
                <a:alpha val="37999"/>
              </a:srgbClr>
            </a:outerShdw>
          </a:effectLst>
        </p:spPr>
        <p:txBody>
          <a:bodyPr anchor="ctr"/>
          <a:lstStyle/>
          <a:p>
            <a:pPr marL="342900" indent="-342900" algn="ctr">
              <a:defRPr/>
            </a:pPr>
            <a:endParaRPr lang="ru-RU" sz="2000" b="1">
              <a:solidFill>
                <a:srgbClr val="66FF33"/>
              </a:solidFill>
              <a:latin typeface="Times New Roman" pitchFamily="18" charset="0"/>
            </a:endParaRPr>
          </a:p>
          <a:p>
            <a:pPr marL="342900" indent="-342900" algn="just">
              <a:defRPr/>
            </a:pPr>
            <a:r>
              <a:rPr lang="ru-RU" sz="2000">
                <a:solidFill>
                  <a:srgbClr val="000000"/>
                </a:solidFill>
                <a:latin typeface="Times New Roman" pitchFamily="18" charset="0"/>
              </a:rPr>
              <a:t> </a:t>
            </a:r>
            <a:r>
              <a:rPr lang="ru-RU" u="sng">
                <a:solidFill>
                  <a:srgbClr val="FF0066"/>
                </a:solidFill>
                <a:latin typeface="Times New Roman" pitchFamily="18" charset="0"/>
              </a:rPr>
              <a:t>БЕДА ЁКИ АКАЦИЯ БИТИ</a:t>
            </a:r>
            <a:r>
              <a:rPr lang="uz-Cyrl-UZ" u="sng">
                <a:solidFill>
                  <a:srgbClr val="FF0066"/>
                </a:solidFill>
                <a:latin typeface="Times New Roman" pitchFamily="18" charset="0"/>
              </a:rPr>
              <a:t> -</a:t>
            </a:r>
            <a:r>
              <a:rPr lang="en-US" b="1" i="1" u="sng">
                <a:latin typeface="Arial" charset="0"/>
              </a:rPr>
              <a:t>Aphis craccivora Koch</a:t>
            </a:r>
            <a:r>
              <a:rPr lang="ru-RU" b="1" i="1" u="sng">
                <a:latin typeface="Arial" charset="0"/>
              </a:rPr>
              <a:t>.</a:t>
            </a:r>
            <a:r>
              <a:rPr lang="ru-RU">
                <a:latin typeface="Arial" charset="0"/>
              </a:rPr>
              <a:t> </a:t>
            </a:r>
            <a:r>
              <a:rPr lang="uz-Cyrl-UZ" u="sng">
                <a:solidFill>
                  <a:srgbClr val="FF0066"/>
                </a:solidFill>
                <a:latin typeface="Times New Roman" pitchFamily="18" charset="0"/>
              </a:rPr>
              <a:t>.</a:t>
            </a:r>
            <a:r>
              <a:rPr lang="uz-Cyrl-UZ">
                <a:solidFill>
                  <a:srgbClr val="FF0066"/>
                </a:solidFill>
                <a:latin typeface="Times New Roman" pitchFamily="18" charset="0"/>
              </a:rPr>
              <a:t> </a:t>
            </a:r>
            <a:r>
              <a:rPr lang="ru-RU">
                <a:latin typeface="Times New Roman" pitchFamily="18" charset="0"/>
              </a:rPr>
              <a:t>Ўрта Осиёда кенг тарқалган б</a:t>
            </a:r>
            <a:r>
              <a:rPr lang="uz-Cyrl-UZ">
                <a:latin typeface="Times New Roman" pitchFamily="18" charset="0"/>
              </a:rPr>
              <a:t>ў</a:t>
            </a:r>
            <a:r>
              <a:rPr lang="ru-RU">
                <a:latin typeface="Times New Roman" pitchFamily="18" charset="0"/>
              </a:rPr>
              <a:t>либ, 52 тур зарар етказади. Бу </a:t>
            </a:r>
            <a:r>
              <a:rPr lang="uz-Cyrl-UZ">
                <a:latin typeface="Times New Roman" pitchFamily="18" charset="0"/>
              </a:rPr>
              <a:t>ғў</a:t>
            </a:r>
            <a:r>
              <a:rPr lang="ru-RU">
                <a:latin typeface="Times New Roman" pitchFamily="18" charset="0"/>
              </a:rPr>
              <a:t>за</a:t>
            </a:r>
            <a:r>
              <a:rPr lang="uz-Cyrl-UZ">
                <a:latin typeface="Times New Roman" pitchFamily="18" charset="0"/>
              </a:rPr>
              <a:t>ни</a:t>
            </a:r>
            <a:r>
              <a:rPr lang="ru-RU">
                <a:latin typeface="Times New Roman" pitchFamily="18" charset="0"/>
              </a:rPr>
              <a:t> май-июн ойларида зарарлайди. Акация бити тухумлик фазасида қишлайди. Партенагенез й</a:t>
            </a:r>
            <a:r>
              <a:rPr lang="uz-Cyrl-UZ">
                <a:latin typeface="Times New Roman" pitchFamily="18" charset="0"/>
              </a:rPr>
              <a:t>ў</a:t>
            </a:r>
            <a:r>
              <a:rPr lang="ru-RU">
                <a:latin typeface="Times New Roman" pitchFamily="18" charset="0"/>
              </a:rPr>
              <a:t>ли билан тирик ту</a:t>
            </a:r>
            <a:r>
              <a:rPr lang="uz-Cyrl-UZ">
                <a:latin typeface="Times New Roman" pitchFamily="18" charset="0"/>
              </a:rPr>
              <a:t>ғ</a:t>
            </a:r>
            <a:r>
              <a:rPr lang="ru-RU">
                <a:latin typeface="Times New Roman" pitchFamily="18" charset="0"/>
              </a:rPr>
              <a:t>иб к</a:t>
            </a:r>
            <a:r>
              <a:rPr lang="uz-Cyrl-UZ">
                <a:latin typeface="Times New Roman" pitchFamily="18" charset="0"/>
              </a:rPr>
              <a:t>ў</a:t>
            </a:r>
            <a:r>
              <a:rPr lang="ru-RU">
                <a:latin typeface="Times New Roman" pitchFamily="18" charset="0"/>
              </a:rPr>
              <a:t>паяди. 17-20 тагача авлод беради.</a:t>
            </a:r>
            <a:endParaRPr lang="uz-Cyrl-UZ">
              <a:latin typeface="Times New Roman" pitchFamily="18" charset="0"/>
            </a:endParaRPr>
          </a:p>
          <a:p>
            <a:pPr marL="342900" indent="-342900" algn="just">
              <a:defRPr/>
            </a:pPr>
            <a:r>
              <a:rPr lang="ru-RU" u="sng">
                <a:solidFill>
                  <a:srgbClr val="FF0066"/>
                </a:solidFill>
                <a:latin typeface="Times New Roman" pitchFamily="18" charset="0"/>
              </a:rPr>
              <a:t>ПОЛИЗ</a:t>
            </a:r>
            <a:r>
              <a:rPr lang="en-GB" u="sng">
                <a:solidFill>
                  <a:srgbClr val="FF0066"/>
                </a:solidFill>
                <a:latin typeface="Times New Roman" pitchFamily="18" charset="0"/>
              </a:rPr>
              <a:t> </a:t>
            </a:r>
            <a:r>
              <a:rPr lang="ru-RU" u="sng">
                <a:solidFill>
                  <a:srgbClr val="FF0066"/>
                </a:solidFill>
                <a:latin typeface="Times New Roman" pitchFamily="18" charset="0"/>
              </a:rPr>
              <a:t>БИТИ</a:t>
            </a:r>
            <a:r>
              <a:rPr lang="uz-Cyrl-UZ" u="sng">
                <a:solidFill>
                  <a:srgbClr val="FF0066"/>
                </a:solidFill>
                <a:latin typeface="Times New Roman" pitchFamily="18" charset="0"/>
              </a:rPr>
              <a:t>. </a:t>
            </a:r>
            <a:r>
              <a:rPr lang="en-US" b="1" i="1" u="sng">
                <a:latin typeface="Arial" charset="0"/>
              </a:rPr>
              <a:t>Aphis</a:t>
            </a:r>
            <a:r>
              <a:rPr lang="uz-Cyrl-UZ" b="1" i="1" u="sng">
                <a:latin typeface="Arial" charset="0"/>
              </a:rPr>
              <a:t> </a:t>
            </a:r>
            <a:r>
              <a:rPr lang="en-US" b="1" i="1" u="sng">
                <a:latin typeface="Arial" charset="0"/>
              </a:rPr>
              <a:t>gossipi</a:t>
            </a:r>
            <a:r>
              <a:rPr lang="uz-Cyrl-UZ">
                <a:solidFill>
                  <a:srgbClr val="FF0066"/>
                </a:solidFill>
                <a:latin typeface="Times New Roman" pitchFamily="18" charset="0"/>
              </a:rPr>
              <a:t> </a:t>
            </a:r>
            <a:r>
              <a:rPr lang="ru-RU">
                <a:latin typeface="Times New Roman" pitchFamily="18" charset="0"/>
              </a:rPr>
              <a:t>Бу зараркунанда </a:t>
            </a:r>
            <a:r>
              <a:rPr lang="uz-Cyrl-UZ">
                <a:latin typeface="Times New Roman" pitchFamily="18" charset="0"/>
              </a:rPr>
              <a:t>х</a:t>
            </a:r>
            <a:r>
              <a:rPr lang="ru-RU">
                <a:latin typeface="Times New Roman" pitchFamily="18" charset="0"/>
              </a:rPr>
              <a:t>аммах</a:t>
            </a:r>
            <a:r>
              <a:rPr lang="uz-Cyrl-UZ">
                <a:latin typeface="Times New Roman" pitchFamily="18" charset="0"/>
              </a:rPr>
              <a:t>ў</a:t>
            </a:r>
            <a:r>
              <a:rPr lang="ru-RU">
                <a:latin typeface="Times New Roman" pitchFamily="18" charset="0"/>
              </a:rPr>
              <a:t>р б</a:t>
            </a:r>
            <a:r>
              <a:rPr lang="uz-Cyrl-UZ">
                <a:latin typeface="Times New Roman" pitchFamily="18" charset="0"/>
              </a:rPr>
              <a:t>ў</a:t>
            </a:r>
            <a:r>
              <a:rPr lang="ru-RU">
                <a:latin typeface="Times New Roman" pitchFamily="18" charset="0"/>
              </a:rPr>
              <a:t>либ, Ўсимликларнинг 46 турига зарар етказади. Ранги к</a:t>
            </a:r>
            <a:r>
              <a:rPr lang="uz-Cyrl-UZ">
                <a:latin typeface="Times New Roman" pitchFamily="18" charset="0"/>
              </a:rPr>
              <a:t>ў</a:t>
            </a:r>
            <a:r>
              <a:rPr lang="ru-RU">
                <a:latin typeface="Times New Roman" pitchFamily="18" charset="0"/>
              </a:rPr>
              <a:t>киш сар</a:t>
            </a:r>
            <a:r>
              <a:rPr lang="uz-Cyrl-UZ">
                <a:latin typeface="Times New Roman" pitchFamily="18" charset="0"/>
              </a:rPr>
              <a:t>ғ</a:t>
            </a:r>
            <a:r>
              <a:rPr lang="ru-RU">
                <a:latin typeface="Times New Roman" pitchFamily="18" charset="0"/>
              </a:rPr>
              <a:t>ишдан то т</a:t>
            </a:r>
            <a:r>
              <a:rPr lang="uz-Cyrl-UZ">
                <a:latin typeface="Times New Roman" pitchFamily="18" charset="0"/>
              </a:rPr>
              <a:t>ў</a:t>
            </a:r>
            <a:r>
              <a:rPr lang="ru-RU">
                <a:latin typeface="Times New Roman" pitchFamily="18" charset="0"/>
              </a:rPr>
              <a:t>қ яшилгача б</a:t>
            </a:r>
            <a:r>
              <a:rPr lang="uz-Cyrl-UZ">
                <a:latin typeface="Times New Roman" pitchFamily="18" charset="0"/>
              </a:rPr>
              <a:t>ў</a:t>
            </a:r>
            <a:r>
              <a:rPr lang="ru-RU">
                <a:latin typeface="Times New Roman" pitchFamily="18" charset="0"/>
              </a:rPr>
              <a:t>лади. Тирик ту</a:t>
            </a:r>
            <a:r>
              <a:rPr lang="uz-Cyrl-UZ">
                <a:latin typeface="Times New Roman" pitchFamily="18" charset="0"/>
              </a:rPr>
              <a:t>ғ</a:t>
            </a:r>
            <a:r>
              <a:rPr lang="ru-RU">
                <a:latin typeface="Times New Roman" pitchFamily="18" charset="0"/>
              </a:rPr>
              <a:t>увчи ур</a:t>
            </a:r>
            <a:r>
              <a:rPr lang="uz-Cyrl-UZ">
                <a:latin typeface="Times New Roman" pitchFamily="18" charset="0"/>
              </a:rPr>
              <a:t>ғ</a:t>
            </a:r>
            <a:r>
              <a:rPr lang="ru-RU">
                <a:latin typeface="Times New Roman" pitchFamily="18" charset="0"/>
              </a:rPr>
              <a:t>очиларнинг боши, оёқлари, шира чиқариш найлари қора тусда б</a:t>
            </a:r>
            <a:r>
              <a:rPr lang="uz-Cyrl-UZ">
                <a:latin typeface="Times New Roman" pitchFamily="18" charset="0"/>
              </a:rPr>
              <a:t>ў</a:t>
            </a:r>
            <a:r>
              <a:rPr lang="ru-RU">
                <a:latin typeface="Times New Roman" pitchFamily="18" charset="0"/>
              </a:rPr>
              <a:t>лади. Личинкалик ва имогалик босқичида қишлайди. </a:t>
            </a:r>
            <a:r>
              <a:rPr lang="uz-Cyrl-UZ">
                <a:latin typeface="Times New Roman" pitchFamily="18" charset="0"/>
              </a:rPr>
              <a:t>Ғў</a:t>
            </a:r>
            <a:r>
              <a:rPr lang="ru-RU">
                <a:latin typeface="Times New Roman" pitchFamily="18" charset="0"/>
              </a:rPr>
              <a:t>задан кейин полиз экинларига учиб </a:t>
            </a:r>
            <a:r>
              <a:rPr lang="uz-Cyrl-UZ">
                <a:latin typeface="Times New Roman" pitchFamily="18" charset="0"/>
              </a:rPr>
              <a:t>ў</a:t>
            </a:r>
            <a:r>
              <a:rPr lang="ru-RU">
                <a:latin typeface="Times New Roman" pitchFamily="18" charset="0"/>
              </a:rPr>
              <a:t>тади. 15-17 мартагача авлод беради.</a:t>
            </a:r>
          </a:p>
          <a:p>
            <a:pPr marL="342900" indent="-342900" algn="just">
              <a:defRPr/>
            </a:pPr>
            <a:r>
              <a:rPr lang="ru-RU" u="sng">
                <a:solidFill>
                  <a:srgbClr val="FF0066"/>
                </a:solidFill>
                <a:latin typeface="Times New Roman" pitchFamily="18" charset="0"/>
              </a:rPr>
              <a:t>КАТТА </a:t>
            </a:r>
            <a:r>
              <a:rPr lang="uz-Cyrl-UZ" u="sng">
                <a:solidFill>
                  <a:srgbClr val="FF0066"/>
                </a:solidFill>
                <a:latin typeface="Times New Roman" pitchFamily="18" charset="0"/>
              </a:rPr>
              <a:t>Ғ</a:t>
            </a:r>
            <a:r>
              <a:rPr lang="ru-RU" u="sng">
                <a:solidFill>
                  <a:srgbClr val="FF0066"/>
                </a:solidFill>
                <a:latin typeface="Times New Roman" pitchFamily="18" charset="0"/>
              </a:rPr>
              <a:t>ЎЗА БИТИ</a:t>
            </a:r>
            <a:r>
              <a:rPr lang="uz-Cyrl-UZ" u="sng">
                <a:solidFill>
                  <a:srgbClr val="FF0066"/>
                </a:solidFill>
                <a:latin typeface="Times New Roman" pitchFamily="18" charset="0"/>
              </a:rPr>
              <a:t>-</a:t>
            </a:r>
            <a:r>
              <a:rPr lang="uz-Cyrl-UZ" b="1" i="1" u="sng">
                <a:latin typeface="Arial" charset="0"/>
              </a:rPr>
              <a:t>Acyrfhos gossypii</a:t>
            </a:r>
            <a:r>
              <a:rPr lang="uz-Cyrl-UZ">
                <a:latin typeface="Arial" charset="0"/>
              </a:rPr>
              <a:t> </a:t>
            </a:r>
            <a:r>
              <a:rPr lang="uz-Cyrl-UZ">
                <a:solidFill>
                  <a:srgbClr val="FF0066"/>
                </a:solidFill>
                <a:latin typeface="Times New Roman" pitchFamily="18" charset="0"/>
              </a:rPr>
              <a:t> </a:t>
            </a:r>
            <a:r>
              <a:rPr lang="ru-RU">
                <a:latin typeface="Times New Roman" pitchFamily="18" charset="0"/>
              </a:rPr>
              <a:t>Ўзбекистоннинг</a:t>
            </a:r>
            <a:r>
              <a:rPr lang="en-US">
                <a:latin typeface="Times New Roman" pitchFamily="18" charset="0"/>
              </a:rPr>
              <a:t> </a:t>
            </a:r>
            <a:r>
              <a:rPr lang="ru-RU">
                <a:latin typeface="Times New Roman" pitchFamily="18" charset="0"/>
              </a:rPr>
              <a:t>барча</a:t>
            </a:r>
            <a:r>
              <a:rPr lang="en-US">
                <a:latin typeface="Times New Roman" pitchFamily="18" charset="0"/>
              </a:rPr>
              <a:t> </a:t>
            </a:r>
            <a:r>
              <a:rPr lang="ru-RU">
                <a:latin typeface="Times New Roman" pitchFamily="18" charset="0"/>
              </a:rPr>
              <a:t>пахта</a:t>
            </a:r>
            <a:r>
              <a:rPr lang="en-US">
                <a:latin typeface="Times New Roman" pitchFamily="18" charset="0"/>
              </a:rPr>
              <a:t> </a:t>
            </a:r>
            <a:r>
              <a:rPr lang="ru-RU">
                <a:latin typeface="Times New Roman" pitchFamily="18" charset="0"/>
              </a:rPr>
              <a:t>экинлариндан</a:t>
            </a:r>
            <a:r>
              <a:rPr lang="en-US">
                <a:latin typeface="Times New Roman" pitchFamily="18" charset="0"/>
              </a:rPr>
              <a:t> </a:t>
            </a:r>
            <a:r>
              <a:rPr lang="ru-RU">
                <a:latin typeface="Times New Roman" pitchFamily="18" charset="0"/>
              </a:rPr>
              <a:t>кенг</a:t>
            </a:r>
            <a:r>
              <a:rPr lang="en-US">
                <a:latin typeface="Times New Roman" pitchFamily="18" charset="0"/>
              </a:rPr>
              <a:t> </a:t>
            </a:r>
            <a:r>
              <a:rPr lang="ru-RU">
                <a:latin typeface="Times New Roman" pitchFamily="18" charset="0"/>
              </a:rPr>
              <a:t>тар</a:t>
            </a:r>
            <a:r>
              <a:rPr lang="en-US">
                <a:latin typeface="Times New Roman" pitchFamily="18" charset="0"/>
              </a:rPr>
              <a:t>қ</a:t>
            </a:r>
            <a:r>
              <a:rPr lang="ru-RU">
                <a:latin typeface="Times New Roman" pitchFamily="18" charset="0"/>
              </a:rPr>
              <a:t>алган</a:t>
            </a:r>
            <a:r>
              <a:rPr lang="en-US">
                <a:latin typeface="Times New Roman" pitchFamily="18" charset="0"/>
              </a:rPr>
              <a:t>. </a:t>
            </a:r>
            <a:r>
              <a:rPr lang="ru-RU">
                <a:latin typeface="Times New Roman" pitchFamily="18" charset="0"/>
              </a:rPr>
              <a:t>Бош</a:t>
            </a:r>
            <a:r>
              <a:rPr lang="en-US">
                <a:latin typeface="Times New Roman" pitchFamily="18" charset="0"/>
              </a:rPr>
              <a:t>қ</a:t>
            </a:r>
            <a:r>
              <a:rPr lang="ru-RU">
                <a:latin typeface="Times New Roman" pitchFamily="18" charset="0"/>
              </a:rPr>
              <a:t>а</a:t>
            </a:r>
            <a:r>
              <a:rPr lang="en-US">
                <a:latin typeface="Times New Roman" pitchFamily="18" charset="0"/>
              </a:rPr>
              <a:t> </a:t>
            </a:r>
            <a:r>
              <a:rPr lang="ru-RU">
                <a:latin typeface="Times New Roman" pitchFamily="18" charset="0"/>
              </a:rPr>
              <a:t>битларга</a:t>
            </a:r>
            <a:r>
              <a:rPr lang="en-US">
                <a:latin typeface="Times New Roman" pitchFamily="18" charset="0"/>
              </a:rPr>
              <a:t> </a:t>
            </a:r>
            <a:r>
              <a:rPr lang="ru-RU">
                <a:latin typeface="Times New Roman" pitchFamily="18" charset="0"/>
              </a:rPr>
              <a:t>нисбатан</a:t>
            </a:r>
            <a:r>
              <a:rPr lang="en-US">
                <a:latin typeface="Times New Roman" pitchFamily="18" charset="0"/>
              </a:rPr>
              <a:t> </a:t>
            </a:r>
            <a:r>
              <a:rPr lang="ru-RU">
                <a:latin typeface="Times New Roman" pitchFamily="18" charset="0"/>
              </a:rPr>
              <a:t>йирикро</a:t>
            </a:r>
            <a:r>
              <a:rPr lang="en-US">
                <a:latin typeface="Times New Roman" pitchFamily="18" charset="0"/>
              </a:rPr>
              <a:t>қ </a:t>
            </a:r>
            <a:r>
              <a:rPr lang="ru-RU">
                <a:latin typeface="Times New Roman" pitchFamily="18" charset="0"/>
              </a:rPr>
              <a:t>б</a:t>
            </a:r>
            <a:r>
              <a:rPr lang="uz-Cyrl-UZ">
                <a:latin typeface="Times New Roman" pitchFamily="18" charset="0"/>
              </a:rPr>
              <a:t>ў</a:t>
            </a:r>
            <a:r>
              <a:rPr lang="ru-RU">
                <a:latin typeface="Times New Roman" pitchFamily="18" charset="0"/>
              </a:rPr>
              <a:t>либ</a:t>
            </a:r>
            <a:r>
              <a:rPr lang="en-US">
                <a:latin typeface="Times New Roman" pitchFamily="18" charset="0"/>
              </a:rPr>
              <a:t>, </a:t>
            </a:r>
            <a:r>
              <a:rPr lang="ru-RU">
                <a:latin typeface="Times New Roman" pitchFamily="18" charset="0"/>
              </a:rPr>
              <a:t>танаси</a:t>
            </a:r>
            <a:r>
              <a:rPr lang="en-US">
                <a:latin typeface="Times New Roman" pitchFamily="18" charset="0"/>
              </a:rPr>
              <a:t> </a:t>
            </a:r>
            <a:r>
              <a:rPr lang="ru-RU">
                <a:latin typeface="Times New Roman" pitchFamily="18" charset="0"/>
              </a:rPr>
              <a:t>к</a:t>
            </a:r>
            <a:r>
              <a:rPr lang="uz-Cyrl-UZ">
                <a:latin typeface="Times New Roman" pitchFamily="18" charset="0"/>
              </a:rPr>
              <a:t>ў</a:t>
            </a:r>
            <a:r>
              <a:rPr lang="ru-RU">
                <a:latin typeface="Times New Roman" pitchFamily="18" charset="0"/>
              </a:rPr>
              <a:t>киш</a:t>
            </a:r>
            <a:r>
              <a:rPr lang="en-US">
                <a:latin typeface="Times New Roman" pitchFamily="18" charset="0"/>
              </a:rPr>
              <a:t> </a:t>
            </a:r>
            <a:r>
              <a:rPr lang="ru-RU">
                <a:latin typeface="Times New Roman" pitchFamily="18" charset="0"/>
              </a:rPr>
              <a:t>ёки</a:t>
            </a:r>
            <a:r>
              <a:rPr lang="en-US">
                <a:latin typeface="Times New Roman" pitchFamily="18" charset="0"/>
              </a:rPr>
              <a:t> </a:t>
            </a:r>
            <a:r>
              <a:rPr lang="ru-RU">
                <a:latin typeface="Times New Roman" pitchFamily="18" charset="0"/>
              </a:rPr>
              <a:t>сар</a:t>
            </a:r>
            <a:r>
              <a:rPr lang="uz-Cyrl-UZ">
                <a:latin typeface="Times New Roman" pitchFamily="18" charset="0"/>
              </a:rPr>
              <a:t>ғ</a:t>
            </a:r>
            <a:r>
              <a:rPr lang="ru-RU">
                <a:latin typeface="Times New Roman" pitchFamily="18" charset="0"/>
              </a:rPr>
              <a:t>иш</a:t>
            </a:r>
            <a:r>
              <a:rPr lang="en-US">
                <a:latin typeface="Times New Roman" pitchFamily="18" charset="0"/>
              </a:rPr>
              <a:t>, </a:t>
            </a:r>
            <a:r>
              <a:rPr lang="ru-RU">
                <a:latin typeface="Times New Roman" pitchFamily="18" charset="0"/>
              </a:rPr>
              <a:t>к</a:t>
            </a:r>
            <a:r>
              <a:rPr lang="uz-Cyrl-UZ">
                <a:latin typeface="Times New Roman" pitchFamily="18" charset="0"/>
              </a:rPr>
              <a:t>ў</a:t>
            </a:r>
            <a:r>
              <a:rPr lang="ru-RU">
                <a:latin typeface="Times New Roman" pitchFamily="18" charset="0"/>
              </a:rPr>
              <a:t>злари</a:t>
            </a:r>
            <a:r>
              <a:rPr lang="en-US">
                <a:latin typeface="Times New Roman" pitchFamily="18" charset="0"/>
              </a:rPr>
              <a:t> қ</a:t>
            </a:r>
            <a:r>
              <a:rPr lang="ru-RU">
                <a:latin typeface="Times New Roman" pitchFamily="18" charset="0"/>
              </a:rPr>
              <a:t>изил</a:t>
            </a:r>
            <a:r>
              <a:rPr lang="en-US">
                <a:latin typeface="Times New Roman" pitchFamily="18" charset="0"/>
              </a:rPr>
              <a:t>, </a:t>
            </a:r>
            <a:r>
              <a:rPr lang="ru-RU">
                <a:latin typeface="Times New Roman" pitchFamily="18" charset="0"/>
              </a:rPr>
              <a:t>оё</a:t>
            </a:r>
            <a:r>
              <a:rPr lang="en-US">
                <a:latin typeface="Times New Roman" pitchFamily="18" charset="0"/>
              </a:rPr>
              <a:t>қ</a:t>
            </a:r>
            <a:r>
              <a:rPr lang="ru-RU">
                <a:latin typeface="Times New Roman" pitchFamily="18" charset="0"/>
              </a:rPr>
              <a:t>лари</a:t>
            </a:r>
            <a:r>
              <a:rPr lang="en-US">
                <a:latin typeface="Times New Roman" pitchFamily="18" charset="0"/>
              </a:rPr>
              <a:t> </a:t>
            </a:r>
            <a:r>
              <a:rPr lang="ru-RU">
                <a:latin typeface="Times New Roman" pitchFamily="18" charset="0"/>
              </a:rPr>
              <a:t>ва</a:t>
            </a:r>
            <a:r>
              <a:rPr lang="en-US">
                <a:latin typeface="Times New Roman" pitchFamily="18" charset="0"/>
              </a:rPr>
              <a:t> </a:t>
            </a:r>
            <a:r>
              <a:rPr lang="ru-RU">
                <a:latin typeface="Times New Roman" pitchFamily="18" charset="0"/>
              </a:rPr>
              <a:t>шира</a:t>
            </a:r>
            <a:r>
              <a:rPr lang="en-US">
                <a:latin typeface="Times New Roman" pitchFamily="18" charset="0"/>
              </a:rPr>
              <a:t> </a:t>
            </a:r>
            <a:r>
              <a:rPr lang="ru-RU">
                <a:latin typeface="Times New Roman" pitchFamily="18" charset="0"/>
              </a:rPr>
              <a:t>найлари</a:t>
            </a:r>
            <a:r>
              <a:rPr lang="en-US">
                <a:latin typeface="Times New Roman" pitchFamily="18" charset="0"/>
              </a:rPr>
              <a:t> </a:t>
            </a:r>
            <a:r>
              <a:rPr lang="ru-RU">
                <a:latin typeface="Times New Roman" pitchFamily="18" charset="0"/>
              </a:rPr>
              <a:t>жуда</a:t>
            </a:r>
            <a:r>
              <a:rPr lang="en-US">
                <a:latin typeface="Times New Roman" pitchFamily="18" charset="0"/>
              </a:rPr>
              <a:t> </a:t>
            </a:r>
            <a:r>
              <a:rPr lang="ru-RU">
                <a:latin typeface="Times New Roman" pitchFamily="18" charset="0"/>
              </a:rPr>
              <a:t>узун</a:t>
            </a:r>
            <a:r>
              <a:rPr lang="en-US">
                <a:latin typeface="Times New Roman" pitchFamily="18" charset="0"/>
              </a:rPr>
              <a:t> </a:t>
            </a:r>
            <a:r>
              <a:rPr lang="ru-RU">
                <a:latin typeface="Times New Roman" pitchFamily="18" charset="0"/>
              </a:rPr>
              <a:t>б</a:t>
            </a:r>
            <a:r>
              <a:rPr lang="uz-Cyrl-UZ">
                <a:latin typeface="Times New Roman" pitchFamily="18" charset="0"/>
              </a:rPr>
              <a:t>ў</a:t>
            </a:r>
            <a:r>
              <a:rPr lang="ru-RU">
                <a:latin typeface="Times New Roman" pitchFamily="18" charset="0"/>
              </a:rPr>
              <a:t>лади</a:t>
            </a:r>
            <a:r>
              <a:rPr lang="en-US">
                <a:latin typeface="Times New Roman" pitchFamily="18" charset="0"/>
              </a:rPr>
              <a:t>. </a:t>
            </a:r>
            <a:r>
              <a:rPr lang="ru-RU">
                <a:latin typeface="Times New Roman" pitchFamily="18" charset="0"/>
              </a:rPr>
              <a:t>Тухумлик босқичида янтоқ </a:t>
            </a:r>
            <a:r>
              <a:rPr lang="uz-Cyrl-UZ">
                <a:latin typeface="Times New Roman" pitchFamily="18" charset="0"/>
              </a:rPr>
              <a:t>ў</a:t>
            </a:r>
            <a:r>
              <a:rPr lang="ru-RU">
                <a:latin typeface="Times New Roman" pitchFamily="18" charset="0"/>
              </a:rPr>
              <a:t>симлигида қишлайди.</a:t>
            </a:r>
            <a:r>
              <a:rPr lang="ru-RU">
                <a:latin typeface="Arial" charset="0"/>
              </a:rPr>
              <a:t> </a:t>
            </a:r>
            <a:endParaRPr lang="uz-Cyrl-UZ">
              <a:latin typeface="Arial" charset="0"/>
            </a:endParaRPr>
          </a:p>
          <a:p>
            <a:pPr marL="342900" indent="-342900" algn="just">
              <a:defRPr/>
            </a:pPr>
            <a:endParaRPr lang="uz-Cyrl-UZ">
              <a:latin typeface="Times New Roman" pitchFamily="18" charset="0"/>
            </a:endParaRPr>
          </a:p>
          <a:p>
            <a:pPr marL="342900" indent="-342900" algn="just">
              <a:defRPr/>
            </a:pPr>
            <a:endParaRPr lang="ru-RU" sz="2000">
              <a:latin typeface="Times New Roman" pitchFamily="18" charset="0"/>
            </a:endParaRPr>
          </a:p>
        </p:txBody>
      </p:sp>
      <p:sp>
        <p:nvSpPr>
          <p:cNvPr id="12" name="Прямоугольник 11"/>
          <p:cNvSpPr>
            <a:spLocks noChangeArrowheads="1"/>
          </p:cNvSpPr>
          <p:nvPr/>
        </p:nvSpPr>
        <p:spPr bwMode="auto">
          <a:xfrm>
            <a:off x="1187450" y="188913"/>
            <a:ext cx="6553200" cy="719137"/>
          </a:xfrm>
          <a:prstGeom prst="rect">
            <a:avLst/>
          </a:prstGeom>
          <a:gradFill rotWithShape="1">
            <a:gsLst>
              <a:gs pos="0">
                <a:srgbClr val="FFA2A1"/>
              </a:gs>
              <a:gs pos="35001">
                <a:srgbClr val="FFBEBD"/>
              </a:gs>
              <a:gs pos="100000">
                <a:srgbClr val="FFE5E5"/>
              </a:gs>
            </a:gsLst>
            <a:lin ang="16200000" scaled="1"/>
          </a:gradFill>
          <a:ln w="9525" algn="ctr">
            <a:solidFill>
              <a:srgbClr val="0000FF"/>
            </a:solidFill>
            <a:miter lim="800000"/>
            <a:headEnd/>
            <a:tailEnd/>
          </a:ln>
          <a:effectLst>
            <a:outerShdw dist="20000" dir="5400000" rotWithShape="0">
              <a:srgbClr val="000000">
                <a:alpha val="37999"/>
              </a:srgbClr>
            </a:outerShdw>
          </a:effectLst>
        </p:spPr>
        <p:txBody>
          <a:bodyPr anchor="ctr"/>
          <a:lstStyle/>
          <a:p>
            <a:pPr algn="ctr">
              <a:defRPr/>
            </a:pPr>
            <a:r>
              <a:rPr lang="ru-RU" sz="2400" b="1">
                <a:latin typeface="Times New Roman" pitchFamily="18" charset="0"/>
              </a:rPr>
              <a:t>ЎСИМЛИК БИТЛАРИ</a:t>
            </a:r>
            <a:r>
              <a:rPr lang="en-US" sz="2400" b="1">
                <a:latin typeface="Times New Roman" pitchFamily="18" charset="0"/>
              </a:rPr>
              <a:t> </a:t>
            </a:r>
            <a:r>
              <a:rPr lang="ru-RU" b="1" i="1">
                <a:latin typeface="Arial" charset="0"/>
              </a:rPr>
              <a:t>Оила – Битлар – </a:t>
            </a:r>
            <a:r>
              <a:rPr lang="en-US" sz="1600" b="1" i="1">
                <a:latin typeface="Arial" charset="0"/>
              </a:rPr>
              <a:t>Aphididae</a:t>
            </a:r>
            <a:r>
              <a:rPr lang="ru-RU" sz="1600" b="1" i="1">
                <a:latin typeface="Arial" charset="0"/>
              </a:rPr>
              <a:t>.Туркум – тенг қанотлилар – </a:t>
            </a:r>
            <a:r>
              <a:rPr lang="en-US" sz="1600" b="1" i="1">
                <a:latin typeface="Arial" charset="0"/>
              </a:rPr>
              <a:t>Homoptera</a:t>
            </a:r>
            <a:r>
              <a:rPr lang="ru-RU">
                <a:latin typeface="Arial" charset="0"/>
              </a:rPr>
              <a:t> </a:t>
            </a:r>
          </a:p>
        </p:txBody>
      </p:sp>
      <p:pic>
        <p:nvPicPr>
          <p:cNvPr id="6148" name="Picture 9"/>
          <p:cNvPicPr>
            <a:picLocks noChangeAspect="1" noChangeArrowheads="1"/>
          </p:cNvPicPr>
          <p:nvPr/>
        </p:nvPicPr>
        <p:blipFill>
          <a:blip r:embed="rId2" cstate="print"/>
          <a:srcRect l="2303" t="935" r="4605" b="6256"/>
          <a:stretch>
            <a:fillRect/>
          </a:stretch>
        </p:blipFill>
        <p:spPr bwMode="auto">
          <a:xfrm>
            <a:off x="6804025" y="1052513"/>
            <a:ext cx="1957388" cy="1479550"/>
          </a:xfrm>
          <a:prstGeom prst="rect">
            <a:avLst/>
          </a:prstGeom>
          <a:noFill/>
          <a:ln w="9525">
            <a:noFill/>
            <a:miter lim="800000"/>
            <a:headEnd/>
            <a:tailEnd/>
          </a:ln>
        </p:spPr>
      </p:pic>
      <p:sp>
        <p:nvSpPr>
          <p:cNvPr id="6149" name="Text Box 10"/>
          <p:cNvSpPr txBox="1">
            <a:spLocks noChangeArrowheads="1"/>
          </p:cNvSpPr>
          <p:nvPr/>
        </p:nvSpPr>
        <p:spPr bwMode="auto">
          <a:xfrm>
            <a:off x="6888163" y="2500313"/>
            <a:ext cx="1524000" cy="304800"/>
          </a:xfrm>
          <a:prstGeom prst="rect">
            <a:avLst/>
          </a:prstGeom>
          <a:noFill/>
          <a:ln w="9525">
            <a:noFill/>
            <a:miter lim="800000"/>
            <a:headEnd/>
            <a:tailEnd/>
          </a:ln>
        </p:spPr>
        <p:txBody>
          <a:bodyPr>
            <a:spAutoFit/>
          </a:bodyPr>
          <a:lstStyle/>
          <a:p>
            <a:pPr algn="ctr">
              <a:spcBef>
                <a:spcPct val="50000"/>
              </a:spcBef>
            </a:pPr>
            <a:r>
              <a:rPr lang="ru-RU" sz="1400" b="1">
                <a:solidFill>
                  <a:srgbClr val="FF0066"/>
                </a:solidFill>
                <a:latin typeface="Times New Roman" pitchFamily="18" charset="0"/>
              </a:rPr>
              <a:t>Акация бити</a:t>
            </a:r>
          </a:p>
        </p:txBody>
      </p:sp>
      <p:pic>
        <p:nvPicPr>
          <p:cNvPr id="6150" name="Picture 11"/>
          <p:cNvPicPr>
            <a:picLocks noChangeAspect="1" noChangeArrowheads="1"/>
          </p:cNvPicPr>
          <p:nvPr/>
        </p:nvPicPr>
        <p:blipFill>
          <a:blip r:embed="rId3"/>
          <a:srcRect t="1364" r="2364" b="57368"/>
          <a:stretch>
            <a:fillRect/>
          </a:stretch>
        </p:blipFill>
        <p:spPr bwMode="auto">
          <a:xfrm>
            <a:off x="6804025" y="2852738"/>
            <a:ext cx="1957388" cy="1474787"/>
          </a:xfrm>
          <a:prstGeom prst="rect">
            <a:avLst/>
          </a:prstGeom>
          <a:noFill/>
          <a:ln w="9525">
            <a:noFill/>
            <a:miter lim="800000"/>
            <a:headEnd/>
            <a:tailEnd/>
          </a:ln>
        </p:spPr>
      </p:pic>
      <p:sp>
        <p:nvSpPr>
          <p:cNvPr id="6151" name="Text Box 12"/>
          <p:cNvSpPr txBox="1">
            <a:spLocks noChangeArrowheads="1"/>
          </p:cNvSpPr>
          <p:nvPr/>
        </p:nvSpPr>
        <p:spPr bwMode="auto">
          <a:xfrm>
            <a:off x="7040563" y="4329113"/>
            <a:ext cx="1447800" cy="304800"/>
          </a:xfrm>
          <a:prstGeom prst="rect">
            <a:avLst/>
          </a:prstGeom>
          <a:noFill/>
          <a:ln w="9525">
            <a:noFill/>
            <a:miter lim="800000"/>
            <a:headEnd/>
            <a:tailEnd/>
          </a:ln>
        </p:spPr>
        <p:txBody>
          <a:bodyPr>
            <a:spAutoFit/>
          </a:bodyPr>
          <a:lstStyle/>
          <a:p>
            <a:pPr algn="ctr">
              <a:spcBef>
                <a:spcPct val="50000"/>
              </a:spcBef>
            </a:pPr>
            <a:r>
              <a:rPr lang="ru-RU" sz="1400" b="1">
                <a:solidFill>
                  <a:srgbClr val="FF0066"/>
                </a:solidFill>
                <a:latin typeface="Times New Roman" pitchFamily="18" charset="0"/>
              </a:rPr>
              <a:t>Полиз бити</a:t>
            </a:r>
          </a:p>
        </p:txBody>
      </p:sp>
      <p:pic>
        <p:nvPicPr>
          <p:cNvPr id="6152" name="Picture 13"/>
          <p:cNvPicPr>
            <a:picLocks noChangeAspect="1" noChangeArrowheads="1"/>
          </p:cNvPicPr>
          <p:nvPr/>
        </p:nvPicPr>
        <p:blipFill>
          <a:blip r:embed="rId4"/>
          <a:srcRect b="1764"/>
          <a:stretch>
            <a:fillRect/>
          </a:stretch>
        </p:blipFill>
        <p:spPr bwMode="auto">
          <a:xfrm>
            <a:off x="6804025" y="4797425"/>
            <a:ext cx="1981200" cy="1458913"/>
          </a:xfrm>
          <a:prstGeom prst="rect">
            <a:avLst/>
          </a:prstGeom>
          <a:noFill/>
          <a:ln w="9525">
            <a:noFill/>
            <a:miter lim="800000"/>
            <a:headEnd/>
            <a:tailEnd/>
          </a:ln>
        </p:spPr>
      </p:pic>
      <p:sp>
        <p:nvSpPr>
          <p:cNvPr id="6153" name="Text Box 14"/>
          <p:cNvSpPr txBox="1">
            <a:spLocks noChangeArrowheads="1"/>
          </p:cNvSpPr>
          <p:nvPr/>
        </p:nvSpPr>
        <p:spPr bwMode="auto">
          <a:xfrm>
            <a:off x="6888163" y="6234113"/>
            <a:ext cx="1693862" cy="304800"/>
          </a:xfrm>
          <a:prstGeom prst="rect">
            <a:avLst/>
          </a:prstGeom>
          <a:noFill/>
          <a:ln w="9525">
            <a:noFill/>
            <a:miter lim="800000"/>
            <a:headEnd/>
            <a:tailEnd/>
          </a:ln>
        </p:spPr>
        <p:txBody>
          <a:bodyPr>
            <a:spAutoFit/>
          </a:bodyPr>
          <a:lstStyle/>
          <a:p>
            <a:pPr algn="ctr">
              <a:spcBef>
                <a:spcPct val="50000"/>
              </a:spcBef>
            </a:pPr>
            <a:r>
              <a:rPr lang="ru-RU" sz="1400" b="1">
                <a:solidFill>
                  <a:srgbClr val="FF0066"/>
                </a:solidFill>
                <a:latin typeface="Times New Roman" pitchFamily="18" charset="0"/>
              </a:rPr>
              <a:t>Катта </a:t>
            </a:r>
            <a:r>
              <a:rPr lang="uz-Cyrl-UZ" sz="1400" b="1">
                <a:solidFill>
                  <a:srgbClr val="FF0066"/>
                </a:solidFill>
                <a:latin typeface="Times New Roman" pitchFamily="18" charset="0"/>
              </a:rPr>
              <a:t>ғў</a:t>
            </a:r>
            <a:r>
              <a:rPr lang="ru-RU" sz="1400" b="1">
                <a:solidFill>
                  <a:srgbClr val="FF0066"/>
                </a:solidFill>
                <a:latin typeface="Times New Roman" pitchFamily="18" charset="0"/>
              </a:rPr>
              <a:t>за бити</a:t>
            </a:r>
          </a:p>
        </p:txBody>
      </p:sp>
    </p:spTree>
    <p:extLst>
      <p:ext uri="{BB962C8B-B14F-4D97-AF65-F5344CB8AC3E}">
        <p14:creationId xmlns:p14="http://schemas.microsoft.com/office/powerpoint/2010/main" val="4109584685"/>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4"/>
          <p:cNvSpPr>
            <a:spLocks noChangeArrowheads="1"/>
          </p:cNvSpPr>
          <p:nvPr/>
        </p:nvSpPr>
        <p:spPr bwMode="auto">
          <a:xfrm>
            <a:off x="468313" y="692150"/>
            <a:ext cx="8351837" cy="1511300"/>
          </a:xfrm>
          <a:prstGeom prst="bevel">
            <a:avLst>
              <a:gd name="adj" fmla="val 9769"/>
            </a:avLst>
          </a:prstGeom>
          <a:gradFill rotWithShape="1">
            <a:gsLst>
              <a:gs pos="0">
                <a:srgbClr val="DAFDA7"/>
              </a:gs>
              <a:gs pos="35001">
                <a:srgbClr val="E4FDC2"/>
              </a:gs>
              <a:gs pos="100000">
                <a:srgbClr val="F5FFE6"/>
              </a:gs>
            </a:gsLst>
            <a:lin ang="16200000" scaled="1"/>
          </a:gradFill>
          <a:ln w="9525" algn="ctr">
            <a:solidFill>
              <a:srgbClr val="98B954"/>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400">
                <a:latin typeface="Times New Roman" pitchFamily="18" charset="0"/>
              </a:rPr>
              <a:t>	 </a:t>
            </a:r>
            <a:r>
              <a:rPr lang="uz-Cyrl-UZ" sz="2000" b="1" i="1" u="sng">
                <a:solidFill>
                  <a:srgbClr val="FF3300"/>
                </a:solidFill>
                <a:latin typeface="Times New Roman" pitchFamily="18" charset="0"/>
              </a:rPr>
              <a:t>Агротехник тадбирлар</a:t>
            </a:r>
            <a:r>
              <a:rPr lang="uz-Cyrl-UZ" sz="2000" i="1">
                <a:solidFill>
                  <a:srgbClr val="FF3300"/>
                </a:solidFill>
                <a:latin typeface="Times New Roman" pitchFamily="18" charset="0"/>
              </a:rPr>
              <a:t>.</a:t>
            </a:r>
            <a:r>
              <a:rPr lang="uz-Cyrl-UZ" sz="2000">
                <a:latin typeface="Times New Roman" pitchFamily="18" charset="0"/>
              </a:rPr>
              <a:t> Ғўза кўчатларини қатор ораларига ишлов бериш; </a:t>
            </a:r>
            <a:r>
              <a:rPr lang="en-US" sz="2000">
                <a:latin typeface="Times New Roman" pitchFamily="18" charset="0"/>
              </a:rPr>
              <a:t>NPK</a:t>
            </a:r>
            <a:r>
              <a:rPr lang="uz-Cyrl-UZ" sz="2000">
                <a:latin typeface="Times New Roman" pitchFamily="18" charset="0"/>
              </a:rPr>
              <a:t> ўғитлар эритмаси билан  ғўза майсаларини барги орқали озиқлантириш; бегона ўтларга қарши кураш.</a:t>
            </a:r>
          </a:p>
        </p:txBody>
      </p:sp>
      <p:sp>
        <p:nvSpPr>
          <p:cNvPr id="1029" name="Rectangle 5"/>
          <p:cNvSpPr>
            <a:spLocks noChangeArrowheads="1"/>
          </p:cNvSpPr>
          <p:nvPr/>
        </p:nvSpPr>
        <p:spPr bwMode="auto">
          <a:xfrm>
            <a:off x="1403350" y="115888"/>
            <a:ext cx="6696075" cy="504825"/>
          </a:xfrm>
          <a:prstGeom prst="rect">
            <a:avLst/>
          </a:prstGeom>
          <a:gradFill rotWithShape="1">
            <a:gsLst>
              <a:gs pos="0">
                <a:srgbClr val="A3C4FF"/>
              </a:gs>
              <a:gs pos="35001">
                <a:srgbClr val="BFD5FF"/>
              </a:gs>
              <a:gs pos="100000">
                <a:srgbClr val="E5EEFF"/>
              </a:gs>
            </a:gsLst>
            <a:lin ang="16200000" scaled="1"/>
          </a:gradFill>
          <a:ln w="9525" algn="ctr">
            <a:solidFill>
              <a:srgbClr val="FF0000"/>
            </a:solidFill>
            <a:miter lim="800000"/>
            <a:headEnd/>
            <a:tailEnd/>
          </a:ln>
          <a:effectLst>
            <a:outerShdw dist="20000" dir="5400000" rotWithShape="0">
              <a:srgbClr val="000000">
                <a:alpha val="37999"/>
              </a:srgbClr>
            </a:outerShdw>
          </a:effectLst>
        </p:spPr>
        <p:txBody>
          <a:bodyPr/>
          <a:lstStyle/>
          <a:p>
            <a:pPr algn="ctr">
              <a:defRPr/>
            </a:pPr>
            <a:r>
              <a:rPr lang="uz-Cyrl-UZ" sz="2400" b="1">
                <a:solidFill>
                  <a:srgbClr val="000000"/>
                </a:solidFill>
                <a:latin typeface="Times New Roman" pitchFamily="18" charset="0"/>
              </a:rPr>
              <a:t>Ўсимлик битларига қарши кураш чоралари</a:t>
            </a:r>
            <a:endParaRPr lang="ru-RU" sz="2400" b="1">
              <a:solidFill>
                <a:srgbClr val="000000"/>
              </a:solidFill>
              <a:latin typeface="Times New Roman" pitchFamily="18" charset="0"/>
            </a:endParaRPr>
          </a:p>
        </p:txBody>
      </p:sp>
      <p:sp>
        <p:nvSpPr>
          <p:cNvPr id="2" name="Багетная рамка 4"/>
          <p:cNvSpPr>
            <a:spLocks noChangeArrowheads="1"/>
          </p:cNvSpPr>
          <p:nvPr/>
        </p:nvSpPr>
        <p:spPr bwMode="auto">
          <a:xfrm>
            <a:off x="468313" y="2205038"/>
            <a:ext cx="8351837" cy="1944687"/>
          </a:xfrm>
          <a:prstGeom prst="bevel">
            <a:avLst>
              <a:gd name="adj" fmla="val 4167"/>
            </a:avLst>
          </a:prstGeom>
          <a:gradFill rotWithShape="1">
            <a:gsLst>
              <a:gs pos="0">
                <a:srgbClr val="DAFDA7"/>
              </a:gs>
              <a:gs pos="35001">
                <a:srgbClr val="E4FDC2"/>
              </a:gs>
              <a:gs pos="100000">
                <a:srgbClr val="F5FFE6"/>
              </a:gs>
            </a:gsLst>
            <a:lin ang="16200000" scaled="1"/>
          </a:gradFill>
          <a:ln w="9525" algn="ctr">
            <a:solidFill>
              <a:srgbClr val="98B954"/>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000" b="1" i="1">
                <a:solidFill>
                  <a:srgbClr val="FF3300"/>
                </a:solidFill>
                <a:latin typeface="Times New Roman" pitchFamily="18" charset="0"/>
              </a:rPr>
              <a:t>	</a:t>
            </a:r>
            <a:r>
              <a:rPr lang="uz-Cyrl-UZ" sz="2000" b="1" i="1" u="sng">
                <a:solidFill>
                  <a:srgbClr val="FF3300"/>
                </a:solidFill>
                <a:latin typeface="Times New Roman" pitchFamily="18" charset="0"/>
              </a:rPr>
              <a:t>Биологик усул</a:t>
            </a:r>
            <a:r>
              <a:rPr lang="uz-Cyrl-UZ" sz="2000">
                <a:solidFill>
                  <a:srgbClr val="FF3300"/>
                </a:solidFill>
                <a:latin typeface="Times New Roman" pitchFamily="18" charset="0"/>
              </a:rPr>
              <a:t>:</a:t>
            </a:r>
            <a:r>
              <a:rPr lang="uz-Cyrl-UZ" sz="2000">
                <a:latin typeface="Times New Roman" pitchFamily="18" charset="0"/>
              </a:rPr>
              <a:t> ғўза битларига қарши олтинкўз энтомофагининг 3-4 кунлик тухумларидан 1,0-1,20 нисбатларида 10 кун оралатиб 2 марта чиқарилади. Зарурият бўлган майдонларга олтинкўз тухумидан 500-1000 тагача чиқариш давом эттирилади; шира тушган далаларга хон қизи қўнғизлари, сирфид пашшалари, афидиидлар ва бошқа фойдали хашаротларни жалб этиш.</a:t>
            </a:r>
          </a:p>
        </p:txBody>
      </p:sp>
      <p:sp>
        <p:nvSpPr>
          <p:cNvPr id="3" name="Багетная рамка 4"/>
          <p:cNvSpPr>
            <a:spLocks noChangeArrowheads="1"/>
          </p:cNvSpPr>
          <p:nvPr/>
        </p:nvSpPr>
        <p:spPr bwMode="auto">
          <a:xfrm>
            <a:off x="468313" y="4149725"/>
            <a:ext cx="8351837" cy="2303463"/>
          </a:xfrm>
          <a:prstGeom prst="bevel">
            <a:avLst>
              <a:gd name="adj" fmla="val 3500"/>
            </a:avLst>
          </a:prstGeom>
          <a:gradFill rotWithShape="1">
            <a:gsLst>
              <a:gs pos="0">
                <a:srgbClr val="DAFDA7"/>
              </a:gs>
              <a:gs pos="35001">
                <a:srgbClr val="E4FDC2"/>
              </a:gs>
              <a:gs pos="100000">
                <a:srgbClr val="F5FFE6"/>
              </a:gs>
            </a:gsLst>
            <a:lin ang="16200000" scaled="1"/>
          </a:gradFill>
          <a:ln w="9525" algn="ctr">
            <a:solidFill>
              <a:srgbClr val="98B954"/>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000" b="1" i="1">
                <a:solidFill>
                  <a:srgbClr val="FF3300"/>
                </a:solidFill>
                <a:latin typeface="Times New Roman" pitchFamily="18" charset="0"/>
              </a:rPr>
              <a:t>	</a:t>
            </a:r>
            <a:r>
              <a:rPr lang="uz-Cyrl-UZ" sz="2000" b="1" i="1" u="sng">
                <a:solidFill>
                  <a:srgbClr val="FF3300"/>
                </a:solidFill>
                <a:latin typeface="Times New Roman" pitchFamily="18" charset="0"/>
              </a:rPr>
              <a:t>Кимёвий усул:</a:t>
            </a:r>
            <a:r>
              <a:rPr lang="uz-Cyrl-UZ" sz="2000">
                <a:latin typeface="Times New Roman" pitchFamily="18" charset="0"/>
              </a:rPr>
              <a:t>   ғўза битларининг сони вегетация давомида 8-10% ўсимликларни барг пластинкаси ўсимлик битлари билан 5-25% қопланганда моспилан 20% н.к. -0,15 л/га; карбофос 50% эм.к. – 0,6 л/га; филармос 20% н.к. – 0,15л/га; камилот 20% н.кук.- 0,15л/га; каллипсо 48% сус.к. – 0,05-0,07 л/га; дельтафос 38% эм.к. – 1,0 л/га; вертимек 1,8% эм.к. – 0,4 л/га ва бошқа рухсат этилган дорилар билан ишлов берилади.</a:t>
            </a:r>
            <a:endParaRPr lang="ru-RU" sz="2000">
              <a:latin typeface="Times New Roman" pitchFamily="18" charset="0"/>
            </a:endParaRPr>
          </a:p>
        </p:txBody>
      </p:sp>
    </p:spTree>
    <p:extLst>
      <p:ext uri="{BB962C8B-B14F-4D97-AF65-F5344CB8AC3E}">
        <p14:creationId xmlns:p14="http://schemas.microsoft.com/office/powerpoint/2010/main" val="347257733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323850" y="404813"/>
            <a:ext cx="8496300" cy="183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ru-RU" altLang="ru-RU" sz="2000" b="1">
                <a:solidFill>
                  <a:srgbClr val="FF0066"/>
                </a:solidFill>
                <a:latin typeface="UzKudr"/>
              </a:rPr>
              <a:t>БЕДА</a:t>
            </a:r>
            <a:r>
              <a:rPr lang="en-GB" altLang="ru-RU" sz="2000" b="1">
                <a:solidFill>
                  <a:srgbClr val="FF0066"/>
                </a:solidFill>
                <a:latin typeface="UzKudr"/>
              </a:rPr>
              <a:t> </a:t>
            </a:r>
            <a:r>
              <a:rPr lang="uz-Cyrl-UZ" altLang="ru-RU" sz="2000" b="1">
                <a:solidFill>
                  <a:srgbClr val="FF0066"/>
                </a:solidFill>
                <a:latin typeface="UzKudr"/>
              </a:rPr>
              <a:t>Қ</a:t>
            </a:r>
            <a:r>
              <a:rPr lang="ru-RU" altLang="ru-RU" sz="2000" b="1">
                <a:solidFill>
                  <a:srgbClr val="FF0066"/>
                </a:solidFill>
                <a:latin typeface="UzKudr"/>
              </a:rPr>
              <a:t>АНДАЛАСИ</a:t>
            </a:r>
            <a:r>
              <a:rPr lang="en-US" altLang="ru-RU" sz="2000" b="1">
                <a:solidFill>
                  <a:srgbClr val="FF0066"/>
                </a:solidFill>
                <a:latin typeface="UzKudr"/>
              </a:rPr>
              <a:t> </a:t>
            </a:r>
            <a:endParaRPr lang="ru-RU" altLang="ru-RU" sz="2000" b="1">
              <a:solidFill>
                <a:srgbClr val="FF0066"/>
              </a:solidFill>
              <a:latin typeface="UzKudr"/>
            </a:endParaRPr>
          </a:p>
          <a:p>
            <a:pPr algn="ctr"/>
            <a:r>
              <a:rPr lang="en-US" altLang="ru-RU" sz="2000" b="1">
                <a:solidFill>
                  <a:srgbClr val="FF0066"/>
                </a:solidFill>
                <a:latin typeface="UzKudr"/>
              </a:rPr>
              <a:t>(</a:t>
            </a:r>
            <a:r>
              <a:rPr lang="en-US" altLang="ru-RU" sz="2000" b="1" i="1">
                <a:solidFill>
                  <a:srgbClr val="FF0066"/>
                </a:solidFill>
                <a:latin typeface="UzKudr"/>
              </a:rPr>
              <a:t>ADELPHOCORIS LINEOLATUS GOEZE</a:t>
            </a:r>
            <a:r>
              <a:rPr lang="en-US" altLang="ru-RU" sz="2000" b="1">
                <a:solidFill>
                  <a:srgbClr val="FF0066"/>
                </a:solidFill>
                <a:latin typeface="UzKudr"/>
              </a:rPr>
              <a:t>.)</a:t>
            </a:r>
            <a:endParaRPr lang="ru-RU" altLang="ru-RU" sz="2000" b="1">
              <a:solidFill>
                <a:srgbClr val="FF0066"/>
              </a:solidFill>
              <a:latin typeface="UzKudr"/>
            </a:endParaRPr>
          </a:p>
          <a:p>
            <a:pPr algn="just"/>
            <a:endParaRPr lang="ru-RU" altLang="ru-RU" sz="2000" b="1">
              <a:solidFill>
                <a:srgbClr val="FF0066"/>
              </a:solidFill>
              <a:latin typeface="UzKudr"/>
            </a:endParaRPr>
          </a:p>
          <a:p>
            <a:pPr algn="just"/>
            <a:r>
              <a:rPr lang="ru-RU" altLang="ru-RU" b="1">
                <a:solidFill>
                  <a:srgbClr val="000000"/>
                </a:solidFill>
                <a:latin typeface="UzKudr"/>
              </a:rPr>
              <a:t>        </a:t>
            </a:r>
            <a:r>
              <a:rPr lang="ru-RU" altLang="ru-RU" b="1">
                <a:latin typeface="Times New Roman" panose="02020603050405020304" pitchFamily="18" charset="0"/>
              </a:rPr>
              <a:t>Беда </a:t>
            </a:r>
            <a:r>
              <a:rPr lang="uz-Cyrl-UZ" altLang="ru-RU" b="1">
                <a:latin typeface="Times New Roman" panose="02020603050405020304" pitchFamily="18" charset="0"/>
              </a:rPr>
              <a:t>қ</a:t>
            </a:r>
            <a:r>
              <a:rPr lang="ru-RU" altLang="ru-RU" b="1">
                <a:latin typeface="Times New Roman" panose="02020603050405020304" pitchFamily="18" charset="0"/>
              </a:rPr>
              <a:t>андаласи ғўза кўсакларининг 20% дан кўпро</a:t>
            </a:r>
            <a:r>
              <a:rPr lang="uz-Cyrl-UZ" altLang="ru-RU" b="1">
                <a:latin typeface="Times New Roman" panose="02020603050405020304" pitchFamily="18" charset="0"/>
              </a:rPr>
              <a:t>қ</a:t>
            </a:r>
            <a:r>
              <a:rPr lang="ru-RU" altLang="ru-RU" b="1">
                <a:latin typeface="Times New Roman" panose="02020603050405020304" pitchFamily="18" charset="0"/>
              </a:rPr>
              <a:t> </a:t>
            </a:r>
            <a:r>
              <a:rPr lang="uz-Cyrl-UZ" altLang="ru-RU" b="1">
                <a:latin typeface="Times New Roman" panose="02020603050405020304" pitchFamily="18" charset="0"/>
              </a:rPr>
              <a:t>қ</a:t>
            </a:r>
            <a:r>
              <a:rPr lang="ru-RU" altLang="ru-RU" b="1">
                <a:latin typeface="Times New Roman" panose="02020603050405020304" pitchFamily="18" charset="0"/>
              </a:rPr>
              <a:t>исмини шикастлайди. Бундай кўсаклардаги пахта толалари бузилади ва бир-бирига ёпишган </a:t>
            </a:r>
            <a:r>
              <a:rPr lang="uz-Cyrl-UZ" altLang="ru-RU" b="1">
                <a:latin typeface="Times New Roman" panose="02020603050405020304" pitchFamily="18" charset="0"/>
              </a:rPr>
              <a:t>қ</a:t>
            </a:r>
            <a:r>
              <a:rPr lang="ru-RU" altLang="ru-RU" b="1">
                <a:latin typeface="Times New Roman" panose="02020603050405020304" pitchFamily="18" charset="0"/>
              </a:rPr>
              <a:t>ўнғир массага айланади.</a:t>
            </a:r>
          </a:p>
        </p:txBody>
      </p:sp>
      <p:pic>
        <p:nvPicPr>
          <p:cNvPr id="54275" name="Picture 3"/>
          <p:cNvPicPr>
            <a:picLocks noChangeAspect="1" noChangeArrowheads="1"/>
          </p:cNvPicPr>
          <p:nvPr/>
        </p:nvPicPr>
        <p:blipFill>
          <a:blip r:embed="rId2" cstate="print">
            <a:lum bright="6000" contrast="24000"/>
            <a:extLst>
              <a:ext uri="{28A0092B-C50C-407E-A947-70E740481C1C}">
                <a14:useLocalDpi xmlns:a14="http://schemas.microsoft.com/office/drawing/2010/main" val="0"/>
              </a:ext>
            </a:extLst>
          </a:blip>
          <a:srcRect l="6871" r="6024" b="894"/>
          <a:stretch>
            <a:fillRect/>
          </a:stretch>
        </p:blipFill>
        <p:spPr bwMode="auto">
          <a:xfrm>
            <a:off x="1258888" y="2276475"/>
            <a:ext cx="2357437"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6" name="Picture 4"/>
          <p:cNvPicPr>
            <a:picLocks noChangeAspect="1" noChangeArrowheads="1"/>
          </p:cNvPicPr>
          <p:nvPr/>
        </p:nvPicPr>
        <p:blipFill>
          <a:blip r:embed="rId3" cstate="print">
            <a:lum bright="6000" contrast="18000"/>
            <a:extLst>
              <a:ext uri="{28A0092B-C50C-407E-A947-70E740481C1C}">
                <a14:useLocalDpi xmlns:a14="http://schemas.microsoft.com/office/drawing/2010/main" val="0"/>
              </a:ext>
            </a:extLst>
          </a:blip>
          <a:srcRect t="9705" b="8850"/>
          <a:stretch>
            <a:fillRect/>
          </a:stretch>
        </p:blipFill>
        <p:spPr bwMode="auto">
          <a:xfrm>
            <a:off x="4859338" y="2276475"/>
            <a:ext cx="3297237"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7" name="Text Box 5"/>
          <p:cNvSpPr txBox="1">
            <a:spLocks noChangeArrowheads="1"/>
          </p:cNvSpPr>
          <p:nvPr/>
        </p:nvSpPr>
        <p:spPr bwMode="auto">
          <a:xfrm>
            <a:off x="1474788" y="6151563"/>
            <a:ext cx="194468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ru-RU" altLang="ru-RU" sz="1600" b="1">
                <a:solidFill>
                  <a:srgbClr val="FF0066"/>
                </a:solidFill>
                <a:latin typeface="UzKudr"/>
              </a:rPr>
              <a:t>Беда </a:t>
            </a:r>
            <a:r>
              <a:rPr lang="uz-Cyrl-UZ" altLang="ru-RU" sz="1600" b="1">
                <a:solidFill>
                  <a:srgbClr val="FF0066"/>
                </a:solidFill>
                <a:latin typeface="UzKudr"/>
              </a:rPr>
              <a:t>қ</a:t>
            </a:r>
            <a:r>
              <a:rPr lang="ru-RU" altLang="ru-RU" sz="1600" b="1">
                <a:solidFill>
                  <a:srgbClr val="FF0066"/>
                </a:solidFill>
                <a:latin typeface="UzKudr"/>
              </a:rPr>
              <a:t>андаласи имагоси</a:t>
            </a:r>
          </a:p>
        </p:txBody>
      </p:sp>
      <p:sp>
        <p:nvSpPr>
          <p:cNvPr id="54278" name="Text Box 6"/>
          <p:cNvSpPr txBox="1">
            <a:spLocks noChangeArrowheads="1"/>
          </p:cNvSpPr>
          <p:nvPr/>
        </p:nvSpPr>
        <p:spPr bwMode="auto">
          <a:xfrm>
            <a:off x="5651500" y="6080125"/>
            <a:ext cx="1944688"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ru-RU" altLang="ru-RU" sz="1600" b="1">
                <a:solidFill>
                  <a:srgbClr val="FF0066"/>
                </a:solidFill>
                <a:latin typeface="UzKudr"/>
              </a:rPr>
              <a:t>Беда </a:t>
            </a:r>
            <a:r>
              <a:rPr lang="uz-Cyrl-UZ" altLang="ru-RU" sz="1600" b="1">
                <a:solidFill>
                  <a:srgbClr val="FF0066"/>
                </a:solidFill>
                <a:latin typeface="UzKudr"/>
              </a:rPr>
              <a:t>қ</a:t>
            </a:r>
            <a:r>
              <a:rPr lang="ru-RU" altLang="ru-RU" sz="1600" b="1">
                <a:solidFill>
                  <a:srgbClr val="FF0066"/>
                </a:solidFill>
                <a:latin typeface="UzKudr"/>
              </a:rPr>
              <a:t>андаласи личинкаси</a:t>
            </a:r>
          </a:p>
        </p:txBody>
      </p:sp>
    </p:spTree>
    <p:extLst>
      <p:ext uri="{BB962C8B-B14F-4D97-AF65-F5344CB8AC3E}">
        <p14:creationId xmlns:p14="http://schemas.microsoft.com/office/powerpoint/2010/main" val="3268184452"/>
      </p:ext>
    </p:extLst>
  </p:cSld>
  <p:clrMapOvr>
    <a:masterClrMapping/>
  </p:clrMapOvr>
  <p:transition advClick="0" advTm="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агетная рамка 4"/>
          <p:cNvSpPr>
            <a:spLocks noChangeArrowheads="1"/>
          </p:cNvSpPr>
          <p:nvPr/>
        </p:nvSpPr>
        <p:spPr bwMode="auto">
          <a:xfrm>
            <a:off x="323850" y="1916113"/>
            <a:ext cx="5472113" cy="4321175"/>
          </a:xfrm>
          <a:prstGeom prst="bevel">
            <a:avLst>
              <a:gd name="adj" fmla="val 1366"/>
            </a:avLst>
          </a:prstGeom>
          <a:gradFill rotWithShape="1">
            <a:gsLst>
              <a:gs pos="0">
                <a:srgbClr val="DAFDA7"/>
              </a:gs>
              <a:gs pos="35001">
                <a:srgbClr val="E4FDC2"/>
              </a:gs>
              <a:gs pos="100000">
                <a:srgbClr val="F5FFE6"/>
              </a:gs>
            </a:gsLst>
            <a:lin ang="16200000" scaled="1"/>
          </a:gradFill>
          <a:ln w="9525" algn="ctr">
            <a:solidFill>
              <a:srgbClr val="008000"/>
            </a:solidFill>
            <a:miter lim="800000"/>
            <a:headEnd/>
            <a:tailEnd/>
          </a:ln>
          <a:effectLst>
            <a:outerShdw dist="20000" dir="5400000" rotWithShape="0">
              <a:srgbClr val="000000">
                <a:alpha val="37999"/>
              </a:srgbClr>
            </a:outerShdw>
          </a:effectLst>
        </p:spPr>
        <p:txBody>
          <a:bodyPr anchor="ctr"/>
          <a:lstStyle/>
          <a:p>
            <a:pPr marL="342900" indent="-342900" algn="ctr">
              <a:defRPr/>
            </a:pPr>
            <a:endParaRPr lang="ru-RU" sz="2000" b="1">
              <a:solidFill>
                <a:srgbClr val="66FF33"/>
              </a:solidFill>
              <a:latin typeface="Times New Roman" pitchFamily="18" charset="0"/>
            </a:endParaRPr>
          </a:p>
          <a:p>
            <a:pPr marL="342900" indent="-342900" algn="just">
              <a:defRPr/>
            </a:pPr>
            <a:r>
              <a:rPr lang="ru-RU" sz="2000">
                <a:solidFill>
                  <a:srgbClr val="000000"/>
                </a:solidFill>
                <a:latin typeface="Times New Roman" pitchFamily="18" charset="0"/>
              </a:rPr>
              <a:t>      </a:t>
            </a:r>
            <a:r>
              <a:rPr lang="ru-RU" sz="2000">
                <a:latin typeface="Times New Roman" pitchFamily="18" charset="0"/>
              </a:rPr>
              <a:t>Бу зараркунанда </a:t>
            </a:r>
            <a:r>
              <a:rPr lang="uz-Cyrl-UZ" sz="2000">
                <a:latin typeface="Times New Roman" pitchFamily="18" charset="0"/>
              </a:rPr>
              <a:t>ў</a:t>
            </a:r>
            <a:r>
              <a:rPr lang="ru-RU" sz="2000">
                <a:latin typeface="Times New Roman" pitchFamily="18" charset="0"/>
              </a:rPr>
              <a:t>симлик баргининг ширасини с</a:t>
            </a:r>
            <a:r>
              <a:rPr lang="uz-Cyrl-UZ" sz="2000">
                <a:latin typeface="Times New Roman" pitchFamily="18" charset="0"/>
              </a:rPr>
              <a:t>ў</a:t>
            </a:r>
            <a:r>
              <a:rPr lang="ru-RU" sz="2000">
                <a:latin typeface="Times New Roman" pitchFamily="18" charset="0"/>
              </a:rPr>
              <a:t>риб, зарар етказади. Зарарланган барглар йиртилиб кетади. Танаси ч</a:t>
            </a:r>
            <a:r>
              <a:rPr lang="uz-Cyrl-UZ" sz="2000">
                <a:latin typeface="Times New Roman" pitchFamily="18" charset="0"/>
              </a:rPr>
              <a:t>ў</a:t>
            </a:r>
            <a:r>
              <a:rPr lang="ru-RU" sz="2000">
                <a:latin typeface="Times New Roman" pitchFamily="18" charset="0"/>
              </a:rPr>
              <a:t>зинчоқ б</a:t>
            </a:r>
            <a:r>
              <a:rPr lang="uz-Cyrl-UZ" sz="2000">
                <a:latin typeface="Times New Roman" pitchFamily="18" charset="0"/>
              </a:rPr>
              <a:t>ў</a:t>
            </a:r>
            <a:r>
              <a:rPr lang="ru-RU" sz="2000">
                <a:latin typeface="Times New Roman" pitchFamily="18" charset="0"/>
              </a:rPr>
              <a:t>либ, т</a:t>
            </a:r>
            <a:r>
              <a:rPr lang="uz-Cyrl-UZ" sz="2000">
                <a:latin typeface="Times New Roman" pitchFamily="18" charset="0"/>
              </a:rPr>
              <a:t>ў</a:t>
            </a:r>
            <a:r>
              <a:rPr lang="ru-RU" sz="2000">
                <a:latin typeface="Times New Roman" pitchFamily="18" charset="0"/>
              </a:rPr>
              <a:t>қ сар</a:t>
            </a:r>
            <a:r>
              <a:rPr lang="uz-Cyrl-UZ" sz="2000">
                <a:latin typeface="Times New Roman" pitchFamily="18" charset="0"/>
              </a:rPr>
              <a:t>ғ</a:t>
            </a:r>
            <a:r>
              <a:rPr lang="ru-RU" sz="2000">
                <a:latin typeface="Times New Roman" pitchFamily="18" charset="0"/>
              </a:rPr>
              <a:t>иш рангларда </a:t>
            </a:r>
            <a:r>
              <a:rPr lang="uz-Cyrl-UZ" sz="2000">
                <a:latin typeface="Times New Roman" pitchFamily="18" charset="0"/>
              </a:rPr>
              <a:t>катталиги 0,8-0,9 мм </a:t>
            </a:r>
            <a:r>
              <a:rPr lang="ru-RU" sz="2000">
                <a:latin typeface="Times New Roman" pitchFamily="18" charset="0"/>
              </a:rPr>
              <a:t>б</a:t>
            </a:r>
            <a:r>
              <a:rPr lang="uz-Cyrl-UZ" sz="2000">
                <a:latin typeface="Times New Roman" pitchFamily="18" charset="0"/>
              </a:rPr>
              <a:t>ў</a:t>
            </a:r>
            <a:r>
              <a:rPr lang="ru-RU" sz="2000">
                <a:latin typeface="Times New Roman" pitchFamily="18" charset="0"/>
              </a:rPr>
              <a:t>лади. Личинкалари оч сар</a:t>
            </a:r>
            <a:r>
              <a:rPr lang="uz-Cyrl-UZ" sz="2000">
                <a:latin typeface="Times New Roman" pitchFamily="18" charset="0"/>
              </a:rPr>
              <a:t>ғ</a:t>
            </a:r>
            <a:r>
              <a:rPr lang="ru-RU" sz="2000">
                <a:latin typeface="Times New Roman" pitchFamily="18" charset="0"/>
              </a:rPr>
              <a:t>иш рангда б</a:t>
            </a:r>
            <a:r>
              <a:rPr lang="uz-Cyrl-UZ" sz="2000">
                <a:latin typeface="Times New Roman" pitchFamily="18" charset="0"/>
              </a:rPr>
              <a:t>ў</a:t>
            </a:r>
            <a:r>
              <a:rPr lang="ru-RU" sz="2000">
                <a:latin typeface="Times New Roman" pitchFamily="18" charset="0"/>
              </a:rPr>
              <a:t>лади. Тамаки триписи </a:t>
            </a:r>
            <a:r>
              <a:rPr lang="uz-Cyrl-UZ" sz="2000">
                <a:latin typeface="Times New Roman" pitchFamily="18" charset="0"/>
              </a:rPr>
              <a:t>ў</a:t>
            </a:r>
            <a:r>
              <a:rPr lang="ru-RU" sz="2000">
                <a:latin typeface="Times New Roman" pitchFamily="18" charset="0"/>
              </a:rPr>
              <a:t>симликларнинг учидаги ёш баргларга тухум қ</a:t>
            </a:r>
            <a:r>
              <a:rPr lang="uz-Cyrl-UZ" sz="2000">
                <a:latin typeface="Times New Roman" pitchFamily="18" charset="0"/>
              </a:rPr>
              <a:t>ў</a:t>
            </a:r>
            <a:r>
              <a:rPr lang="ru-RU" sz="2000">
                <a:latin typeface="Times New Roman" pitchFamily="18" charset="0"/>
              </a:rPr>
              <a:t>яди. 1 та ур</a:t>
            </a:r>
            <a:r>
              <a:rPr lang="uz-Cyrl-UZ" sz="2000">
                <a:latin typeface="Times New Roman" pitchFamily="18" charset="0"/>
              </a:rPr>
              <a:t>ғ</a:t>
            </a:r>
            <a:r>
              <a:rPr lang="ru-RU" sz="2000">
                <a:latin typeface="Times New Roman" pitchFamily="18" charset="0"/>
              </a:rPr>
              <a:t>очи трипс ривожланиш даврида 100 тагача тухум қ</a:t>
            </a:r>
            <a:r>
              <a:rPr lang="uz-Cyrl-UZ" sz="2000">
                <a:latin typeface="Times New Roman" pitchFamily="18" charset="0"/>
              </a:rPr>
              <a:t>ў</a:t>
            </a:r>
            <a:r>
              <a:rPr lang="ru-RU" sz="2000">
                <a:latin typeface="Times New Roman" pitchFamily="18" charset="0"/>
              </a:rPr>
              <a:t>яди. Бутун ёз б</a:t>
            </a:r>
            <a:r>
              <a:rPr lang="uz-Cyrl-UZ" sz="2000">
                <a:latin typeface="Times New Roman" pitchFamily="18" charset="0"/>
              </a:rPr>
              <a:t>ў</a:t>
            </a:r>
            <a:r>
              <a:rPr lang="ru-RU" sz="2000">
                <a:latin typeface="Times New Roman" pitchFamily="18" charset="0"/>
              </a:rPr>
              <a:t>йи 7 мартагача авлод беради</a:t>
            </a:r>
            <a:r>
              <a:rPr lang="uz-Cyrl-UZ" sz="2000">
                <a:latin typeface="Times New Roman" pitchFamily="18" charset="0"/>
              </a:rPr>
              <a:t>. Личинкалик фазасида ўсимлик қолдиғида қишлайди.</a:t>
            </a:r>
          </a:p>
          <a:p>
            <a:pPr marL="342900" indent="-342900" algn="just">
              <a:defRPr/>
            </a:pPr>
            <a:endParaRPr lang="ru-RU" sz="2000">
              <a:latin typeface="Times New Roman" pitchFamily="18" charset="0"/>
            </a:endParaRPr>
          </a:p>
        </p:txBody>
      </p:sp>
      <p:sp>
        <p:nvSpPr>
          <p:cNvPr id="12" name="Прямоугольник 11"/>
          <p:cNvSpPr>
            <a:spLocks noChangeArrowheads="1"/>
          </p:cNvSpPr>
          <p:nvPr/>
        </p:nvSpPr>
        <p:spPr bwMode="auto">
          <a:xfrm>
            <a:off x="1187450" y="1125538"/>
            <a:ext cx="6553200" cy="503237"/>
          </a:xfrm>
          <a:prstGeom prst="rect">
            <a:avLst/>
          </a:prstGeom>
          <a:gradFill rotWithShape="1">
            <a:gsLst>
              <a:gs pos="0">
                <a:srgbClr val="FFA2A1"/>
              </a:gs>
              <a:gs pos="35001">
                <a:srgbClr val="FFBEBD"/>
              </a:gs>
              <a:gs pos="100000">
                <a:srgbClr val="FFE5E5"/>
              </a:gs>
            </a:gsLst>
            <a:lin ang="16200000" scaled="1"/>
          </a:gradFill>
          <a:ln w="9525" algn="ctr">
            <a:solidFill>
              <a:srgbClr val="FF00FF"/>
            </a:solidFill>
            <a:miter lim="800000"/>
            <a:headEnd/>
            <a:tailEnd/>
          </a:ln>
          <a:effectLst>
            <a:outerShdw dist="20000" dir="5400000" rotWithShape="0">
              <a:srgbClr val="000000">
                <a:alpha val="37999"/>
              </a:srgbClr>
            </a:outerShdw>
          </a:effectLst>
        </p:spPr>
        <p:txBody>
          <a:bodyPr anchor="ctr"/>
          <a:lstStyle/>
          <a:p>
            <a:pPr algn="ctr">
              <a:defRPr/>
            </a:pPr>
            <a:r>
              <a:rPr lang="ru-RU" b="1">
                <a:latin typeface="Times New Roman" pitchFamily="18" charset="0"/>
              </a:rPr>
              <a:t>ТАМАКИ ТРИПСИ</a:t>
            </a:r>
            <a:r>
              <a:rPr lang="uz-Cyrl-UZ" b="1">
                <a:latin typeface="Times New Roman" pitchFamily="18" charset="0"/>
              </a:rPr>
              <a:t>-</a:t>
            </a:r>
            <a:r>
              <a:rPr lang="en-US" sz="2000" b="1" i="1">
                <a:latin typeface="Times New Roman" pitchFamily="18" charset="0"/>
              </a:rPr>
              <a:t>Thrips tabaci Lind</a:t>
            </a:r>
            <a:r>
              <a:rPr lang="uz-Cyrl-UZ" sz="2000" b="1" i="1">
                <a:latin typeface="Times New Roman" pitchFamily="18" charset="0"/>
              </a:rPr>
              <a:t>.</a:t>
            </a:r>
            <a:endParaRPr lang="ru-RU" sz="2000" b="1" i="1">
              <a:latin typeface="Times New Roman" pitchFamily="18" charset="0"/>
            </a:endParaRPr>
          </a:p>
        </p:txBody>
      </p:sp>
      <p:pic>
        <p:nvPicPr>
          <p:cNvPr id="4101" name="Picture 8"/>
          <p:cNvPicPr>
            <a:picLocks noChangeAspect="1" noChangeArrowheads="1"/>
          </p:cNvPicPr>
          <p:nvPr/>
        </p:nvPicPr>
        <p:blipFill>
          <a:blip r:embed="rId2"/>
          <a:srcRect l="5576" t="20270" r="4462" b="15758"/>
          <a:stretch>
            <a:fillRect/>
          </a:stretch>
        </p:blipFill>
        <p:spPr bwMode="auto">
          <a:xfrm>
            <a:off x="6084888" y="1989138"/>
            <a:ext cx="2592387" cy="1584325"/>
          </a:xfrm>
          <a:prstGeom prst="rect">
            <a:avLst/>
          </a:prstGeom>
          <a:noFill/>
          <a:ln w="9525">
            <a:noFill/>
            <a:miter lim="800000"/>
            <a:headEnd/>
            <a:tailEnd/>
          </a:ln>
        </p:spPr>
      </p:pic>
      <p:sp>
        <p:nvSpPr>
          <p:cNvPr id="4102" name="Text Box 10"/>
          <p:cNvSpPr txBox="1">
            <a:spLocks noChangeArrowheads="1"/>
          </p:cNvSpPr>
          <p:nvPr/>
        </p:nvSpPr>
        <p:spPr bwMode="auto">
          <a:xfrm>
            <a:off x="6156325" y="3644900"/>
            <a:ext cx="2303463" cy="304800"/>
          </a:xfrm>
          <a:prstGeom prst="rect">
            <a:avLst/>
          </a:prstGeom>
          <a:noFill/>
          <a:ln w="9525">
            <a:noFill/>
            <a:miter lim="800000"/>
            <a:headEnd/>
            <a:tailEnd/>
          </a:ln>
        </p:spPr>
        <p:txBody>
          <a:bodyPr>
            <a:spAutoFit/>
          </a:bodyPr>
          <a:lstStyle/>
          <a:p>
            <a:pPr algn="ctr">
              <a:spcBef>
                <a:spcPct val="50000"/>
              </a:spcBef>
            </a:pPr>
            <a:r>
              <a:rPr lang="ru-RU" sz="1400" b="1">
                <a:latin typeface="Times New Roman" pitchFamily="18" charset="0"/>
              </a:rPr>
              <a:t>Тамаки трипси имагоси</a:t>
            </a:r>
          </a:p>
        </p:txBody>
      </p:sp>
      <p:sp>
        <p:nvSpPr>
          <p:cNvPr id="4103" name="Text Box 11"/>
          <p:cNvSpPr txBox="1">
            <a:spLocks noChangeArrowheads="1"/>
          </p:cNvSpPr>
          <p:nvPr/>
        </p:nvSpPr>
        <p:spPr bwMode="auto">
          <a:xfrm>
            <a:off x="6156325" y="5876925"/>
            <a:ext cx="2520950" cy="304800"/>
          </a:xfrm>
          <a:prstGeom prst="rect">
            <a:avLst/>
          </a:prstGeom>
          <a:noFill/>
          <a:ln w="9525">
            <a:noFill/>
            <a:miter lim="800000"/>
            <a:headEnd/>
            <a:tailEnd/>
          </a:ln>
        </p:spPr>
        <p:txBody>
          <a:bodyPr>
            <a:spAutoFit/>
          </a:bodyPr>
          <a:lstStyle/>
          <a:p>
            <a:pPr algn="ctr">
              <a:spcBef>
                <a:spcPct val="50000"/>
              </a:spcBef>
            </a:pPr>
            <a:r>
              <a:rPr lang="ru-RU" sz="1400" b="1">
                <a:latin typeface="Times New Roman" pitchFamily="18" charset="0"/>
              </a:rPr>
              <a:t>Тамаки трипси личинкаси</a:t>
            </a:r>
          </a:p>
        </p:txBody>
      </p:sp>
      <p:pic>
        <p:nvPicPr>
          <p:cNvPr id="4104" name="Picture 12"/>
          <p:cNvPicPr>
            <a:picLocks noChangeAspect="1" noChangeArrowheads="1"/>
          </p:cNvPicPr>
          <p:nvPr/>
        </p:nvPicPr>
        <p:blipFill>
          <a:blip r:embed="rId3"/>
          <a:srcRect l="19951" t="15321" b="15588"/>
          <a:stretch>
            <a:fillRect/>
          </a:stretch>
        </p:blipFill>
        <p:spPr bwMode="auto">
          <a:xfrm>
            <a:off x="6084888" y="4221163"/>
            <a:ext cx="2638425" cy="1658937"/>
          </a:xfrm>
          <a:prstGeom prst="rect">
            <a:avLst/>
          </a:prstGeom>
          <a:noFill/>
          <a:ln w="9525">
            <a:solidFill>
              <a:schemeClr val="hlink"/>
            </a:solid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4"/>
          <p:cNvSpPr>
            <a:spLocks noChangeArrowheads="1"/>
          </p:cNvSpPr>
          <p:nvPr/>
        </p:nvSpPr>
        <p:spPr bwMode="auto">
          <a:xfrm>
            <a:off x="468313" y="692150"/>
            <a:ext cx="8351837" cy="1511300"/>
          </a:xfrm>
          <a:prstGeom prst="bevel">
            <a:avLst>
              <a:gd name="adj" fmla="val 9769"/>
            </a:avLst>
          </a:prstGeom>
          <a:gradFill rotWithShape="1">
            <a:gsLst>
              <a:gs pos="0">
                <a:srgbClr val="DAFDA7"/>
              </a:gs>
              <a:gs pos="35001">
                <a:srgbClr val="E4FDC2"/>
              </a:gs>
              <a:gs pos="100000">
                <a:srgbClr val="F5FFE6"/>
              </a:gs>
            </a:gsLst>
            <a:lin ang="16200000" scaled="1"/>
          </a:gradFill>
          <a:ln w="9525" algn="ctr">
            <a:solidFill>
              <a:srgbClr val="008000"/>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400">
                <a:latin typeface="Times New Roman" pitchFamily="18" charset="0"/>
              </a:rPr>
              <a:t>	 </a:t>
            </a:r>
            <a:r>
              <a:rPr lang="uz-Cyrl-UZ" sz="2000" b="1" i="1" u="sng">
                <a:solidFill>
                  <a:srgbClr val="FF3300"/>
                </a:solidFill>
                <a:latin typeface="Times New Roman" pitchFamily="18" charset="0"/>
              </a:rPr>
              <a:t>Агротехник тадбирлар:</a:t>
            </a:r>
            <a:r>
              <a:rPr lang="uz-Cyrl-UZ" sz="2000">
                <a:latin typeface="Times New Roman" pitchFamily="18" charset="0"/>
              </a:rPr>
              <a:t> Ғўзанинг чидамлилигини оширадиган чора-тадбирлар (ўғитлаш, суғориш, культивация) трипс зарарини пасайишига ёрдам беради.</a:t>
            </a:r>
          </a:p>
        </p:txBody>
      </p:sp>
      <p:sp>
        <p:nvSpPr>
          <p:cNvPr id="1029" name="Rectangle 5"/>
          <p:cNvSpPr>
            <a:spLocks noChangeArrowheads="1"/>
          </p:cNvSpPr>
          <p:nvPr/>
        </p:nvSpPr>
        <p:spPr bwMode="auto">
          <a:xfrm>
            <a:off x="1476375" y="115888"/>
            <a:ext cx="6335713" cy="504825"/>
          </a:xfrm>
          <a:prstGeom prst="rect">
            <a:avLst/>
          </a:prstGeom>
          <a:gradFill rotWithShape="1">
            <a:gsLst>
              <a:gs pos="0">
                <a:srgbClr val="A3C4FF"/>
              </a:gs>
              <a:gs pos="35001">
                <a:srgbClr val="BFD5FF"/>
              </a:gs>
              <a:gs pos="100000">
                <a:srgbClr val="E5EEFF"/>
              </a:gs>
            </a:gsLst>
            <a:lin ang="16200000" scaled="1"/>
          </a:gradFill>
          <a:ln w="9525" algn="ctr">
            <a:solidFill>
              <a:srgbClr val="0000FF"/>
            </a:solidFill>
            <a:miter lim="800000"/>
            <a:headEnd/>
            <a:tailEnd/>
          </a:ln>
          <a:effectLst>
            <a:outerShdw dist="20000" dir="5400000" rotWithShape="0">
              <a:srgbClr val="000000">
                <a:alpha val="37999"/>
              </a:srgbClr>
            </a:outerShdw>
          </a:effectLst>
        </p:spPr>
        <p:txBody>
          <a:bodyPr/>
          <a:lstStyle/>
          <a:p>
            <a:pPr algn="ctr">
              <a:defRPr/>
            </a:pPr>
            <a:r>
              <a:rPr lang="uz-Cyrl-UZ" sz="2400" b="1">
                <a:solidFill>
                  <a:srgbClr val="000000"/>
                </a:solidFill>
                <a:latin typeface="Times New Roman" pitchFamily="18" charset="0"/>
              </a:rPr>
              <a:t>Тамаки трипсига қарши кураш чоралари</a:t>
            </a:r>
            <a:endParaRPr lang="ru-RU" sz="2400" b="1">
              <a:solidFill>
                <a:srgbClr val="000000"/>
              </a:solidFill>
              <a:latin typeface="Times New Roman" pitchFamily="18" charset="0"/>
            </a:endParaRPr>
          </a:p>
        </p:txBody>
      </p:sp>
      <p:sp>
        <p:nvSpPr>
          <p:cNvPr id="2" name="Багетная рамка 4"/>
          <p:cNvSpPr>
            <a:spLocks noChangeArrowheads="1"/>
          </p:cNvSpPr>
          <p:nvPr/>
        </p:nvSpPr>
        <p:spPr bwMode="auto">
          <a:xfrm>
            <a:off x="468313" y="2205038"/>
            <a:ext cx="8351837" cy="1944687"/>
          </a:xfrm>
          <a:prstGeom prst="bevel">
            <a:avLst>
              <a:gd name="adj" fmla="val 4167"/>
            </a:avLst>
          </a:prstGeom>
          <a:gradFill rotWithShape="1">
            <a:gsLst>
              <a:gs pos="0">
                <a:srgbClr val="DAFDA7"/>
              </a:gs>
              <a:gs pos="35001">
                <a:srgbClr val="E4FDC2"/>
              </a:gs>
              <a:gs pos="100000">
                <a:srgbClr val="F5FFE6"/>
              </a:gs>
            </a:gsLst>
            <a:lin ang="16200000" scaled="1"/>
          </a:gradFill>
          <a:ln w="9525" algn="ctr">
            <a:solidFill>
              <a:srgbClr val="008000"/>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000" b="1" i="1">
                <a:solidFill>
                  <a:srgbClr val="FF3300"/>
                </a:solidFill>
                <a:latin typeface="Times New Roman" pitchFamily="18" charset="0"/>
              </a:rPr>
              <a:t>	</a:t>
            </a:r>
            <a:r>
              <a:rPr lang="uz-Cyrl-UZ" sz="2000" b="1" i="1" u="sng">
                <a:solidFill>
                  <a:srgbClr val="FF3300"/>
                </a:solidFill>
                <a:latin typeface="Times New Roman" pitchFamily="18" charset="0"/>
              </a:rPr>
              <a:t>Биологик усул</a:t>
            </a:r>
            <a:r>
              <a:rPr lang="uz-Cyrl-UZ" sz="2000" u="sng">
                <a:solidFill>
                  <a:srgbClr val="FF3300"/>
                </a:solidFill>
                <a:latin typeface="Times New Roman" pitchFamily="18" charset="0"/>
              </a:rPr>
              <a:t>:</a:t>
            </a:r>
            <a:r>
              <a:rPr lang="uz-Cyrl-UZ" sz="2000">
                <a:latin typeface="Times New Roman" pitchFamily="18" charset="0"/>
              </a:rPr>
              <a:t> тамаки трипсига қарши олтинкўз энтомофагининг 3-4 кунлик тухумларидан 1,0-1,20 нисбатларида 10 кун оралатиб 2 марта чиқарилади. Зарурият бўлган майдонларга олтинкўз тухумидан 500-1000 тагача чиқариш давом эттирилади; тамаки трипси тушган далаларга хон қизи қўнғизлари, сирфид пашшалари, афидиидлар ва бошқа фойдали хашаротларни жалб этиш.</a:t>
            </a:r>
          </a:p>
        </p:txBody>
      </p:sp>
      <p:sp>
        <p:nvSpPr>
          <p:cNvPr id="3" name="Багетная рамка 4"/>
          <p:cNvSpPr>
            <a:spLocks noChangeArrowheads="1"/>
          </p:cNvSpPr>
          <p:nvPr/>
        </p:nvSpPr>
        <p:spPr bwMode="auto">
          <a:xfrm>
            <a:off x="468313" y="4149725"/>
            <a:ext cx="8351837" cy="2303463"/>
          </a:xfrm>
          <a:prstGeom prst="bevel">
            <a:avLst>
              <a:gd name="adj" fmla="val 3500"/>
            </a:avLst>
          </a:prstGeom>
          <a:gradFill rotWithShape="1">
            <a:gsLst>
              <a:gs pos="0">
                <a:srgbClr val="DAFDA7"/>
              </a:gs>
              <a:gs pos="35001">
                <a:srgbClr val="E4FDC2"/>
              </a:gs>
              <a:gs pos="100000">
                <a:srgbClr val="F5FFE6"/>
              </a:gs>
            </a:gsLst>
            <a:lin ang="16200000" scaled="1"/>
          </a:gradFill>
          <a:ln w="9525" algn="ctr">
            <a:solidFill>
              <a:srgbClr val="008000"/>
            </a:solidFill>
            <a:miter lim="800000"/>
            <a:headEnd/>
            <a:tailEnd/>
          </a:ln>
          <a:effectLst>
            <a:outerShdw dist="20000" dir="5400000" rotWithShape="0">
              <a:srgbClr val="000000">
                <a:alpha val="37999"/>
              </a:srgbClr>
            </a:outerShdw>
          </a:effectLst>
        </p:spPr>
        <p:txBody>
          <a:bodyPr anchor="ctr"/>
          <a:lstStyle/>
          <a:p>
            <a:pPr marL="342900" indent="-342900" algn="just">
              <a:defRPr/>
            </a:pPr>
            <a:r>
              <a:rPr lang="uz-Cyrl-UZ" sz="2000" b="1" i="1">
                <a:solidFill>
                  <a:srgbClr val="FF3300"/>
                </a:solidFill>
                <a:latin typeface="Times New Roman" pitchFamily="18" charset="0"/>
              </a:rPr>
              <a:t>	</a:t>
            </a:r>
            <a:r>
              <a:rPr lang="uz-Cyrl-UZ" sz="2000" b="1" i="1" u="sng">
                <a:solidFill>
                  <a:srgbClr val="FF3300"/>
                </a:solidFill>
                <a:latin typeface="Times New Roman" pitchFamily="18" charset="0"/>
              </a:rPr>
              <a:t>Кимёвий усул:</a:t>
            </a:r>
            <a:r>
              <a:rPr lang="uz-Cyrl-UZ" sz="2000">
                <a:latin typeface="Times New Roman" pitchFamily="18" charset="0"/>
              </a:rPr>
              <a:t>  вегетация давомида 4-7% ўсимлик трипс билан зарарланиши кузатилса, моспилан 20% н.к. -0,15 л/га; карбофос 50% эм.к. – 0,6 л/га; пилармос 20% н.к. – 0,15л/га; камилот 20% н.кук.- 0,15л/га; каллипсо 48% сус.к. – 0,05-0,07 л/га; дельтафос 38% эм.к. – 1,0 л/га; вертимек 1,8% эм.к. – 0,4 л/га ва бошқа рухсат этилган дорилар билан ишлов берилади.</a:t>
            </a:r>
            <a:endParaRPr lang="ru-RU" sz="2000">
              <a:latin typeface="Times New Roman"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42910" y="214291"/>
            <a:ext cx="7858180" cy="95410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sz="2800" b="1" dirty="0" err="1" smtClean="0">
                <a:solidFill>
                  <a:srgbClr val="7030A0"/>
                </a:solidFill>
              </a:rPr>
              <a:t>Кузги</a:t>
            </a:r>
            <a:r>
              <a:rPr lang="ru-RU" sz="2800" b="1" dirty="0" smtClean="0">
                <a:solidFill>
                  <a:srgbClr val="7030A0"/>
                </a:solidFill>
              </a:rPr>
              <a:t> </a:t>
            </a:r>
            <a:r>
              <a:rPr lang="ru-RU" sz="2800" b="1" dirty="0" err="1" smtClean="0">
                <a:solidFill>
                  <a:srgbClr val="7030A0"/>
                </a:solidFill>
              </a:rPr>
              <a:t>тунлам</a:t>
            </a:r>
            <a:r>
              <a:rPr lang="de-DE" sz="2800" dirty="0" smtClean="0">
                <a:solidFill>
                  <a:srgbClr val="7030A0"/>
                </a:solidFill>
              </a:rPr>
              <a:t> </a:t>
            </a:r>
            <a:r>
              <a:rPr lang="uz-Cyrl-UZ" sz="2800" dirty="0" smtClean="0">
                <a:solidFill>
                  <a:srgbClr val="7030A0"/>
                </a:solidFill>
              </a:rPr>
              <a:t/>
            </a:r>
            <a:br>
              <a:rPr lang="uz-Cyrl-UZ" sz="2800" dirty="0" smtClean="0">
                <a:solidFill>
                  <a:srgbClr val="7030A0"/>
                </a:solidFill>
              </a:rPr>
            </a:br>
            <a:r>
              <a:rPr lang="de-DE" sz="2800" dirty="0" smtClean="0">
                <a:solidFill>
                  <a:srgbClr val="7030A0"/>
                </a:solidFill>
              </a:rPr>
              <a:t>(</a:t>
            </a:r>
            <a:r>
              <a:rPr lang="de-DE" sz="2800" i="1" dirty="0" err="1" smtClean="0">
                <a:solidFill>
                  <a:srgbClr val="7030A0"/>
                </a:solidFill>
              </a:rPr>
              <a:t>Agrotis</a:t>
            </a:r>
            <a:r>
              <a:rPr lang="de-DE" sz="2800" i="1" dirty="0" smtClean="0">
                <a:solidFill>
                  <a:srgbClr val="7030A0"/>
                </a:solidFill>
              </a:rPr>
              <a:t> </a:t>
            </a:r>
            <a:r>
              <a:rPr lang="de-DE" sz="2800" i="1" dirty="0" err="1" smtClean="0">
                <a:solidFill>
                  <a:srgbClr val="7030A0"/>
                </a:solidFill>
              </a:rPr>
              <a:t>segetum</a:t>
            </a:r>
            <a:r>
              <a:rPr lang="de-DE" sz="2800" i="1" dirty="0" smtClean="0">
                <a:solidFill>
                  <a:srgbClr val="7030A0"/>
                </a:solidFill>
              </a:rPr>
              <a:t> </a:t>
            </a:r>
            <a:r>
              <a:rPr lang="de-DE" sz="2800" dirty="0" smtClean="0">
                <a:solidFill>
                  <a:srgbClr val="7030A0"/>
                </a:solidFill>
              </a:rPr>
              <a:t>Den. et Schiff).</a:t>
            </a:r>
            <a:endParaRPr lang="ru-RU" sz="2800" dirty="0"/>
          </a:p>
        </p:txBody>
      </p:sp>
      <p:sp>
        <p:nvSpPr>
          <p:cNvPr id="5" name="Содержимое 2"/>
          <p:cNvSpPr txBox="1">
            <a:spLocks/>
          </p:cNvSpPr>
          <p:nvPr/>
        </p:nvSpPr>
        <p:spPr>
          <a:xfrm>
            <a:off x="0" y="1428736"/>
            <a:ext cx="4714876" cy="5000660"/>
          </a:xfrm>
          <a:prstGeom prst="rect">
            <a:avLst/>
          </a:prstGeom>
        </p:spPr>
        <p:style>
          <a:lnRef idx="1">
            <a:schemeClr val="accent6"/>
          </a:lnRef>
          <a:fillRef idx="2">
            <a:schemeClr val="accent6"/>
          </a:fillRef>
          <a:effectRef idx="1">
            <a:schemeClr val="accent6"/>
          </a:effectRef>
          <a:fontRef idx="minor">
            <a:schemeClr val="dk1"/>
          </a:fontRef>
        </p:style>
        <p:txBody>
          <a:bodyPr>
            <a:normAutofit fontScale="85000" lnSpcReduction="10000"/>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32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Суғориладиган пахтачилик</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туманларида</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кенг</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тарқалган зараркунандалардан</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биридир</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Унинг</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қуртлари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34 </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та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ўсимликлар</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оиласига</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мансуб</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бўлган</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юзлаб</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экинларга</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зарар</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етказади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Ғ</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ўза</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беда</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қанд лавлаги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маккажўхори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ғалла</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мойли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ўсимликлар</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ва</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полиз</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экинлари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шунингдек</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печак</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ёввойи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тожихўроз</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шўра</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олабўта</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кузги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тунламнинг</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энг</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хуш</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кўрган</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озиғидир</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Кузги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тунлам</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қуртлари униб</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чиқаётган ғўза чигитини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шикастлаб</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уруғ паллаларини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тешади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илдизларни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ёки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илдиз</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бўғзи яқинидаги пояни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кемиради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баъзан</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майсанинг</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ер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устки</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қисмига ҳам зарар</a:t>
            </a:r>
            <a:r>
              <a:rPr kumimoji="0" 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sz="2400" b="0" i="0" u="none" strike="noStrike" kern="1200" cap="none" spc="0" normalizeH="0" baseline="0" noProof="0" dirty="0" err="1" smtClean="0">
                <a:ln>
                  <a:noFill/>
                </a:ln>
                <a:solidFill>
                  <a:schemeClr val="tx1"/>
                </a:solidFill>
                <a:effectLst/>
                <a:uLnTx/>
                <a:uFillTx/>
                <a:latin typeface="+mn-lt"/>
                <a:ea typeface="+mn-ea"/>
                <a:cs typeface="+mn-cs"/>
              </a:rPr>
              <a:t>етказади</a:t>
            </a:r>
            <a:r>
              <a:rPr kumimoji="0" lang="de-DE" sz="2400" b="0" i="0" u="none" strike="noStrike" kern="1200" cap="none" spc="0" normalizeH="0" baseline="0" noProof="0" dirty="0" smtClean="0">
                <a:ln>
                  <a:noFill/>
                </a:ln>
                <a:solidFill>
                  <a:schemeClr val="tx1"/>
                </a:solidFill>
                <a:effectLst/>
                <a:uLnTx/>
                <a:uFillTx/>
                <a:latin typeface="+mn-lt"/>
                <a:ea typeface="+mn-ea"/>
                <a:cs typeface="+mn-cs"/>
              </a:rPr>
              <a:t>.</a:t>
            </a:r>
            <a:endParaRPr kumimoji="0" lang="ru-RU" sz="2400" b="0" i="0" u="none" strike="noStrike" kern="1200" cap="none" spc="0" normalizeH="0" baseline="0" noProof="0" dirty="0">
              <a:ln>
                <a:noFill/>
              </a:ln>
              <a:solidFill>
                <a:schemeClr val="tx1"/>
              </a:solidFill>
              <a:effectLst/>
              <a:uLnTx/>
              <a:uFillTx/>
              <a:latin typeface="+mn-lt"/>
              <a:ea typeface="+mn-ea"/>
              <a:cs typeface="+mn-cs"/>
            </a:endParaRPr>
          </a:p>
        </p:txBody>
      </p:sp>
      <p:pic>
        <p:nvPicPr>
          <p:cNvPr id="6" name="Рисунок 19" descr="D:\мои документы\Мои рисунки\2009-01 (янв)\Scan0095.tif"/>
          <p:cNvPicPr>
            <a:picLocks noChangeAspect="1" noChangeArrowheads="1"/>
          </p:cNvPicPr>
          <p:nvPr/>
        </p:nvPicPr>
        <p:blipFill>
          <a:blip r:embed="rId2"/>
          <a:srcRect/>
          <a:stretch>
            <a:fillRect/>
          </a:stretch>
        </p:blipFill>
        <p:spPr bwMode="auto">
          <a:xfrm>
            <a:off x="4857752" y="1285860"/>
            <a:ext cx="4143404" cy="3714776"/>
          </a:xfrm>
          <a:prstGeom prst="rect">
            <a:avLst/>
          </a:prstGeom>
          <a:noFill/>
          <a:ln w="9525">
            <a:noFill/>
            <a:miter lim="800000"/>
            <a:headEnd/>
            <a:tailEnd/>
          </a:ln>
        </p:spPr>
      </p:pic>
      <p:sp>
        <p:nvSpPr>
          <p:cNvPr id="7" name="Rectangle 3"/>
          <p:cNvSpPr>
            <a:spLocks noChangeArrowheads="1"/>
          </p:cNvSpPr>
          <p:nvPr/>
        </p:nvSpPr>
        <p:spPr bwMode="auto">
          <a:xfrm>
            <a:off x="4786314" y="5214950"/>
            <a:ext cx="4000528"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uz-Cyrl-UZ" sz="1000" dirty="0" smtClean="0">
                <a:latin typeface="Times New Roman" pitchFamily="18" charset="0"/>
                <a:ea typeface="Times New Roman" pitchFamily="18" charset="0"/>
                <a:cs typeface="Times New Roman" pitchFamily="18" charset="0"/>
              </a:rPr>
              <a:t>                             </a:t>
            </a:r>
            <a:r>
              <a:rPr kumimoji="0" lang="uz-Cyrl-UZ" sz="1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Кузги тунлам</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(А. </a:t>
            </a:r>
            <a:r>
              <a:rPr kumimoji="0" lang="ru-RU" sz="1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Блюмер</a:t>
            </a:r>
            <a:r>
              <a:rPr kumimoji="0" lang="ru-RU"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маълумоти</a:t>
            </a:r>
            <a:r>
              <a:rPr kumimoji="0" lang="ru-RU"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бўйича</a:t>
            </a:r>
            <a:r>
              <a:rPr kumimoji="0" lang="ru-RU"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а-капалаги; б-тухумлари;</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в-қурт зарарлаётган ғўза ниҳоли; г-қурт зарарлаган чигитдан униб чиққан ниҳол;  д-тупроқдаги ғум-баги.</a:t>
            </a:r>
            <a:endParaRPr kumimoji="0" lang="uz-Cyrl-UZ"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Autofit/>
          </a:bodyPr>
          <a:lstStyle/>
          <a:p>
            <a:r>
              <a:rPr lang="uz-Cyrl-UZ" dirty="0" smtClean="0">
                <a:latin typeface="Times New Roman" pitchFamily="18" charset="0"/>
                <a:cs typeface="Times New Roman" pitchFamily="18" charset="0"/>
              </a:rPr>
              <a:t>ҚАНДАЛА</a:t>
            </a:r>
            <a:endParaRPr lang="ru-RU" dirty="0">
              <a:latin typeface="Times New Roman" pitchFamily="18" charset="0"/>
              <a:cs typeface="Times New Roman" pitchFamily="18" charset="0"/>
            </a:endParaRPr>
          </a:p>
        </p:txBody>
      </p:sp>
      <p:pic>
        <p:nvPicPr>
          <p:cNvPr id="3" name="Picture 2" descr="Creontiades-pallidus-246022"/>
          <p:cNvPicPr>
            <a:picLocks noChangeAspect="1" noChangeArrowheads="1"/>
          </p:cNvPicPr>
          <p:nvPr/>
        </p:nvPicPr>
        <p:blipFill>
          <a:blip r:embed="rId2" cstate="print">
            <a:extLst>
              <a:ext uri="{28A0092B-C50C-407E-A947-70E740481C1C}">
                <a14:useLocalDpi xmlns:a14="http://schemas.microsoft.com/office/drawing/2010/main" val="0"/>
              </a:ext>
            </a:extLst>
          </a:blip>
          <a:srcRect t="7350"/>
          <a:stretch>
            <a:fillRect/>
          </a:stretch>
        </p:blipFill>
        <p:spPr bwMode="auto">
          <a:xfrm>
            <a:off x="142844" y="1571612"/>
            <a:ext cx="3500462" cy="4429156"/>
          </a:xfrm>
          <a:prstGeom prst="rect">
            <a:avLst/>
          </a:prstGeom>
          <a:ln/>
        </p:spPr>
        <p:style>
          <a:lnRef idx="2">
            <a:schemeClr val="accent4"/>
          </a:lnRef>
          <a:fillRef idx="1">
            <a:schemeClr val="lt1"/>
          </a:fillRef>
          <a:effectRef idx="0">
            <a:schemeClr val="accent4"/>
          </a:effectRef>
          <a:fontRef idx="minor">
            <a:schemeClr val="dk1"/>
          </a:fontRef>
        </p:style>
      </p:pic>
      <p:pic>
        <p:nvPicPr>
          <p:cNvPr id="4" name="Picture 6" descr="C:\Users\Администратор\Desktop\Creontiades pallidus\pamukta-zararli-bocek-uyarisi-4978904_o.jpg"/>
          <p:cNvPicPr>
            <a:picLocks noChangeAspect="1" noChangeArrowheads="1"/>
          </p:cNvPicPr>
          <p:nvPr/>
        </p:nvPicPr>
        <p:blipFill>
          <a:blip r:embed="rId3">
            <a:extLst>
              <a:ext uri="{28A0092B-C50C-407E-A947-70E740481C1C}">
                <a14:useLocalDpi xmlns:a14="http://schemas.microsoft.com/office/drawing/2010/main" val="0"/>
              </a:ext>
            </a:extLst>
          </a:blip>
          <a:srcRect t="6601"/>
          <a:stretch>
            <a:fillRect/>
          </a:stretch>
        </p:blipFill>
        <p:spPr bwMode="auto">
          <a:xfrm>
            <a:off x="4929190" y="4357694"/>
            <a:ext cx="3225297" cy="2285992"/>
          </a:xfrm>
          <a:prstGeom prst="rect">
            <a:avLst/>
          </a:prstGeom>
          <a:ln/>
        </p:spPr>
        <p:style>
          <a:lnRef idx="2">
            <a:schemeClr val="accent4"/>
          </a:lnRef>
          <a:fillRef idx="1">
            <a:schemeClr val="lt1"/>
          </a:fillRef>
          <a:effectRef idx="0">
            <a:schemeClr val="accent4"/>
          </a:effectRef>
          <a:fontRef idx="minor">
            <a:schemeClr val="dk1"/>
          </a:fontRef>
        </p:style>
      </p:pic>
      <p:sp>
        <p:nvSpPr>
          <p:cNvPr id="5" name="Прямоугольник 4"/>
          <p:cNvSpPr/>
          <p:nvPr/>
        </p:nvSpPr>
        <p:spPr>
          <a:xfrm>
            <a:off x="3714744" y="1285860"/>
            <a:ext cx="5286412" cy="3046988"/>
          </a:xfrm>
          <a:prstGeom prst="rect">
            <a:avLst/>
          </a:prstGeom>
        </p:spPr>
        <p:txBody>
          <a:bodyPr wrap="square">
            <a:spAutoFit/>
          </a:bodyPr>
          <a:lstStyle/>
          <a:p>
            <a:pPr algn="just"/>
            <a:r>
              <a:rPr lang="ru-RU" sz="2400" dirty="0" err="1" smtClean="0">
                <a:latin typeface="Times New Roman" pitchFamily="18" charset="0"/>
                <a:cs typeface="Times New Roman" pitchFamily="18" charset="0"/>
              </a:rPr>
              <a:t>Ғўзада </a:t>
            </a:r>
            <a:r>
              <a:rPr lang="ru-RU" sz="2400" dirty="0" smtClean="0">
                <a:latin typeface="Times New Roman" pitchFamily="18" charset="0"/>
                <a:cs typeface="Times New Roman" pitchFamily="18" charset="0"/>
              </a:rPr>
              <a:t>дала </a:t>
            </a:r>
            <a:r>
              <a:rPr lang="ru-RU" sz="2400" dirty="0" err="1" smtClean="0">
                <a:latin typeface="Times New Roman" pitchFamily="18" charset="0"/>
                <a:cs typeface="Times New Roman" pitchFamily="18" charset="0"/>
              </a:rPr>
              <a:t>қандаласи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ғўза қандаласи</a:t>
            </a:r>
            <a:r>
              <a:rPr lang="ru-RU" sz="2400" dirty="0" smtClean="0">
                <a:latin typeface="Times New Roman" pitchFamily="18" charset="0"/>
                <a:cs typeface="Times New Roman" pitchFamily="18" charset="0"/>
              </a:rPr>
              <a:t>, беда </a:t>
            </a:r>
            <a:r>
              <a:rPr lang="ru-RU" sz="2400" dirty="0" err="1" smtClean="0">
                <a:latin typeface="Times New Roman" pitchFamily="18" charset="0"/>
                <a:cs typeface="Times New Roman" pitchFamily="18" charset="0"/>
              </a:rPr>
              <a:t>қандаласи учрайди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Ёз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ойларида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ҳар </a:t>
            </a:r>
            <a:r>
              <a:rPr lang="ru-RU" sz="2400" dirty="0" smtClean="0">
                <a:latin typeface="Times New Roman" pitchFamily="18" charset="0"/>
                <a:cs typeface="Times New Roman" pitchFamily="18" charset="0"/>
              </a:rPr>
              <a:t>30-35 </a:t>
            </a:r>
            <a:r>
              <a:rPr lang="ru-RU" sz="2400" dirty="0" err="1" smtClean="0">
                <a:latin typeface="Times New Roman" pitchFamily="18" charset="0"/>
                <a:cs typeface="Times New Roman" pitchFamily="18" charset="0"/>
              </a:rPr>
              <a:t>кунда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янги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авлод</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ривожланади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йил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мобайнида</a:t>
            </a:r>
            <a:r>
              <a:rPr lang="ru-RU" sz="2400" dirty="0" smtClean="0">
                <a:latin typeface="Times New Roman" pitchFamily="18" charset="0"/>
                <a:cs typeface="Times New Roman" pitchFamily="18" charset="0"/>
              </a:rPr>
              <a:t> 3-4 марта </a:t>
            </a:r>
            <a:r>
              <a:rPr lang="ru-RU" sz="2400" dirty="0" err="1" smtClean="0">
                <a:latin typeface="Times New Roman" pitchFamily="18" charset="0"/>
                <a:cs typeface="Times New Roman" pitchFamily="18" charset="0"/>
              </a:rPr>
              <a:t>насл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қолдиради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Ғўза мева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ўргинларини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санчиб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сўриши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натижасида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хосл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ўргинлари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тўкилиб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кетади</a:t>
            </a:r>
            <a:endParaRPr lang="ru-RU" sz="2400" dirty="0"/>
          </a:p>
        </p:txBody>
      </p:sp>
    </p:spTree>
    <p:extLst>
      <p:ext uri="{BB962C8B-B14F-4D97-AF65-F5344CB8AC3E}">
        <p14:creationId xmlns:p14="http://schemas.microsoft.com/office/powerpoint/2010/main" val="1943899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5"/>
          <p:cNvSpPr>
            <a:spLocks noChangeArrowheads="1"/>
          </p:cNvSpPr>
          <p:nvPr/>
        </p:nvSpPr>
        <p:spPr bwMode="auto">
          <a:xfrm>
            <a:off x="1000100" y="428604"/>
            <a:ext cx="7072362" cy="52322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Arial" pitchFamily="34" charset="0"/>
                <a:ea typeface="Times New Roman" pitchFamily="18" charset="0"/>
              </a:rPr>
              <a:t>Карадрина</a:t>
            </a:r>
            <a:r>
              <a:rPr lang="ru-RU" sz="2800" b="1" baseline="30000" dirty="0" smtClean="0">
                <a:latin typeface="Arial" pitchFamily="34" charset="0"/>
                <a:ea typeface="Times New Roman" pitchFamily="18" charset="0"/>
              </a:rPr>
              <a:t> </a:t>
            </a:r>
            <a:r>
              <a:rPr kumimoji="0" lang="uz-Cyrl-UZ" sz="2800" b="0" i="0" u="none" strike="noStrike" cap="none" normalizeH="0" baseline="0" dirty="0" smtClean="0">
                <a:ln>
                  <a:noFill/>
                </a:ln>
                <a:solidFill>
                  <a:schemeClr val="tx1"/>
                </a:solidFill>
                <a:effectLst/>
                <a:latin typeface="Arial" pitchFamily="34" charset="0"/>
                <a:ea typeface="Times New Roman" pitchFamily="18" charset="0"/>
              </a:rPr>
              <a:t>(</a:t>
            </a:r>
            <a:r>
              <a:rPr kumimoji="0" lang="uz-Cyrl-UZ" sz="2800" b="0" i="1" u="none" strike="noStrike" cap="none" normalizeH="0" baseline="0" dirty="0" smtClean="0">
                <a:ln>
                  <a:noFill/>
                </a:ln>
                <a:solidFill>
                  <a:schemeClr val="tx1"/>
                </a:solidFill>
                <a:effectLst/>
                <a:latin typeface="Arial" pitchFamily="34" charset="0"/>
                <a:ea typeface="Times New Roman" pitchFamily="18" charset="0"/>
              </a:rPr>
              <a:t>Spodoptera exigua </a:t>
            </a:r>
            <a:r>
              <a:rPr kumimoji="0" lang="uz-Cyrl-UZ" sz="2800" b="0" i="0" u="none" strike="noStrike" cap="none" normalizeH="0" baseline="0" dirty="0" smtClean="0">
                <a:ln>
                  <a:noFill/>
                </a:ln>
                <a:solidFill>
                  <a:schemeClr val="tx1"/>
                </a:solidFill>
                <a:effectLst/>
                <a:latin typeface="Arial" pitchFamily="34" charset="0"/>
                <a:ea typeface="Times New Roman" pitchFamily="18" charset="0"/>
              </a:rPr>
              <a:t>Hb.)</a:t>
            </a:r>
            <a:endParaRPr kumimoji="0" lang="ru-RU" sz="2800" b="0" i="0" u="none" strike="noStrike" cap="none" normalizeH="0" baseline="0" dirty="0" smtClean="0">
              <a:ln>
                <a:noFill/>
              </a:ln>
              <a:solidFill>
                <a:schemeClr val="tx1"/>
              </a:solidFill>
              <a:effectLst/>
              <a:latin typeface="Arial" pitchFamily="34" charset="0"/>
            </a:endParaRPr>
          </a:p>
        </p:txBody>
      </p:sp>
      <p:pic>
        <p:nvPicPr>
          <p:cNvPr id="12" name="Рисунок 17" descr="Image3"/>
          <p:cNvPicPr>
            <a:picLocks noChangeAspect="1" noChangeArrowheads="1"/>
          </p:cNvPicPr>
          <p:nvPr/>
        </p:nvPicPr>
        <p:blipFill>
          <a:blip r:embed="rId2">
            <a:lum bright="-18000" contrast="42000"/>
          </a:blip>
          <a:srcRect/>
          <a:stretch>
            <a:fillRect/>
          </a:stretch>
        </p:blipFill>
        <p:spPr bwMode="auto">
          <a:xfrm>
            <a:off x="642910" y="1357298"/>
            <a:ext cx="3214710" cy="4071966"/>
          </a:xfrm>
          <a:prstGeom prst="rect">
            <a:avLst/>
          </a:prstGeom>
          <a:noFill/>
          <a:ln w="9525">
            <a:noFill/>
            <a:miter lim="800000"/>
            <a:headEnd/>
            <a:tailEnd/>
          </a:ln>
        </p:spPr>
      </p:pic>
      <p:sp>
        <p:nvSpPr>
          <p:cNvPr id="13" name="Rectangle 3"/>
          <p:cNvSpPr>
            <a:spLocks noChangeArrowheads="1"/>
          </p:cNvSpPr>
          <p:nvPr/>
        </p:nvSpPr>
        <p:spPr bwMode="auto">
          <a:xfrm>
            <a:off x="4429124" y="1071546"/>
            <a:ext cx="3857652" cy="4401205"/>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err="1" smtClean="0">
                <a:ln>
                  <a:noFill/>
                </a:ln>
                <a:solidFill>
                  <a:schemeClr val="tx1"/>
                </a:solidFill>
                <a:effectLst/>
                <a:latin typeface="Arial" pitchFamily="34" charset="0"/>
                <a:ea typeface="Times New Roman" pitchFamily="18" charset="0"/>
              </a:rPr>
              <a:t>Карадрина</a:t>
            </a:r>
            <a:r>
              <a:rPr kumimoji="0" lang="ru-RU" sz="4000" b="1" i="0" u="none" strike="noStrike" cap="none" normalizeH="0" baseline="0" dirty="0" smtClean="0">
                <a:ln>
                  <a:noFill/>
                </a:ln>
                <a:solidFill>
                  <a:schemeClr val="tx1"/>
                </a:solidFill>
                <a:effectLst/>
                <a:latin typeface="Arial" pitchFamily="34" charset="0"/>
                <a:ea typeface="Times New Roman" pitchFamily="18" charset="0"/>
              </a:rPr>
              <a:t>:</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40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а-капалаги</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б-тухум</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қўйиши; в-баргни</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зарарлаётган</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катта</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ёшдаги</a:t>
            </a:r>
            <a:r>
              <a:rPr kumimoji="0" lang="ru-RU" sz="4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4000" b="0" i="0" u="none" strike="noStrike" cap="none" normalizeH="0" baseline="0" dirty="0" err="1" smtClean="0">
                <a:ln>
                  <a:noFill/>
                </a:ln>
                <a:solidFill>
                  <a:schemeClr val="tx1"/>
                </a:solidFill>
                <a:effectLst/>
                <a:latin typeface="Arial" pitchFamily="34" charset="0"/>
                <a:ea typeface="Times New Roman" pitchFamily="18" charset="0"/>
              </a:rPr>
              <a:t>қурт.</a:t>
            </a:r>
            <a:endParaRPr kumimoji="0" lang="ru-RU" sz="4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85720" y="285728"/>
            <a:ext cx="8643998" cy="6032421"/>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pPr>
            <a:r>
              <a:rPr kumimoji="0" lang="ru-RU" sz="3200" b="1" i="1" u="none" strike="noStrike" cap="none" normalizeH="0" baseline="0" dirty="0" err="1" smtClean="0">
                <a:ln>
                  <a:noFill/>
                </a:ln>
                <a:solidFill>
                  <a:srgbClr val="FF0000"/>
                </a:solidFill>
                <a:effectLst/>
                <a:latin typeface="Arial" pitchFamily="34" charset="0"/>
                <a:ea typeface="Times New Roman" pitchFamily="18" charset="0"/>
              </a:rPr>
              <a:t>Карадринанинг</a:t>
            </a:r>
            <a:r>
              <a:rPr kumimoji="0" lang="ru-RU" sz="3200" b="1" i="1" u="none" strike="noStrike" cap="none" normalizeH="0" baseline="0" dirty="0" smtClean="0">
                <a:ln>
                  <a:noFill/>
                </a:ln>
                <a:solidFill>
                  <a:srgbClr val="FF0000"/>
                </a:solidFill>
                <a:effectLst/>
                <a:latin typeface="Arial" pitchFamily="34" charset="0"/>
                <a:ea typeface="Times New Roman" pitchFamily="18" charset="0"/>
              </a:rPr>
              <a:t> </a:t>
            </a:r>
            <a:r>
              <a:rPr kumimoji="0" lang="ru-RU" sz="3200" b="1" i="1" u="none" strike="noStrike" cap="none" normalizeH="0" baseline="0" dirty="0" err="1" smtClean="0">
                <a:ln>
                  <a:noFill/>
                </a:ln>
                <a:solidFill>
                  <a:srgbClr val="FF0000"/>
                </a:solidFill>
                <a:effectLst/>
                <a:latin typeface="Arial" pitchFamily="34" charset="0"/>
                <a:ea typeface="Times New Roman" pitchFamily="18" charset="0"/>
              </a:rPr>
              <a:t>кушандалари</a:t>
            </a:r>
            <a:r>
              <a:rPr kumimoji="0" lang="ru-RU" sz="3200" b="0" i="0" u="none" strike="noStrike" cap="none" normalizeH="0" baseline="0" dirty="0" smtClean="0">
                <a:ln>
                  <a:noFill/>
                </a:ln>
                <a:solidFill>
                  <a:srgbClr val="FF0000"/>
                </a:solidFill>
                <a:effectLst/>
                <a:latin typeface="Arial" pitchFamily="34" charset="0"/>
                <a:ea typeface="Times New Roman" pitchFamily="18" charset="0"/>
              </a:rPr>
              <a:t>.</a:t>
            </a:r>
          </a:p>
          <a:p>
            <a:pPr marL="0" marR="0" lvl="0" indent="269875"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Ўзбекистонда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карадринанинг</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36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турдаги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энтомофаг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ҳашаротлари маълум</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Кушанда-лардан</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энг</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кўп</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хуруж</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қиладиганлари браконидлар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ихневмонидлар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ва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тахиналардир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Йиртқичлардан чумолилар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олтинкўзлар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қандала ориуслар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«хонқизи» қўнғизи ва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визилловчи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пашшалар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унинг</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қуртларига ҳужум қилади.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Бу</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ҳашаротлар зараркунанданинг</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тухумини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ҳам, қуртларини ҳам қириб йўқотиши мумкин</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Карадринани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ҳашарот </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энтомофаглардан</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ташқари қушлар ҳам кўплаб</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йўқотади.</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269875" algn="just" defTabSz="914400" rtl="0" eaLnBrk="0" fontAlgn="base" latinLnBrk="0" hangingPunct="0">
              <a:lnSpc>
                <a:spcPct val="100000"/>
              </a:lnSpc>
              <a:spcBef>
                <a:spcPct val="0"/>
              </a:spcBef>
              <a:spcAft>
                <a:spcPct val="0"/>
              </a:spcAft>
              <a:buClrTx/>
              <a:buSzTx/>
              <a:buFontTx/>
              <a:buNone/>
              <a:tabLst/>
            </a:pPr>
            <a:endParaRPr kumimoji="0" lang="ru-RU" sz="28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269875"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285729"/>
            <a:ext cx="8215370" cy="603242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lvl="0" indent="269875" algn="ctr" eaLnBrk="0" fontAlgn="base" hangingPunct="0">
              <a:spcBef>
                <a:spcPct val="0"/>
              </a:spcBef>
              <a:spcAft>
                <a:spcPct val="0"/>
              </a:spcAft>
            </a:pPr>
            <a:r>
              <a:rPr lang="ru-RU" sz="2800" b="1" i="1" dirty="0" smtClean="0">
                <a:solidFill>
                  <a:srgbClr val="FF0000"/>
                </a:solidFill>
                <a:latin typeface="Arial" pitchFamily="34" charset="0"/>
                <a:ea typeface="Times New Roman" pitchFamily="18" charset="0"/>
              </a:rPr>
              <a:t> </a:t>
            </a:r>
            <a:r>
              <a:rPr lang="ru-RU" sz="2800" b="1" i="1" dirty="0" err="1" smtClean="0">
                <a:solidFill>
                  <a:srgbClr val="FF0000"/>
                </a:solidFill>
                <a:latin typeface="Arial" pitchFamily="34" charset="0"/>
                <a:ea typeface="Times New Roman" pitchFamily="18" charset="0"/>
              </a:rPr>
              <a:t>Кураш</a:t>
            </a:r>
            <a:r>
              <a:rPr lang="ru-RU" sz="2800" b="1" i="1" dirty="0" smtClean="0">
                <a:solidFill>
                  <a:srgbClr val="FF0000"/>
                </a:solidFill>
                <a:latin typeface="Arial" pitchFamily="34" charset="0"/>
                <a:ea typeface="Times New Roman" pitchFamily="18" charset="0"/>
              </a:rPr>
              <a:t> </a:t>
            </a:r>
            <a:r>
              <a:rPr lang="ru-RU" sz="2800" b="1" i="1" dirty="0" err="1" smtClean="0">
                <a:solidFill>
                  <a:srgbClr val="FF0000"/>
                </a:solidFill>
                <a:latin typeface="Arial" pitchFamily="34" charset="0"/>
                <a:ea typeface="Times New Roman" pitchFamily="18" charset="0"/>
              </a:rPr>
              <a:t>чоралари</a:t>
            </a:r>
            <a:r>
              <a:rPr lang="ru-RU" sz="2800" dirty="0" smtClean="0">
                <a:solidFill>
                  <a:srgbClr val="FF0000"/>
                </a:solidFill>
                <a:latin typeface="Arial" pitchFamily="34" charset="0"/>
                <a:ea typeface="Times New Roman" pitchFamily="18" charset="0"/>
              </a:rPr>
              <a:t>.</a:t>
            </a:r>
          </a:p>
          <a:p>
            <a:pPr lvl="0" indent="269875" algn="ctr" eaLnBrk="0" fontAlgn="base" hangingPunct="0">
              <a:spcBef>
                <a:spcPct val="0"/>
              </a:spcBef>
              <a:spcAft>
                <a:spcPct val="0"/>
              </a:spcAft>
            </a:pPr>
            <a:endParaRPr lang="ru-RU" sz="2800" dirty="0" smtClean="0">
              <a:solidFill>
                <a:srgbClr val="FF0000"/>
              </a:solidFill>
              <a:latin typeface="Arial" pitchFamily="34" charset="0"/>
              <a:ea typeface="Times New Roman" pitchFamily="18" charset="0"/>
            </a:endParaRPr>
          </a:p>
          <a:p>
            <a:pPr lvl="0" indent="269875" algn="just" eaLnBrk="0" fontAlgn="base" hangingPunct="0">
              <a:spcBef>
                <a:spcPct val="0"/>
              </a:spcBef>
              <a:spcAft>
                <a:spcPct val="0"/>
              </a:spcAft>
            </a:pPr>
            <a:r>
              <a:rPr lang="ru-RU" sz="2400" dirty="0" smtClean="0">
                <a:latin typeface="Arial" pitchFamily="34" charset="0"/>
                <a:ea typeface="Times New Roman" pitchFamily="18" charset="0"/>
              </a:rPr>
              <a:t> </a:t>
            </a:r>
            <a:r>
              <a:rPr lang="ru-RU" sz="2000" dirty="0" smtClean="0">
                <a:latin typeface="Arial" pitchFamily="34" charset="0"/>
                <a:ea typeface="Times New Roman" pitchFamily="18" charset="0"/>
              </a:rPr>
              <a:t>1. </a:t>
            </a:r>
            <a:r>
              <a:rPr lang="ru-RU" sz="2000" dirty="0" err="1" smtClean="0">
                <a:latin typeface="Arial" pitchFamily="34" charset="0"/>
                <a:ea typeface="Times New Roman" pitchFamily="18" charset="0"/>
              </a:rPr>
              <a:t>Бўш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ётган</a:t>
            </a:r>
            <a:r>
              <a:rPr lang="ru-RU" sz="2000" dirty="0" smtClean="0">
                <a:latin typeface="Arial" pitchFamily="34" charset="0"/>
                <a:ea typeface="Times New Roman" pitchFamily="18" charset="0"/>
              </a:rPr>
              <a:t> ер </a:t>
            </a:r>
            <a:r>
              <a:rPr lang="ru-RU" sz="2000" dirty="0" err="1" smtClean="0">
                <a:latin typeface="Arial" pitchFamily="34" charset="0"/>
                <a:ea typeface="Times New Roman" pitchFamily="18" charset="0"/>
              </a:rPr>
              <a:t>ва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қўриқларни ўзлаштириш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экинлардаги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бегона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ўтларни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мунтазам</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йўқотиб бориш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кузги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шудгорлаш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қишда яхоб</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суви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бериш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ва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ўсимликларнинг</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ривожланишини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тезлатадиган</a:t>
            </a:r>
            <a:r>
              <a:rPr lang="ru-RU" sz="2000" dirty="0" smtClean="0">
                <a:latin typeface="Arial" pitchFamily="34" charset="0"/>
                <a:ea typeface="Times New Roman" pitchFamily="18" charset="0"/>
              </a:rPr>
              <a:t> агрономия </a:t>
            </a:r>
            <a:r>
              <a:rPr lang="ru-RU" sz="2000" dirty="0" err="1" smtClean="0">
                <a:latin typeface="Arial" pitchFamily="34" charset="0"/>
                <a:ea typeface="Times New Roman" pitchFamily="18" charset="0"/>
              </a:rPr>
              <a:t>тадбирларини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амалга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ошириш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экинларда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кўплаб</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қурт пайдо</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бўлганда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қўшимча суғориш</a:t>
            </a:r>
            <a:r>
              <a:rPr lang="ru-RU" sz="2000" dirty="0" smtClean="0">
                <a:latin typeface="Arial" pitchFamily="34" charset="0"/>
                <a:ea typeface="Times New Roman" pitchFamily="18" charset="0"/>
              </a:rPr>
              <a:t>.</a:t>
            </a:r>
            <a:endParaRPr lang="ru-RU" sz="2000" dirty="0" smtClean="0">
              <a:latin typeface="Arial" pitchFamily="34" charset="0"/>
            </a:endParaRPr>
          </a:p>
          <a:p>
            <a:pPr lvl="0" indent="269875" algn="just" eaLnBrk="0" fontAlgn="base" hangingPunct="0">
              <a:spcBef>
                <a:spcPct val="0"/>
              </a:spcBef>
              <a:spcAft>
                <a:spcPct val="0"/>
              </a:spcAft>
            </a:pPr>
            <a:endParaRPr lang="ru-RU" sz="2000" dirty="0" smtClean="0">
              <a:latin typeface="Arial" pitchFamily="34" charset="0"/>
              <a:ea typeface="Times New Roman" pitchFamily="18" charset="0"/>
            </a:endParaRPr>
          </a:p>
          <a:p>
            <a:pPr lvl="0" indent="269875" algn="just" eaLnBrk="0" fontAlgn="base" hangingPunct="0">
              <a:spcBef>
                <a:spcPct val="0"/>
              </a:spcBef>
              <a:spcAft>
                <a:spcPct val="0"/>
              </a:spcAft>
            </a:pPr>
            <a:r>
              <a:rPr lang="ru-RU" sz="2000" dirty="0" smtClean="0">
                <a:latin typeface="Arial" pitchFamily="34" charset="0"/>
                <a:ea typeface="Times New Roman" pitchFamily="18" charset="0"/>
              </a:rPr>
              <a:t>2. </a:t>
            </a:r>
            <a:r>
              <a:rPr lang="ru-RU" sz="2000" dirty="0" err="1" smtClean="0">
                <a:latin typeface="Arial" pitchFamily="34" charset="0"/>
                <a:ea typeface="Times New Roman" pitchFamily="18" charset="0"/>
              </a:rPr>
              <a:t>Баҳорда ва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ёзнинг</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бошларида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зараркунанда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ёқтирадиган бегона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ўтлар</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ўсадиган</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бўш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ерларни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мунтазам</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равишда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текшириб</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бориш</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Зараркунанда</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кўпайиши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мумкин</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бўлган</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хавфли</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минтақаларда бу</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тадбир</a:t>
            </a:r>
            <a:r>
              <a:rPr lang="ru-RU" sz="2000" dirty="0" smtClean="0">
                <a:latin typeface="Arial" pitchFamily="34" charset="0"/>
                <a:ea typeface="Times New Roman" pitchFamily="18" charset="0"/>
              </a:rPr>
              <a:t> </a:t>
            </a:r>
            <a:r>
              <a:rPr lang="ru-RU" sz="2000" dirty="0" err="1" smtClean="0">
                <a:latin typeface="Arial" pitchFamily="34" charset="0"/>
                <a:ea typeface="Times New Roman" pitchFamily="18" charset="0"/>
              </a:rPr>
              <a:t>айниқса зарурдир</a:t>
            </a:r>
            <a:r>
              <a:rPr lang="ru-RU" sz="2000" dirty="0" smtClean="0">
                <a:latin typeface="Arial" pitchFamily="34" charset="0"/>
                <a:ea typeface="Times New Roman" pitchFamily="18" charset="0"/>
              </a:rPr>
              <a:t>. </a:t>
            </a: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a typeface="Times New Roman" pitchFamily="18" charset="0"/>
            </a:endParaRPr>
          </a:p>
          <a:p>
            <a:pPr lvl="0" indent="269875" algn="just" eaLnBrk="0" fontAlgn="base" hangingPunct="0">
              <a:spcBef>
                <a:spcPct val="0"/>
              </a:spcBef>
              <a:spcAft>
                <a:spcPct val="0"/>
              </a:spcAft>
            </a:pPr>
            <a:endParaRPr lang="ru-RU" dirty="0" smtClean="0">
              <a:latin typeface="Arial" pitchFamily="34" charset="0"/>
              <a:ea typeface="Times New Roman" pitchFamily="18" charset="0"/>
            </a:endParaRPr>
          </a:p>
          <a:p>
            <a:pPr lvl="0" indent="269875" algn="just" eaLnBrk="0" fontAlgn="base" hangingPunct="0">
              <a:spcBef>
                <a:spcPct val="0"/>
              </a:spcBef>
              <a:spcAft>
                <a:spcPct val="0"/>
              </a:spcAft>
            </a:pPr>
            <a:endParaRPr lang="uz-Cyrl-UZ" dirty="0" smtClean="0">
              <a:latin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57158" y="714356"/>
            <a:ext cx="8215370" cy="566308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269875" algn="just" defTabSz="914400" rtl="0" eaLnBrk="1" fontAlgn="base" latinLnBrk="0" hangingPunct="1">
              <a:lnSpc>
                <a:spcPct val="100000"/>
              </a:lnSpc>
              <a:spcBef>
                <a:spcPct val="0"/>
              </a:spcBef>
              <a:spcAft>
                <a:spcPct val="0"/>
              </a:spcAft>
              <a:buClrTx/>
              <a:buSzTx/>
              <a:buFontTx/>
              <a:buNone/>
              <a:tabLst/>
            </a:pPr>
            <a:endParaRPr lang="ru-RU" dirty="0" smtClean="0">
              <a:latin typeface="Arial" pitchFamily="34" charset="0"/>
              <a:ea typeface="Times New Roman" pitchFamily="18" charset="0"/>
            </a:endParaRPr>
          </a:p>
          <a:p>
            <a:pPr marL="0" marR="0" lvl="0" indent="269875" algn="just"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269875"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rPr>
              <a:t>3.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Ғўза тунламига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қарши тавсия</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этилган</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препаратларни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юқоридаги сарф-меъёрларда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карадринага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қарши ишлатиш</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ҳам яхши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самара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беради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Агар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бу</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зараркунанданинг</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пайдо</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бўлиш</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муддатлари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ғўза тунламини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йўқотиш вақтига тўғри келса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у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ҳолда бундай</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ишлов</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беришлар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иккала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зараркунандага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ҳам таъсир</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қилаверади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Карадринага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қарши махсус</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кураш</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тадбирларини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ўтказиш</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10-15%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ўсимликлар</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зарарланганида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тавсия</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rPr>
              <a:t>этилади</a:t>
            </a:r>
            <a:r>
              <a:rPr kumimoji="0" lang="ru-RU" sz="2800" b="0" i="0" u="none" strike="noStrike" cap="none" normalizeH="0" baseline="0" dirty="0" smtClean="0">
                <a:ln>
                  <a:noFill/>
                </a:ln>
                <a:solidFill>
                  <a:schemeClr val="tx1"/>
                </a:solidFill>
                <a:effectLst/>
                <a:latin typeface="Arial" pitchFamily="34" charset="0"/>
                <a:ea typeface="Times New Roman" pitchFamily="18" charset="0"/>
              </a:rPr>
              <a:t>. </a:t>
            </a:r>
          </a:p>
          <a:p>
            <a:pPr marL="0" marR="0" lvl="0" indent="269875" algn="just"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1042988" y="428605"/>
            <a:ext cx="7124700" cy="928694"/>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3400" b="1" i="1" u="none" strike="noStrike" kern="1200" cap="none" spc="0" normalizeH="0" baseline="0" noProof="0" dirty="0" smtClean="0">
                <a:ln>
                  <a:noFill/>
                </a:ln>
                <a:solidFill>
                  <a:srgbClr val="FF3300"/>
                </a:solidFill>
                <a:effectLst/>
                <a:uLnTx/>
                <a:uFillTx/>
                <a:latin typeface="Times New Roman" pitchFamily="18" charset="0"/>
                <a:ea typeface="+mj-ea"/>
                <a:cs typeface="+mj-cs"/>
              </a:rPr>
              <a:t>Ғўза касалликларининг турлари</a:t>
            </a:r>
            <a:r>
              <a:rPr kumimoji="0" lang="uz-Cyrl-UZ" sz="3400" b="1" i="0" u="none" strike="noStrike" kern="1200" cap="none" spc="0" normalizeH="0" baseline="0" noProof="0" dirty="0" smtClean="0">
                <a:ln>
                  <a:noFill/>
                </a:ln>
                <a:solidFill>
                  <a:srgbClr val="0000CC"/>
                </a:solidFill>
                <a:effectLst/>
                <a:uLnTx/>
                <a:uFillTx/>
                <a:latin typeface="Times New Roman" pitchFamily="18" charset="0"/>
                <a:ea typeface="+mj-ea"/>
                <a:cs typeface="+mj-cs"/>
              </a:rPr>
              <a:t/>
            </a:r>
            <a:br>
              <a:rPr kumimoji="0" lang="uz-Cyrl-UZ" sz="3400" b="1" i="0" u="none" strike="noStrike" kern="1200" cap="none" spc="0" normalizeH="0" baseline="0" noProof="0" dirty="0" smtClean="0">
                <a:ln>
                  <a:noFill/>
                </a:ln>
                <a:solidFill>
                  <a:srgbClr val="0000CC"/>
                </a:solidFill>
                <a:effectLst/>
                <a:uLnTx/>
                <a:uFillTx/>
                <a:latin typeface="Times New Roman" pitchFamily="18" charset="0"/>
                <a:ea typeface="+mj-ea"/>
                <a:cs typeface="+mj-cs"/>
              </a:rPr>
            </a:br>
            <a:endParaRPr kumimoji="0" lang="ru-RU" sz="3400" b="1" i="0" u="none" strike="noStrike" kern="1200" cap="none" spc="0" normalizeH="0" baseline="0" noProof="0" dirty="0" smtClean="0">
              <a:ln>
                <a:noFill/>
              </a:ln>
              <a:solidFill>
                <a:srgbClr val="0000CC"/>
              </a:solidFill>
              <a:effectLst/>
              <a:uLnTx/>
              <a:uFillTx/>
              <a:latin typeface="Times New Roman" pitchFamily="18" charset="0"/>
              <a:ea typeface="+mj-ea"/>
              <a:cs typeface="+mj-cs"/>
            </a:endParaRPr>
          </a:p>
        </p:txBody>
      </p:sp>
      <p:sp>
        <p:nvSpPr>
          <p:cNvPr id="4" name="Rectangle 3"/>
          <p:cNvSpPr txBox="1">
            <a:spLocks noChangeArrowheads="1"/>
          </p:cNvSpPr>
          <p:nvPr/>
        </p:nvSpPr>
        <p:spPr>
          <a:xfrm>
            <a:off x="571472" y="1428736"/>
            <a:ext cx="8064500" cy="4797429"/>
          </a:xfrm>
          <a:prstGeom prst="rect">
            <a:avLst/>
          </a:prstGeom>
        </p:spPr>
        <p:style>
          <a:lnRef idx="1">
            <a:schemeClr val="accent1"/>
          </a:lnRef>
          <a:fillRef idx="2">
            <a:schemeClr val="accent1"/>
          </a:fillRef>
          <a:effectRef idx="1">
            <a:schemeClr val="accent1"/>
          </a:effectRef>
          <a:fontRef idx="minor">
            <a:schemeClr val="dk1"/>
          </a:fontRef>
        </p:style>
        <p:txBody>
          <a:bodyPr/>
          <a:lstStyle/>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0" i="0" u="none" strike="noStrike" kern="1200" cap="none" spc="0" normalizeH="0" baseline="0" noProof="0" dirty="0" smtClean="0">
                <a:ln>
                  <a:noFill/>
                </a:ln>
                <a:solidFill>
                  <a:srgbClr val="0000CC"/>
                </a:solidFill>
                <a:effectLst/>
                <a:uLnTx/>
                <a:uFillTx/>
                <a:latin typeface="+mn-lt"/>
                <a:ea typeface="+mn-ea"/>
                <a:cs typeface="+mn-cs"/>
              </a:rPr>
              <a:t> </a:t>
            </a: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Уруғлик </a:t>
            </a:r>
            <a:r>
              <a:rPr kumimoji="0" lang="uz-Cyrl-UZ" sz="2200" b="1" i="0" u="none" strike="noStrike" kern="1200" cap="none" spc="0" normalizeH="0" baseline="0" noProof="0" dirty="0" smtClean="0">
                <a:ln>
                  <a:noFill/>
                </a:ln>
                <a:solidFill>
                  <a:srgbClr val="002060"/>
                </a:solidFill>
                <a:effectLst/>
                <a:uLnTx/>
                <a:uFillTx/>
                <a:latin typeface="Times New Roman" pitchFamily="18" charset="0"/>
                <a:ea typeface="+mn-ea"/>
                <a:cs typeface="+mn-cs"/>
              </a:rPr>
              <a:t>чигитнинг</a:t>
            </a: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сифати пасайиши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Ниҳол касалликлари мажмуаси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Вертициллёз сўлиш</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Фузариоз сўлиш</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Гоммоз</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Альтернариоз</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Кўсак ва тола касалликлари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Замбуруғлар қўзғатадиган бошқа касалликлар</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Ташқи карантин касалликлари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Вирус касалликлари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Нематода касалликлари</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Times New Roman" pitchFamily="18" charset="0"/>
                <a:ea typeface="+mn-ea"/>
                <a:cs typeface="+mn-cs"/>
              </a:rPr>
              <a:t> Ноинфекцион касалликлар</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Char char="u"/>
              <a:tabLst/>
              <a:defRPr/>
            </a:pPr>
            <a:endParaRPr kumimoji="0" lang="ru-RU" sz="2200" b="1" i="0" u="none" strike="noStrike" kern="1200" cap="none" spc="0" normalizeH="0" baseline="0" noProof="0" dirty="0" smtClean="0">
              <a:ln>
                <a:noFill/>
              </a:ln>
              <a:solidFill>
                <a:srgbClr val="0000CC"/>
              </a:solidFill>
              <a:effectLst/>
              <a:uLnTx/>
              <a:uFillTx/>
              <a:latin typeface="Times New Roman" pitchFamily="18" charset="0"/>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Pic2"/>
          <p:cNvPicPr>
            <a:picLocks noChangeAspect="1" noChangeArrowheads="1"/>
          </p:cNvPicPr>
          <p:nvPr/>
        </p:nvPicPr>
        <p:blipFill>
          <a:blip r:embed="rId2"/>
          <a:srcRect/>
          <a:stretch>
            <a:fillRect/>
          </a:stretch>
        </p:blipFill>
        <p:spPr bwMode="auto">
          <a:xfrm>
            <a:off x="500034" y="1000108"/>
            <a:ext cx="4071966" cy="3857652"/>
          </a:xfrm>
          <a:prstGeom prst="rect">
            <a:avLst/>
          </a:prstGeom>
          <a:noFill/>
          <a:ln w="9525">
            <a:noFill/>
            <a:miter lim="800000"/>
            <a:headEnd/>
            <a:tailEnd/>
          </a:ln>
        </p:spPr>
      </p:pic>
      <p:pic>
        <p:nvPicPr>
          <p:cNvPr id="5123" name="Picture 4" descr="Pic50"/>
          <p:cNvPicPr>
            <a:picLocks noChangeAspect="1" noChangeArrowheads="1"/>
          </p:cNvPicPr>
          <p:nvPr/>
        </p:nvPicPr>
        <p:blipFill>
          <a:blip r:embed="rId3"/>
          <a:srcRect/>
          <a:stretch>
            <a:fillRect/>
          </a:stretch>
        </p:blipFill>
        <p:spPr bwMode="auto">
          <a:xfrm>
            <a:off x="5000628" y="1071546"/>
            <a:ext cx="3714776" cy="5286412"/>
          </a:xfrm>
          <a:prstGeom prst="rect">
            <a:avLst/>
          </a:prstGeom>
          <a:noFill/>
          <a:ln w="9525">
            <a:noFill/>
            <a:miter lim="800000"/>
            <a:headEnd/>
            <a:tailEnd/>
          </a:ln>
        </p:spPr>
      </p:pic>
      <p:sp>
        <p:nvSpPr>
          <p:cNvPr id="6" name="Rectangle 3"/>
          <p:cNvSpPr txBox="1">
            <a:spLocks noChangeArrowheads="1"/>
          </p:cNvSpPr>
          <p:nvPr/>
        </p:nvSpPr>
        <p:spPr bwMode="auto">
          <a:xfrm>
            <a:off x="142844" y="4929198"/>
            <a:ext cx="4752975" cy="704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FontTx/>
              <a:buNone/>
              <a:defRPr/>
            </a:pPr>
            <a:r>
              <a:rPr lang="uz-Cyrl-UZ" altLang="ru-RU" b="1" kern="0" dirty="0" smtClean="0">
                <a:latin typeface="Times New Roman" pitchFamily="18" charset="0"/>
                <a:cs typeface="Times New Roman" pitchFamily="18" charset="0"/>
              </a:rPr>
              <a:t>ИЛДИЗ ЧИРИШ ВА ҚОРА ИЛДИЗ ЧИРИШ</a:t>
            </a:r>
          </a:p>
        </p:txBody>
      </p:sp>
      <p:sp>
        <p:nvSpPr>
          <p:cNvPr id="5" name="Прямоугольник 4"/>
          <p:cNvSpPr/>
          <p:nvPr/>
        </p:nvSpPr>
        <p:spPr>
          <a:xfrm>
            <a:off x="2786050" y="285728"/>
            <a:ext cx="4777270" cy="523220"/>
          </a:xfrm>
          <a:prstGeom prst="rect">
            <a:avLst/>
          </a:prstGeom>
        </p:spPr>
        <p:txBody>
          <a:bodyPr wrap="none">
            <a:spAutoFit/>
          </a:bodyPr>
          <a:lstStyle/>
          <a:p>
            <a:r>
              <a:rPr lang="uz-Cyrl-UZ" altLang="ru-RU" sz="2800" b="1" kern="0" dirty="0" smtClean="0">
                <a:latin typeface="Times New Roman" pitchFamily="18" charset="0"/>
                <a:cs typeface="Times New Roman" pitchFamily="18" charset="0"/>
              </a:rPr>
              <a:t>НИҲОЛ КАСАЛЛИКЛАРИ</a:t>
            </a:r>
            <a:endParaRPr lang="ru-RU" sz="2800" dirty="0"/>
          </a:p>
        </p:txBody>
      </p:sp>
    </p:spTree>
    <p:extLst>
      <p:ext uri="{BB962C8B-B14F-4D97-AF65-F5344CB8AC3E}">
        <p14:creationId xmlns:p14="http://schemas.microsoft.com/office/powerpoint/2010/main" val="35171107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4213" y="428605"/>
            <a:ext cx="7991475" cy="928693"/>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r>
            <a:b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br>
            <a: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Вертициллёз </a:t>
            </a: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вилти</a:t>
            </a:r>
            <a:r>
              <a:rPr kumimoji="0" lang="uz-Cyrl-UZ" sz="34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4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4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4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179388" y="1412875"/>
            <a:ext cx="8713787" cy="4968875"/>
          </a:xfrm>
          <a:prstGeom prst="rect">
            <a:avLst/>
          </a:prstGeom>
        </p:spPr>
        <p:style>
          <a:lnRef idx="1">
            <a:schemeClr val="accent4"/>
          </a:lnRef>
          <a:fillRef idx="2">
            <a:schemeClr val="accent4"/>
          </a:fillRef>
          <a:effectRef idx="1">
            <a:schemeClr val="accent4"/>
          </a:effectRef>
          <a:fontRef idx="minor">
            <a:schemeClr val="dk1"/>
          </a:fontRef>
        </p:style>
        <p:txBody>
          <a:bodyPr/>
          <a:lstStyle/>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5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tabLst/>
              <a:defRPr/>
            </a:pPr>
            <a:r>
              <a:rPr kumimoji="0" lang="uz-Cyrl-UZ" sz="2400" b="1" i="0" u="none" strike="noStrike" kern="1200" cap="none" spc="0" normalizeH="0" baseline="0" noProof="0" dirty="0" smtClean="0">
                <a:ln>
                  <a:noFill/>
                </a:ln>
                <a:solidFill>
                  <a:schemeClr val="tx1"/>
                </a:solidFill>
                <a:effectLst/>
                <a:uLnTx/>
                <a:uFillTx/>
                <a:latin typeface="+mn-lt"/>
                <a:ea typeface="+mn-ea"/>
                <a:cs typeface="+mn-cs"/>
              </a:rPr>
              <a:t>                        Касаллик белгилари</a:t>
            </a:r>
            <a:r>
              <a:rPr kumimoji="0" lang="en-US" sz="2400" b="1" i="0" u="none" strike="noStrike" kern="1200" cap="none" spc="0" normalizeH="0" baseline="0" noProof="0" dirty="0" smtClean="0">
                <a:ln>
                  <a:noFill/>
                </a:ln>
                <a:solidFill>
                  <a:schemeClr val="tx1"/>
                </a:solidFill>
                <a:effectLst/>
                <a:uLnTx/>
                <a:uFillTx/>
                <a:latin typeface="+mn-lt"/>
                <a:ea typeface="+mn-ea"/>
                <a:cs typeface="+mn-cs"/>
              </a:rPr>
              <a:t> </a:t>
            </a:r>
            <a:endParaRPr kumimoji="0" lang="uz-Cyrl-UZ" sz="24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4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Пайдо бўлиш ва ялпи ривожланиш даврлари</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Ривожланиш даражасига таъсир этувчи факторлар</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ИП </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ru-RU" sz="2400" b="1" i="0" u="none" strike="noStrike" kern="1200" cap="none" spc="0" normalizeH="0" baseline="0" noProof="0" dirty="0" smtClean="0">
                <a:ln>
                  <a:noFill/>
                </a:ln>
                <a:solidFill>
                  <a:srgbClr val="0000CC"/>
                </a:solidFill>
                <a:effectLst/>
                <a:uLnTx/>
                <a:uFillTx/>
                <a:latin typeface="+mn-lt"/>
                <a:ea typeface="+mn-ea"/>
                <a:cs typeface="+mn-cs"/>
              </a:rPr>
              <a:t> 7</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ru-RU" sz="2400" b="1" i="0" u="none" strike="noStrike" kern="1200" cap="none" spc="0" normalizeH="0" baseline="0" noProof="0" dirty="0" smtClean="0">
                <a:ln>
                  <a:noFill/>
                </a:ln>
                <a:solidFill>
                  <a:srgbClr val="0000CC"/>
                </a:solidFill>
                <a:effectLst/>
                <a:uLnTx/>
                <a:uFillTx/>
                <a:latin typeface="+mn-lt"/>
                <a:ea typeface="+mn-ea"/>
                <a:cs typeface="+mn-cs"/>
              </a:rPr>
              <a:t>10 </a:t>
            </a:r>
            <a:r>
              <a:rPr kumimoji="0" lang="ru-RU" sz="2400" b="1" i="0" u="none" strike="noStrike" kern="1200" cap="none" spc="0" normalizeH="0" baseline="0" noProof="0" dirty="0" err="1" smtClean="0">
                <a:ln>
                  <a:noFill/>
                </a:ln>
                <a:solidFill>
                  <a:srgbClr val="0000CC"/>
                </a:solidFill>
                <a:effectLst/>
                <a:uLnTx/>
                <a:uFillTx/>
                <a:latin typeface="+mn-lt"/>
                <a:ea typeface="+mn-ea"/>
                <a:cs typeface="+mn-cs"/>
              </a:rPr>
              <a:t>кундан</a:t>
            </a:r>
            <a:r>
              <a:rPr kumimoji="0" lang="ru-RU" sz="2400" b="1" i="0" u="none" strike="noStrike" kern="1200" cap="none" spc="0" normalizeH="0" baseline="0" noProof="0" dirty="0" smtClean="0">
                <a:ln>
                  <a:noFill/>
                </a:ln>
                <a:solidFill>
                  <a:srgbClr val="0000CC"/>
                </a:solidFill>
                <a:effectLst/>
                <a:uLnTx/>
                <a:uFillTx/>
                <a:latin typeface="+mn-lt"/>
                <a:ea typeface="+mn-ea"/>
                <a:cs typeface="+mn-cs"/>
              </a:rPr>
              <a:t> 8</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ru-RU" sz="2400" b="1" i="0" u="none" strike="noStrike" kern="1200" cap="none" spc="0" normalizeH="0" baseline="0" noProof="0" dirty="0" smtClean="0">
                <a:ln>
                  <a:noFill/>
                </a:ln>
                <a:solidFill>
                  <a:srgbClr val="0000CC"/>
                </a:solidFill>
                <a:effectLst/>
                <a:uLnTx/>
                <a:uFillTx/>
                <a:latin typeface="+mn-lt"/>
                <a:ea typeface="+mn-ea"/>
                <a:cs typeface="+mn-cs"/>
              </a:rPr>
              <a:t>16 </a:t>
            </a:r>
            <a:r>
              <a:rPr kumimoji="0" lang="ru-RU" sz="2400" b="1" i="0" u="none" strike="noStrike" kern="1200" cap="none" spc="0" normalizeH="0" baseline="0" noProof="0" dirty="0" err="1" smtClean="0">
                <a:ln>
                  <a:noFill/>
                </a:ln>
                <a:solidFill>
                  <a:srgbClr val="0000CC"/>
                </a:solidFill>
                <a:effectLst/>
                <a:uLnTx/>
                <a:uFillTx/>
                <a:latin typeface="+mn-lt"/>
                <a:ea typeface="+mn-ea"/>
                <a:cs typeface="+mn-cs"/>
              </a:rPr>
              <a:t>кунгача</a:t>
            </a:r>
            <a:endParaRPr kumimoji="0" lang="ru-RU" sz="2400" b="1" i="0" u="none" strike="noStrike" kern="1200" cap="none" spc="0" normalizeH="0" baseline="0" noProof="0" dirty="0" smtClean="0">
              <a:ln>
                <a:noFill/>
              </a:ln>
              <a:solidFill>
                <a:srgbClr val="0000CC"/>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ru-RU" sz="2400" b="1" i="0" u="none" strike="noStrike" kern="1200" cap="none" spc="0" normalizeH="0" baseline="0" noProof="0" dirty="0" err="1" smtClean="0">
                <a:ln>
                  <a:noFill/>
                </a:ln>
                <a:solidFill>
                  <a:srgbClr val="0000CC"/>
                </a:solidFill>
                <a:effectLst/>
                <a:uLnTx/>
                <a:uFillTx/>
                <a:latin typeface="+mn-lt"/>
                <a:ea typeface="+mn-ea"/>
                <a:cs typeface="+mn-cs"/>
              </a:rPr>
              <a:t>Баргларда</a:t>
            </a:r>
            <a:r>
              <a:rPr kumimoji="0" lang="ru-RU" sz="2400" b="1" i="0" u="none" strike="noStrike" kern="1200" cap="none" spc="0" normalizeH="0" baseline="0" noProof="0" dirty="0" smtClean="0">
                <a:ln>
                  <a:noFill/>
                </a:ln>
                <a:solidFill>
                  <a:srgbClr val="0000CC"/>
                </a:solidFill>
                <a:effectLst/>
                <a:uLnTx/>
                <a:uFillTx/>
                <a:latin typeface="+mn-lt"/>
                <a:ea typeface="+mn-ea"/>
                <a:cs typeface="+mn-cs"/>
              </a:rPr>
              <a:t> </a:t>
            </a:r>
            <a:r>
              <a:rPr kumimoji="0" lang="ru-RU" sz="2400" b="1" i="0" u="none" strike="noStrike" kern="1200" cap="none" spc="0" normalizeH="0" baseline="0" noProof="0" dirty="0" err="1" smtClean="0">
                <a:ln>
                  <a:noFill/>
                </a:ln>
                <a:solidFill>
                  <a:srgbClr val="0000CC"/>
                </a:solidFill>
                <a:effectLst/>
                <a:uLnTx/>
                <a:uFillTx/>
                <a:latin typeface="+mn-lt"/>
                <a:ea typeface="+mn-ea"/>
                <a:cs typeface="+mn-cs"/>
              </a:rPr>
              <a:t>ярусма</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ярус ривожланиши</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Барглардаги белгилари (томирлар ораларида доғлар)</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Диагностик усул </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 пояни қия кесиш</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Доғлар поя, шох, барг банди ва ҳ. нинг ўтказувчи </a:t>
            </a:r>
          </a:p>
          <a:p>
            <a:pPr marL="179388" marR="0" lvl="0" indent="-179388" algn="l" defTabSz="914400" rtl="0" eaLnBrk="1" fontAlgn="auto" latinLnBrk="0" hangingPunct="1">
              <a:lnSpc>
                <a:spcPct val="100000"/>
              </a:lnSpc>
              <a:spcBef>
                <a:spcPct val="20000"/>
              </a:spcBef>
              <a:spcAft>
                <a:spcPts val="0"/>
              </a:spcAft>
              <a:buClrTx/>
              <a:buSzTx/>
              <a:tabLst/>
              <a:defRPr/>
            </a:pPr>
            <a:r>
              <a:rPr lang="uz-Cyrl-UZ" sz="2400" b="1" dirty="0" smtClean="0">
                <a:solidFill>
                  <a:srgbClr val="0000CC"/>
                </a:solidFill>
              </a:rPr>
              <a:t>     </a:t>
            </a: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 т</a:t>
            </a:r>
            <a:r>
              <a:rPr kumimoji="0" lang="en-US" sz="24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ма/ида</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Ўсимлик сўлиши. Сўлиш сабаблари</a:t>
            </a:r>
          </a:p>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2400" b="1" i="0" u="none" strike="noStrike" kern="1200" cap="none" spc="0" normalizeH="0" baseline="0" noProof="0" dirty="0" smtClean="0">
              <a:ln>
                <a:noFill/>
              </a:ln>
              <a:solidFill>
                <a:srgbClr val="0000CC"/>
              </a:solidFill>
              <a:effectLst/>
              <a:uLnTx/>
              <a:uFillTx/>
              <a:latin typeface="+mn-lt"/>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Pic67 - VW &amp; FW on leaf stem"/>
          <p:cNvPicPr>
            <a:picLocks noChangeAspect="1" noChangeArrowheads="1"/>
          </p:cNvPicPr>
          <p:nvPr/>
        </p:nvPicPr>
        <p:blipFill>
          <a:blip r:embed="rId2"/>
          <a:srcRect/>
          <a:stretch>
            <a:fillRect/>
          </a:stretch>
        </p:blipFill>
        <p:spPr bwMode="auto">
          <a:xfrm>
            <a:off x="2649538" y="260351"/>
            <a:ext cx="3617912" cy="3597278"/>
          </a:xfrm>
          <a:prstGeom prst="rect">
            <a:avLst/>
          </a:prstGeom>
          <a:noFill/>
          <a:ln w="9525">
            <a:noFill/>
            <a:miter lim="800000"/>
            <a:headEnd/>
            <a:tailEnd/>
          </a:ln>
        </p:spPr>
      </p:pic>
      <p:pic>
        <p:nvPicPr>
          <p:cNvPr id="3" name="Picture 6" descr="Pic67 - VW &amp; FW on leaf stem"/>
          <p:cNvPicPr>
            <a:picLocks noChangeAspect="1" noChangeArrowheads="1"/>
          </p:cNvPicPr>
          <p:nvPr/>
        </p:nvPicPr>
        <p:blipFill>
          <a:blip r:embed="rId2"/>
          <a:srcRect/>
          <a:stretch>
            <a:fillRect/>
          </a:stretch>
        </p:blipFill>
        <p:spPr bwMode="auto">
          <a:xfrm>
            <a:off x="1643042" y="260351"/>
            <a:ext cx="5500726" cy="4454534"/>
          </a:xfrm>
          <a:prstGeom prst="rect">
            <a:avLst/>
          </a:prstGeom>
          <a:noFill/>
          <a:ln w="9525">
            <a:noFill/>
            <a:miter lim="800000"/>
            <a:headEnd/>
            <a:tailEnd/>
          </a:ln>
        </p:spPr>
      </p:pic>
      <p:sp>
        <p:nvSpPr>
          <p:cNvPr id="4" name="Rectangle 5"/>
          <p:cNvSpPr>
            <a:spLocks noChangeArrowheads="1"/>
          </p:cNvSpPr>
          <p:nvPr/>
        </p:nvSpPr>
        <p:spPr bwMode="auto">
          <a:xfrm>
            <a:off x="2071670" y="5143512"/>
            <a:ext cx="4357718" cy="1217618"/>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uz-Cyrl-UZ" sz="1500" b="1" dirty="0" smtClean="0">
                <a:effectLst>
                  <a:outerShdw blurRad="38100" dist="38100" dir="2700000" algn="tl">
                    <a:srgbClr val="000000"/>
                  </a:outerShdw>
                </a:effectLst>
                <a:latin typeface="Arial" charset="0"/>
              </a:rPr>
              <a:t> </a:t>
            </a:r>
            <a:r>
              <a:rPr lang="uz-Cyrl-UZ" sz="2000" b="1" dirty="0">
                <a:latin typeface="Arial" charset="0"/>
              </a:rPr>
              <a:t>Вертициллёз ва фузариоз сўлиш: барг банди ва томирлари доғланиши</a:t>
            </a:r>
            <a:endParaRPr lang="ru-RU" sz="2000" b="1" dirty="0">
              <a:latin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subTitle" idx="1"/>
          </p:nvPr>
        </p:nvSpPr>
        <p:spPr>
          <a:xfrm>
            <a:off x="107950" y="692150"/>
            <a:ext cx="4032250" cy="1296988"/>
          </a:xfrm>
        </p:spPr>
        <p:txBody>
          <a:bodyPr>
            <a:noAutofit/>
          </a:bodyPr>
          <a:lstStyle/>
          <a:p>
            <a:pPr marL="179388" indent="-179388" eaLnBrk="1" hangingPunct="1">
              <a:lnSpc>
                <a:spcPct val="80000"/>
              </a:lnSpc>
            </a:pPr>
            <a:r>
              <a:rPr lang="uz-Cyrl-UZ" altLang="ru-RU" sz="4000" b="1" dirty="0" smtClean="0">
                <a:solidFill>
                  <a:schemeClr val="tx1"/>
                </a:solidFill>
                <a:latin typeface="Times New Roman" pitchFamily="18" charset="0"/>
                <a:cs typeface="Times New Roman" pitchFamily="18" charset="0"/>
              </a:rPr>
              <a:t>Вертициллёз ва фузариоз сўлиш</a:t>
            </a:r>
            <a:endParaRPr lang="uz-Cyrl-UZ" altLang="ru-RU" sz="4000" b="1" i="1" dirty="0" smtClean="0">
              <a:solidFill>
                <a:schemeClr val="tx1"/>
              </a:solidFill>
              <a:latin typeface="Times New Roman" pitchFamily="18" charset="0"/>
              <a:cs typeface="Times New Roman" pitchFamily="18" charset="0"/>
            </a:endParaRPr>
          </a:p>
        </p:txBody>
      </p:sp>
      <p:pic>
        <p:nvPicPr>
          <p:cNvPr id="8195" name="Picture 2" descr="FOV on cotyledons 06"/>
          <p:cNvPicPr>
            <a:picLocks noChangeAspect="1" noChangeArrowheads="1"/>
          </p:cNvPicPr>
          <p:nvPr/>
        </p:nvPicPr>
        <p:blipFill>
          <a:blip r:embed="rId2"/>
          <a:srcRect/>
          <a:stretch>
            <a:fillRect/>
          </a:stretch>
        </p:blipFill>
        <p:spPr bwMode="auto">
          <a:xfrm>
            <a:off x="395288" y="3143248"/>
            <a:ext cx="4391026" cy="3235327"/>
          </a:xfrm>
          <a:prstGeom prst="rect">
            <a:avLst/>
          </a:prstGeom>
          <a:noFill/>
          <a:ln w="9525">
            <a:noFill/>
            <a:miter lim="800000"/>
            <a:headEnd/>
            <a:tailEnd/>
          </a:ln>
        </p:spPr>
      </p:pic>
      <p:pic>
        <p:nvPicPr>
          <p:cNvPr id="8196" name="Picture 2" descr="Photo-0017 27"/>
          <p:cNvPicPr>
            <a:picLocks noChangeAspect="1" noChangeArrowheads="1"/>
          </p:cNvPicPr>
          <p:nvPr/>
        </p:nvPicPr>
        <p:blipFill>
          <a:blip r:embed="rId3"/>
          <a:srcRect/>
          <a:stretch>
            <a:fillRect/>
          </a:stretch>
        </p:blipFill>
        <p:spPr bwMode="auto">
          <a:xfrm>
            <a:off x="4932363" y="260350"/>
            <a:ext cx="4079875" cy="3060700"/>
          </a:xfrm>
          <a:prstGeom prst="rect">
            <a:avLst/>
          </a:prstGeom>
          <a:noFill/>
          <a:ln w="6350">
            <a:solidFill>
              <a:srgbClr val="000000"/>
            </a:solidFill>
            <a:miter lim="800000"/>
            <a:headEnd/>
            <a:tailEnd/>
          </a:ln>
          <a:effectLst/>
        </p:spPr>
      </p:pic>
      <p:sp>
        <p:nvSpPr>
          <p:cNvPr id="5" name="Rectangle 3"/>
          <p:cNvSpPr txBox="1">
            <a:spLocks noChangeArrowheads="1"/>
          </p:cNvSpPr>
          <p:nvPr/>
        </p:nvSpPr>
        <p:spPr bwMode="auto">
          <a:xfrm>
            <a:off x="4716463" y="3625851"/>
            <a:ext cx="4032250" cy="158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defRPr>
            </a:lvl2pPr>
            <a:lvl3pPr marL="914400" indent="0" algn="ctr" rtl="0" eaLnBrk="0" fontAlgn="base" hangingPunct="0">
              <a:spcBef>
                <a:spcPct val="20000"/>
              </a:spcBef>
              <a:spcAft>
                <a:spcPct val="0"/>
              </a:spcAft>
              <a:buNone/>
              <a:defRPr sz="2400">
                <a:solidFill>
                  <a:schemeClr val="tx1"/>
                </a:solidFill>
                <a:latin typeface="+mn-lt"/>
              </a:defRPr>
            </a:lvl3pPr>
            <a:lvl4pPr marL="1371600" indent="0" algn="ctr" rtl="0" eaLnBrk="0" fontAlgn="base" hangingPunct="0">
              <a:spcBef>
                <a:spcPct val="20000"/>
              </a:spcBef>
              <a:spcAft>
                <a:spcPct val="0"/>
              </a:spcAft>
              <a:buNone/>
              <a:defRPr sz="2000">
                <a:solidFill>
                  <a:schemeClr val="tx1"/>
                </a:solidFill>
                <a:latin typeface="+mn-lt"/>
              </a:defRPr>
            </a:lvl4pPr>
            <a:lvl5pPr marL="1828800" indent="0" algn="ctr" rtl="0" eaLnBrk="0" fontAlgn="base" hangingPunct="0">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marL="179388" indent="-179388" eaLnBrk="1" hangingPunct="1">
              <a:lnSpc>
                <a:spcPct val="80000"/>
              </a:lnSpc>
              <a:defRPr/>
            </a:pPr>
            <a:endParaRPr lang="uz-Cyrl-UZ" sz="4400" b="1" kern="0" dirty="0" smtClean="0">
              <a:latin typeface="Times New Roman" pitchFamily="18" charset="0"/>
              <a:cs typeface="Times New Roman" pitchFamily="18" charset="0"/>
            </a:endParaRPr>
          </a:p>
          <a:p>
            <a:pPr marL="179388" indent="-179388" eaLnBrk="1" hangingPunct="1">
              <a:lnSpc>
                <a:spcPct val="80000"/>
              </a:lnSpc>
              <a:defRPr/>
            </a:pPr>
            <a:r>
              <a:rPr lang="uz-Cyrl-UZ" sz="4400" b="1" kern="0" dirty="0" smtClean="0">
                <a:latin typeface="Times New Roman" pitchFamily="18" charset="0"/>
                <a:cs typeface="Times New Roman" pitchFamily="18" charset="0"/>
              </a:rPr>
              <a:t>(ВИЛТ)</a:t>
            </a:r>
          </a:p>
        </p:txBody>
      </p:sp>
    </p:spTree>
    <p:extLst>
      <p:ext uri="{BB962C8B-B14F-4D97-AF65-F5344CB8AC3E}">
        <p14:creationId xmlns:p14="http://schemas.microsoft.com/office/powerpoint/2010/main" val="35225216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V"/>
          <p:cNvPicPr>
            <a:picLocks noChangeAspect="1" noChangeArrowheads="1"/>
          </p:cNvPicPr>
          <p:nvPr/>
        </p:nvPicPr>
        <p:blipFill>
          <a:blip r:embed="rId2"/>
          <a:srcRect/>
          <a:stretch>
            <a:fillRect/>
          </a:stretch>
        </p:blipFill>
        <p:spPr bwMode="auto">
          <a:xfrm>
            <a:off x="3851275" y="2781300"/>
            <a:ext cx="4924425" cy="3773488"/>
          </a:xfrm>
          <a:prstGeom prst="rect">
            <a:avLst/>
          </a:prstGeom>
          <a:noFill/>
          <a:ln w="6350">
            <a:solidFill>
              <a:srgbClr val="000000"/>
            </a:solidFill>
            <a:miter lim="800000"/>
            <a:headEnd/>
            <a:tailEnd/>
          </a:ln>
          <a:effectLst/>
        </p:spPr>
      </p:pic>
      <p:pic>
        <p:nvPicPr>
          <p:cNvPr id="10243" name="Picture 5" descr="FOV wilt on cotton leaf tip 70"/>
          <p:cNvPicPr>
            <a:picLocks noChangeAspect="1" noChangeArrowheads="1"/>
          </p:cNvPicPr>
          <p:nvPr/>
        </p:nvPicPr>
        <p:blipFill>
          <a:blip r:embed="rId3"/>
          <a:srcRect/>
          <a:stretch>
            <a:fillRect/>
          </a:stretch>
        </p:blipFill>
        <p:spPr bwMode="auto">
          <a:xfrm>
            <a:off x="285720" y="1000108"/>
            <a:ext cx="3176588" cy="5483228"/>
          </a:xfrm>
          <a:prstGeom prst="rect">
            <a:avLst/>
          </a:prstGeom>
          <a:noFill/>
          <a:ln w="6350">
            <a:solidFill>
              <a:srgbClr val="000000"/>
            </a:solidFill>
            <a:miter lim="800000"/>
            <a:headEnd/>
            <a:tailEnd/>
          </a:ln>
          <a:effectLst/>
        </p:spPr>
      </p:pic>
      <p:sp>
        <p:nvSpPr>
          <p:cNvPr id="4" name="Прямоугольник 3"/>
          <p:cNvSpPr/>
          <p:nvPr/>
        </p:nvSpPr>
        <p:spPr>
          <a:xfrm>
            <a:off x="4071934" y="1214422"/>
            <a:ext cx="4786346" cy="830997"/>
          </a:xfrm>
          <a:prstGeom prst="rect">
            <a:avLst/>
          </a:prstGeom>
        </p:spPr>
        <p:txBody>
          <a:bodyPr wrap="square">
            <a:spAutoFit/>
          </a:bodyPr>
          <a:lstStyle/>
          <a:p>
            <a:pPr algn="ctr"/>
            <a:r>
              <a:rPr lang="uz-Cyrl-UZ" altLang="ru-RU" sz="2400" b="1" dirty="0" smtClean="0"/>
              <a:t>ФУЗАРИОЗ СЎЛИШНИ БАРГДАГИ БЕЛГИЛАРИ</a:t>
            </a:r>
          </a:p>
        </p:txBody>
      </p:sp>
    </p:spTree>
    <p:extLst>
      <p:ext uri="{BB962C8B-B14F-4D97-AF65-F5344CB8AC3E}">
        <p14:creationId xmlns:p14="http://schemas.microsoft.com/office/powerpoint/2010/main" val="24286476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388" y="428605"/>
            <a:ext cx="8713787" cy="5953146"/>
          </a:xfrm>
          <a:prstGeom prst="rect">
            <a:avLst/>
          </a:prstGeom>
        </p:spPr>
        <p:style>
          <a:lnRef idx="1">
            <a:schemeClr val="accent2"/>
          </a:lnRef>
          <a:fillRef idx="2">
            <a:schemeClr val="accent2"/>
          </a:fillRef>
          <a:effectRef idx="1">
            <a:schemeClr val="accent2"/>
          </a:effectRef>
          <a:fontRef idx="minor">
            <a:schemeClr val="dk1"/>
          </a:fontRef>
        </p:style>
        <p:txBody>
          <a:bodyPr/>
          <a:lstStyle/>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uz-Cyrl-UZ" sz="500" b="1" i="0" u="none" strike="noStrike" kern="1200" cap="none" spc="0" normalizeH="0" baseline="0" noProof="0" dirty="0" smtClean="0">
              <a:ln>
                <a:noFill/>
              </a:ln>
              <a:solidFill>
                <a:schemeClr val="tx1"/>
              </a:solidFill>
              <a:effectLst/>
              <a:uLnTx/>
              <a:uFillTx/>
              <a:latin typeface="+mn-lt"/>
              <a:ea typeface="+mn-ea"/>
              <a:cs typeface="+mn-cs"/>
            </a:endParaRPr>
          </a:p>
          <a:p>
            <a:pPr marL="360363" marR="0" lvl="0" indent="-360363" algn="ctr" defTabSz="914400" rtl="0" eaLnBrk="1" fontAlgn="auto" latinLnBrk="0" hangingPunct="1">
              <a:lnSpc>
                <a:spcPct val="80000"/>
              </a:lnSpc>
              <a:spcBef>
                <a:spcPct val="20000"/>
              </a:spcBef>
              <a:spcAft>
                <a:spcPts val="0"/>
              </a:spcAft>
              <a:buClrTx/>
              <a:buSzTx/>
              <a:tabLst/>
              <a:defRPr/>
            </a:pPr>
            <a:r>
              <a:rPr kumimoji="0" lang="uz-Cyrl-UZ" sz="2200" b="1" i="1" u="none" strike="noStrike" kern="1200" cap="none" spc="0" normalizeH="0" baseline="0" noProof="0" dirty="0" smtClean="0">
                <a:ln>
                  <a:noFill/>
                </a:ln>
                <a:solidFill>
                  <a:srgbClr val="002060"/>
                </a:solidFill>
                <a:effectLst/>
                <a:uLnTx/>
                <a:uFillTx/>
                <a:latin typeface="+mn-lt"/>
                <a:ea typeface="+mn-ea"/>
                <a:cs typeface="+mn-cs"/>
              </a:rPr>
              <a:t>Кураш чоралари. Алмашлаб экиш</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uz-Cyrl-UZ" sz="300" b="1" i="0" u="none" strike="noStrike" kern="1200" cap="none" spc="0" normalizeH="0" baseline="0" noProof="0" dirty="0" smtClean="0">
              <a:ln>
                <a:noFill/>
              </a:ln>
              <a:solidFill>
                <a:schemeClr val="tx1"/>
              </a:solidFill>
              <a:effectLst/>
              <a:uLnTx/>
              <a:uFillTx/>
              <a:latin typeface="+mn-lt"/>
              <a:ea typeface="+mn-ea"/>
              <a:cs typeface="+mn-cs"/>
            </a:endParaRP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Ғўзанинг умумий майдони нисбатан кўп бўлмаган ва мунтазам алмашлаб экиш йўлга қўйилган мамлакатларда, ҳатто махсус ҳимоя чоралари қўлланилмаса ҳам, вилт муаммоси умуман кузатилмайди.</a:t>
            </a:r>
            <a:endParaRPr kumimoji="0" lang="en-US" sz="2200" b="1" i="0" u="none" strike="noStrike" kern="1200" cap="none" spc="0" normalizeH="0" baseline="0" noProof="0" dirty="0" smtClean="0">
              <a:ln>
                <a:noFill/>
              </a:ln>
              <a:solidFill>
                <a:srgbClr val="0000CC"/>
              </a:solidFill>
              <a:effectLst/>
              <a:uLnTx/>
              <a:uFillTx/>
              <a:latin typeface="+mn-lt"/>
              <a:ea typeface="+mn-ea"/>
              <a:cs typeface="+mn-cs"/>
            </a:endParaRP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en-US" sz="2200" b="1" i="0" u="none" strike="noStrike" kern="1200" cap="none" spc="0" normalizeH="0" baseline="0" noProof="0" dirty="0" smtClean="0">
                <a:ln>
                  <a:noFill/>
                </a:ln>
                <a:solidFill>
                  <a:srgbClr val="0000CC"/>
                </a:solidFill>
                <a:effectLst/>
                <a:uLnTx/>
                <a:uFillTx/>
                <a:latin typeface="+mn-lt"/>
                <a:ea typeface="+mn-ea"/>
                <a:cs typeface="+mn-cs"/>
              </a:rPr>
              <a:t> </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Ғўза учун самарали ўтмишдошлар: шоли, буғдой, маккажўхори, оқ жўхори, соя, пиёз, саримсоқ, қанд лавлагиси, қашқарбеда (беданинг самараси кам). Бу экинлар фунгистазисни бартараф қилади. </a:t>
            </a: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Улардан сўнг оралиқ экин экиш ва ҳайдаб ташлаш, далага яхши чириган гўнг солиш алмашлаб экишнинг ВВ га қарши самарасини оширади.</a:t>
            </a: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Алмашлаб экиш самара бергани ёки йўқлигини аниқлаш учун тупроқдаги МС лар сони аниқланади. Инфекция камаймаган (1 г тупроқда 5</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10 тадан кўп МС) далаларда алмашлаб экишни давом эттириш ёки бошқа усуллардан бирини қўллаш лозим.</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4213" y="214291"/>
            <a:ext cx="7991475" cy="1143008"/>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r>
            <a:b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br>
            <a:r>
              <a:rPr kumimoji="0" lang="uz-Cyrl-UZ" sz="17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Фузариоз сўлиш</a:t>
            </a:r>
            <a:r>
              <a:rPr kumimoji="0" lang="uz-Cyrl-UZ" sz="34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4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4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4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179388" y="1412875"/>
            <a:ext cx="8713787" cy="4968875"/>
          </a:xfrm>
          <a:prstGeom prst="rect">
            <a:avLst/>
          </a:prstGeom>
        </p:spPr>
        <p:style>
          <a:lnRef idx="1">
            <a:schemeClr val="accent3"/>
          </a:lnRef>
          <a:fillRef idx="2">
            <a:schemeClr val="accent3"/>
          </a:fillRef>
          <a:effectRef idx="1">
            <a:schemeClr val="accent3"/>
          </a:effectRef>
          <a:fontRef idx="minor">
            <a:schemeClr val="dk1"/>
          </a:fontRef>
        </p:style>
        <p:txBody>
          <a:bodyPr/>
          <a:lstStyle/>
          <a:p>
            <a:pPr marL="179388" marR="0" lvl="0" indent="-179388"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uz-Cyrl-UZ" sz="4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80000"/>
              </a:lnSpc>
              <a:spcBef>
                <a:spcPct val="20000"/>
              </a:spcBef>
              <a:spcAft>
                <a:spcPts val="0"/>
              </a:spcAft>
              <a:buClrTx/>
              <a:buSzTx/>
              <a:tabLst/>
              <a:defRPr/>
            </a:pPr>
            <a:r>
              <a:rPr kumimoji="0" lang="uz-Cyrl-UZ" sz="2000" b="1" i="0" u="none" strike="noStrike" kern="1200" cap="none" spc="0" normalizeH="0" baseline="0" noProof="0" dirty="0" smtClean="0">
                <a:ln>
                  <a:noFill/>
                </a:ln>
                <a:solidFill>
                  <a:schemeClr val="tx1"/>
                </a:solidFill>
                <a:effectLst/>
                <a:uLnTx/>
                <a:uFillTx/>
                <a:latin typeface="+mn-lt"/>
                <a:ea typeface="+mn-ea"/>
                <a:cs typeface="+mn-cs"/>
              </a:rPr>
              <a:t>                      Касаллик белгилари</a:t>
            </a:r>
            <a:endParaRPr kumimoji="0" lang="uz-Cyrl-UZ" sz="3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Ўзбекистонда ғўзада фузариоз сўлиш ВВ га нисбатан кўпроқ учрайли ва унинг зарари ҳам кўпроқ.</a:t>
            </a: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ФВ ғўзани барча ўсиш фазаларида зарарлайди</a:t>
            </a: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Уруғбарг ва ёш ниҳолларнинг барча барглари сарғаяди ёки қизғиш</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сариқ, сўнгра қўнғир тус олувчи доғлар билан қопланади, тўкилади, ниҳол яланғоч бўлиб қолади ва қурийди.</a:t>
            </a: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Тупроғи кучли зарарланган далаларда ниҳолларнинг кўп қисми жуда тез нобуд бўлади.</a:t>
            </a: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Кечроқ зарарланган ўсимликлар одатда 3</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5 чин барг фазасида, камроқ ҳолларда шоналаш бошланганида ёки гуллаганда ёхуд бир неча кўсак чиқарганда сўлиб қолади.</a:t>
            </a:r>
          </a:p>
          <a:p>
            <a:pPr marL="179388" marR="0" lvl="0" indent="-179388"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Етилган ғўза ўсимликларида олдин барг учи ёки ёнидаги бўлакларидан бири сарғаяди ва кейинроқ қўнғир тусга киради (10 расм). </a:t>
            </a:r>
          </a:p>
          <a:p>
            <a:pPr marL="179388" marR="0" lvl="0" indent="-179388"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ru-RU" sz="2200" b="1" i="0" u="none" strike="noStrike" kern="1200" cap="none" spc="0" normalizeH="0" baseline="0" noProof="0" dirty="0" smtClean="0">
              <a:ln>
                <a:noFill/>
              </a:ln>
              <a:solidFill>
                <a:srgbClr val="0000CC"/>
              </a:solidFill>
              <a:effectLst/>
              <a:uLnTx/>
              <a:uFillTx/>
              <a:latin typeface="+mn-lt"/>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ic70 - FW on Leaf Tip"/>
          <p:cNvPicPr>
            <a:picLocks noChangeAspect="1" noChangeArrowheads="1"/>
          </p:cNvPicPr>
          <p:nvPr/>
        </p:nvPicPr>
        <p:blipFill>
          <a:blip r:embed="rId2"/>
          <a:srcRect/>
          <a:stretch>
            <a:fillRect/>
          </a:stretch>
        </p:blipFill>
        <p:spPr bwMode="auto">
          <a:xfrm>
            <a:off x="2143108" y="333375"/>
            <a:ext cx="3997342" cy="4095757"/>
          </a:xfrm>
          <a:prstGeom prst="rect">
            <a:avLst/>
          </a:prstGeom>
          <a:noFill/>
          <a:ln w="9525">
            <a:noFill/>
            <a:miter lim="800000"/>
            <a:headEnd/>
            <a:tailEnd/>
          </a:ln>
        </p:spPr>
      </p:pic>
      <p:sp>
        <p:nvSpPr>
          <p:cNvPr id="3" name="Rectangle 5"/>
          <p:cNvSpPr>
            <a:spLocks noChangeArrowheads="1"/>
          </p:cNvSpPr>
          <p:nvPr/>
        </p:nvSpPr>
        <p:spPr bwMode="auto">
          <a:xfrm>
            <a:off x="1835150" y="4786322"/>
            <a:ext cx="4681538" cy="1811328"/>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uz-Cyrl-UZ" sz="2000" b="1" dirty="0" smtClean="0">
                <a:latin typeface="Arial" charset="0"/>
              </a:rPr>
              <a:t> </a:t>
            </a:r>
            <a:r>
              <a:rPr lang="uz-Cyrl-UZ" sz="2000" b="1" dirty="0">
                <a:latin typeface="Arial" charset="0"/>
              </a:rPr>
              <a:t>Етилган ғўза ўсимлигида фузариоз сўлиш белгилари олдин барг четидан бошланади ва барг ўртасига тарқалади.</a:t>
            </a:r>
            <a:endParaRPr lang="ru-RU" sz="2000" b="1" dirty="0">
              <a:latin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5"/>
          <p:cNvSpPr>
            <a:spLocks noChangeArrowheads="1"/>
          </p:cNvSpPr>
          <p:nvPr/>
        </p:nvSpPr>
        <p:spPr bwMode="auto">
          <a:xfrm>
            <a:off x="2500298" y="214290"/>
            <a:ext cx="5000660" cy="1044575"/>
          </a:xfrm>
          <a:prstGeom prst="rect">
            <a:avLst/>
          </a:prstGeom>
          <a:noFill/>
          <a:ln w="9525">
            <a:noFill/>
            <a:miter lim="800000"/>
            <a:headEnd/>
            <a:tailEnd/>
          </a:ln>
          <a:effectLst/>
        </p:spPr>
        <p:txBody>
          <a:bodyPr anchor="ctr"/>
          <a:lstStyle/>
          <a:p>
            <a:pPr algn="ctr"/>
            <a:r>
              <a:rPr lang="uz-Cyrl-UZ" altLang="ru-RU" sz="3600" b="1" dirty="0">
                <a:latin typeface="Times New Roman" pitchFamily="18" charset="0"/>
                <a:cs typeface="Times New Roman" pitchFamily="18" charset="0"/>
              </a:rPr>
              <a:t>ФУЗАРИОЗ СЎЛИШ</a:t>
            </a:r>
            <a:endParaRPr lang="ru-RU" altLang="ru-RU" sz="3600" b="1" dirty="0">
              <a:latin typeface="Times New Roman" pitchFamily="18" charset="0"/>
              <a:cs typeface="Times New Roman" pitchFamily="18" charset="0"/>
            </a:endParaRPr>
          </a:p>
        </p:txBody>
      </p:sp>
      <p:pic>
        <p:nvPicPr>
          <p:cNvPr id="9219" name="Picture 5" descr="FOV Australia 5"/>
          <p:cNvPicPr>
            <a:picLocks noChangeAspect="1" noChangeArrowheads="1"/>
          </p:cNvPicPr>
          <p:nvPr/>
        </p:nvPicPr>
        <p:blipFill>
          <a:blip r:embed="rId2"/>
          <a:srcRect/>
          <a:stretch>
            <a:fillRect/>
          </a:stretch>
        </p:blipFill>
        <p:spPr bwMode="auto">
          <a:xfrm>
            <a:off x="1643042" y="1285860"/>
            <a:ext cx="5573084" cy="3041644"/>
          </a:xfrm>
          <a:prstGeom prst="rect">
            <a:avLst/>
          </a:prstGeom>
          <a:noFill/>
          <a:ln w="6350">
            <a:solidFill>
              <a:srgbClr val="000000"/>
            </a:solidFill>
            <a:miter lim="800000"/>
            <a:headEnd/>
            <a:tailEnd/>
          </a:ln>
          <a:effectLst/>
        </p:spPr>
      </p:pic>
      <p:sp>
        <p:nvSpPr>
          <p:cNvPr id="4" name="Прямоугольник 3"/>
          <p:cNvSpPr/>
          <p:nvPr/>
        </p:nvSpPr>
        <p:spPr>
          <a:xfrm>
            <a:off x="1000100" y="4929198"/>
            <a:ext cx="7143800" cy="1200329"/>
          </a:xfrm>
          <a:prstGeom prst="rect">
            <a:avLst/>
          </a:prstGeom>
        </p:spPr>
        <p:txBody>
          <a:bodyPr wrap="square">
            <a:spAutoFit/>
          </a:bodyPr>
          <a:lstStyle/>
          <a:p>
            <a:pPr algn="ctr"/>
            <a:r>
              <a:rPr lang="uz-Cyrl-UZ" altLang="ru-RU" sz="2400" b="1" dirty="0" smtClean="0"/>
              <a:t>ФУЗАРИОЗ СЎЛИШНИ ПОЯ КЎНДАЛАНГ КЕСИЛГАНДА  АНИҚ АЖРАТИШ МУМКИН.</a:t>
            </a:r>
          </a:p>
          <a:p>
            <a:pPr algn="ctr"/>
            <a:r>
              <a:rPr lang="uz-Cyrl-UZ" altLang="ru-RU" sz="2400" b="1" dirty="0" smtClean="0"/>
              <a:t>ЧАПДА – КАСАЛЛАНГАН ПОЯ, ЎНГДА – СОҒЛОМ.</a:t>
            </a:r>
          </a:p>
        </p:txBody>
      </p:sp>
    </p:spTree>
    <p:extLst>
      <p:ext uri="{BB962C8B-B14F-4D97-AF65-F5344CB8AC3E}">
        <p14:creationId xmlns:p14="http://schemas.microsoft.com/office/powerpoint/2010/main" val="14451195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4213" y="428603"/>
            <a:ext cx="7920037" cy="1143009"/>
          </a:xfrm>
          <a:prstGeom prst="rect">
            <a:avLst/>
          </a:prstGeom>
        </p:spPr>
        <p:style>
          <a:lnRef idx="1">
            <a:schemeClr val="accent1"/>
          </a:lnRef>
          <a:fillRef idx="2">
            <a:schemeClr val="accent1"/>
          </a:fillRef>
          <a:effectRef idx="1">
            <a:schemeClr val="accent1"/>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19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r>
            <a:br>
              <a:rPr kumimoji="0" lang="uz-Cyrl-UZ" sz="1900" b="0" i="1" u="none" strike="noStrike" kern="1200" cap="none" spc="0" normalizeH="0" baseline="0" noProof="0" dirty="0" smtClean="0">
                <a:ln>
                  <a:noFill/>
                </a:ln>
                <a:solidFill>
                  <a:srgbClr val="0000CC"/>
                </a:solidFill>
                <a:effectLst/>
                <a:uLnTx/>
                <a:uFillTx/>
                <a:latin typeface="Vladimir Script" pitchFamily="66" charset="0"/>
                <a:ea typeface="+mj-ea"/>
                <a:cs typeface="+mj-cs"/>
              </a:rPr>
            </a:b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Фузариоз сўлиш</a:t>
            </a:r>
            <a:r>
              <a:rPr kumimoji="0" lang="uz-Cyrl-UZ" sz="43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8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8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285720" y="1643050"/>
            <a:ext cx="8713787" cy="4968875"/>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7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tabLst/>
              <a:defRPr/>
            </a:pPr>
            <a:r>
              <a:rPr kumimoji="0" lang="uz-Cyrl-UZ" sz="2400" b="1" i="0" u="none" strike="noStrike" kern="1200" cap="none" spc="0" normalizeH="0" baseline="0" noProof="0" dirty="0" smtClean="0">
                <a:ln>
                  <a:noFill/>
                </a:ln>
                <a:solidFill>
                  <a:schemeClr val="tx1"/>
                </a:solidFill>
                <a:effectLst/>
                <a:uLnTx/>
                <a:uFillTx/>
                <a:latin typeface="+mn-lt"/>
                <a:ea typeface="+mn-ea"/>
                <a:cs typeface="+mn-cs"/>
              </a:rPr>
              <a:t>                                      Кураш чоралари</a:t>
            </a:r>
          </a:p>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5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800" b="1" i="0" u="none" strike="noStrike" kern="1200" cap="none" spc="0" normalizeH="0" baseline="0" noProof="0" dirty="0" smtClean="0">
                <a:ln>
                  <a:noFill/>
                </a:ln>
                <a:solidFill>
                  <a:srgbClr val="0000CC"/>
                </a:solidFill>
                <a:effectLst/>
                <a:uLnTx/>
                <a:uFillTx/>
                <a:latin typeface="+mn-lt"/>
                <a:ea typeface="+mn-ea"/>
                <a:cs typeface="+mn-cs"/>
              </a:rPr>
              <a:t>Касалликка қарши курашда беда, шоли, жўхори, қовун, тарвуз, лавлаги ва буғдой билан алмашлаб экиш самара бермайди. </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800" b="1" i="0" u="none" strike="noStrike" kern="1200" cap="none" spc="0" normalizeH="0" baseline="0" noProof="0" dirty="0" smtClean="0">
                <a:ln>
                  <a:noFill/>
                </a:ln>
                <a:solidFill>
                  <a:srgbClr val="0000CC"/>
                </a:solidFill>
                <a:effectLst/>
                <a:uLnTx/>
                <a:uFillTx/>
                <a:latin typeface="+mn-lt"/>
                <a:ea typeface="+mn-ea"/>
                <a:cs typeface="+mn-cs"/>
              </a:rPr>
              <a:t>Бегона ўтларга қарши кураш, ўғит қўллаш, уруғлик чигит тайёрлаш ва экиш, тупроқ қўзғатувчи билан зарарланишини кўрсатувчи хариталар тузиш ва улардан фойдаланиш ҳақидаги тавсияларга амал қилиш лозим.</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11188" y="44624"/>
            <a:ext cx="7920037" cy="952485"/>
          </a:xfrm>
          <a:prstGeom prst="rect">
            <a:avLst/>
          </a:prstGeom>
        </p:spPr>
        <p:style>
          <a:lnRef idx="1">
            <a:schemeClr val="accent1"/>
          </a:lnRef>
          <a:fillRef idx="2">
            <a:schemeClr val="accent1"/>
          </a:fillRef>
          <a:effectRef idx="1">
            <a:schemeClr val="accent1"/>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19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Гоммоз</a:t>
            </a:r>
            <a:r>
              <a:rPr kumimoji="0" lang="uz-Cyrl-UZ" sz="43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8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8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179388" y="1052736"/>
            <a:ext cx="8857108" cy="5688632"/>
          </a:xfrm>
          <a:prstGeom prst="rect">
            <a:avLst/>
          </a:prstGeom>
        </p:spPr>
        <p:style>
          <a:lnRef idx="1">
            <a:schemeClr val="dk1"/>
          </a:lnRef>
          <a:fillRef idx="2">
            <a:schemeClr val="dk1"/>
          </a:fillRef>
          <a:effectRef idx="1">
            <a:schemeClr val="dk1"/>
          </a:effectRef>
          <a:fontRef idx="minor">
            <a:schemeClr val="dk1"/>
          </a:fontRef>
        </p:style>
        <p:txBody>
          <a:bodyPr/>
          <a:lstStyle/>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7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tabLst/>
              <a:defRPr/>
            </a:pPr>
            <a:r>
              <a:rPr kumimoji="0" lang="uz-Cyrl-UZ" sz="2400" b="1" i="0" u="none" strike="noStrike" kern="1200" cap="none" spc="0" normalizeH="0" baseline="0" noProof="0" dirty="0" smtClean="0">
                <a:ln>
                  <a:noFill/>
                </a:ln>
                <a:solidFill>
                  <a:schemeClr val="tx1"/>
                </a:solidFill>
                <a:effectLst/>
                <a:uLnTx/>
                <a:uFillTx/>
                <a:latin typeface="+mn-lt"/>
                <a:ea typeface="+mn-ea"/>
                <a:cs typeface="+mn-cs"/>
              </a:rPr>
              <a:t>                    Касаллик белгилари</a:t>
            </a:r>
          </a:p>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500" b="1" i="0" u="none" strike="noStrike" kern="1200" cap="none" spc="0" normalizeH="0" baseline="0" noProof="0" dirty="0" smtClean="0">
              <a:ln>
                <a:noFill/>
              </a:ln>
              <a:solidFill>
                <a:schemeClr val="tx1"/>
              </a:solidFill>
              <a:effectLst/>
              <a:uLnTx/>
              <a:uFillTx/>
              <a:latin typeface="+mn-lt"/>
              <a:ea typeface="+mn-ea"/>
              <a:cs typeface="+mn-cs"/>
            </a:endParaRP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Гоммоз ғўзани ўсиш даврида зарарлайди.</a:t>
            </a:r>
          </a:p>
          <a:p>
            <a:pPr marL="179388" marR="0" lvl="0" indent="-179388" algn="l" defTabSz="914400" rtl="0" eaLnBrk="1" fontAlgn="auto" latinLnBrk="0" hangingPunct="1">
              <a:lnSpc>
                <a:spcPct val="10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Гоммоз ғўзанинг барча органларини зарарлайди.</a:t>
            </a:r>
          </a:p>
          <a:p>
            <a:pPr marL="179388" lvl="0" indent="-179388" algn="just">
              <a:spcBef>
                <a:spcPct val="20000"/>
              </a:spcBef>
              <a:buFont typeface="Wingdings" pitchFamily="2" charset="2"/>
              <a:buChar char="u"/>
              <a:defRPr/>
            </a:pPr>
            <a:r>
              <a:rPr lang="uz-Cyrl-UZ" sz="2200" b="1" dirty="0">
                <a:solidFill>
                  <a:srgbClr val="0000CC"/>
                </a:solidFill>
              </a:rPr>
              <a:t>Гоммоз – бу бактерия қўзғатадиган касаллик бўлиб, унинг уруғбарг, чинбарг, поя ва кўсак шакллари мавжуд. Уруғбарг ва чин баргларда олдин мойсимон, кейин қўнғир тус олувчи доғлар ҳосил бўлади. Поя ва кўсаклардаги доғлар ҳам олдин мойсимон, қўнғир, аммо вақт ўтиши билан улар қора тусли яраларга айланади. Поя зарарланган жойидан синиб кетиши мумкин. Касаллик толага ўтганида, тола шилимшиқланади ва кўсак деворчаларига ёпишиб қолади. Касаллик мавсумдан мавсумга асосан чигит ва қисман зарарланган ўсимлик қолдиқлари орқали ўтади. Агар дала йирик ўсимлик қолдиқларидан (поя қолдиқларидан) яхши тозаланган ва майда ўсимлик қолдиқлари кузги шудгорда тупроққа кўмилган бўлса, бундай далада гоммоз бактериялари сақланмайди</a:t>
            </a:r>
            <a:endParaRPr lang="uz-Cyrl-UZ" sz="2200" b="1" dirty="0">
              <a:solidFill>
                <a:srgbClr val="0000CC"/>
              </a:solidFill>
            </a:endParaRPr>
          </a:p>
          <a:p>
            <a:pPr marL="179388" marR="0" lvl="0" indent="-179388"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2200" b="1" i="0" u="none" strike="noStrike" kern="1200" cap="none" spc="0" normalizeH="0" baseline="0" noProof="0" dirty="0" smtClean="0">
              <a:ln>
                <a:noFill/>
              </a:ln>
              <a:solidFill>
                <a:srgbClr val="0000CC"/>
              </a:solidFill>
              <a:effectLst/>
              <a:uLnTx/>
              <a:uFillTx/>
              <a:latin typeface="+mn-lt"/>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179388" y="188913"/>
            <a:ext cx="8821737" cy="863600"/>
          </a:xfrm>
        </p:spPr>
        <p:txBody>
          <a:bodyPr/>
          <a:lstStyle/>
          <a:p>
            <a:pPr eaLnBrk="1" hangingPunct="1">
              <a:defRPr/>
            </a:pPr>
            <a:r>
              <a:rPr lang="uz-Cyrl-UZ" b="1" dirty="0" smtClean="0">
                <a:latin typeface="+mn-lt"/>
                <a:cs typeface="Times New Roman" pitchFamily="18" charset="0"/>
              </a:rPr>
              <a:t>ГОММОЗ</a:t>
            </a:r>
            <a:endParaRPr lang="ru-RU" dirty="0" smtClean="0">
              <a:latin typeface="+mn-lt"/>
              <a:cs typeface="Times New Roman" pitchFamily="18" charset="0"/>
            </a:endParaRPr>
          </a:p>
        </p:txBody>
      </p:sp>
      <p:sp>
        <p:nvSpPr>
          <p:cNvPr id="7" name="Овал 6"/>
          <p:cNvSpPr/>
          <p:nvPr/>
        </p:nvSpPr>
        <p:spPr>
          <a:xfrm>
            <a:off x="3357563" y="1714500"/>
            <a:ext cx="2643187" cy="128587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2400" b="1" dirty="0">
              <a:solidFill>
                <a:srgbClr val="C00000"/>
              </a:solidFill>
              <a:cs typeface="Times New Roman" pitchFamily="18" charset="0"/>
            </a:endParaRPr>
          </a:p>
          <a:p>
            <a:pPr algn="ctr">
              <a:defRPr/>
            </a:pPr>
            <a:r>
              <a:rPr lang="uz-Cyrl-UZ" sz="2400" b="1" dirty="0">
                <a:solidFill>
                  <a:srgbClr val="0000CC"/>
                </a:solidFill>
                <a:cs typeface="Times New Roman" pitchFamily="18" charset="0"/>
              </a:rPr>
              <a:t>Гоммоз</a:t>
            </a:r>
          </a:p>
          <a:p>
            <a:pPr algn="ctr">
              <a:defRPr/>
            </a:pPr>
            <a:r>
              <a:rPr lang="uz-Cyrl-UZ" sz="2400" b="1" dirty="0">
                <a:solidFill>
                  <a:srgbClr val="0000CC"/>
                </a:solidFill>
                <a:cs typeface="Times New Roman" pitchFamily="18" charset="0"/>
              </a:rPr>
              <a:t>шакллари:</a:t>
            </a:r>
          </a:p>
          <a:p>
            <a:pPr algn="ctr">
              <a:defRPr/>
            </a:pPr>
            <a:endParaRPr lang="ru-RU" sz="2400" b="1" dirty="0">
              <a:solidFill>
                <a:srgbClr val="C00000"/>
              </a:solidFill>
              <a:cs typeface="Times New Roman" pitchFamily="18" charset="0"/>
            </a:endParaRPr>
          </a:p>
        </p:txBody>
      </p:sp>
      <p:sp>
        <p:nvSpPr>
          <p:cNvPr id="9" name="Содержимое 8"/>
          <p:cNvSpPr>
            <a:spLocks noGrp="1"/>
          </p:cNvSpPr>
          <p:nvPr>
            <p:ph idx="1"/>
          </p:nvPr>
        </p:nvSpPr>
        <p:spPr>
          <a:xfrm>
            <a:off x="214313" y="3286125"/>
            <a:ext cx="2844800" cy="1357313"/>
          </a:xfrm>
          <a:prstGeom prst="ellips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Wingdings 2" pitchFamily="18" charset="2"/>
              <a:buNone/>
              <a:defRPr/>
            </a:pPr>
            <a:r>
              <a:rPr lang="uz-Cyrl-UZ" b="1" dirty="0" smtClean="0">
                <a:solidFill>
                  <a:schemeClr val="tx1"/>
                </a:solidFill>
                <a:cs typeface="Times New Roman" pitchFamily="18" charset="0"/>
              </a:rPr>
              <a:t>Уруғбарг</a:t>
            </a:r>
          </a:p>
        </p:txBody>
      </p:sp>
      <p:sp>
        <p:nvSpPr>
          <p:cNvPr id="11" name="Овал 10"/>
          <p:cNvSpPr/>
          <p:nvPr/>
        </p:nvSpPr>
        <p:spPr>
          <a:xfrm>
            <a:off x="6143625" y="3000375"/>
            <a:ext cx="2857500" cy="1357313"/>
          </a:xfrm>
          <a:prstGeom prst="ellips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200" b="1" dirty="0">
                <a:solidFill>
                  <a:schemeClr val="tx1"/>
                </a:solidFill>
                <a:cs typeface="Times New Roman" pitchFamily="18" charset="0"/>
              </a:rPr>
              <a:t>Кўсак</a:t>
            </a:r>
          </a:p>
        </p:txBody>
      </p:sp>
      <p:cxnSp>
        <p:nvCxnSpPr>
          <p:cNvPr id="16" name="Прямая со стрелкой 15"/>
          <p:cNvCxnSpPr/>
          <p:nvPr/>
        </p:nvCxnSpPr>
        <p:spPr>
          <a:xfrm rot="16200000" flipH="1">
            <a:off x="5107782" y="2536031"/>
            <a:ext cx="571500" cy="1500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a:stCxn id="7" idx="4"/>
          </p:cNvCxnSpPr>
          <p:nvPr/>
        </p:nvCxnSpPr>
        <p:spPr>
          <a:xfrm rot="5400000">
            <a:off x="3197225" y="1874838"/>
            <a:ext cx="357188" cy="26082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Содержимое 8"/>
          <p:cNvSpPr txBox="1">
            <a:spLocks/>
          </p:cNvSpPr>
          <p:nvPr/>
        </p:nvSpPr>
        <p:spPr bwMode="auto">
          <a:xfrm>
            <a:off x="1692275" y="4857750"/>
            <a:ext cx="2951163" cy="1357313"/>
          </a:xfrm>
          <a:prstGeom prst="ellipse">
            <a:avLst/>
          </a:prstGeom>
          <a:solidFill>
            <a:schemeClr val="bg2">
              <a:lumMod val="90000"/>
            </a:schemeClr>
          </a:solidFill>
          <a:ln w="25400" cap="flat" cmpd="sng" algn="ctr">
            <a:solidFill>
              <a:schemeClr val="accent1">
                <a:shade val="50000"/>
              </a:schemeClr>
            </a:solidFill>
            <a:prstDash val="solid"/>
            <a:miter lim="800000"/>
            <a:headEnd/>
            <a:tailEn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73050" indent="-273050" algn="ctr" eaLnBrk="0" hangingPunct="0">
              <a:spcBef>
                <a:spcPct val="20000"/>
              </a:spcBef>
              <a:buClr>
                <a:srgbClr val="0BD0D9"/>
              </a:buClr>
              <a:buSzPct val="95000"/>
              <a:buFont typeface="Wingdings 2" pitchFamily="18" charset="2"/>
              <a:buNone/>
              <a:defRPr/>
            </a:pPr>
            <a:r>
              <a:rPr lang="uz-Cyrl-UZ" sz="2400" b="1" dirty="0">
                <a:solidFill>
                  <a:schemeClr val="tx1"/>
                </a:solidFill>
                <a:cs typeface="Times New Roman" pitchFamily="18" charset="0"/>
              </a:rPr>
              <a:t>  </a:t>
            </a:r>
            <a:r>
              <a:rPr lang="uz-Cyrl-UZ" sz="3200" b="1" dirty="0">
                <a:solidFill>
                  <a:schemeClr val="tx1"/>
                </a:solidFill>
                <a:cs typeface="Times New Roman" pitchFamily="18" charset="0"/>
              </a:rPr>
              <a:t>Чинбарг</a:t>
            </a:r>
          </a:p>
        </p:txBody>
      </p:sp>
      <p:sp>
        <p:nvSpPr>
          <p:cNvPr id="13" name="Содержимое 8"/>
          <p:cNvSpPr txBox="1">
            <a:spLocks/>
          </p:cNvSpPr>
          <p:nvPr/>
        </p:nvSpPr>
        <p:spPr bwMode="auto">
          <a:xfrm>
            <a:off x="5172075" y="5019675"/>
            <a:ext cx="3071813" cy="1357313"/>
          </a:xfrm>
          <a:prstGeom prst="ellipse">
            <a:avLst/>
          </a:prstGeom>
          <a:solidFill>
            <a:schemeClr val="bg2">
              <a:lumMod val="90000"/>
            </a:schemeClr>
          </a:solidFill>
          <a:ln w="25400" cap="flat" cmpd="sng" algn="ctr">
            <a:solidFill>
              <a:schemeClr val="accent1">
                <a:shade val="50000"/>
              </a:schemeClr>
            </a:solidFill>
            <a:prstDash val="solid"/>
            <a:miter lim="800000"/>
            <a:headEnd/>
            <a:tailEn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73050" indent="-273050" algn="ctr" eaLnBrk="0" hangingPunct="0">
              <a:spcBef>
                <a:spcPct val="20000"/>
              </a:spcBef>
              <a:buClr>
                <a:srgbClr val="0BD0D9"/>
              </a:buClr>
              <a:buSzPct val="95000"/>
              <a:buFont typeface="Wingdings 2" pitchFamily="18" charset="2"/>
              <a:buNone/>
              <a:defRPr/>
            </a:pPr>
            <a:r>
              <a:rPr lang="uz-Cyrl-UZ" sz="3200" b="1" dirty="0">
                <a:solidFill>
                  <a:schemeClr val="tx1"/>
                </a:solidFill>
                <a:cs typeface="Times New Roman" pitchFamily="18" charset="0"/>
              </a:rPr>
              <a:t>   Поя</a:t>
            </a:r>
          </a:p>
        </p:txBody>
      </p:sp>
      <p:cxnSp>
        <p:nvCxnSpPr>
          <p:cNvPr id="14" name="Прямая со стрелкой 13"/>
          <p:cNvCxnSpPr>
            <a:stCxn id="7" idx="4"/>
            <a:endCxn id="12" idx="0"/>
          </p:cNvCxnSpPr>
          <p:nvPr/>
        </p:nvCxnSpPr>
        <p:spPr>
          <a:xfrm flipH="1">
            <a:off x="3167063" y="3000375"/>
            <a:ext cx="1512887" cy="18573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7" idx="4"/>
          </p:cNvCxnSpPr>
          <p:nvPr/>
        </p:nvCxnSpPr>
        <p:spPr>
          <a:xfrm rot="16200000" flipH="1">
            <a:off x="4411663" y="3268662"/>
            <a:ext cx="2000250" cy="14636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886104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C:\Users\USER\Desktop\Photos etc\Bacteria, Actinomycetes, Viruses, Phytoplasms\Xanthomonas\Xanthomonas campestris pv. malvacearum\Xanthomonas campestris pv. malvacearum on cotyledons.jpg"/>
          <p:cNvPicPr>
            <a:picLocks noChangeAspect="1" noChangeArrowheads="1"/>
          </p:cNvPicPr>
          <p:nvPr/>
        </p:nvPicPr>
        <p:blipFill>
          <a:blip r:embed="rId2"/>
          <a:srcRect/>
          <a:stretch>
            <a:fillRect/>
          </a:stretch>
        </p:blipFill>
        <p:spPr bwMode="auto">
          <a:xfrm>
            <a:off x="500034" y="714356"/>
            <a:ext cx="4524375" cy="3500462"/>
          </a:xfrm>
          <a:prstGeom prst="rect">
            <a:avLst/>
          </a:prstGeom>
          <a:noFill/>
          <a:ln w="9525">
            <a:noFill/>
            <a:miter lim="800000"/>
            <a:headEnd/>
            <a:tailEnd/>
          </a:ln>
        </p:spPr>
      </p:pic>
      <p:pic>
        <p:nvPicPr>
          <p:cNvPr id="13315" name="Picture 4" descr="C:\Users\USER\Desktop\Photos etc\Bacteria, Actinomycetes, Viruses, Phytoplasms\Xanthomonas\Xanthomonas campestris pv. malvacearum\Xcm on cotyledons 2.jpg"/>
          <p:cNvPicPr>
            <a:picLocks noChangeAspect="1" noChangeArrowheads="1"/>
          </p:cNvPicPr>
          <p:nvPr/>
        </p:nvPicPr>
        <p:blipFill>
          <a:blip r:embed="rId3"/>
          <a:srcRect/>
          <a:stretch>
            <a:fillRect/>
          </a:stretch>
        </p:blipFill>
        <p:spPr bwMode="auto">
          <a:xfrm>
            <a:off x="5357818" y="642918"/>
            <a:ext cx="3292475" cy="5715040"/>
          </a:xfrm>
          <a:prstGeom prst="rect">
            <a:avLst/>
          </a:prstGeom>
          <a:noFill/>
          <a:ln w="9525">
            <a:noFill/>
            <a:miter lim="800000"/>
            <a:headEnd/>
            <a:tailEnd/>
          </a:ln>
        </p:spPr>
      </p:pic>
      <p:sp>
        <p:nvSpPr>
          <p:cNvPr id="5" name="Заголовок 1"/>
          <p:cNvSpPr txBox="1">
            <a:spLocks/>
          </p:cNvSpPr>
          <p:nvPr/>
        </p:nvSpPr>
        <p:spPr bwMode="auto">
          <a:xfrm>
            <a:off x="285720" y="4643446"/>
            <a:ext cx="4751387"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uz-Cyrl-UZ" sz="2800" b="1" kern="0" dirty="0" smtClean="0">
                <a:solidFill>
                  <a:schemeClr val="tx1"/>
                </a:solidFill>
                <a:latin typeface="Times New Roman" pitchFamily="18" charset="0"/>
                <a:cs typeface="Times New Roman" pitchFamily="18" charset="0"/>
              </a:rPr>
              <a:t>ГОММОЗНИНГ УРУҒБАРГДАГИ ЗАРАРИ</a:t>
            </a:r>
            <a:endParaRPr lang="ru-RU" sz="2800" kern="0" dirty="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361182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bwMode="auto">
          <a:xfrm>
            <a:off x="5143504" y="1500174"/>
            <a:ext cx="3821109"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uz-Cyrl-UZ" sz="3600" b="1" kern="0" dirty="0" smtClean="0">
                <a:solidFill>
                  <a:schemeClr val="tx1"/>
                </a:solidFill>
                <a:latin typeface="Times New Roman" pitchFamily="18" charset="0"/>
                <a:cs typeface="Times New Roman" pitchFamily="18" charset="0"/>
              </a:rPr>
              <a:t>ГОММОЗНИНГ ЧИНБАРГДАГИ ЗАРАРИ</a:t>
            </a:r>
            <a:endParaRPr lang="ru-RU" sz="3600" kern="0" dirty="0" smtClean="0">
              <a:solidFill>
                <a:schemeClr val="tx1"/>
              </a:solidFill>
              <a:latin typeface="Times New Roman" pitchFamily="18" charset="0"/>
              <a:cs typeface="Times New Roman" pitchFamily="18" charset="0"/>
            </a:endParaRPr>
          </a:p>
        </p:txBody>
      </p:sp>
      <p:pic>
        <p:nvPicPr>
          <p:cNvPr id="14339" name="Picture 2" descr="C:\Users\USER\Desktop\Photos etc\Bacteria, Actinomycetes, Viruses, Phytoplasms\Xanthomonas\Xanthomonas campestris pv. malvacearum\Xcm on leaf 3.jpg"/>
          <p:cNvPicPr>
            <a:picLocks noChangeAspect="1" noChangeArrowheads="1"/>
          </p:cNvPicPr>
          <p:nvPr/>
        </p:nvPicPr>
        <p:blipFill>
          <a:blip r:embed="rId2"/>
          <a:srcRect/>
          <a:stretch>
            <a:fillRect/>
          </a:stretch>
        </p:blipFill>
        <p:spPr bwMode="auto">
          <a:xfrm>
            <a:off x="214282" y="642918"/>
            <a:ext cx="4621213" cy="2881313"/>
          </a:xfrm>
          <a:prstGeom prst="rect">
            <a:avLst/>
          </a:prstGeom>
          <a:noFill/>
          <a:ln w="9525">
            <a:noFill/>
            <a:miter lim="800000"/>
            <a:headEnd/>
            <a:tailEnd/>
          </a:ln>
        </p:spPr>
      </p:pic>
      <p:pic>
        <p:nvPicPr>
          <p:cNvPr id="14340" name="Picture 3" descr="C:\Users\USER\Desktop\Photos etc\Bacteria, Actinomycetes, Viruses, Phytoplasms\Xanthomonas\Xanthomonas campestris pv. malvacearum\Xcm on leaf 4.jpg"/>
          <p:cNvPicPr>
            <a:picLocks noChangeAspect="1" noChangeArrowheads="1"/>
          </p:cNvPicPr>
          <p:nvPr/>
        </p:nvPicPr>
        <p:blipFill>
          <a:blip r:embed="rId3"/>
          <a:srcRect/>
          <a:stretch>
            <a:fillRect/>
          </a:stretch>
        </p:blipFill>
        <p:spPr bwMode="auto">
          <a:xfrm>
            <a:off x="4786314" y="3857628"/>
            <a:ext cx="3929090" cy="2786082"/>
          </a:xfrm>
          <a:prstGeom prst="rect">
            <a:avLst/>
          </a:prstGeom>
          <a:noFill/>
          <a:ln w="9525">
            <a:noFill/>
            <a:miter lim="800000"/>
            <a:headEnd/>
            <a:tailEnd/>
          </a:ln>
        </p:spPr>
      </p:pic>
      <p:pic>
        <p:nvPicPr>
          <p:cNvPr id="6" name="Picture 6" descr="C:\Users\USER\Desktop\Photos etc\Bacteria, Actinomycetes, Viruses, Phytoplasms\Xanthomonas\Xanthomonas campestris pv. malvacearum\Xcm on leaf 2.jpg"/>
          <p:cNvPicPr>
            <a:picLocks noChangeAspect="1" noChangeArrowheads="1"/>
          </p:cNvPicPr>
          <p:nvPr/>
        </p:nvPicPr>
        <p:blipFill>
          <a:blip r:embed="rId4"/>
          <a:srcRect b="9495"/>
          <a:stretch>
            <a:fillRect/>
          </a:stretch>
        </p:blipFill>
        <p:spPr bwMode="auto">
          <a:xfrm>
            <a:off x="214282" y="3786190"/>
            <a:ext cx="4429156" cy="2857520"/>
          </a:xfrm>
          <a:prstGeom prst="rect">
            <a:avLst/>
          </a:prstGeom>
          <a:noFill/>
          <a:ln w="9525">
            <a:noFill/>
            <a:miter lim="800000"/>
            <a:headEnd/>
            <a:tailEnd/>
          </a:ln>
        </p:spPr>
      </p:pic>
    </p:spTree>
    <p:extLst>
      <p:ext uri="{BB962C8B-B14F-4D97-AF65-F5344CB8AC3E}">
        <p14:creationId xmlns:p14="http://schemas.microsoft.com/office/powerpoint/2010/main" val="3415327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5" descr="C:\Users\USER\Desktop\Photos etc\Bacteria, Actinomycetes, Viruses, Phytoplasms\Xanthomonas\Xanthomonas campestris pv. malvacearum\Xanthomonas campestris pv. malvacearum on bolls.jpg"/>
          <p:cNvPicPr>
            <a:picLocks noChangeAspect="1" noChangeArrowheads="1"/>
          </p:cNvPicPr>
          <p:nvPr/>
        </p:nvPicPr>
        <p:blipFill>
          <a:blip r:embed="rId2"/>
          <a:srcRect/>
          <a:stretch>
            <a:fillRect/>
          </a:stretch>
        </p:blipFill>
        <p:spPr bwMode="auto">
          <a:xfrm>
            <a:off x="4143372" y="2214554"/>
            <a:ext cx="4429156" cy="3046827"/>
          </a:xfrm>
          <a:prstGeom prst="rect">
            <a:avLst/>
          </a:prstGeom>
          <a:noFill/>
          <a:ln w="9525">
            <a:noFill/>
            <a:miter lim="800000"/>
            <a:headEnd/>
            <a:tailEnd/>
          </a:ln>
        </p:spPr>
      </p:pic>
      <p:sp>
        <p:nvSpPr>
          <p:cNvPr id="4" name="Заголовок 1"/>
          <p:cNvSpPr txBox="1">
            <a:spLocks/>
          </p:cNvSpPr>
          <p:nvPr/>
        </p:nvSpPr>
        <p:spPr bwMode="auto">
          <a:xfrm>
            <a:off x="1071538" y="285728"/>
            <a:ext cx="7000924"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uz-Cyrl-UZ" sz="3200" kern="0" dirty="0" smtClean="0">
                <a:solidFill>
                  <a:schemeClr val="tx1"/>
                </a:solidFill>
                <a:latin typeface="Times New Roman" pitchFamily="18" charset="0"/>
                <a:cs typeface="Times New Roman" pitchFamily="18" charset="0"/>
              </a:rPr>
              <a:t>ПОЯ ВА КЎСАКДАГИ ГОММОЗ</a:t>
            </a:r>
            <a:endParaRPr lang="ru-RU" sz="3200" kern="0" dirty="0" smtClean="0">
              <a:solidFill>
                <a:schemeClr val="tx1"/>
              </a:solidFill>
              <a:latin typeface="Times New Roman" pitchFamily="18" charset="0"/>
              <a:cs typeface="Times New Roman" pitchFamily="18" charset="0"/>
            </a:endParaRPr>
          </a:p>
        </p:txBody>
      </p:sp>
      <p:pic>
        <p:nvPicPr>
          <p:cNvPr id="5" name="Picture 6" descr="Pic75 - XM on Stems"/>
          <p:cNvPicPr>
            <a:picLocks noChangeAspect="1" noChangeArrowheads="1"/>
          </p:cNvPicPr>
          <p:nvPr/>
        </p:nvPicPr>
        <p:blipFill>
          <a:blip r:embed="rId3"/>
          <a:srcRect/>
          <a:stretch>
            <a:fillRect/>
          </a:stretch>
        </p:blipFill>
        <p:spPr bwMode="auto">
          <a:xfrm>
            <a:off x="714348" y="1428736"/>
            <a:ext cx="3167064" cy="5002217"/>
          </a:xfrm>
          <a:prstGeom prst="rect">
            <a:avLst/>
          </a:prstGeom>
          <a:noFill/>
          <a:ln w="9525">
            <a:noFill/>
            <a:miter lim="800000"/>
            <a:headEnd/>
            <a:tailEnd/>
          </a:ln>
        </p:spPr>
      </p:pic>
    </p:spTree>
    <p:extLst>
      <p:ext uri="{BB962C8B-B14F-4D97-AF65-F5344CB8AC3E}">
        <p14:creationId xmlns:p14="http://schemas.microsoft.com/office/powerpoint/2010/main" val="35874467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bwMode="auto">
          <a:xfrm>
            <a:off x="4143372" y="4797425"/>
            <a:ext cx="4605341"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uz-Cyrl-UZ" b="1" kern="0" dirty="0" smtClean="0">
                <a:solidFill>
                  <a:schemeClr val="tx1"/>
                </a:solidFill>
                <a:latin typeface="Times New Roman" pitchFamily="18" charset="0"/>
                <a:cs typeface="Times New Roman" pitchFamily="18" charset="0"/>
              </a:rPr>
              <a:t>ГОММОЗНИНГ КЎСАКДАГИ КЎРИНИШИ</a:t>
            </a:r>
            <a:endParaRPr lang="ru-RU" kern="0" dirty="0" smtClean="0">
              <a:solidFill>
                <a:schemeClr val="tx1"/>
              </a:solidFill>
              <a:latin typeface="Times New Roman" pitchFamily="18" charset="0"/>
              <a:cs typeface="Times New Roman" pitchFamily="18" charset="0"/>
            </a:endParaRPr>
          </a:p>
        </p:txBody>
      </p:sp>
      <p:pic>
        <p:nvPicPr>
          <p:cNvPr id="18435" name="Picture 2" descr="C:\Users\USER\Desktop\Photos etc\Bacteria, Actinomycetes, Viruses, Phytoplasms\Xanthomonas\Xanthomonas campestris pv. malvacearum\Xcm on lint.jpg"/>
          <p:cNvPicPr>
            <a:picLocks noChangeAspect="1" noChangeArrowheads="1"/>
          </p:cNvPicPr>
          <p:nvPr/>
        </p:nvPicPr>
        <p:blipFill>
          <a:blip r:embed="rId2"/>
          <a:srcRect/>
          <a:stretch>
            <a:fillRect/>
          </a:stretch>
        </p:blipFill>
        <p:spPr bwMode="auto">
          <a:xfrm>
            <a:off x="500034" y="4143380"/>
            <a:ext cx="3176588" cy="2392364"/>
          </a:xfrm>
          <a:prstGeom prst="rect">
            <a:avLst/>
          </a:prstGeom>
          <a:noFill/>
          <a:ln w="9525">
            <a:noFill/>
            <a:miter lim="800000"/>
            <a:headEnd/>
            <a:tailEnd/>
          </a:ln>
        </p:spPr>
      </p:pic>
      <p:pic>
        <p:nvPicPr>
          <p:cNvPr id="18436" name="Picture 3" descr="C:\Users\USER\Desktop\Photos etc\Bacteria, Actinomycetes, Viruses, Phytoplasms\Xanthomonas\Xanthomonas campestris pv. malvacearum\Xcm on boll plus 2nd fungus.jpg"/>
          <p:cNvPicPr>
            <a:picLocks noChangeAspect="1" noChangeArrowheads="1"/>
          </p:cNvPicPr>
          <p:nvPr/>
        </p:nvPicPr>
        <p:blipFill>
          <a:blip r:embed="rId3"/>
          <a:srcRect/>
          <a:stretch>
            <a:fillRect/>
          </a:stretch>
        </p:blipFill>
        <p:spPr bwMode="auto">
          <a:xfrm>
            <a:off x="3825875" y="407988"/>
            <a:ext cx="5092700" cy="3389312"/>
          </a:xfrm>
          <a:prstGeom prst="rect">
            <a:avLst/>
          </a:prstGeom>
          <a:noFill/>
          <a:ln w="9525">
            <a:noFill/>
            <a:miter lim="800000"/>
            <a:headEnd/>
            <a:tailEnd/>
          </a:ln>
        </p:spPr>
      </p:pic>
      <p:pic>
        <p:nvPicPr>
          <p:cNvPr id="18437" name="Picture 4" descr="C:\Users\USER\Desktop\Photos etc\Bacteria, Actinomycetes, Viruses, Phytoplasms\Xanthomonas\Xanthomonas campestris pv. malvacearum\Xcm on boll.jpg"/>
          <p:cNvPicPr>
            <a:picLocks noChangeAspect="1" noChangeArrowheads="1"/>
          </p:cNvPicPr>
          <p:nvPr/>
        </p:nvPicPr>
        <p:blipFill>
          <a:blip r:embed="rId4"/>
          <a:srcRect/>
          <a:stretch>
            <a:fillRect/>
          </a:stretch>
        </p:blipFill>
        <p:spPr bwMode="auto">
          <a:xfrm>
            <a:off x="571472" y="428604"/>
            <a:ext cx="2755900" cy="3389312"/>
          </a:xfrm>
          <a:prstGeom prst="rect">
            <a:avLst/>
          </a:prstGeom>
          <a:noFill/>
          <a:ln w="9525">
            <a:noFill/>
            <a:miter lim="800000"/>
            <a:headEnd/>
            <a:tailEnd/>
          </a:ln>
        </p:spPr>
      </p:pic>
    </p:spTree>
    <p:extLst>
      <p:ext uri="{BB962C8B-B14F-4D97-AF65-F5344CB8AC3E}">
        <p14:creationId xmlns:p14="http://schemas.microsoft.com/office/powerpoint/2010/main" val="39268003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4213" y="333375"/>
            <a:ext cx="7920037" cy="935038"/>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Гоммоз</a:t>
            </a:r>
            <a:r>
              <a:rPr kumimoji="0" lang="uz-Cyrl-UZ" sz="43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8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8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179388" y="1412875"/>
            <a:ext cx="8713787" cy="4968875"/>
          </a:xfrm>
          <a:prstGeom prst="rect">
            <a:avLst/>
          </a:prstGeom>
        </p:spPr>
        <p:style>
          <a:lnRef idx="1">
            <a:schemeClr val="accent3"/>
          </a:lnRef>
          <a:fillRef idx="2">
            <a:schemeClr val="accent3"/>
          </a:fillRef>
          <a:effectRef idx="1">
            <a:schemeClr val="accent3"/>
          </a:effectRef>
          <a:fontRef idx="minor">
            <a:schemeClr val="dk1"/>
          </a:fontRef>
        </p:style>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uz-Cyrl-UZ" sz="7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tabLst/>
              <a:defRPr/>
            </a:pPr>
            <a:r>
              <a:rPr kumimoji="0" lang="uz-Cyrl-UZ" sz="2400" b="1" i="0" u="none" strike="noStrike" kern="1200" cap="none" spc="0" normalizeH="0" baseline="0" noProof="0" dirty="0" smtClean="0">
                <a:ln>
                  <a:noFill/>
                </a:ln>
                <a:solidFill>
                  <a:schemeClr val="tx1"/>
                </a:solidFill>
                <a:effectLst/>
                <a:uLnTx/>
                <a:uFillTx/>
                <a:latin typeface="+mn-lt"/>
                <a:ea typeface="+mn-ea"/>
                <a:cs typeface="+mn-cs"/>
              </a:rPr>
              <a:t>                                    Касаллик белгилари</a:t>
            </a:r>
          </a:p>
          <a:p>
            <a:pPr marL="342900" marR="0" lvl="0" indent="-342900" algn="l" defTabSz="914400" rtl="0" eaLnBrk="1" fontAlgn="auto" latinLnBrk="0" hangingPunct="1">
              <a:lnSpc>
                <a:spcPct val="100000"/>
              </a:lnSpc>
              <a:spcBef>
                <a:spcPct val="20000"/>
              </a:spcBef>
              <a:spcAft>
                <a:spcPts val="0"/>
              </a:spcAft>
              <a:buClrTx/>
              <a:buSzTx/>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uz-Cyrl-UZ" sz="2400" b="1" i="0" u="none" strike="noStrike" kern="1200" cap="none" spc="0" normalizeH="0" baseline="0" noProof="0" dirty="0" smtClean="0">
                <a:ln>
                  <a:noFill/>
                </a:ln>
                <a:solidFill>
                  <a:srgbClr val="0000CC"/>
                </a:solidFill>
                <a:effectLst/>
                <a:uLnTx/>
                <a:uFillTx/>
                <a:latin typeface="+mn-lt"/>
                <a:ea typeface="+mn-ea"/>
                <a:cs typeface="+mn-cs"/>
              </a:rPr>
              <a:t>      </a:t>
            </a:r>
            <a:r>
              <a:rPr kumimoji="0" lang="uz-Cyrl-UZ" sz="2800" b="1" i="0" u="none" strike="noStrike" kern="1200" cap="none" spc="0" normalizeH="0" baseline="0" noProof="0" dirty="0" smtClean="0">
                <a:ln>
                  <a:noFill/>
                </a:ln>
                <a:solidFill>
                  <a:srgbClr val="0000CC"/>
                </a:solidFill>
                <a:effectLst/>
                <a:uLnTx/>
                <a:uFillTx/>
                <a:latin typeface="+mn-lt"/>
                <a:ea typeface="+mn-ea"/>
                <a:cs typeface="+mn-cs"/>
              </a:rPr>
              <a:t>Зарарланган уруғбарг, чин барг, поя ва кўсаклардаги доғлар устида баъзан (касаллик учун қулай об</a:t>
            </a:r>
            <a:r>
              <a:rPr kumimoji="0" lang="en-US" sz="28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800" b="1" i="0" u="none" strike="noStrike" kern="1200" cap="none" spc="0" normalizeH="0" baseline="0" noProof="0" dirty="0" smtClean="0">
                <a:ln>
                  <a:noFill/>
                </a:ln>
                <a:solidFill>
                  <a:srgbClr val="0000CC"/>
                </a:solidFill>
                <a:effectLst/>
                <a:uLnTx/>
                <a:uFillTx/>
                <a:latin typeface="+mn-lt"/>
                <a:ea typeface="+mn-ea"/>
                <a:cs typeface="+mn-cs"/>
              </a:rPr>
              <a:t>ҳаво кузатилганида) қўзғатувчи бактерия массаси қуюқ, елимсимон суюқлик шаклида пайдо бўлади, сўнгра у қотиб, юпқа, оқиш</a:t>
            </a:r>
            <a:r>
              <a:rPr kumimoji="0" lang="en-US" sz="28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800" b="1" i="0" u="none" strike="noStrike" kern="1200" cap="none" spc="0" normalizeH="0" baseline="0" noProof="0" dirty="0" smtClean="0">
                <a:ln>
                  <a:noFill/>
                </a:ln>
                <a:solidFill>
                  <a:srgbClr val="0000CC"/>
                </a:solidFill>
                <a:effectLst/>
                <a:uLnTx/>
                <a:uFillTx/>
                <a:latin typeface="+mn-lt"/>
                <a:ea typeface="+mn-ea"/>
                <a:cs typeface="+mn-cs"/>
              </a:rPr>
              <a:t>кулранг парда ҳосил қилади.</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4213" y="333375"/>
            <a:ext cx="7920037" cy="881047"/>
          </a:xfrm>
          <a:prstGeom prst="rect">
            <a:avLst/>
          </a:prstGeom>
        </p:spPr>
        <p:style>
          <a:lnRef idx="1">
            <a:schemeClr val="accent5"/>
          </a:lnRef>
          <a:fillRef idx="2">
            <a:schemeClr val="accent5"/>
          </a:fillRef>
          <a:effectRef idx="1">
            <a:schemeClr val="accent5"/>
          </a:effectRef>
          <a:fontRef idx="minor">
            <a:schemeClr val="dk1"/>
          </a:fontRef>
        </p:style>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1900" b="0" i="1" u="none" strike="noStrike" kern="1200" cap="none" spc="0" normalizeH="0" baseline="0" noProof="0" dirty="0" smtClean="0">
                <a:ln>
                  <a:noFill/>
                </a:ln>
                <a:solidFill>
                  <a:srgbClr val="0000CC"/>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FF3300"/>
                </a:solidFill>
                <a:effectLst/>
                <a:uLnTx/>
                <a:uFillTx/>
                <a:latin typeface="+mj-lt"/>
                <a:ea typeface="+mj-ea"/>
                <a:cs typeface="+mj-cs"/>
              </a:rPr>
              <a:t>Гоммоз</a:t>
            </a:r>
            <a:r>
              <a:rPr kumimoji="0" lang="uz-Cyrl-UZ" sz="4300" b="1" i="1" u="none" strike="noStrike" kern="1200" cap="none" spc="0" normalizeH="0" baseline="0" noProof="0" dirty="0" smtClean="0">
                <a:ln>
                  <a:noFill/>
                </a:ln>
                <a:solidFill>
                  <a:srgbClr val="FF3300"/>
                </a:solidFill>
                <a:effectLst/>
                <a:uLnTx/>
                <a:uFillTx/>
                <a:latin typeface="Vladimir Script" pitchFamily="66" charset="0"/>
                <a:ea typeface="+mj-ea"/>
                <a:cs typeface="+mj-cs"/>
              </a:rPr>
              <a:t> </a:t>
            </a:r>
            <a:r>
              <a:rPr kumimoji="0" lang="uz-Cyrl-UZ" sz="3800" b="1" i="0" u="none" strike="noStrike" kern="1200" cap="none" spc="0" normalizeH="0" baseline="0" noProof="0" dirty="0" smtClean="0">
                <a:ln>
                  <a:noFill/>
                </a:ln>
                <a:solidFill>
                  <a:srgbClr val="0000CC"/>
                </a:solidFill>
                <a:effectLst/>
                <a:uLnTx/>
                <a:uFillTx/>
                <a:latin typeface="+mj-lt"/>
                <a:ea typeface="+mj-ea"/>
                <a:cs typeface="+mj-cs"/>
              </a:rPr>
              <a:t/>
            </a:r>
            <a:br>
              <a:rPr kumimoji="0" lang="uz-Cyrl-UZ" sz="3800" b="1" i="0" u="none" strike="noStrike" kern="1200" cap="none" spc="0" normalizeH="0" baseline="0" noProof="0" dirty="0" smtClean="0">
                <a:ln>
                  <a:noFill/>
                </a:ln>
                <a:solidFill>
                  <a:srgbClr val="0000CC"/>
                </a:solidFill>
                <a:effectLst/>
                <a:uLnTx/>
                <a:uFillTx/>
                <a:latin typeface="+mj-lt"/>
                <a:ea typeface="+mj-ea"/>
                <a:cs typeface="+mj-cs"/>
              </a:rPr>
            </a:br>
            <a:endParaRPr kumimoji="0" lang="ru-RU" sz="3800" b="1" i="0" u="none" strike="noStrike" kern="1200" cap="none" spc="0" normalizeH="0" baseline="0" noProof="0" dirty="0" smtClean="0">
              <a:ln>
                <a:noFill/>
              </a:ln>
              <a:solidFill>
                <a:srgbClr val="0000CC"/>
              </a:solidFill>
              <a:effectLst/>
              <a:uLnTx/>
              <a:uFillTx/>
              <a:latin typeface="+mj-lt"/>
              <a:ea typeface="+mj-ea"/>
              <a:cs typeface="+mj-cs"/>
            </a:endParaRPr>
          </a:p>
        </p:txBody>
      </p:sp>
      <p:sp>
        <p:nvSpPr>
          <p:cNvPr id="3" name="Rectangle 3"/>
          <p:cNvSpPr txBox="1">
            <a:spLocks noChangeArrowheads="1"/>
          </p:cNvSpPr>
          <p:nvPr/>
        </p:nvSpPr>
        <p:spPr>
          <a:xfrm>
            <a:off x="179388" y="1412875"/>
            <a:ext cx="8713787" cy="4968875"/>
          </a:xfrm>
          <a:prstGeom prst="rect">
            <a:avLst/>
          </a:prstGeom>
        </p:spPr>
        <p:style>
          <a:lnRef idx="1">
            <a:schemeClr val="accent4"/>
          </a:lnRef>
          <a:fillRef idx="2">
            <a:schemeClr val="accent4"/>
          </a:fillRef>
          <a:effectRef idx="1">
            <a:schemeClr val="accent4"/>
          </a:effectRef>
          <a:fontRef idx="minor">
            <a:schemeClr val="dk1"/>
          </a:fontRef>
        </p:style>
        <p:txBody>
          <a:bodyPr/>
          <a:lstStyle/>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uz-Cyrl-UZ" sz="900" b="1" i="0" u="none" strike="noStrike" kern="1200" cap="none" spc="0" normalizeH="0" baseline="0" noProof="0" dirty="0" smtClean="0">
              <a:ln>
                <a:noFill/>
              </a:ln>
              <a:solidFill>
                <a:schemeClr val="tx1"/>
              </a:solidFill>
              <a:effectLst/>
              <a:uLnTx/>
              <a:uFillTx/>
              <a:latin typeface="+mn-lt"/>
              <a:ea typeface="+mn-ea"/>
              <a:cs typeface="+mn-cs"/>
            </a:endParaRPr>
          </a:p>
          <a:p>
            <a:pPr marL="360363" marR="0" lvl="0" indent="-360363" algn="l" defTabSz="914400" rtl="0" eaLnBrk="1" fontAlgn="auto" latinLnBrk="0" hangingPunct="1">
              <a:lnSpc>
                <a:spcPct val="80000"/>
              </a:lnSpc>
              <a:spcBef>
                <a:spcPct val="20000"/>
              </a:spcBef>
              <a:spcAft>
                <a:spcPts val="0"/>
              </a:spcAft>
              <a:buClrTx/>
              <a:buSzTx/>
              <a:tabLst/>
              <a:defRPr/>
            </a:pPr>
            <a:r>
              <a:rPr kumimoji="0" lang="uz-Cyrl-UZ" sz="2200" b="1" i="0" u="none" strike="noStrike" kern="1200" cap="none" spc="0" normalizeH="0" baseline="0" noProof="0" smtClean="0">
                <a:ln>
                  <a:noFill/>
                </a:ln>
                <a:solidFill>
                  <a:schemeClr val="tx1"/>
                </a:solidFill>
                <a:effectLst/>
                <a:uLnTx/>
                <a:uFillTx/>
                <a:latin typeface="+mn-lt"/>
                <a:ea typeface="+mn-ea"/>
                <a:cs typeface="+mn-cs"/>
              </a:rPr>
              <a:t>                                    </a:t>
            </a:r>
            <a:r>
              <a:rPr kumimoji="0" lang="uz-Cyrl-UZ" sz="2200" b="1" i="0" u="none" strike="noStrike" kern="1200" cap="none" spc="0" normalizeH="0" baseline="0" noProof="0" dirty="0" smtClean="0">
                <a:ln>
                  <a:noFill/>
                </a:ln>
                <a:solidFill>
                  <a:schemeClr val="tx1"/>
                </a:solidFill>
                <a:effectLst/>
                <a:uLnTx/>
                <a:uFillTx/>
                <a:latin typeface="+mn-lt"/>
                <a:ea typeface="+mn-ea"/>
                <a:cs typeface="+mn-cs"/>
              </a:rPr>
              <a:t>Кураш чоралари</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uz-Cyrl-UZ" sz="300" b="1" i="0" u="none" strike="noStrike" kern="1200" cap="none" spc="0" normalizeH="0" baseline="0" noProof="0" dirty="0" smtClean="0">
              <a:ln>
                <a:noFill/>
              </a:ln>
              <a:solidFill>
                <a:schemeClr val="tx1"/>
              </a:solidFill>
              <a:effectLst/>
              <a:uLnTx/>
              <a:uFillTx/>
              <a:latin typeface="+mn-lt"/>
              <a:ea typeface="+mn-ea"/>
              <a:cs typeface="+mn-cs"/>
            </a:endParaRP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Соғлом ёки зарарсизлантирилган уруғлик чигит экиш. Бу вазифани бир неча усул ёрдамида амалга ошириш мумкин:</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Чигитни уруғлик олиш учун махсус режалаштириб</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экилган, гоммоз билан зарарланиаган далалардан</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тўпланган ҳосилдан олиш.</a:t>
            </a: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Энг замонавий усул </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ADC...</a:t>
            </a:r>
            <a:endParaRPr kumimoji="0" lang="uz-Cyrl-UZ" sz="2200" b="1" i="0" u="none" strike="noStrike" kern="1200" cap="none" spc="0" normalizeH="0" baseline="0" noProof="0" dirty="0" smtClean="0">
              <a:ln>
                <a:noFill/>
              </a:ln>
              <a:solidFill>
                <a:srgbClr val="0000CC"/>
              </a:solidFill>
              <a:effectLst/>
              <a:uLnTx/>
              <a:uFillTx/>
              <a:latin typeface="+mn-lt"/>
              <a:ea typeface="+mn-ea"/>
              <a:cs typeface="+mn-cs"/>
            </a:endParaRPr>
          </a:p>
          <a:p>
            <a:pPr marL="360363" marR="0" lvl="0" indent="-360363"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a:t>
            </a:r>
            <a:r>
              <a:rPr kumimoji="0" lang="en-US" sz="2200" b="1" i="0" u="none" strike="noStrike" kern="1200" cap="none" spc="0" normalizeH="0" baseline="0" noProof="0" dirty="0" smtClean="0">
                <a:ln>
                  <a:noFill/>
                </a:ln>
                <a:solidFill>
                  <a:srgbClr val="0000CC"/>
                </a:solidFill>
                <a:effectLst/>
                <a:uLnTx/>
                <a:uFillTx/>
                <a:latin typeface="+mn-lt"/>
                <a:ea typeface="+mn-ea"/>
                <a:cs typeface="+mn-cs"/>
              </a:rPr>
              <a:t>-</a:t>
            </a: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 Кимёвий усул...</a:t>
            </a: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Чидамли навлар яратиш...</a:t>
            </a: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Заводларда ...</a:t>
            </a:r>
          </a:p>
          <a:p>
            <a:pPr marL="360363" marR="0" lvl="0" indent="-360363" algn="l" defTabSz="914400" rtl="0" eaLnBrk="1" fontAlgn="auto" latinLnBrk="0" hangingPunct="1">
              <a:lnSpc>
                <a:spcPct val="80000"/>
              </a:lnSpc>
              <a:spcBef>
                <a:spcPct val="20000"/>
              </a:spcBef>
              <a:spcAft>
                <a:spcPts val="0"/>
              </a:spcAft>
              <a:buClrTx/>
              <a:buSzTx/>
              <a:buFont typeface="Wingdings" pitchFamily="2" charset="2"/>
              <a:buChar char="u"/>
              <a:tabLst/>
              <a:defRPr/>
            </a:pPr>
            <a:r>
              <a:rPr kumimoji="0" lang="uz-Cyrl-UZ" sz="2200" b="1" i="0" u="none" strike="noStrike" kern="1200" cap="none" spc="0" normalizeH="0" baseline="0" noProof="0" dirty="0" smtClean="0">
                <a:ln>
                  <a:noFill/>
                </a:ln>
                <a:solidFill>
                  <a:srgbClr val="0000CC"/>
                </a:solidFill>
                <a:effectLst/>
                <a:uLnTx/>
                <a:uFillTx/>
                <a:latin typeface="+mn-lt"/>
                <a:ea typeface="+mn-ea"/>
                <a:cs typeface="+mn-cs"/>
              </a:rPr>
              <a:t>Агротехник чоралар...</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1143000" y="1428750"/>
            <a:ext cx="7358063" cy="4000500"/>
          </a:xfrm>
          <a:prstGeom prst="bevel">
            <a:avLst>
              <a:gd name="adj" fmla="val 9570"/>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ru-RU" sz="4400" b="1">
                <a:latin typeface="Times New Roman" pitchFamily="18" charset="0"/>
                <a:cs typeface="Times New Roman" pitchFamily="18" charset="0"/>
              </a:rPr>
              <a:t>ЭЪТИБОРИНГИЗ  УЧУН РАҲМАТ</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1736</Words>
  <Application>Microsoft Office PowerPoint</Application>
  <PresentationFormat>Экран (4:3)</PresentationFormat>
  <Paragraphs>167</Paragraphs>
  <Slides>35</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35</vt:i4>
      </vt:variant>
    </vt:vector>
  </HeadingPairs>
  <TitlesOfParts>
    <vt:vector size="43" baseType="lpstr">
      <vt:lpstr>Arial</vt:lpstr>
      <vt:lpstr>Calibri</vt:lpstr>
      <vt:lpstr>Times New Roman</vt:lpstr>
      <vt:lpstr>UzKudr</vt:lpstr>
      <vt:lpstr>Vladimir Script</vt:lpstr>
      <vt:lpstr>Wingdings</vt:lpstr>
      <vt:lpstr>Wingdings 2</vt:lpstr>
      <vt:lpstr>Тема Office</vt:lpstr>
      <vt:lpstr>   10-мавзу. Ғўза касалликлари, зараркунандалари ва уларга қарши кураш чоралари </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ҚАНДАЛА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ГОММОЗ</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WORK</dc:creator>
  <cp:lastModifiedBy>User</cp:lastModifiedBy>
  <cp:revision>57</cp:revision>
  <dcterms:created xsi:type="dcterms:W3CDTF">2014-11-08T10:37:42Z</dcterms:created>
  <dcterms:modified xsi:type="dcterms:W3CDTF">2019-11-23T11:29:02Z</dcterms:modified>
</cp:coreProperties>
</file>