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60" r:id="rId4"/>
    <p:sldId id="259" r:id="rId5"/>
    <p:sldId id="287" r:id="rId6"/>
    <p:sldId id="263" r:id="rId7"/>
    <p:sldId id="265" r:id="rId8"/>
    <p:sldId id="264" r:id="rId9"/>
    <p:sldId id="267" r:id="rId10"/>
    <p:sldId id="269" r:id="rId11"/>
    <p:sldId id="270" r:id="rId12"/>
    <p:sldId id="271" r:id="rId13"/>
    <p:sldId id="280" r:id="rId14"/>
    <p:sldId id="272" r:id="rId15"/>
    <p:sldId id="273" r:id="rId16"/>
    <p:sldId id="274" r:id="rId17"/>
    <p:sldId id="276" r:id="rId18"/>
    <p:sldId id="275" r:id="rId19"/>
    <p:sldId id="278" r:id="rId20"/>
    <p:sldId id="277" r:id="rId21"/>
    <p:sldId id="281" r:id="rId22"/>
    <p:sldId id="282" r:id="rId23"/>
    <p:sldId id="283" r:id="rId24"/>
    <p:sldId id="286"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3" d="100"/>
          <a:sy n="73" d="100"/>
        </p:scale>
        <p:origin x="-1074"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E96134-062E-475A-80E3-3E687FD820BF}" type="datetimeFigureOut">
              <a:rPr lang="en-US" smtClean="0"/>
              <a:pPr/>
              <a:t>5/7/2014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F8ADB2-FC80-4727-A618-A942F6331EA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*BKVM - </a:t>
            </a:r>
            <a:r>
              <a:rPr lang="en-US" baseline="0" dirty="0" err="1" smtClean="0"/>
              <a:t>Bodie</a:t>
            </a:r>
            <a:r>
              <a:rPr lang="en-US" baseline="0" dirty="0" smtClean="0"/>
              <a:t>, Kane, Marcus &amp; </a:t>
            </a:r>
            <a:r>
              <a:rPr lang="en-US" baseline="0" dirty="0" err="1" smtClean="0"/>
              <a:t>Mohanty</a:t>
            </a:r>
            <a:endParaRPr lang="en-US" dirty="0" smtClean="0"/>
          </a:p>
          <a:p>
            <a:r>
              <a:rPr lang="en-US" dirty="0" smtClean="0"/>
              <a:t>**SAB – Sharpe, Alexander &amp; Bailey </a:t>
            </a:r>
            <a:endParaRPr lang="en-US" dirty="0"/>
          </a:p>
        </p:txBody>
      </p:sp>
      <p:sp>
        <p:nvSpPr>
          <p:cNvPr id="4" name="Slide Number Placeholder 3"/>
          <p:cNvSpPr>
            <a:spLocks noGrp="1"/>
          </p:cNvSpPr>
          <p:nvPr>
            <p:ph type="sldNum" sz="quarter" idx="10"/>
          </p:nvPr>
        </p:nvSpPr>
        <p:spPr/>
        <p:txBody>
          <a:bodyPr/>
          <a:lstStyle/>
          <a:p>
            <a:fld id="{81F8ADB2-FC80-4727-A618-A942F6331EA8}"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*Investment refers</a:t>
            </a:r>
            <a:r>
              <a:rPr lang="en-US" baseline="0" dirty="0" smtClean="0"/>
              <a:t> to investing in real as well as financial assets. However w</a:t>
            </a:r>
            <a:r>
              <a:rPr lang="en-US" dirty="0" smtClean="0"/>
              <a:t>e study</a:t>
            </a:r>
            <a:r>
              <a:rPr lang="en-US" baseline="0" dirty="0" smtClean="0"/>
              <a:t> only investment in financial assets in this course. Recall you studied Capital Budgeting for deciding whether to invest or not in real assets in Managerial Finance.  </a:t>
            </a:r>
            <a:endParaRPr lang="en-US" dirty="0"/>
          </a:p>
        </p:txBody>
      </p:sp>
      <p:sp>
        <p:nvSpPr>
          <p:cNvPr id="4" name="Slide Number Placeholder 3"/>
          <p:cNvSpPr>
            <a:spLocks noGrp="1"/>
          </p:cNvSpPr>
          <p:nvPr>
            <p:ph type="sldNum" sz="quarter" idx="10"/>
          </p:nvPr>
        </p:nvSpPr>
        <p:spPr/>
        <p:txBody>
          <a:bodyPr/>
          <a:lstStyle/>
          <a:p>
            <a:fld id="{81F8ADB2-FC80-4727-A618-A942F6331EA8}" type="slidenum">
              <a:rPr lang="en-US" smtClean="0"/>
              <a:pPr/>
              <a:t>8</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1F8ADB2-FC80-4727-A618-A942F6331EA8}" type="slidenum">
              <a:rPr lang="en-US" smtClean="0"/>
              <a:pPr/>
              <a:t>12</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a:t>
            </a:r>
            <a:r>
              <a:rPr lang="en-US" baseline="0" dirty="0" smtClean="0"/>
              <a:t> study the theory behind and the process involved in assets allocation decision and security selection in details in following sessions. </a:t>
            </a:r>
            <a:endParaRPr lang="en-US" dirty="0"/>
          </a:p>
        </p:txBody>
      </p:sp>
      <p:sp>
        <p:nvSpPr>
          <p:cNvPr id="4" name="Slide Number Placeholder 3"/>
          <p:cNvSpPr>
            <a:spLocks noGrp="1"/>
          </p:cNvSpPr>
          <p:nvPr>
            <p:ph type="sldNum" sz="quarter" idx="10"/>
          </p:nvPr>
        </p:nvSpPr>
        <p:spPr/>
        <p:txBody>
          <a:bodyPr/>
          <a:lstStyle/>
          <a:p>
            <a:fld id="{81F8ADB2-FC80-4727-A618-A942F6331EA8}" type="slidenum">
              <a:rPr lang="en-US" smtClean="0"/>
              <a:pPr/>
              <a:t>13</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t>
            </a:r>
            <a:r>
              <a:rPr lang="en-US" baseline="0" dirty="0" smtClean="0"/>
              <a:t>S</a:t>
            </a:r>
            <a:r>
              <a:rPr lang="en-US" dirty="0" smtClean="0"/>
              <a:t>A</a:t>
            </a:r>
            <a:r>
              <a:rPr lang="en-US" baseline="0" dirty="0" smtClean="0"/>
              <a:t>B, p. 10-14.</a:t>
            </a:r>
            <a:endParaRPr lang="en-US" dirty="0"/>
          </a:p>
        </p:txBody>
      </p:sp>
      <p:sp>
        <p:nvSpPr>
          <p:cNvPr id="4" name="Slide Number Placeholder 3"/>
          <p:cNvSpPr>
            <a:spLocks noGrp="1"/>
          </p:cNvSpPr>
          <p:nvPr>
            <p:ph type="sldNum" sz="quarter" idx="10"/>
          </p:nvPr>
        </p:nvSpPr>
        <p:spPr/>
        <p:txBody>
          <a:bodyPr/>
          <a:lstStyle/>
          <a:p>
            <a:fld id="{81F8ADB2-FC80-4727-A618-A942F6331EA8}" type="slidenum">
              <a:rPr lang="en-US" smtClean="0"/>
              <a:pPr/>
              <a:t>14</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If you have any difficulties on finding</a:t>
            </a:r>
            <a:r>
              <a:rPr lang="en-US" baseline="0" dirty="0" smtClean="0"/>
              <a:t> the names, you refer to the websites of respective regulators. Nepal </a:t>
            </a:r>
            <a:r>
              <a:rPr lang="en-US" baseline="0" dirty="0" err="1" smtClean="0"/>
              <a:t>Rastra</a:t>
            </a:r>
            <a:r>
              <a:rPr lang="en-US" baseline="0" dirty="0" smtClean="0"/>
              <a:t> Bank for banks and financial institutions, Insurance Board of Nepal for insurance companies and Nepal Securities Board for investment companies and investment bankers.</a:t>
            </a:r>
            <a:endParaRPr lang="en-US" dirty="0"/>
          </a:p>
        </p:txBody>
      </p:sp>
      <p:sp>
        <p:nvSpPr>
          <p:cNvPr id="4" name="Slide Number Placeholder 3"/>
          <p:cNvSpPr>
            <a:spLocks noGrp="1"/>
          </p:cNvSpPr>
          <p:nvPr>
            <p:ph type="sldNum" sz="quarter" idx="10"/>
          </p:nvPr>
        </p:nvSpPr>
        <p:spPr/>
        <p:txBody>
          <a:bodyPr/>
          <a:lstStyle/>
          <a:p>
            <a:fld id="{81F8ADB2-FC80-4727-A618-A942F6331EA8}"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226CDC1-B1B6-48C6-8718-FC889BB51C91}" type="datetime1">
              <a:rPr lang="en-US" smtClean="0"/>
              <a:pPr/>
              <a:t>5/7/2014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47BDE68-3660-48F7-933F-0C48D782C60F}" type="datetime1">
              <a:rPr lang="en-US" smtClean="0"/>
              <a:pPr/>
              <a:t>5/7/2014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29897E-DDCD-4295-9069-5968716A3ACE}" type="datetime1">
              <a:rPr lang="en-US" smtClean="0"/>
              <a:pPr/>
              <a:t>5/7/2014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94C2F71-764C-4DDF-AF55-F1A5EAB8A6A6}" type="datetime1">
              <a:rPr lang="en-US" smtClean="0"/>
              <a:pPr/>
              <a:t>5/7/2014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892739-ABA9-4770-B8BA-D83C1DBCCB70}" type="datetime1">
              <a:rPr lang="en-US" smtClean="0"/>
              <a:pPr/>
              <a:t>5/7/2014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27FD5F-7F65-429B-8D61-A58DA6177857}" type="datetime1">
              <a:rPr lang="en-US" smtClean="0"/>
              <a:pPr/>
              <a:t>5/7/2014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9B2566-1CAE-4C53-B07F-7C970317280D}" type="datetime1">
              <a:rPr lang="en-US" smtClean="0"/>
              <a:pPr/>
              <a:t>5/7/2014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4DE2EF-311D-412F-9B9A-BA7ECB2138DD}" type="datetime1">
              <a:rPr lang="en-US" smtClean="0"/>
              <a:pPr/>
              <a:t>5/7/2014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01ACFE-1833-46DE-8828-519885BC64F0}" type="datetime1">
              <a:rPr lang="en-US" smtClean="0"/>
              <a:pPr/>
              <a:t>5/7/2014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86844B-52A9-443D-8E69-F02F2BBB76F0}" type="datetime1">
              <a:rPr lang="en-US" smtClean="0"/>
              <a:pPr/>
              <a:t>5/7/2014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31A571-9246-4585-B619-5BB27783E9E5}" type="datetime1">
              <a:rPr lang="en-US" smtClean="0"/>
              <a:pPr/>
              <a:t>5/7/2014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5F0B8C-59E7-49F8-8311-5E67FA8079B6}" type="datetime1">
              <a:rPr lang="en-US" smtClean="0"/>
              <a:pPr/>
              <a:t>5/7/2014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INVESTMENT ENVIRONMENT</a:t>
            </a:r>
            <a:endParaRPr lang="en-US" dirty="0"/>
          </a:p>
        </p:txBody>
      </p:sp>
      <p:sp>
        <p:nvSpPr>
          <p:cNvPr id="3" name="Subtitle 2"/>
          <p:cNvSpPr>
            <a:spLocks noGrp="1"/>
          </p:cNvSpPr>
          <p:nvPr>
            <p:ph type="subTitle" idx="1"/>
          </p:nvPr>
        </p:nvSpPr>
        <p:spPr/>
        <p:txBody>
          <a:bodyPr/>
          <a:lstStyle/>
          <a:p>
            <a:r>
              <a:rPr lang="en-US" dirty="0" err="1" smtClean="0"/>
              <a:t>Rajan</a:t>
            </a:r>
            <a:r>
              <a:rPr lang="en-US" dirty="0" smtClean="0"/>
              <a:t> B. </a:t>
            </a:r>
            <a:r>
              <a:rPr lang="en-US" dirty="0" err="1" smtClean="0"/>
              <a:t>Paudel</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outcomes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By the end of the session, you will be able to :</a:t>
            </a:r>
          </a:p>
          <a:p>
            <a:pPr lvl="1"/>
            <a:r>
              <a:rPr lang="en-US" dirty="0" smtClean="0"/>
              <a:t>Understand what an investment means</a:t>
            </a:r>
          </a:p>
          <a:p>
            <a:pPr lvl="1"/>
            <a:r>
              <a:rPr lang="en-US" dirty="0" smtClean="0"/>
              <a:t>Differentiate between real assets and financial assets</a:t>
            </a:r>
          </a:p>
          <a:p>
            <a:pPr lvl="1"/>
            <a:r>
              <a:rPr lang="en-US" dirty="0" smtClean="0"/>
              <a:t>Identify investment alternatives available to an investor in general and in Nepal</a:t>
            </a:r>
          </a:p>
          <a:p>
            <a:pPr lvl="1"/>
            <a:r>
              <a:rPr lang="en-US" dirty="0" smtClean="0"/>
              <a:t>Follow appropriate investment process</a:t>
            </a:r>
          </a:p>
          <a:p>
            <a:pPr lvl="1"/>
            <a:r>
              <a:rPr lang="en-US" dirty="0" smtClean="0"/>
              <a:t>Appreciate the role financial markets play in the economy</a:t>
            </a:r>
          </a:p>
          <a:p>
            <a:pPr lvl="1"/>
            <a:r>
              <a:rPr lang="en-US" dirty="0" smtClean="0"/>
              <a:t>Identify the clients/ players of the economy and their interactions</a:t>
            </a:r>
          </a:p>
          <a:p>
            <a:pPr lvl="1"/>
            <a:r>
              <a:rPr lang="en-US" dirty="0" smtClean="0"/>
              <a:t>Be familiar with ongoing trends in investment environment</a:t>
            </a:r>
          </a:p>
          <a:p>
            <a:pPr lvl="0"/>
            <a:endParaRPr lang="en-US" dirty="0" smtClean="0"/>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 of Investment</a:t>
            </a:r>
            <a:endParaRPr lang="en-US" dirty="0"/>
          </a:p>
        </p:txBody>
      </p:sp>
      <p:sp>
        <p:nvSpPr>
          <p:cNvPr id="3" name="Content Placeholder 2"/>
          <p:cNvSpPr>
            <a:spLocks noGrp="1"/>
          </p:cNvSpPr>
          <p:nvPr>
            <p:ph idx="1"/>
          </p:nvPr>
        </p:nvSpPr>
        <p:spPr/>
        <p:txBody>
          <a:bodyPr>
            <a:normAutofit/>
          </a:bodyPr>
          <a:lstStyle/>
          <a:p>
            <a:pPr>
              <a:buNone/>
            </a:pPr>
            <a:r>
              <a:rPr lang="en-US" dirty="0" smtClean="0"/>
              <a:t>Some examples of investment:</a:t>
            </a:r>
          </a:p>
          <a:p>
            <a:pPr lvl="1"/>
            <a:r>
              <a:rPr lang="en-US" dirty="0" smtClean="0"/>
              <a:t> Buying stocks of Standard Chartered Bank Nepal</a:t>
            </a:r>
          </a:p>
          <a:p>
            <a:pPr lvl="1"/>
            <a:r>
              <a:rPr lang="en-US" dirty="0" smtClean="0"/>
              <a:t>Buying bonds issued by </a:t>
            </a:r>
            <a:r>
              <a:rPr lang="en-US" dirty="0" err="1" smtClean="0"/>
              <a:t>Kumari</a:t>
            </a:r>
            <a:r>
              <a:rPr lang="en-US" dirty="0" smtClean="0"/>
              <a:t> Bank Ltd</a:t>
            </a:r>
          </a:p>
          <a:p>
            <a:pPr lvl="1"/>
            <a:r>
              <a:rPr lang="en-US" dirty="0" smtClean="0"/>
              <a:t>Buying a piece of land in your town</a:t>
            </a:r>
          </a:p>
          <a:p>
            <a:pPr lvl="1"/>
            <a:r>
              <a:rPr lang="en-US" dirty="0" smtClean="0"/>
              <a:t>Buying gold</a:t>
            </a:r>
          </a:p>
          <a:p>
            <a:pPr>
              <a:buNone/>
            </a:pPr>
            <a:r>
              <a:rPr lang="en-US" dirty="0" smtClean="0"/>
              <a:t>Common characteristics of above examples?</a:t>
            </a:r>
          </a:p>
          <a:p>
            <a:pPr lvl="1"/>
            <a:r>
              <a:rPr lang="en-US" dirty="0" smtClean="0"/>
              <a:t>You spend money now</a:t>
            </a:r>
          </a:p>
          <a:p>
            <a:pPr lvl="1"/>
            <a:r>
              <a:rPr lang="en-US" dirty="0" smtClean="0"/>
              <a:t>You do so in an expectation of return in the future</a:t>
            </a:r>
          </a:p>
          <a:p>
            <a:pPr>
              <a:buNone/>
            </a:pP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of Investment</a:t>
            </a:r>
            <a:endParaRPr lang="en-US" dirty="0"/>
          </a:p>
        </p:txBody>
      </p:sp>
      <p:sp>
        <p:nvSpPr>
          <p:cNvPr id="3" name="Content Placeholder 2"/>
          <p:cNvSpPr>
            <a:spLocks noGrp="1"/>
          </p:cNvSpPr>
          <p:nvPr>
            <p:ph idx="1"/>
          </p:nvPr>
        </p:nvSpPr>
        <p:spPr/>
        <p:txBody>
          <a:bodyPr/>
          <a:lstStyle/>
          <a:p>
            <a:r>
              <a:rPr lang="en-US" dirty="0" smtClean="0"/>
              <a:t>Based on the common characteristics, investment is:</a:t>
            </a:r>
          </a:p>
          <a:p>
            <a:pPr lvl="1"/>
            <a:r>
              <a:rPr lang="en-US" dirty="0" smtClean="0"/>
              <a:t>Commitment of current resources in the expectation of deriving greater resources in the future*</a:t>
            </a:r>
          </a:p>
          <a:p>
            <a:pPr lvl="1"/>
            <a:r>
              <a:rPr lang="en-US" dirty="0" smtClean="0"/>
              <a:t>The sacrifice of certain present value for (possibly uncertain) future value**</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Difference between Saving and Investment</a:t>
            </a:r>
            <a:endParaRPr lang="en-US" dirty="0"/>
          </a:p>
        </p:txBody>
      </p:sp>
      <p:graphicFrame>
        <p:nvGraphicFramePr>
          <p:cNvPr id="5" name="Content Placeholder 4"/>
          <p:cNvGraphicFramePr>
            <a:graphicFrameLocks noGrp="1"/>
          </p:cNvGraphicFramePr>
          <p:nvPr>
            <p:ph idx="1"/>
          </p:nvPr>
        </p:nvGraphicFramePr>
        <p:xfrm>
          <a:off x="457200" y="1600200"/>
          <a:ext cx="8229600" cy="283972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dirty="0" smtClean="0"/>
                        <a:t>Saving </a:t>
                      </a:r>
                      <a:endParaRPr lang="en-US" dirty="0"/>
                    </a:p>
                  </a:txBody>
                  <a:tcPr/>
                </a:tc>
                <a:tc>
                  <a:txBody>
                    <a:bodyPr/>
                    <a:lstStyle/>
                    <a:p>
                      <a:r>
                        <a:rPr lang="en-US" dirty="0" smtClean="0"/>
                        <a:t>Investment</a:t>
                      </a:r>
                      <a:endParaRPr lang="en-US" dirty="0"/>
                    </a:p>
                  </a:txBody>
                  <a:tcPr/>
                </a:tc>
              </a:tr>
              <a:tr h="370840">
                <a:tc>
                  <a:txBody>
                    <a:bodyPr/>
                    <a:lstStyle/>
                    <a:p>
                      <a:r>
                        <a:rPr lang="en-US" dirty="0" smtClean="0"/>
                        <a:t>Saving is not spending all income in consumption</a:t>
                      </a:r>
                      <a:endParaRPr lang="en-US" dirty="0"/>
                    </a:p>
                  </a:txBody>
                  <a:tcPr/>
                </a:tc>
                <a:tc>
                  <a:txBody>
                    <a:bodyPr/>
                    <a:lstStyle/>
                    <a:p>
                      <a:r>
                        <a:rPr lang="en-US" dirty="0" smtClean="0"/>
                        <a:t>Investing is choosing what investment to hold, e.g. buying stock &amp; also insured bank account</a:t>
                      </a:r>
                      <a:endParaRPr lang="en-US" dirty="0"/>
                    </a:p>
                  </a:txBody>
                  <a:tcPr/>
                </a:tc>
              </a:tr>
              <a:tr h="370840">
                <a:tc>
                  <a:txBody>
                    <a:bodyPr/>
                    <a:lstStyle/>
                    <a:p>
                      <a:r>
                        <a:rPr lang="en-US" dirty="0" smtClean="0"/>
                        <a:t>Saving is often taken to mean investing in safe asset, e.g. insured bank account</a:t>
                      </a:r>
                      <a:endParaRPr lang="en-US" dirty="0"/>
                    </a:p>
                  </a:txBody>
                  <a:tcPr/>
                </a:tc>
                <a:tc>
                  <a:txBody>
                    <a:bodyPr/>
                    <a:lstStyle/>
                    <a:p>
                      <a:endParaRPr lang="en-US" dirty="0"/>
                    </a:p>
                  </a:txBody>
                  <a:tcPr/>
                </a:tc>
              </a:tr>
              <a:tr h="370840">
                <a:tc>
                  <a:txBody>
                    <a:bodyPr/>
                    <a:lstStyle/>
                    <a:p>
                      <a:endParaRPr lang="en-US" dirty="0"/>
                    </a:p>
                  </a:txBody>
                  <a:tcPr/>
                </a:tc>
                <a:tc>
                  <a:txBody>
                    <a:bodyPr/>
                    <a:lstStyle/>
                    <a:p>
                      <a:r>
                        <a:rPr lang="en-US" dirty="0" smtClean="0"/>
                        <a:t>For an economist, buying stock from secondary market is not an investment. Why?</a:t>
                      </a:r>
                      <a:endParaRPr lang="en-US" dirty="0"/>
                    </a:p>
                  </a:txBody>
                  <a:tcPr/>
                </a:tc>
              </a:tr>
            </a:tbl>
          </a:graphicData>
        </a:graphic>
      </p:graphicFrame>
      <p:sp>
        <p:nvSpPr>
          <p:cNvPr id="4" name="Slide Number Placeholder 3"/>
          <p:cNvSpPr>
            <a:spLocks noGrp="1"/>
          </p:cNvSpPr>
          <p:nvPr>
            <p:ph type="sldNum" sz="quarter" idx="12"/>
          </p:nvPr>
        </p:nvSpPr>
        <p:spPr/>
        <p:txBody>
          <a:bodyPr/>
          <a:lstStyle/>
          <a:p>
            <a:fld id="{B6F15528-21DE-4FAA-801E-634DDDAF4B2B}" type="slidenum">
              <a:rPr lang="en-US" smtClean="0"/>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 Assets Vs Financial Assets</a:t>
            </a:r>
            <a:endParaRPr lang="en-US" dirty="0"/>
          </a:p>
        </p:txBody>
      </p:sp>
      <p:sp>
        <p:nvSpPr>
          <p:cNvPr id="3" name="Content Placeholder 2"/>
          <p:cNvSpPr>
            <a:spLocks noGrp="1"/>
          </p:cNvSpPr>
          <p:nvPr>
            <p:ph idx="1"/>
          </p:nvPr>
        </p:nvSpPr>
        <p:spPr/>
        <p:txBody>
          <a:bodyPr/>
          <a:lstStyle/>
          <a:p>
            <a:pPr lvl="1">
              <a:lnSpc>
                <a:spcPct val="90000"/>
              </a:lnSpc>
              <a:buNone/>
            </a:pPr>
            <a:r>
              <a:rPr lang="en-US" dirty="0" smtClean="0">
                <a:cs typeface="Arial" charset="0"/>
              </a:rPr>
              <a:t>Real assets:</a:t>
            </a:r>
          </a:p>
          <a:p>
            <a:pPr lvl="3">
              <a:lnSpc>
                <a:spcPct val="90000"/>
              </a:lnSpc>
            </a:pPr>
            <a:r>
              <a:rPr lang="en-US" sz="2400" dirty="0" smtClean="0">
                <a:cs typeface="Arial" charset="0"/>
              </a:rPr>
              <a:t>possess productive capacity, hence are used to produce goods and services</a:t>
            </a:r>
          </a:p>
          <a:p>
            <a:pPr lvl="3">
              <a:lnSpc>
                <a:spcPct val="90000"/>
              </a:lnSpc>
            </a:pPr>
            <a:r>
              <a:rPr lang="en-US" sz="2400" dirty="0" smtClean="0">
                <a:cs typeface="Arial" charset="0"/>
              </a:rPr>
              <a:t>Examples are Property, plant &amp; equipment, human capital, etc.</a:t>
            </a:r>
          </a:p>
          <a:p>
            <a:pPr lvl="1">
              <a:lnSpc>
                <a:spcPct val="90000"/>
              </a:lnSpc>
              <a:buNone/>
            </a:pPr>
            <a:r>
              <a:rPr lang="en-US" dirty="0" smtClean="0">
                <a:cs typeface="Arial" charset="0"/>
              </a:rPr>
              <a:t>Financial assets:</a:t>
            </a:r>
          </a:p>
          <a:p>
            <a:pPr lvl="3">
              <a:lnSpc>
                <a:spcPct val="90000"/>
              </a:lnSpc>
            </a:pPr>
            <a:r>
              <a:rPr lang="en-US" dirty="0" smtClean="0">
                <a:cs typeface="Arial" charset="0"/>
              </a:rPr>
              <a:t> </a:t>
            </a:r>
            <a:r>
              <a:rPr lang="en-US" sz="2400" dirty="0" smtClean="0">
                <a:cs typeface="Arial" charset="0"/>
              </a:rPr>
              <a:t>represents claims on income and other assets and define the allocation of income or wealth  </a:t>
            </a:r>
          </a:p>
          <a:p>
            <a:pPr lvl="3">
              <a:lnSpc>
                <a:spcPct val="90000"/>
              </a:lnSpc>
            </a:pPr>
            <a:r>
              <a:rPr lang="en-US" sz="2400" dirty="0" smtClean="0">
                <a:cs typeface="Arial" charset="0"/>
              </a:rPr>
              <a:t>Examples are shares of stocks, bonds, Treasury securities, etc</a:t>
            </a:r>
          </a:p>
          <a:p>
            <a:pPr>
              <a:buNone/>
            </a:pPr>
            <a:endParaRPr lang="en-US" sz="2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Identify the Type of Asset by Putting Cross (x)</a:t>
            </a:r>
            <a:endParaRPr lang="en-US" dirty="0"/>
          </a:p>
        </p:txBody>
      </p:sp>
      <p:graphicFrame>
        <p:nvGraphicFramePr>
          <p:cNvPr id="4" name="Content Placeholder 3"/>
          <p:cNvGraphicFramePr>
            <a:graphicFrameLocks noGrp="1"/>
          </p:cNvGraphicFramePr>
          <p:nvPr>
            <p:ph idx="1"/>
          </p:nvPr>
        </p:nvGraphicFramePr>
        <p:xfrm>
          <a:off x="457200" y="1600200"/>
          <a:ext cx="8229600" cy="2595880"/>
        </p:xfrm>
        <a:graphic>
          <a:graphicData uri="http://schemas.openxmlformats.org/drawingml/2006/table">
            <a:tbl>
              <a:tblPr firstRow="1" bandRow="1">
                <a:tableStyleId>{5C22544A-7EE6-4342-B048-85BDC9FD1C3A}</a:tableStyleId>
              </a:tblPr>
              <a:tblGrid>
                <a:gridCol w="2743200"/>
                <a:gridCol w="2743200"/>
                <a:gridCol w="2743200"/>
              </a:tblGrid>
              <a:tr h="370840">
                <a:tc>
                  <a:txBody>
                    <a:bodyPr/>
                    <a:lstStyle/>
                    <a:p>
                      <a:r>
                        <a:rPr lang="en-US" dirty="0" smtClean="0"/>
                        <a:t>Assets </a:t>
                      </a:r>
                      <a:endParaRPr lang="en-US" dirty="0"/>
                    </a:p>
                  </a:txBody>
                  <a:tcPr/>
                </a:tc>
                <a:tc>
                  <a:txBody>
                    <a:bodyPr/>
                    <a:lstStyle/>
                    <a:p>
                      <a:r>
                        <a:rPr lang="en-US" dirty="0" smtClean="0"/>
                        <a:t>Real</a:t>
                      </a:r>
                      <a:endParaRPr lang="en-US" dirty="0"/>
                    </a:p>
                  </a:txBody>
                  <a:tcPr/>
                </a:tc>
                <a:tc>
                  <a:txBody>
                    <a:bodyPr/>
                    <a:lstStyle/>
                    <a:p>
                      <a:r>
                        <a:rPr lang="en-US" dirty="0" smtClean="0"/>
                        <a:t>Financial</a:t>
                      </a:r>
                      <a:endParaRPr lang="en-US" dirty="0"/>
                    </a:p>
                  </a:txBody>
                  <a:tcPr/>
                </a:tc>
              </a:tr>
              <a:tr h="370840">
                <a:tc>
                  <a:txBody>
                    <a:bodyPr/>
                    <a:lstStyle/>
                    <a:p>
                      <a:r>
                        <a:rPr lang="en-US" dirty="0" smtClean="0"/>
                        <a:t>Plant and equipment</a:t>
                      </a:r>
                      <a:endParaRPr lang="en-US" dirty="0"/>
                    </a:p>
                  </a:txBody>
                  <a:tcPr/>
                </a:tc>
                <a:tc>
                  <a:txBody>
                    <a:bodyPr/>
                    <a:lstStyle/>
                    <a:p>
                      <a:endParaRPr lang="en-US"/>
                    </a:p>
                  </a:txBody>
                  <a:tcPr/>
                </a:tc>
                <a:tc>
                  <a:txBody>
                    <a:bodyPr/>
                    <a:lstStyle/>
                    <a:p>
                      <a:endParaRPr lang="en-US"/>
                    </a:p>
                  </a:txBody>
                  <a:tcPr/>
                </a:tc>
              </a:tr>
              <a:tr h="370840">
                <a:tc>
                  <a:txBody>
                    <a:bodyPr/>
                    <a:lstStyle/>
                    <a:p>
                      <a:r>
                        <a:rPr lang="en-US" dirty="0" smtClean="0"/>
                        <a:t>Treasury bill</a:t>
                      </a:r>
                      <a:endParaRPr lang="en-US" dirty="0"/>
                    </a:p>
                  </a:txBody>
                  <a:tcPr/>
                </a:tc>
                <a:tc>
                  <a:txBody>
                    <a:bodyPr/>
                    <a:lstStyle/>
                    <a:p>
                      <a:endParaRPr lang="en-US"/>
                    </a:p>
                  </a:txBody>
                  <a:tcPr/>
                </a:tc>
                <a:tc>
                  <a:txBody>
                    <a:bodyPr/>
                    <a:lstStyle/>
                    <a:p>
                      <a:endParaRPr lang="en-US"/>
                    </a:p>
                  </a:txBody>
                  <a:tcPr/>
                </a:tc>
              </a:tr>
              <a:tr h="370840">
                <a:tc>
                  <a:txBody>
                    <a:bodyPr/>
                    <a:lstStyle/>
                    <a:p>
                      <a:r>
                        <a:rPr lang="en-US" dirty="0" smtClean="0"/>
                        <a:t>College education</a:t>
                      </a:r>
                      <a:endParaRPr lang="en-US" dirty="0"/>
                    </a:p>
                  </a:txBody>
                  <a:tcPr/>
                </a:tc>
                <a:tc>
                  <a:txBody>
                    <a:bodyPr/>
                    <a:lstStyle/>
                    <a:p>
                      <a:endParaRPr lang="en-US"/>
                    </a:p>
                  </a:txBody>
                  <a:tcPr/>
                </a:tc>
                <a:tc>
                  <a:txBody>
                    <a:bodyPr/>
                    <a:lstStyle/>
                    <a:p>
                      <a:endParaRPr lang="en-US"/>
                    </a:p>
                  </a:txBody>
                  <a:tcPr/>
                </a:tc>
              </a:tr>
              <a:tr h="370840">
                <a:tc>
                  <a:txBody>
                    <a:bodyPr/>
                    <a:lstStyle/>
                    <a:p>
                      <a:r>
                        <a:rPr lang="en-US" dirty="0" smtClean="0"/>
                        <a:t>Patents </a:t>
                      </a:r>
                      <a:endParaRPr lang="en-US" dirty="0"/>
                    </a:p>
                  </a:txBody>
                  <a:tcPr/>
                </a:tc>
                <a:tc>
                  <a:txBody>
                    <a:bodyPr/>
                    <a:lstStyle/>
                    <a:p>
                      <a:endParaRPr lang="en-US"/>
                    </a:p>
                  </a:txBody>
                  <a:tcPr/>
                </a:tc>
                <a:tc>
                  <a:txBody>
                    <a:bodyPr/>
                    <a:lstStyle/>
                    <a:p>
                      <a:endParaRPr lang="en-US" dirty="0"/>
                    </a:p>
                  </a:txBody>
                  <a:tcPr/>
                </a:tc>
              </a:tr>
              <a:tr h="370840">
                <a:tc>
                  <a:txBody>
                    <a:bodyPr/>
                    <a:lstStyle/>
                    <a:p>
                      <a:r>
                        <a:rPr lang="en-US" dirty="0" smtClean="0"/>
                        <a:t>A  Rs 100 note</a:t>
                      </a:r>
                      <a:endParaRPr lang="en-US" dirty="0"/>
                    </a:p>
                  </a:txBody>
                  <a:tcPr/>
                </a:tc>
                <a:tc>
                  <a:txBody>
                    <a:bodyPr/>
                    <a:lstStyle/>
                    <a:p>
                      <a:endParaRPr lang="en-US" dirty="0"/>
                    </a:p>
                  </a:txBody>
                  <a:tcPr/>
                </a:tc>
                <a:tc>
                  <a:txBody>
                    <a:bodyPr/>
                    <a:lstStyle/>
                    <a:p>
                      <a:endParaRPr lang="en-US" dirty="0"/>
                    </a:p>
                  </a:txBody>
                  <a:tcPr/>
                </a:tc>
              </a:tr>
              <a:tr h="370840">
                <a:tc>
                  <a:txBody>
                    <a:bodyPr/>
                    <a:lstStyle/>
                    <a:p>
                      <a:endParaRPr lang="en-US" dirty="0"/>
                    </a:p>
                  </a:txBody>
                  <a:tcPr/>
                </a:tc>
                <a:tc>
                  <a:txBody>
                    <a:bodyPr/>
                    <a:lstStyle/>
                    <a:p>
                      <a:endParaRPr lang="en-US" dirty="0"/>
                    </a:p>
                  </a:txBody>
                  <a:tcPr/>
                </a:tc>
                <a:tc>
                  <a:txBody>
                    <a:bodyPr/>
                    <a:lstStyle/>
                    <a:p>
                      <a:endParaRPr lang="en-US" dirty="0"/>
                    </a:p>
                  </a:txBody>
                  <a:tcPr/>
                </a:tc>
              </a:tr>
            </a:tbl>
          </a:graphicData>
        </a:graphic>
      </p:graphicFrame>
      <p:sp>
        <p:nvSpPr>
          <p:cNvPr id="5" name="Slide Number Placeholder 4"/>
          <p:cNvSpPr>
            <a:spLocks noGrp="1"/>
          </p:cNvSpPr>
          <p:nvPr>
            <p:ph type="sldNum" sz="quarter" idx="12"/>
          </p:nvPr>
        </p:nvSpPr>
        <p:spPr/>
        <p:txBody>
          <a:bodyPr/>
          <a:lstStyle/>
          <a:p>
            <a:fld id="{B6F15528-21DE-4FAA-801E-634DDDAF4B2B}" type="slidenum">
              <a:rPr lang="en-US" smtClean="0"/>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Real Assets Vs Financial Assets* </a:t>
            </a:r>
            <a:r>
              <a:rPr lang="en-US" dirty="0" err="1" smtClean="0"/>
              <a:t>contd</a:t>
            </a:r>
            <a:r>
              <a:rPr lang="en-US" dirty="0" smtClean="0"/>
              <a:t>…</a:t>
            </a:r>
            <a:endParaRPr lang="en-US" dirty="0"/>
          </a:p>
        </p:txBody>
      </p:sp>
      <p:sp>
        <p:nvSpPr>
          <p:cNvPr id="3" name="Content Placeholder 2"/>
          <p:cNvSpPr>
            <a:spLocks noGrp="1"/>
          </p:cNvSpPr>
          <p:nvPr>
            <p:ph idx="1"/>
          </p:nvPr>
        </p:nvSpPr>
        <p:spPr/>
        <p:txBody>
          <a:bodyPr>
            <a:normAutofit fontScale="92500"/>
          </a:bodyPr>
          <a:lstStyle/>
          <a:p>
            <a:r>
              <a:rPr lang="en-US" dirty="0" smtClean="0">
                <a:cs typeface="Arial" charset="0"/>
              </a:rPr>
              <a:t>All financial assets (owner of the claim) are offset by a financial liability (issuer of the claim)</a:t>
            </a:r>
          </a:p>
          <a:p>
            <a:pPr lvl="1"/>
            <a:r>
              <a:rPr lang="en-US" dirty="0" smtClean="0">
                <a:cs typeface="Arial" charset="0"/>
              </a:rPr>
              <a:t>Example: your investment in shares of stock of a company is your assets, but the same is the liability of the stock issuing company </a:t>
            </a:r>
          </a:p>
          <a:p>
            <a:r>
              <a:rPr lang="en-US" dirty="0" smtClean="0">
                <a:cs typeface="Arial" charset="0"/>
              </a:rPr>
              <a:t>When we aggregate over all balance sheets, only real assets remain </a:t>
            </a:r>
          </a:p>
          <a:p>
            <a:r>
              <a:rPr lang="en-US" dirty="0" smtClean="0">
                <a:cs typeface="Arial" charset="0"/>
              </a:rPr>
              <a:t>Hence the net wealth of an economy is the sum of its real assets</a:t>
            </a:r>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Investment Alternatives</a:t>
            </a:r>
            <a:endParaRPr lang="en-US" dirty="0"/>
          </a:p>
        </p:txBody>
      </p:sp>
      <p:graphicFrame>
        <p:nvGraphicFramePr>
          <p:cNvPr id="4" name="Content Placeholder 3"/>
          <p:cNvGraphicFramePr>
            <a:graphicFrameLocks noGrp="1"/>
          </p:cNvGraphicFramePr>
          <p:nvPr>
            <p:ph idx="1"/>
          </p:nvPr>
        </p:nvGraphicFramePr>
        <p:xfrm>
          <a:off x="457200" y="1600200"/>
          <a:ext cx="8229600" cy="530860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r>
                        <a:rPr lang="en-US" dirty="0" smtClean="0"/>
                        <a:t>Investment Alternatives</a:t>
                      </a:r>
                      <a:endParaRPr lang="en-US" dirty="0"/>
                    </a:p>
                  </a:txBody>
                  <a:tcPr/>
                </a:tc>
                <a:tc>
                  <a:txBody>
                    <a:bodyPr/>
                    <a:lstStyle/>
                    <a:p>
                      <a:r>
                        <a:rPr lang="en-US" dirty="0" smtClean="0"/>
                        <a:t>Brief</a:t>
                      </a:r>
                      <a:r>
                        <a:rPr lang="en-US" baseline="0" dirty="0" smtClean="0"/>
                        <a:t> description</a:t>
                      </a:r>
                      <a:endParaRPr lang="en-US" dirty="0"/>
                    </a:p>
                  </a:txBody>
                  <a:tcPr/>
                </a:tc>
                <a:tc>
                  <a:txBody>
                    <a:bodyPr/>
                    <a:lstStyle/>
                    <a:p>
                      <a:r>
                        <a:rPr lang="en-US" dirty="0" smtClean="0"/>
                        <a:t>Market in which it is traded</a:t>
                      </a:r>
                      <a:endParaRPr lang="en-US" dirty="0"/>
                    </a:p>
                  </a:txBody>
                  <a:tcPr/>
                </a:tc>
                <a:tc>
                  <a:txBody>
                    <a:bodyPr/>
                    <a:lstStyle/>
                    <a:p>
                      <a:r>
                        <a:rPr lang="en-US" dirty="0" smtClean="0"/>
                        <a:t>Available in Nepal</a:t>
                      </a:r>
                      <a:endParaRPr lang="en-US" dirty="0"/>
                    </a:p>
                  </a:txBody>
                  <a:tcPr/>
                </a:tc>
              </a:tr>
              <a:tr h="370840">
                <a:tc>
                  <a:txBody>
                    <a:bodyPr/>
                    <a:lstStyle/>
                    <a:p>
                      <a:r>
                        <a:rPr lang="en-US" dirty="0" smtClean="0"/>
                        <a:t>A. Equity securities</a:t>
                      </a:r>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370840">
                <a:tc>
                  <a:txBody>
                    <a:bodyPr/>
                    <a:lstStyle/>
                    <a:p>
                      <a:r>
                        <a:rPr lang="en-US" dirty="0" smtClean="0"/>
                        <a:t>Common stock</a:t>
                      </a:r>
                      <a:endParaRPr lang="en-US" dirty="0"/>
                    </a:p>
                  </a:txBody>
                  <a:tcPr/>
                </a:tc>
                <a:tc>
                  <a:txBody>
                    <a:bodyPr/>
                    <a:lstStyle/>
                    <a:p>
                      <a:r>
                        <a:rPr lang="en-US" dirty="0" smtClean="0"/>
                        <a:t>Represents ownership interest in issuing company</a:t>
                      </a:r>
                      <a:endParaRPr lang="en-US" dirty="0"/>
                    </a:p>
                  </a:txBody>
                  <a:tcPr/>
                </a:tc>
                <a:tc>
                  <a:txBody>
                    <a:bodyPr/>
                    <a:lstStyle/>
                    <a:p>
                      <a:r>
                        <a:rPr lang="en-US" dirty="0" smtClean="0"/>
                        <a:t>OE &amp; OTC</a:t>
                      </a:r>
                      <a:endParaRPr lang="en-US" dirty="0"/>
                    </a:p>
                  </a:txBody>
                  <a:tcPr/>
                </a:tc>
                <a:tc>
                  <a:txBody>
                    <a:bodyPr/>
                    <a:lstStyle/>
                    <a:p>
                      <a:r>
                        <a:rPr lang="en-US" dirty="0" smtClean="0"/>
                        <a:t>Yes</a:t>
                      </a:r>
                      <a:endParaRPr lang="en-US" dirty="0"/>
                    </a:p>
                  </a:txBody>
                  <a:tcPr/>
                </a:tc>
              </a:tr>
              <a:tr h="370840">
                <a:tc>
                  <a:txBody>
                    <a:bodyPr/>
                    <a:lstStyle/>
                    <a:p>
                      <a:r>
                        <a:rPr lang="en-US" dirty="0" smtClean="0"/>
                        <a:t>Preferred stocks</a:t>
                      </a:r>
                      <a:endParaRPr lang="en-US" dirty="0"/>
                    </a:p>
                  </a:txBody>
                  <a:tcPr/>
                </a:tc>
                <a:tc>
                  <a:txBody>
                    <a:bodyPr/>
                    <a:lstStyle/>
                    <a:p>
                      <a:r>
                        <a:rPr lang="en-US" dirty="0" smtClean="0"/>
                        <a:t>Priority</a:t>
                      </a:r>
                      <a:r>
                        <a:rPr lang="en-US" baseline="0" dirty="0" smtClean="0"/>
                        <a:t> over common stock in dividend and liquidation rights</a:t>
                      </a:r>
                      <a:endParaRPr lang="en-US" dirty="0"/>
                    </a:p>
                  </a:txBody>
                  <a:tcPr/>
                </a:tc>
                <a:tc>
                  <a:txBody>
                    <a:bodyPr/>
                    <a:lstStyle/>
                    <a:p>
                      <a:r>
                        <a:rPr lang="en-US" dirty="0" smtClean="0"/>
                        <a:t>OE &amp; OTC</a:t>
                      </a:r>
                      <a:endParaRPr lang="en-US" dirty="0"/>
                    </a:p>
                  </a:txBody>
                  <a:tcPr/>
                </a:tc>
                <a:tc>
                  <a:txBody>
                    <a:bodyPr/>
                    <a:lstStyle/>
                    <a:p>
                      <a:r>
                        <a:rPr lang="en-US" dirty="0" smtClean="0"/>
                        <a:t>Yes</a:t>
                      </a:r>
                      <a:endParaRPr lang="en-US" dirty="0"/>
                    </a:p>
                  </a:txBody>
                  <a:tcPr/>
                </a:tc>
              </a:tr>
              <a:tr h="370840">
                <a:tc>
                  <a:txBody>
                    <a:bodyPr/>
                    <a:lstStyle/>
                    <a:p>
                      <a:r>
                        <a:rPr lang="en-US" dirty="0" smtClean="0"/>
                        <a:t>B. Short-term debt securities</a:t>
                      </a:r>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370840">
                <a:tc>
                  <a:txBody>
                    <a:bodyPr/>
                    <a:lstStyle/>
                    <a:p>
                      <a:r>
                        <a:rPr lang="en-US" dirty="0" smtClean="0"/>
                        <a:t>Treasury bills </a:t>
                      </a:r>
                      <a:endParaRPr lang="en-US" dirty="0"/>
                    </a:p>
                  </a:txBody>
                  <a:tcPr/>
                </a:tc>
                <a:tc>
                  <a:txBody>
                    <a:bodyPr/>
                    <a:lstStyle/>
                    <a:p>
                      <a:r>
                        <a:rPr lang="en-US" dirty="0" smtClean="0"/>
                        <a:t>Obligations issued by</a:t>
                      </a:r>
                      <a:r>
                        <a:rPr lang="en-US" baseline="0" dirty="0" smtClean="0"/>
                        <a:t>  government</a:t>
                      </a:r>
                      <a:endParaRPr lang="en-US" dirty="0"/>
                    </a:p>
                  </a:txBody>
                  <a:tcPr/>
                </a:tc>
                <a:tc>
                  <a:txBody>
                    <a:bodyPr/>
                    <a:lstStyle/>
                    <a:p>
                      <a:r>
                        <a:rPr lang="en-US" dirty="0" smtClean="0"/>
                        <a:t>Money</a:t>
                      </a:r>
                      <a:r>
                        <a:rPr lang="en-US" baseline="0" dirty="0" smtClean="0"/>
                        <a:t> market</a:t>
                      </a:r>
                      <a:endParaRPr lang="en-US" dirty="0"/>
                    </a:p>
                  </a:txBody>
                  <a:tcPr/>
                </a:tc>
                <a:tc>
                  <a:txBody>
                    <a:bodyPr/>
                    <a:lstStyle/>
                    <a:p>
                      <a:r>
                        <a:rPr lang="en-US" dirty="0" smtClean="0"/>
                        <a:t>yes</a:t>
                      </a:r>
                      <a:endParaRPr lang="en-US" dirty="0"/>
                    </a:p>
                  </a:txBody>
                  <a:tcPr/>
                </a:tc>
              </a:tr>
              <a:tr h="370840">
                <a:tc>
                  <a:txBody>
                    <a:bodyPr/>
                    <a:lstStyle/>
                    <a:p>
                      <a:r>
                        <a:rPr lang="en-US" dirty="0" smtClean="0"/>
                        <a:t>Negotiable</a:t>
                      </a:r>
                      <a:r>
                        <a:rPr lang="en-US" baseline="0" dirty="0" smtClean="0"/>
                        <a:t> certificates of deposit</a:t>
                      </a:r>
                      <a:endParaRPr lang="en-US" dirty="0"/>
                    </a:p>
                  </a:txBody>
                  <a:tcPr/>
                </a:tc>
                <a:tc>
                  <a:txBody>
                    <a:bodyPr/>
                    <a:lstStyle/>
                    <a:p>
                      <a:r>
                        <a:rPr lang="en-US" dirty="0" smtClean="0"/>
                        <a:t>Issued by commercial</a:t>
                      </a:r>
                      <a:r>
                        <a:rPr lang="en-US" baseline="0" dirty="0" smtClean="0"/>
                        <a:t> banks</a:t>
                      </a:r>
                      <a:endParaRPr lang="en-US" dirty="0"/>
                    </a:p>
                  </a:txBody>
                  <a:tcPr/>
                </a:tc>
                <a:tc>
                  <a:txBody>
                    <a:bodyPr/>
                    <a:lstStyle/>
                    <a:p>
                      <a:r>
                        <a:rPr lang="en-US" dirty="0" smtClean="0"/>
                        <a:t>Money market</a:t>
                      </a:r>
                      <a:endParaRPr lang="en-US" dirty="0"/>
                    </a:p>
                  </a:txBody>
                  <a:tcPr/>
                </a:tc>
                <a:tc>
                  <a:txBody>
                    <a:bodyPr/>
                    <a:lstStyle/>
                    <a:p>
                      <a:r>
                        <a:rPr lang="en-US" dirty="0" smtClean="0"/>
                        <a:t>No </a:t>
                      </a:r>
                      <a:endParaRPr lang="en-US" dirty="0"/>
                    </a:p>
                  </a:txBody>
                  <a:tcPr/>
                </a:tc>
              </a:tr>
            </a:tbl>
          </a:graphicData>
        </a:graphic>
      </p:graphicFrame>
      <p:sp>
        <p:nvSpPr>
          <p:cNvPr id="5" name="Slide Number Placeholder 4"/>
          <p:cNvSpPr>
            <a:spLocks noGrp="1"/>
          </p:cNvSpPr>
          <p:nvPr>
            <p:ph type="sldNum" sz="quarter" idx="12"/>
          </p:nvPr>
        </p:nvSpPr>
        <p:spPr/>
        <p:txBody>
          <a:bodyPr/>
          <a:lstStyle/>
          <a:p>
            <a:fld id="{B6F15528-21DE-4FAA-801E-634DDDAF4B2B}" type="slidenum">
              <a:rPr lang="en-US" smtClean="0"/>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Alternatives, </a:t>
            </a:r>
            <a:r>
              <a:rPr lang="en-US" dirty="0" err="1" smtClean="0"/>
              <a:t>contd</a:t>
            </a:r>
            <a:r>
              <a:rPr lang="en-US" dirty="0" smtClean="0"/>
              <a:t>…</a:t>
            </a:r>
            <a:endParaRPr lang="en-US" dirty="0"/>
          </a:p>
        </p:txBody>
      </p:sp>
      <p:graphicFrame>
        <p:nvGraphicFramePr>
          <p:cNvPr id="4" name="Content Placeholder 3"/>
          <p:cNvGraphicFramePr>
            <a:graphicFrameLocks noGrp="1"/>
          </p:cNvGraphicFramePr>
          <p:nvPr>
            <p:ph idx="1"/>
          </p:nvPr>
        </p:nvGraphicFramePr>
        <p:xfrm>
          <a:off x="457200" y="1524000"/>
          <a:ext cx="8229600" cy="649732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r>
                        <a:rPr lang="en-US" dirty="0" smtClean="0"/>
                        <a:t>Investment Alternatives</a:t>
                      </a:r>
                      <a:endParaRPr lang="en-US" dirty="0"/>
                    </a:p>
                  </a:txBody>
                  <a:tcPr/>
                </a:tc>
                <a:tc>
                  <a:txBody>
                    <a:bodyPr/>
                    <a:lstStyle/>
                    <a:p>
                      <a:r>
                        <a:rPr lang="en-US" dirty="0" smtClean="0"/>
                        <a:t>Brief</a:t>
                      </a:r>
                      <a:r>
                        <a:rPr lang="en-US" baseline="0" dirty="0" smtClean="0"/>
                        <a:t> description</a:t>
                      </a:r>
                      <a:endParaRPr lang="en-US" dirty="0"/>
                    </a:p>
                  </a:txBody>
                  <a:tcPr/>
                </a:tc>
                <a:tc>
                  <a:txBody>
                    <a:bodyPr/>
                    <a:lstStyle/>
                    <a:p>
                      <a:r>
                        <a:rPr lang="en-US" dirty="0" smtClean="0"/>
                        <a:t>Market in which it is traded</a:t>
                      </a:r>
                      <a:endParaRPr lang="en-US" dirty="0"/>
                    </a:p>
                  </a:txBody>
                  <a:tcPr/>
                </a:tc>
                <a:tc>
                  <a:txBody>
                    <a:bodyPr/>
                    <a:lstStyle/>
                    <a:p>
                      <a:r>
                        <a:rPr lang="en-US" dirty="0" smtClean="0"/>
                        <a:t>Available in Nepal</a:t>
                      </a:r>
                      <a:endParaRPr lang="en-US" dirty="0"/>
                    </a:p>
                  </a:txBody>
                  <a:tcPr/>
                </a:tc>
              </a:tr>
              <a:tr h="370840">
                <a:tc>
                  <a:txBody>
                    <a:bodyPr/>
                    <a:lstStyle/>
                    <a:p>
                      <a:r>
                        <a:rPr lang="en-US" dirty="0" smtClean="0"/>
                        <a:t>Commercial</a:t>
                      </a:r>
                      <a:r>
                        <a:rPr lang="en-US" baseline="0" dirty="0" smtClean="0"/>
                        <a:t> paper </a:t>
                      </a:r>
                      <a:endParaRPr lang="en-US" dirty="0"/>
                    </a:p>
                  </a:txBody>
                  <a:tcPr/>
                </a:tc>
                <a:tc>
                  <a:txBody>
                    <a:bodyPr/>
                    <a:lstStyle/>
                    <a:p>
                      <a:r>
                        <a:rPr lang="en-US" dirty="0" smtClean="0"/>
                        <a:t>Promissory notes issued</a:t>
                      </a:r>
                      <a:r>
                        <a:rPr lang="en-US" baseline="0" dirty="0" smtClean="0"/>
                        <a:t> by larger, well-know companies</a:t>
                      </a:r>
                      <a:endParaRPr lang="en-US" dirty="0"/>
                    </a:p>
                  </a:txBody>
                  <a:tcPr/>
                </a:tc>
                <a:tc>
                  <a:txBody>
                    <a:bodyPr/>
                    <a:lstStyle/>
                    <a:p>
                      <a:r>
                        <a:rPr lang="en-US" dirty="0" smtClean="0"/>
                        <a:t>Money</a:t>
                      </a:r>
                      <a:r>
                        <a:rPr lang="en-US" baseline="0" dirty="0" smtClean="0"/>
                        <a:t> market</a:t>
                      </a:r>
                      <a:endParaRPr lang="en-US" dirty="0"/>
                    </a:p>
                  </a:txBody>
                  <a:tcPr/>
                </a:tc>
                <a:tc>
                  <a:txBody>
                    <a:bodyPr/>
                    <a:lstStyle/>
                    <a:p>
                      <a:r>
                        <a:rPr lang="en-US" dirty="0" smtClean="0"/>
                        <a:t>No</a:t>
                      </a:r>
                      <a:endParaRPr lang="en-US" dirty="0"/>
                    </a:p>
                  </a:txBody>
                  <a:tcPr/>
                </a:tc>
              </a:tr>
              <a:tr h="370840">
                <a:tc>
                  <a:txBody>
                    <a:bodyPr/>
                    <a:lstStyle/>
                    <a:p>
                      <a:r>
                        <a:rPr lang="en-US" dirty="0" smtClean="0"/>
                        <a:t>Banker’s acceptance</a:t>
                      </a:r>
                      <a:endParaRPr lang="en-US" dirty="0"/>
                    </a:p>
                  </a:txBody>
                  <a:tcPr/>
                </a:tc>
                <a:tc>
                  <a:txBody>
                    <a:bodyPr/>
                    <a:lstStyle/>
                    <a:p>
                      <a:r>
                        <a:rPr lang="en-US" dirty="0" smtClean="0"/>
                        <a:t>A draft</a:t>
                      </a:r>
                      <a:r>
                        <a:rPr lang="en-US" baseline="0" dirty="0" smtClean="0"/>
                        <a:t>  written by  the buyer  to the seller and accepted by a bank</a:t>
                      </a:r>
                      <a:endParaRPr lang="en-US" dirty="0"/>
                    </a:p>
                  </a:txBody>
                  <a:tcPr/>
                </a:tc>
                <a:tc>
                  <a:txBody>
                    <a:bodyPr/>
                    <a:lstStyle/>
                    <a:p>
                      <a:r>
                        <a:rPr lang="en-US" dirty="0" smtClean="0"/>
                        <a:t>Money market</a:t>
                      </a:r>
                      <a:r>
                        <a:rPr lang="en-US" baseline="0" dirty="0" smtClean="0"/>
                        <a:t> </a:t>
                      </a:r>
                      <a:endParaRPr lang="en-US" dirty="0"/>
                    </a:p>
                  </a:txBody>
                  <a:tcPr/>
                </a:tc>
                <a:tc>
                  <a:txBody>
                    <a:bodyPr/>
                    <a:lstStyle/>
                    <a:p>
                      <a:r>
                        <a:rPr lang="en-US" dirty="0" smtClean="0"/>
                        <a:t>No </a:t>
                      </a:r>
                      <a:endParaRPr lang="en-US" dirty="0"/>
                    </a:p>
                  </a:txBody>
                  <a:tcPr/>
                </a:tc>
              </a:tr>
              <a:tr h="370840">
                <a:tc>
                  <a:txBody>
                    <a:bodyPr/>
                    <a:lstStyle/>
                    <a:p>
                      <a:r>
                        <a:rPr lang="en-US" dirty="0" smtClean="0"/>
                        <a:t>C. Long-term</a:t>
                      </a:r>
                      <a:r>
                        <a:rPr lang="en-US" baseline="0" dirty="0" smtClean="0"/>
                        <a:t> debt securities</a:t>
                      </a:r>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370840">
                <a:tc>
                  <a:txBody>
                    <a:bodyPr/>
                    <a:lstStyle/>
                    <a:p>
                      <a:r>
                        <a:rPr lang="en-US" dirty="0" smtClean="0"/>
                        <a:t>Government bonds</a:t>
                      </a:r>
                      <a:endParaRPr lang="en-US" dirty="0"/>
                    </a:p>
                  </a:txBody>
                  <a:tcPr/>
                </a:tc>
                <a:tc>
                  <a:txBody>
                    <a:bodyPr/>
                    <a:lstStyle/>
                    <a:p>
                      <a:r>
                        <a:rPr lang="en-US" dirty="0" smtClean="0"/>
                        <a:t>Debt</a:t>
                      </a:r>
                      <a:r>
                        <a:rPr lang="en-US" baseline="0" dirty="0" smtClean="0"/>
                        <a:t> instrument of the government</a:t>
                      </a:r>
                      <a:endParaRPr lang="en-US" dirty="0"/>
                    </a:p>
                  </a:txBody>
                  <a:tcPr/>
                </a:tc>
                <a:tc>
                  <a:txBody>
                    <a:bodyPr/>
                    <a:lstStyle/>
                    <a:p>
                      <a:r>
                        <a:rPr lang="en-US" dirty="0" smtClean="0"/>
                        <a:t>OE and OTC</a:t>
                      </a:r>
                      <a:endParaRPr lang="en-US" dirty="0"/>
                    </a:p>
                  </a:txBody>
                  <a:tcPr/>
                </a:tc>
                <a:tc>
                  <a:txBody>
                    <a:bodyPr/>
                    <a:lstStyle/>
                    <a:p>
                      <a:r>
                        <a:rPr lang="en-US" dirty="0" smtClean="0"/>
                        <a:t>Yes</a:t>
                      </a:r>
                      <a:endParaRPr lang="en-US" dirty="0"/>
                    </a:p>
                  </a:txBody>
                  <a:tcPr/>
                </a:tc>
              </a:tr>
              <a:tr h="370840">
                <a:tc>
                  <a:txBody>
                    <a:bodyPr/>
                    <a:lstStyle/>
                    <a:p>
                      <a:r>
                        <a:rPr lang="en-US" baseline="0" dirty="0" smtClean="0"/>
                        <a:t>Government saving certificates</a:t>
                      </a:r>
                      <a:endParaRPr lang="en-US" dirty="0"/>
                    </a:p>
                  </a:txBody>
                  <a:tcPr/>
                </a:tc>
                <a:tc>
                  <a:txBody>
                    <a:bodyPr/>
                    <a:lstStyle/>
                    <a:p>
                      <a:r>
                        <a:rPr lang="en-US" dirty="0" smtClean="0"/>
                        <a:t>Nonnegotiable saving instrument issued by the government </a:t>
                      </a:r>
                      <a:endParaRPr lang="en-US" dirty="0"/>
                    </a:p>
                  </a:txBody>
                  <a:tcPr/>
                </a:tc>
                <a:tc>
                  <a:txBody>
                    <a:bodyPr/>
                    <a:lstStyle/>
                    <a:p>
                      <a:endParaRPr lang="en-US" dirty="0"/>
                    </a:p>
                  </a:txBody>
                  <a:tcPr/>
                </a:tc>
                <a:tc>
                  <a:txBody>
                    <a:bodyPr/>
                    <a:lstStyle/>
                    <a:p>
                      <a:r>
                        <a:rPr lang="en-US" dirty="0" smtClean="0"/>
                        <a:t>Yes</a:t>
                      </a:r>
                      <a:endParaRPr lang="en-US" dirty="0"/>
                    </a:p>
                  </a:txBody>
                  <a:tcPr/>
                </a:tc>
              </a:tr>
              <a:tr h="370840">
                <a:tc>
                  <a:txBody>
                    <a:bodyPr/>
                    <a:lstStyle/>
                    <a:p>
                      <a:r>
                        <a:rPr lang="en-US" dirty="0" smtClean="0"/>
                        <a:t>Government agency securities </a:t>
                      </a:r>
                      <a:endParaRPr lang="en-US" dirty="0"/>
                    </a:p>
                  </a:txBody>
                  <a:tcPr/>
                </a:tc>
                <a:tc>
                  <a:txBody>
                    <a:bodyPr/>
                    <a:lstStyle/>
                    <a:p>
                      <a:r>
                        <a:rPr lang="en-US" dirty="0" smtClean="0"/>
                        <a:t>Issued by government agency </a:t>
                      </a:r>
                      <a:endParaRPr lang="en-US" dirty="0"/>
                    </a:p>
                  </a:txBody>
                  <a:tcPr/>
                </a:tc>
                <a:tc>
                  <a:txBody>
                    <a:bodyPr/>
                    <a:lstStyle/>
                    <a:p>
                      <a:r>
                        <a:rPr lang="en-US" dirty="0" smtClean="0"/>
                        <a:t>OE and OTC</a:t>
                      </a:r>
                      <a:endParaRPr lang="en-US" dirty="0"/>
                    </a:p>
                  </a:txBody>
                  <a:tcPr/>
                </a:tc>
                <a:tc>
                  <a:txBody>
                    <a:bodyPr/>
                    <a:lstStyle/>
                    <a:p>
                      <a:r>
                        <a:rPr lang="en-US" dirty="0" smtClean="0"/>
                        <a:t>Yes </a:t>
                      </a:r>
                      <a:endParaRPr lang="en-US" dirty="0"/>
                    </a:p>
                  </a:txBody>
                  <a:tcPr/>
                </a:tc>
              </a:tr>
              <a:tr h="37084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bl>
          </a:graphicData>
        </a:graphic>
      </p:graphicFrame>
      <p:sp>
        <p:nvSpPr>
          <p:cNvPr id="5" name="Slide Number Placeholder 4"/>
          <p:cNvSpPr>
            <a:spLocks noGrp="1"/>
          </p:cNvSpPr>
          <p:nvPr>
            <p:ph type="sldNum" sz="quarter" idx="12"/>
          </p:nvPr>
        </p:nvSpPr>
        <p:spPr/>
        <p:txBody>
          <a:bodyPr/>
          <a:lstStyle/>
          <a:p>
            <a:fld id="{B6F15528-21DE-4FAA-801E-634DDDAF4B2B}" type="slidenum">
              <a:rPr lang="en-US" smtClean="0"/>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Alternatives, </a:t>
            </a:r>
            <a:r>
              <a:rPr lang="en-US" dirty="0" err="1" smtClean="0"/>
              <a:t>contd</a:t>
            </a:r>
            <a:r>
              <a:rPr lang="en-US" dirty="0" smtClean="0"/>
              <a:t>…</a:t>
            </a:r>
            <a:endParaRPr lang="en-US" dirty="0"/>
          </a:p>
        </p:txBody>
      </p:sp>
      <p:graphicFrame>
        <p:nvGraphicFramePr>
          <p:cNvPr id="4" name="Content Placeholder 3"/>
          <p:cNvGraphicFramePr>
            <a:graphicFrameLocks noGrp="1"/>
          </p:cNvGraphicFramePr>
          <p:nvPr>
            <p:ph idx="1"/>
          </p:nvPr>
        </p:nvGraphicFramePr>
        <p:xfrm>
          <a:off x="457200" y="1600200"/>
          <a:ext cx="8229600" cy="567944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r>
                        <a:rPr lang="en-US" dirty="0" smtClean="0"/>
                        <a:t>Investment Alternatives</a:t>
                      </a:r>
                      <a:endParaRPr lang="en-US" dirty="0"/>
                    </a:p>
                  </a:txBody>
                  <a:tcPr/>
                </a:tc>
                <a:tc>
                  <a:txBody>
                    <a:bodyPr/>
                    <a:lstStyle/>
                    <a:p>
                      <a:r>
                        <a:rPr lang="en-US" dirty="0" smtClean="0"/>
                        <a:t>Brief</a:t>
                      </a:r>
                      <a:r>
                        <a:rPr lang="en-US" baseline="0" dirty="0" smtClean="0"/>
                        <a:t> description</a:t>
                      </a:r>
                      <a:endParaRPr lang="en-US" dirty="0"/>
                    </a:p>
                  </a:txBody>
                  <a:tcPr/>
                </a:tc>
                <a:tc>
                  <a:txBody>
                    <a:bodyPr/>
                    <a:lstStyle/>
                    <a:p>
                      <a:r>
                        <a:rPr lang="en-US" dirty="0" smtClean="0"/>
                        <a:t>Market in which it is traded</a:t>
                      </a:r>
                      <a:endParaRPr lang="en-US" dirty="0"/>
                    </a:p>
                  </a:txBody>
                  <a:tcPr/>
                </a:tc>
                <a:tc>
                  <a:txBody>
                    <a:bodyPr/>
                    <a:lstStyle/>
                    <a:p>
                      <a:r>
                        <a:rPr lang="en-US" dirty="0" smtClean="0"/>
                        <a:t>Available in Nepal</a:t>
                      </a:r>
                      <a:endParaRPr lang="en-US" dirty="0"/>
                    </a:p>
                  </a:txBody>
                  <a:tcPr/>
                </a:tc>
              </a:tr>
              <a:tr h="370840">
                <a:tc>
                  <a:txBody>
                    <a:bodyPr/>
                    <a:lstStyle/>
                    <a:p>
                      <a:r>
                        <a:rPr lang="en-US" dirty="0" smtClean="0"/>
                        <a:t>Municipal securities</a:t>
                      </a:r>
                      <a:endParaRPr lang="en-US" dirty="0"/>
                    </a:p>
                  </a:txBody>
                  <a:tcPr/>
                </a:tc>
                <a:tc>
                  <a:txBody>
                    <a:bodyPr/>
                    <a:lstStyle/>
                    <a:p>
                      <a:r>
                        <a:rPr lang="en-US" dirty="0" smtClean="0"/>
                        <a:t>Debt</a:t>
                      </a:r>
                      <a:r>
                        <a:rPr lang="en-US" baseline="0" dirty="0" smtClean="0"/>
                        <a:t> obligation issued by local  government </a:t>
                      </a:r>
                      <a:endParaRPr lang="en-US" dirty="0"/>
                    </a:p>
                  </a:txBody>
                  <a:tcPr/>
                </a:tc>
                <a:tc>
                  <a:txBody>
                    <a:bodyPr/>
                    <a:lstStyle/>
                    <a:p>
                      <a:r>
                        <a:rPr lang="en-US" dirty="0" smtClean="0"/>
                        <a:t>OTC</a:t>
                      </a:r>
                      <a:endParaRPr lang="en-US" dirty="0"/>
                    </a:p>
                  </a:txBody>
                  <a:tcPr/>
                </a:tc>
                <a:tc>
                  <a:txBody>
                    <a:bodyPr/>
                    <a:lstStyle/>
                    <a:p>
                      <a:r>
                        <a:rPr lang="en-US" dirty="0" smtClean="0"/>
                        <a:t>No </a:t>
                      </a:r>
                      <a:endParaRPr lang="en-US" dirty="0"/>
                    </a:p>
                  </a:txBody>
                  <a:tcPr/>
                </a:tc>
              </a:tr>
              <a:tr h="370840">
                <a:tc>
                  <a:txBody>
                    <a:bodyPr/>
                    <a:lstStyle/>
                    <a:p>
                      <a:r>
                        <a:rPr lang="en-US" dirty="0" smtClean="0"/>
                        <a:t>Corporate bonds</a:t>
                      </a:r>
                      <a:endParaRPr lang="en-US" dirty="0"/>
                    </a:p>
                  </a:txBody>
                  <a:tcPr/>
                </a:tc>
                <a:tc>
                  <a:txBody>
                    <a:bodyPr/>
                    <a:lstStyle/>
                    <a:p>
                      <a:r>
                        <a:rPr lang="en-US" dirty="0" smtClean="0"/>
                        <a:t>Debt obligation issued by companies</a:t>
                      </a:r>
                      <a:endParaRPr lang="en-US" dirty="0"/>
                    </a:p>
                  </a:txBody>
                  <a:tcPr/>
                </a:tc>
                <a:tc>
                  <a:txBody>
                    <a:bodyPr/>
                    <a:lstStyle/>
                    <a:p>
                      <a:r>
                        <a:rPr lang="en-US" dirty="0" smtClean="0"/>
                        <a:t>OE &amp; OTC</a:t>
                      </a:r>
                      <a:endParaRPr lang="en-US" dirty="0"/>
                    </a:p>
                  </a:txBody>
                  <a:tcPr/>
                </a:tc>
                <a:tc>
                  <a:txBody>
                    <a:bodyPr/>
                    <a:lstStyle/>
                    <a:p>
                      <a:r>
                        <a:rPr lang="en-US" dirty="0" smtClean="0"/>
                        <a:t>Yes</a:t>
                      </a:r>
                      <a:endParaRPr lang="en-US" dirty="0"/>
                    </a:p>
                  </a:txBody>
                  <a:tcPr/>
                </a:tc>
              </a:tr>
              <a:tr h="370840">
                <a:tc>
                  <a:txBody>
                    <a:bodyPr/>
                    <a:lstStyle/>
                    <a:p>
                      <a:r>
                        <a:rPr lang="en-US" dirty="0" smtClean="0"/>
                        <a:t>D. Hybrid</a:t>
                      </a:r>
                      <a:r>
                        <a:rPr lang="en-US" baseline="0" dirty="0" smtClean="0"/>
                        <a:t> Securities</a:t>
                      </a:r>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370840">
                <a:tc>
                  <a:txBody>
                    <a:bodyPr/>
                    <a:lstStyle/>
                    <a:p>
                      <a:r>
                        <a:rPr lang="en-US" dirty="0" smtClean="0"/>
                        <a:t>Convertible preferred stock</a:t>
                      </a:r>
                      <a:endParaRPr lang="en-US" dirty="0"/>
                    </a:p>
                  </a:txBody>
                  <a:tcPr/>
                </a:tc>
                <a:tc>
                  <a:txBody>
                    <a:bodyPr/>
                    <a:lstStyle/>
                    <a:p>
                      <a:r>
                        <a:rPr lang="en-US" dirty="0" smtClean="0"/>
                        <a:t>P. Stock convertible</a:t>
                      </a:r>
                      <a:r>
                        <a:rPr lang="en-US" baseline="0" dirty="0" smtClean="0"/>
                        <a:t> to common stock </a:t>
                      </a:r>
                      <a:endParaRPr lang="en-US" dirty="0"/>
                    </a:p>
                  </a:txBody>
                  <a:tcPr/>
                </a:tc>
                <a:tc>
                  <a:txBody>
                    <a:bodyPr/>
                    <a:lstStyle/>
                    <a:p>
                      <a:r>
                        <a:rPr lang="en-US" dirty="0" smtClean="0"/>
                        <a:t>OE &amp; OTC</a:t>
                      </a:r>
                      <a:endParaRPr lang="en-US" dirty="0"/>
                    </a:p>
                  </a:txBody>
                  <a:tcPr/>
                </a:tc>
                <a:tc>
                  <a:txBody>
                    <a:bodyPr/>
                    <a:lstStyle/>
                    <a:p>
                      <a:r>
                        <a:rPr lang="en-US" dirty="0" smtClean="0"/>
                        <a:t>Yes </a:t>
                      </a:r>
                      <a:endParaRPr lang="en-US" dirty="0"/>
                    </a:p>
                  </a:txBody>
                  <a:tcPr/>
                </a:tc>
              </a:tr>
              <a:tr h="370840">
                <a:tc>
                  <a:txBody>
                    <a:bodyPr/>
                    <a:lstStyle/>
                    <a:p>
                      <a:r>
                        <a:rPr lang="en-US" dirty="0" smtClean="0"/>
                        <a:t>Convertible bond</a:t>
                      </a:r>
                      <a:endParaRPr lang="en-US" dirty="0"/>
                    </a:p>
                  </a:txBody>
                  <a:tcPr/>
                </a:tc>
                <a:tc>
                  <a:txBody>
                    <a:bodyPr/>
                    <a:lstStyle/>
                    <a:p>
                      <a:r>
                        <a:rPr lang="en-US" dirty="0" smtClean="0"/>
                        <a:t>Bond</a:t>
                      </a:r>
                      <a:r>
                        <a:rPr lang="en-US" baseline="0" dirty="0" smtClean="0"/>
                        <a:t>  convertible to common stock</a:t>
                      </a:r>
                      <a:endParaRPr lang="en-US" dirty="0"/>
                    </a:p>
                  </a:txBody>
                  <a:tcPr/>
                </a:tc>
                <a:tc>
                  <a:txBody>
                    <a:bodyPr/>
                    <a:lstStyle/>
                    <a:p>
                      <a:r>
                        <a:rPr lang="en-US" dirty="0" smtClean="0"/>
                        <a:t>OE &amp; OTC</a:t>
                      </a:r>
                      <a:endParaRPr lang="en-US" dirty="0"/>
                    </a:p>
                  </a:txBody>
                  <a:tcPr/>
                </a:tc>
                <a:tc>
                  <a:txBody>
                    <a:bodyPr/>
                    <a:lstStyle/>
                    <a:p>
                      <a:r>
                        <a:rPr lang="en-US" dirty="0" smtClean="0"/>
                        <a:t>No </a:t>
                      </a:r>
                      <a:endParaRPr lang="en-US" dirty="0"/>
                    </a:p>
                  </a:txBody>
                  <a:tcPr/>
                </a:tc>
              </a:tr>
              <a:tr h="370840">
                <a:tc>
                  <a:txBody>
                    <a:bodyPr/>
                    <a:lstStyle/>
                    <a:p>
                      <a:r>
                        <a:rPr lang="en-US" dirty="0" smtClean="0"/>
                        <a:t>E. Derivative</a:t>
                      </a:r>
                      <a:r>
                        <a:rPr lang="en-US" baseline="0" dirty="0" smtClean="0"/>
                        <a:t> Securities</a:t>
                      </a:r>
                      <a:endParaRPr lang="en-US" dirty="0"/>
                    </a:p>
                  </a:txBody>
                  <a:tcPr/>
                </a:tc>
                <a:tc>
                  <a:txBody>
                    <a:bodyPr/>
                    <a:lstStyle/>
                    <a:p>
                      <a:r>
                        <a:rPr lang="en-US" dirty="0" smtClean="0"/>
                        <a:t>Options, commodity futures, financial futures, rights,</a:t>
                      </a:r>
                      <a:r>
                        <a:rPr lang="en-US" baseline="0" dirty="0" smtClean="0"/>
                        <a:t> warrants, etc</a:t>
                      </a:r>
                      <a:endParaRPr lang="en-US" dirty="0"/>
                    </a:p>
                  </a:txBody>
                  <a:tcPr/>
                </a:tc>
                <a:tc>
                  <a:txBody>
                    <a:bodyPr/>
                    <a:lstStyle/>
                    <a:p>
                      <a:r>
                        <a:rPr lang="en-US" dirty="0" smtClean="0"/>
                        <a:t>OE</a:t>
                      </a:r>
                      <a:r>
                        <a:rPr lang="en-US" baseline="0" dirty="0" smtClean="0"/>
                        <a:t> and Option exchanges</a:t>
                      </a:r>
                      <a:endParaRPr lang="en-US" dirty="0"/>
                    </a:p>
                  </a:txBody>
                  <a:tcPr/>
                </a:tc>
                <a:tc>
                  <a:txBody>
                    <a:bodyPr/>
                    <a:lstStyle/>
                    <a:p>
                      <a:r>
                        <a:rPr lang="en-US" dirty="0" smtClean="0"/>
                        <a:t>Only</a:t>
                      </a:r>
                      <a:r>
                        <a:rPr lang="en-US" baseline="0" dirty="0" smtClean="0"/>
                        <a:t> commodity futures</a:t>
                      </a:r>
                      <a:endParaRPr lang="en-US" dirty="0"/>
                    </a:p>
                  </a:txBody>
                  <a:tcPr/>
                </a:tc>
              </a:tr>
              <a:tr h="37084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bl>
          </a:graphicData>
        </a:graphic>
      </p:graphicFrame>
      <p:sp>
        <p:nvSpPr>
          <p:cNvPr id="5" name="Slide Number Placeholder 4"/>
          <p:cNvSpPr>
            <a:spLocks noGrp="1"/>
          </p:cNvSpPr>
          <p:nvPr>
            <p:ph type="sldNum" sz="quarter" idx="12"/>
          </p:nvPr>
        </p:nvSpPr>
        <p:spPr/>
        <p:txBody>
          <a:bodyPr/>
          <a:lstStyle/>
          <a:p>
            <a:fld id="{B6F15528-21DE-4FAA-801E-634DDDAF4B2B}" type="slidenum">
              <a:rPr lang="en-US" smtClean="0"/>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Process</a:t>
            </a:r>
            <a:endParaRPr lang="en-US" dirty="0"/>
          </a:p>
        </p:txBody>
      </p:sp>
      <p:sp>
        <p:nvSpPr>
          <p:cNvPr id="3" name="Content Placeholder 2"/>
          <p:cNvSpPr>
            <a:spLocks noGrp="1"/>
          </p:cNvSpPr>
          <p:nvPr>
            <p:ph idx="1"/>
          </p:nvPr>
        </p:nvSpPr>
        <p:spPr/>
        <p:txBody>
          <a:bodyPr>
            <a:normAutofit/>
          </a:bodyPr>
          <a:lstStyle/>
          <a:p>
            <a:r>
              <a:rPr lang="en-US" dirty="0" smtClean="0"/>
              <a:t>Two-step process</a:t>
            </a:r>
          </a:p>
          <a:p>
            <a:pPr lvl="1"/>
            <a:r>
              <a:rPr lang="en-US" dirty="0" smtClean="0"/>
              <a:t>Assets allocation: refers to choice among broad assets classes such as stocks, bonds, real estates, commodities, etc</a:t>
            </a:r>
          </a:p>
          <a:p>
            <a:pPr lvl="1"/>
            <a:r>
              <a:rPr lang="en-US" dirty="0" smtClean="0"/>
              <a:t>Security selection: refers to choice of particular securities to hold within each asset class such as stock of A company, B company, etc.</a:t>
            </a:r>
          </a:p>
          <a:p>
            <a:pPr lvl="1">
              <a:buNone/>
            </a:pPr>
            <a:endParaRPr lang="en-US"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Assets Allocation and Security Selection* </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Assets allocation example: you decided to invest your total investible fund of Rs 1 million in the following proportion among 3 broad assets classes.</a:t>
            </a:r>
          </a:p>
          <a:p>
            <a:pPr lvl="1"/>
            <a:r>
              <a:rPr lang="en-US" dirty="0" smtClean="0"/>
              <a:t>Stock 			60%</a:t>
            </a:r>
          </a:p>
          <a:p>
            <a:pPr lvl="1"/>
            <a:r>
              <a:rPr lang="en-US" dirty="0" smtClean="0"/>
              <a:t>Bond 			30%</a:t>
            </a:r>
          </a:p>
          <a:p>
            <a:pPr lvl="1"/>
            <a:r>
              <a:rPr lang="en-US" dirty="0" smtClean="0"/>
              <a:t>Money market sec 	10%</a:t>
            </a:r>
          </a:p>
          <a:p>
            <a:r>
              <a:rPr lang="en-US" dirty="0" smtClean="0"/>
              <a:t>Security selection: you may choose the stocks (and the proportion therein) of </a:t>
            </a:r>
            <a:r>
              <a:rPr lang="en-US" dirty="0" err="1" smtClean="0"/>
              <a:t>Nabil</a:t>
            </a:r>
            <a:r>
              <a:rPr lang="en-US" dirty="0" smtClean="0"/>
              <a:t> Bank, </a:t>
            </a:r>
            <a:r>
              <a:rPr lang="en-US" dirty="0" err="1" smtClean="0"/>
              <a:t>Kumari</a:t>
            </a:r>
            <a:r>
              <a:rPr lang="en-US" dirty="0" smtClean="0"/>
              <a:t> Bank and </a:t>
            </a:r>
            <a:r>
              <a:rPr lang="en-US" dirty="0" err="1" smtClean="0"/>
              <a:t>Chilime</a:t>
            </a:r>
            <a:r>
              <a:rPr lang="en-US" dirty="0" smtClean="0"/>
              <a:t> Hydropower from about 230 listed stocks in Nepal Stock Exchange to invest your Rs 0.6 million set aside to invest in stock. </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Investment process, alternative approach*</a:t>
            </a:r>
            <a:endParaRPr lang="en-US" dirty="0"/>
          </a:p>
        </p:txBody>
      </p:sp>
      <p:sp>
        <p:nvSpPr>
          <p:cNvPr id="3" name="Content Placeholder 2"/>
          <p:cNvSpPr>
            <a:spLocks noGrp="1"/>
          </p:cNvSpPr>
          <p:nvPr>
            <p:ph idx="1"/>
          </p:nvPr>
        </p:nvSpPr>
        <p:spPr/>
        <p:txBody>
          <a:bodyPr>
            <a:normAutofit fontScale="77500" lnSpcReduction="20000"/>
          </a:bodyPr>
          <a:lstStyle/>
          <a:p>
            <a:r>
              <a:rPr lang="en-US" b="1" dirty="0" smtClean="0"/>
              <a:t>Set investment policy</a:t>
            </a:r>
            <a:r>
              <a:rPr lang="en-US" dirty="0" smtClean="0"/>
              <a:t> – set investment objectives such as invest for old age, or invest for holiday trip.</a:t>
            </a:r>
          </a:p>
          <a:p>
            <a:r>
              <a:rPr lang="en-US" b="1" dirty="0" smtClean="0"/>
              <a:t>Perform security analysis</a:t>
            </a:r>
            <a:r>
              <a:rPr lang="en-US" dirty="0" smtClean="0"/>
              <a:t> – analysis of securities using technical and fundamental analysis technique to choose from</a:t>
            </a:r>
          </a:p>
          <a:p>
            <a:r>
              <a:rPr lang="en-US" b="1" dirty="0" smtClean="0"/>
              <a:t>Construct a portfolio </a:t>
            </a:r>
            <a:r>
              <a:rPr lang="en-US" dirty="0" smtClean="0"/>
              <a:t>– identifying those specific assets in which to invest, as well as determining the proportions of the wealth to put into each one</a:t>
            </a:r>
          </a:p>
          <a:p>
            <a:r>
              <a:rPr lang="en-US" b="1" dirty="0" smtClean="0"/>
              <a:t>Revise the portfolio </a:t>
            </a:r>
            <a:r>
              <a:rPr lang="en-US" dirty="0" smtClean="0"/>
              <a:t>– periodic repetition of previous 3 steps</a:t>
            </a:r>
          </a:p>
          <a:p>
            <a:r>
              <a:rPr lang="en-US" b="1" dirty="0" smtClean="0"/>
              <a:t>Evaluate the performance of the portfolio </a:t>
            </a:r>
            <a:r>
              <a:rPr lang="en-US" dirty="0" smtClean="0"/>
              <a:t>– determining periodically how the portfolio performed in terms of return and risk  </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fontScale="90000"/>
          </a:bodyPr>
          <a:lstStyle/>
          <a:p>
            <a:r>
              <a:rPr lang="en-US" dirty="0" smtClean="0"/>
              <a:t>Financial Markets and the Economy</a:t>
            </a:r>
            <a:endParaRPr lang="en-US" dirty="0"/>
          </a:p>
        </p:txBody>
      </p:sp>
      <p:sp>
        <p:nvSpPr>
          <p:cNvPr id="3" name="Content Placeholder 2"/>
          <p:cNvSpPr>
            <a:spLocks noGrp="1"/>
          </p:cNvSpPr>
          <p:nvPr>
            <p:ph idx="1"/>
          </p:nvPr>
        </p:nvSpPr>
        <p:spPr>
          <a:xfrm>
            <a:off x="457200" y="1295400"/>
            <a:ext cx="8229600" cy="4830763"/>
          </a:xfrm>
        </p:spPr>
        <p:txBody>
          <a:bodyPr/>
          <a:lstStyle/>
          <a:p>
            <a:r>
              <a:rPr lang="en-US" dirty="0" smtClean="0"/>
              <a:t>Role of financial markets:</a:t>
            </a:r>
          </a:p>
          <a:p>
            <a:pPr lvl="1"/>
            <a:r>
              <a:rPr lang="en-US" dirty="0" smtClean="0"/>
              <a:t>Informational role: Rs 2000 for the stock of </a:t>
            </a:r>
            <a:r>
              <a:rPr lang="en-US" dirty="0" err="1" smtClean="0"/>
              <a:t>Nabil</a:t>
            </a:r>
            <a:r>
              <a:rPr lang="en-US" dirty="0" smtClean="0"/>
              <a:t> Bank and Rs 200 for Kist  Bank set by the market conveys many things about these two banks</a:t>
            </a:r>
          </a:p>
          <a:p>
            <a:pPr lvl="1"/>
            <a:r>
              <a:rPr lang="en-US" dirty="0" smtClean="0"/>
              <a:t>Consumption of timing: you can save current income for the future consumption and borrow now against future income to time your consumption</a:t>
            </a:r>
          </a:p>
          <a:p>
            <a:pPr lvl="1"/>
            <a:r>
              <a:rPr lang="en-US" dirty="0" smtClean="0"/>
              <a:t>Allocation of risk: choose asset class to math risk preference</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Clients/ Players of Financial System</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Households – they are net savers hence supply funds to firms by buying their securities and earn income on their fund</a:t>
            </a:r>
          </a:p>
          <a:p>
            <a:r>
              <a:rPr lang="en-US" dirty="0" smtClean="0"/>
              <a:t>Firms – they are net borrowers. They raise fund by issuing securities and invest in productive assets. The income from these assets are distributed to suppliers of fund</a:t>
            </a:r>
          </a:p>
          <a:p>
            <a:r>
              <a:rPr lang="en-US" dirty="0" smtClean="0"/>
              <a:t>Government – it can be borrower or lender. When there is budget deficit (tax revenue falling short of expenditures) it borrows. When there is budget surplus, it lends (or retires debt). Nepal Government has always been the net borrower till date.  </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dirty="0" smtClean="0"/>
              <a:t> Players of Financial System, </a:t>
            </a:r>
            <a:r>
              <a:rPr lang="en-US" dirty="0" err="1" smtClean="0"/>
              <a:t>contd</a:t>
            </a:r>
            <a:r>
              <a:rPr lang="en-US" dirty="0" smtClean="0"/>
              <a:t>…</a:t>
            </a:r>
            <a:endParaRPr lang="en-US" dirty="0"/>
          </a:p>
        </p:txBody>
      </p:sp>
      <p:sp>
        <p:nvSpPr>
          <p:cNvPr id="3" name="Content Placeholder 2"/>
          <p:cNvSpPr>
            <a:spLocks noGrp="1"/>
          </p:cNvSpPr>
          <p:nvPr>
            <p:ph idx="1"/>
          </p:nvPr>
        </p:nvSpPr>
        <p:spPr>
          <a:xfrm>
            <a:off x="457200" y="1447800"/>
            <a:ext cx="8229600" cy="4678363"/>
          </a:xfrm>
        </p:spPr>
        <p:txBody>
          <a:bodyPr>
            <a:normAutofit/>
          </a:bodyPr>
          <a:lstStyle/>
          <a:p>
            <a:r>
              <a:rPr lang="en-US" dirty="0" smtClean="0"/>
              <a:t>Between the ultimate borrowers (e.g. firms) and the ultimate lenders (e.g. households) lie other important players in the economy. They are:</a:t>
            </a:r>
          </a:p>
          <a:p>
            <a:pPr lvl="1"/>
            <a:r>
              <a:rPr lang="en-US" dirty="0" smtClean="0"/>
              <a:t>Financial intermediaries</a:t>
            </a:r>
          </a:p>
          <a:p>
            <a:pPr lvl="1"/>
            <a:r>
              <a:rPr lang="en-US" dirty="0" smtClean="0"/>
              <a:t>Investment companies </a:t>
            </a:r>
          </a:p>
          <a:p>
            <a:pPr lvl="1"/>
            <a:r>
              <a:rPr lang="en-US" dirty="0" smtClean="0"/>
              <a:t>Investment bankers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Intermediaries</a:t>
            </a:r>
            <a:endParaRPr lang="en-US" dirty="0"/>
          </a:p>
        </p:txBody>
      </p:sp>
      <p:sp>
        <p:nvSpPr>
          <p:cNvPr id="3" name="Content Placeholder 2"/>
          <p:cNvSpPr>
            <a:spLocks noGrp="1"/>
          </p:cNvSpPr>
          <p:nvPr>
            <p:ph idx="1"/>
          </p:nvPr>
        </p:nvSpPr>
        <p:spPr/>
        <p:txBody>
          <a:bodyPr>
            <a:normAutofit fontScale="92500"/>
          </a:bodyPr>
          <a:lstStyle/>
          <a:p>
            <a:r>
              <a:rPr lang="en-US" dirty="0" smtClean="0"/>
              <a:t>Financial intermediaries </a:t>
            </a:r>
          </a:p>
          <a:p>
            <a:pPr lvl="1"/>
            <a:r>
              <a:rPr lang="en-US" dirty="0" smtClean="0"/>
              <a:t>issue their own securities to raise funds to purchase the securities of other companies. </a:t>
            </a:r>
          </a:p>
          <a:p>
            <a:pPr lvl="1"/>
            <a:r>
              <a:rPr lang="en-US" dirty="0" smtClean="0"/>
              <a:t>Examples – banks, investment companies, insurance companies</a:t>
            </a:r>
          </a:p>
          <a:p>
            <a:pPr lvl="1"/>
            <a:r>
              <a:rPr lang="en-US" dirty="0" smtClean="0"/>
              <a:t>A bank, for example, raises fund by taking deposit (borrowing) and lend that money to other borrowers. </a:t>
            </a:r>
          </a:p>
          <a:p>
            <a:pPr lvl="1"/>
            <a:r>
              <a:rPr lang="en-US" dirty="0" smtClean="0"/>
              <a:t>Financial intermediaries’ assets and liabilities are overwhelmingly financial in nature as compared to that of nonfinancial firms. </a:t>
            </a:r>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Mini Project</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Download the financial statements of </a:t>
            </a:r>
            <a:r>
              <a:rPr lang="en-US" dirty="0" err="1" smtClean="0"/>
              <a:t>Kumari</a:t>
            </a:r>
            <a:r>
              <a:rPr lang="en-US" dirty="0" smtClean="0"/>
              <a:t> Bank and </a:t>
            </a:r>
            <a:r>
              <a:rPr lang="en-US" dirty="0" err="1" smtClean="0"/>
              <a:t>Chilime</a:t>
            </a:r>
            <a:r>
              <a:rPr lang="en-US" dirty="0" smtClean="0"/>
              <a:t> Hydropower Co. Ltd. for the most recent year and find out the share of real assets and financial assets in total assets for each company. </a:t>
            </a:r>
          </a:p>
          <a:p>
            <a:pPr lvl="1"/>
            <a:r>
              <a:rPr lang="en-US" dirty="0" smtClean="0"/>
              <a:t>What is the share of real assets in both companies?</a:t>
            </a:r>
          </a:p>
          <a:p>
            <a:pPr lvl="1"/>
            <a:r>
              <a:rPr lang="en-US" dirty="0" smtClean="0"/>
              <a:t>What is the share of financial assets in both companies?</a:t>
            </a:r>
          </a:p>
          <a:p>
            <a:pPr lvl="1"/>
            <a:r>
              <a:rPr lang="en-US" dirty="0" smtClean="0"/>
              <a:t>Are they in line with what you studied about the share of financial assets and real assets in financial and nonfinancial companies?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Companies</a:t>
            </a:r>
            <a:endParaRPr lang="en-US" dirty="0"/>
          </a:p>
        </p:txBody>
      </p:sp>
      <p:sp>
        <p:nvSpPr>
          <p:cNvPr id="3" name="Content Placeholder 2"/>
          <p:cNvSpPr>
            <a:spLocks noGrp="1"/>
          </p:cNvSpPr>
          <p:nvPr>
            <p:ph idx="1"/>
          </p:nvPr>
        </p:nvSpPr>
        <p:spPr/>
        <p:txBody>
          <a:bodyPr>
            <a:normAutofit/>
          </a:bodyPr>
          <a:lstStyle/>
          <a:p>
            <a:r>
              <a:rPr lang="en-US" dirty="0" smtClean="0"/>
              <a:t>Investment companies</a:t>
            </a:r>
          </a:p>
          <a:p>
            <a:pPr lvl="1"/>
            <a:r>
              <a:rPr lang="en-US" dirty="0" smtClean="0"/>
              <a:t> pool and manage the money of many investors</a:t>
            </a:r>
          </a:p>
          <a:p>
            <a:pPr lvl="1"/>
            <a:r>
              <a:rPr lang="en-US" dirty="0" smtClean="0"/>
              <a:t>run mutual funds and also design portfolios for large investors</a:t>
            </a:r>
          </a:p>
          <a:p>
            <a:pPr lvl="1"/>
            <a:r>
              <a:rPr lang="en-US" dirty="0" smtClean="0"/>
              <a:t>offer professional management service and enjoy economics of scale in operation</a:t>
            </a:r>
          </a:p>
          <a:p>
            <a:pPr lvl="1"/>
            <a:r>
              <a:rPr lang="en-US" dirty="0" smtClean="0"/>
              <a:t>In Nepal, however, their role is still insignificant. </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Bankers</a:t>
            </a:r>
            <a:endParaRPr lang="en-US" dirty="0"/>
          </a:p>
        </p:txBody>
      </p:sp>
      <p:sp>
        <p:nvSpPr>
          <p:cNvPr id="3" name="Content Placeholder 2"/>
          <p:cNvSpPr>
            <a:spLocks noGrp="1"/>
          </p:cNvSpPr>
          <p:nvPr>
            <p:ph idx="1"/>
          </p:nvPr>
        </p:nvSpPr>
        <p:spPr/>
        <p:txBody>
          <a:bodyPr>
            <a:normAutofit/>
          </a:bodyPr>
          <a:lstStyle/>
          <a:p>
            <a:r>
              <a:rPr lang="en-US" dirty="0" smtClean="0"/>
              <a:t>Investment banker: </a:t>
            </a:r>
          </a:p>
          <a:p>
            <a:pPr lvl="1"/>
            <a:r>
              <a:rPr lang="en-US" dirty="0" smtClean="0"/>
              <a:t>act as an intermediary between issuers and the ultimate purchasers of securities</a:t>
            </a:r>
          </a:p>
          <a:p>
            <a:pPr lvl="1"/>
            <a:r>
              <a:rPr lang="en-US" dirty="0" smtClean="0"/>
              <a:t>underwrite the securities and manage the issue as well</a:t>
            </a:r>
          </a:p>
          <a:p>
            <a:pPr lvl="1"/>
            <a:r>
              <a:rPr lang="en-US" dirty="0" smtClean="0"/>
              <a:t>advise the issuing companies on:</a:t>
            </a:r>
          </a:p>
          <a:p>
            <a:pPr lvl="2"/>
            <a:r>
              <a:rPr lang="en-US" dirty="0" smtClean="0"/>
              <a:t>the types of securities to be issued, </a:t>
            </a:r>
          </a:p>
          <a:p>
            <a:pPr lvl="2"/>
            <a:r>
              <a:rPr lang="en-US" dirty="0" smtClean="0"/>
              <a:t>price to be charged,</a:t>
            </a:r>
          </a:p>
          <a:p>
            <a:pPr lvl="2"/>
            <a:r>
              <a:rPr lang="en-US" dirty="0" smtClean="0"/>
              <a:t> issue timing, etc. </a:t>
            </a:r>
          </a:p>
          <a:p>
            <a:pPr>
              <a:buNone/>
            </a:pP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Fill in the Following Table</a:t>
            </a:r>
            <a:endParaRPr lang="en-US" dirty="0"/>
          </a:p>
        </p:txBody>
      </p:sp>
      <p:graphicFrame>
        <p:nvGraphicFramePr>
          <p:cNvPr id="4" name="Content Placeholder 3"/>
          <p:cNvGraphicFramePr>
            <a:graphicFrameLocks noGrp="1"/>
          </p:cNvGraphicFramePr>
          <p:nvPr>
            <p:ph idx="1"/>
          </p:nvPr>
        </p:nvGraphicFramePr>
        <p:xfrm>
          <a:off x="457200" y="1600200"/>
          <a:ext cx="8229600" cy="4124960"/>
        </p:xfrm>
        <a:graphic>
          <a:graphicData uri="http://schemas.openxmlformats.org/drawingml/2006/table">
            <a:tbl>
              <a:tblPr firstRow="1" bandRow="1">
                <a:tableStyleId>{5C22544A-7EE6-4342-B048-85BDC9FD1C3A}</a:tableStyleId>
              </a:tblPr>
              <a:tblGrid>
                <a:gridCol w="2743200"/>
                <a:gridCol w="2743200"/>
                <a:gridCol w="2743200"/>
              </a:tblGrid>
              <a:tr h="370840">
                <a:tc>
                  <a:txBody>
                    <a:bodyPr/>
                    <a:lstStyle/>
                    <a:p>
                      <a:r>
                        <a:rPr lang="en-US" dirty="0" smtClean="0"/>
                        <a:t>Financial intermediaries </a:t>
                      </a:r>
                      <a:endParaRPr lang="en-US" dirty="0"/>
                    </a:p>
                  </a:txBody>
                  <a:tcPr/>
                </a:tc>
                <a:tc>
                  <a:txBody>
                    <a:bodyPr/>
                    <a:lstStyle/>
                    <a:p>
                      <a:r>
                        <a:rPr lang="en-US" dirty="0" smtClean="0"/>
                        <a:t>Investment companies </a:t>
                      </a:r>
                      <a:endParaRPr lang="en-US" dirty="0"/>
                    </a:p>
                  </a:txBody>
                  <a:tcPr/>
                </a:tc>
                <a:tc>
                  <a:txBody>
                    <a:bodyPr/>
                    <a:lstStyle/>
                    <a:p>
                      <a:r>
                        <a:rPr lang="en-US" dirty="0" smtClean="0"/>
                        <a:t>Investment</a:t>
                      </a:r>
                      <a:r>
                        <a:rPr lang="en-US" baseline="0" dirty="0" smtClean="0"/>
                        <a:t> bankers</a:t>
                      </a:r>
                      <a:endParaRPr lang="en-US" dirty="0"/>
                    </a:p>
                  </a:txBody>
                  <a:tcPr/>
                </a:tc>
              </a:tr>
              <a:tr h="370840">
                <a:tc>
                  <a:txBody>
                    <a:bodyPr/>
                    <a:lstStyle/>
                    <a:p>
                      <a:pPr marL="342900" indent="-342900">
                        <a:buAutoNum type="alphaLcPeriod"/>
                      </a:pPr>
                      <a:r>
                        <a:rPr lang="en-US" dirty="0" smtClean="0"/>
                        <a:t>Commercial banks</a:t>
                      </a:r>
                    </a:p>
                    <a:p>
                      <a:pPr marL="342900" indent="-342900">
                        <a:buAutoNum type="arabicPeriod"/>
                      </a:pPr>
                      <a:r>
                        <a:rPr lang="en-US" dirty="0" smtClean="0"/>
                        <a:t>…</a:t>
                      </a:r>
                    </a:p>
                    <a:p>
                      <a:pPr marL="342900" indent="-342900">
                        <a:buAutoNum type="arabicPeriod"/>
                      </a:pPr>
                      <a:r>
                        <a:rPr lang="en-US" dirty="0" smtClean="0"/>
                        <a:t>…</a:t>
                      </a:r>
                    </a:p>
                    <a:p>
                      <a:pPr marL="342900" indent="-342900">
                        <a:buAutoNum type="arabicPeriod"/>
                      </a:pPr>
                      <a:r>
                        <a:rPr lang="en-US" dirty="0" smtClean="0"/>
                        <a:t>…</a:t>
                      </a:r>
                    </a:p>
                    <a:p>
                      <a:pPr marL="342900" indent="-342900">
                        <a:buNone/>
                      </a:pPr>
                      <a:r>
                        <a:rPr lang="en-US" dirty="0" smtClean="0"/>
                        <a:t>b. Insurance companies</a:t>
                      </a:r>
                    </a:p>
                    <a:p>
                      <a:pPr marL="342900" indent="-342900">
                        <a:buAutoNum type="arabicPeriod"/>
                      </a:pPr>
                      <a:r>
                        <a:rPr lang="en-US" baseline="0" dirty="0" smtClean="0"/>
                        <a:t>…</a:t>
                      </a:r>
                    </a:p>
                    <a:p>
                      <a:pPr marL="342900" indent="-342900">
                        <a:buAutoNum type="arabicPeriod"/>
                      </a:pPr>
                      <a:r>
                        <a:rPr lang="en-US" baseline="0" dirty="0" smtClean="0"/>
                        <a:t>…</a:t>
                      </a:r>
                    </a:p>
                    <a:p>
                      <a:pPr marL="342900" indent="-342900">
                        <a:buAutoNum type="arabicPeriod"/>
                      </a:pPr>
                      <a:r>
                        <a:rPr lang="en-US" baseline="0" dirty="0" smtClean="0"/>
                        <a:t>…</a:t>
                      </a:r>
                    </a:p>
                    <a:p>
                      <a:pPr marL="342900" indent="-342900">
                        <a:buNone/>
                      </a:pPr>
                      <a:r>
                        <a:rPr lang="en-US" baseline="0" dirty="0" smtClean="0"/>
                        <a:t>c. Others</a:t>
                      </a:r>
                    </a:p>
                    <a:p>
                      <a:pPr marL="342900" indent="-342900">
                        <a:buAutoNum type="arabicPeriod"/>
                      </a:pPr>
                      <a:r>
                        <a:rPr lang="en-US" baseline="0" dirty="0" smtClean="0"/>
                        <a:t>…</a:t>
                      </a:r>
                    </a:p>
                    <a:p>
                      <a:pPr marL="342900" indent="-342900">
                        <a:buAutoNum type="arabicPeriod"/>
                      </a:pPr>
                      <a:r>
                        <a:rPr lang="en-US" baseline="0" dirty="0" smtClean="0"/>
                        <a:t>…</a:t>
                      </a:r>
                    </a:p>
                    <a:p>
                      <a:pPr marL="342900" indent="-342900">
                        <a:buAutoNum type="arabicPeriod"/>
                      </a:pPr>
                      <a:r>
                        <a:rPr lang="en-US" baseline="0" dirty="0" smtClean="0"/>
                        <a:t>…</a:t>
                      </a:r>
                      <a:endParaRPr lang="en-US" dirty="0"/>
                    </a:p>
                  </a:txBody>
                  <a:tcPr/>
                </a:tc>
                <a:tc>
                  <a:txBody>
                    <a:bodyPr/>
                    <a:lstStyle/>
                    <a:p>
                      <a:pPr marL="342900" indent="-342900">
                        <a:buAutoNum type="arabicPeriod"/>
                      </a:pPr>
                      <a:r>
                        <a:rPr lang="en-US" dirty="0" smtClean="0"/>
                        <a:t>…</a:t>
                      </a:r>
                    </a:p>
                    <a:p>
                      <a:pPr marL="342900" indent="-342900">
                        <a:buAutoNum type="arabicPeriod"/>
                      </a:pPr>
                      <a:r>
                        <a:rPr lang="en-US" dirty="0" smtClean="0"/>
                        <a:t>…</a:t>
                      </a:r>
                    </a:p>
                    <a:p>
                      <a:pPr marL="342900" indent="-342900">
                        <a:buAutoNum type="arabicPeriod"/>
                      </a:pPr>
                      <a:r>
                        <a:rPr lang="en-US" dirty="0" smtClean="0"/>
                        <a:t>…</a:t>
                      </a:r>
                      <a:endParaRPr lang="en-US" dirty="0"/>
                    </a:p>
                  </a:txBody>
                  <a:tcPr/>
                </a:tc>
                <a:tc>
                  <a:txBody>
                    <a:bodyPr/>
                    <a:lstStyle/>
                    <a:p>
                      <a:pPr marL="342900" indent="-342900">
                        <a:buAutoNum type="arabicPeriod"/>
                      </a:pPr>
                      <a:r>
                        <a:rPr lang="en-US" dirty="0" smtClean="0"/>
                        <a:t>…</a:t>
                      </a:r>
                    </a:p>
                    <a:p>
                      <a:pPr marL="342900" indent="-342900">
                        <a:buAutoNum type="arabicPeriod"/>
                      </a:pPr>
                      <a:r>
                        <a:rPr lang="en-US" dirty="0" smtClean="0"/>
                        <a:t>…</a:t>
                      </a:r>
                    </a:p>
                    <a:p>
                      <a:pPr marL="342900" indent="-342900">
                        <a:buAutoNum type="arabicPeriod"/>
                      </a:pPr>
                      <a:r>
                        <a:rPr lang="en-US" dirty="0" smtClean="0"/>
                        <a:t>…</a:t>
                      </a:r>
                      <a:endParaRPr lang="en-US" dirty="0"/>
                    </a:p>
                  </a:txBody>
                  <a:tcPr/>
                </a:tc>
              </a:tr>
              <a:tr h="370840">
                <a:tc>
                  <a:txBody>
                    <a:bodyPr/>
                    <a:lstStyle/>
                    <a:p>
                      <a:pPr marL="342900" indent="-342900">
                        <a:buNone/>
                      </a:pPr>
                      <a:endParaRPr lang="en-US" dirty="0"/>
                    </a:p>
                  </a:txBody>
                  <a:tcPr/>
                </a:tc>
                <a:tc>
                  <a:txBody>
                    <a:bodyPr/>
                    <a:lstStyle/>
                    <a:p>
                      <a:pPr marL="342900" indent="-342900">
                        <a:buAutoNum type="arabicPeriod"/>
                      </a:pPr>
                      <a:endParaRPr lang="en-US" dirty="0"/>
                    </a:p>
                  </a:txBody>
                  <a:tcPr/>
                </a:tc>
                <a:tc>
                  <a:txBody>
                    <a:bodyPr/>
                    <a:lstStyle/>
                    <a:p>
                      <a:pPr marL="342900" indent="-342900">
                        <a:buAutoNum type="arabicPeriod"/>
                      </a:pPr>
                      <a:endParaRPr lang="en-US" dirty="0"/>
                    </a:p>
                  </a:txBody>
                  <a:tcPr/>
                </a:tc>
              </a:tr>
            </a:tbl>
          </a:graphicData>
        </a:graphic>
      </p:graphicFrame>
      <p:sp>
        <p:nvSpPr>
          <p:cNvPr id="5" name="Slide Number Placeholder 4"/>
          <p:cNvSpPr>
            <a:spLocks noGrp="1"/>
          </p:cNvSpPr>
          <p:nvPr>
            <p:ph type="sldNum" sz="quarter" idx="12"/>
          </p:nvPr>
        </p:nvSpPr>
        <p:spPr/>
        <p:txBody>
          <a:bodyPr/>
          <a:lstStyle/>
          <a:p>
            <a:fld id="{B6F15528-21DE-4FAA-801E-634DDDAF4B2B}" type="slidenum">
              <a:rPr lang="en-US" smtClean="0"/>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Recent Trends </a:t>
            </a:r>
            <a:endParaRPr lang="en-US" dirty="0"/>
          </a:p>
        </p:txBody>
      </p:sp>
      <p:sp>
        <p:nvSpPr>
          <p:cNvPr id="3" name="Content Placeholder 2"/>
          <p:cNvSpPr>
            <a:spLocks noGrp="1"/>
          </p:cNvSpPr>
          <p:nvPr>
            <p:ph idx="1"/>
          </p:nvPr>
        </p:nvSpPr>
        <p:spPr/>
        <p:txBody>
          <a:bodyPr/>
          <a:lstStyle/>
          <a:p>
            <a:r>
              <a:rPr lang="en-US" dirty="0" smtClean="0"/>
              <a:t>Globalization</a:t>
            </a:r>
          </a:p>
          <a:p>
            <a:r>
              <a:rPr lang="en-US" dirty="0" smtClean="0"/>
              <a:t>Securitization </a:t>
            </a:r>
          </a:p>
          <a:p>
            <a:r>
              <a:rPr lang="en-US" dirty="0" smtClean="0"/>
              <a:t>Financial engineering </a:t>
            </a:r>
          </a:p>
          <a:p>
            <a:r>
              <a:rPr lang="en-US" dirty="0" smtClean="0"/>
              <a:t>Information and computer networks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24</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1067</TotalTime>
  <Words>1528</Words>
  <Application>Microsoft Office PowerPoint</Application>
  <PresentationFormat>On-screen Show (4:3)</PresentationFormat>
  <Paragraphs>245</Paragraphs>
  <Slides>24</Slides>
  <Notes>6</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INVESTMENT ENVIRONMENT</vt:lpstr>
      <vt:lpstr>Learning outcomes</vt:lpstr>
      <vt:lpstr>Examples of Investment</vt:lpstr>
      <vt:lpstr>Definition of Investment</vt:lpstr>
      <vt:lpstr>Difference between Saving and Investment</vt:lpstr>
      <vt:lpstr>Real Assets Vs Financial Assets</vt:lpstr>
      <vt:lpstr>Identify the Type of Asset by Putting Cross (x)</vt:lpstr>
      <vt:lpstr>Real Assets Vs Financial Assets* contd…</vt:lpstr>
      <vt:lpstr>Investment Alternatives</vt:lpstr>
      <vt:lpstr>Investment Alternatives, contd…</vt:lpstr>
      <vt:lpstr>Investment Alternatives, contd…</vt:lpstr>
      <vt:lpstr>Investment Process</vt:lpstr>
      <vt:lpstr>Assets Allocation and Security Selection* </vt:lpstr>
      <vt:lpstr>Investment process, alternative approach*</vt:lpstr>
      <vt:lpstr>Financial Markets and the Economy</vt:lpstr>
      <vt:lpstr>Clients/ Players of Financial System</vt:lpstr>
      <vt:lpstr> Players of Financial System, contd…</vt:lpstr>
      <vt:lpstr>Financial Intermediaries</vt:lpstr>
      <vt:lpstr>Mini Project</vt:lpstr>
      <vt:lpstr>Investment Companies</vt:lpstr>
      <vt:lpstr>Investment Bankers</vt:lpstr>
      <vt:lpstr> Fill in the Following Table</vt:lpstr>
      <vt:lpstr>Recent Trends </vt:lpstr>
      <vt:lpstr>THANK YOU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ENVIRONMENT</dc:title>
  <dc:creator>rajan PC</dc:creator>
  <cp:lastModifiedBy>user</cp:lastModifiedBy>
  <cp:revision>95</cp:revision>
  <dcterms:created xsi:type="dcterms:W3CDTF">2006-08-16T00:00:00Z</dcterms:created>
  <dcterms:modified xsi:type="dcterms:W3CDTF">2014-05-06T23:29:35Z</dcterms:modified>
</cp:coreProperties>
</file>