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53"/>
  </p:notesMasterIdLst>
  <p:sldIdLst>
    <p:sldId id="256" r:id="rId2"/>
    <p:sldId id="257" r:id="rId3"/>
    <p:sldId id="303" r:id="rId4"/>
    <p:sldId id="304" r:id="rId5"/>
    <p:sldId id="259" r:id="rId6"/>
    <p:sldId id="260" r:id="rId7"/>
    <p:sldId id="336" r:id="rId8"/>
    <p:sldId id="337" r:id="rId9"/>
    <p:sldId id="340" r:id="rId10"/>
    <p:sldId id="341" r:id="rId11"/>
    <p:sldId id="342" r:id="rId12"/>
    <p:sldId id="338" r:id="rId13"/>
    <p:sldId id="343" r:id="rId14"/>
    <p:sldId id="344" r:id="rId15"/>
    <p:sldId id="339" r:id="rId16"/>
    <p:sldId id="345" r:id="rId17"/>
    <p:sldId id="346" r:id="rId18"/>
    <p:sldId id="350" r:id="rId19"/>
    <p:sldId id="351" r:id="rId20"/>
    <p:sldId id="347" r:id="rId21"/>
    <p:sldId id="352" r:id="rId22"/>
    <p:sldId id="353" r:id="rId23"/>
    <p:sldId id="348" r:id="rId24"/>
    <p:sldId id="354" r:id="rId25"/>
    <p:sldId id="355" r:id="rId26"/>
    <p:sldId id="356" r:id="rId27"/>
    <p:sldId id="357" r:id="rId28"/>
    <p:sldId id="358" r:id="rId29"/>
    <p:sldId id="359" r:id="rId30"/>
    <p:sldId id="360" r:id="rId31"/>
    <p:sldId id="373" r:id="rId32"/>
    <p:sldId id="361" r:id="rId33"/>
    <p:sldId id="374" r:id="rId34"/>
    <p:sldId id="362" r:id="rId35"/>
    <p:sldId id="363" r:id="rId36"/>
    <p:sldId id="375" r:id="rId37"/>
    <p:sldId id="376" r:id="rId38"/>
    <p:sldId id="377" r:id="rId39"/>
    <p:sldId id="380" r:id="rId40"/>
    <p:sldId id="381" r:id="rId41"/>
    <p:sldId id="382" r:id="rId42"/>
    <p:sldId id="387" r:id="rId43"/>
    <p:sldId id="383" r:id="rId44"/>
    <p:sldId id="388" r:id="rId45"/>
    <p:sldId id="389" r:id="rId46"/>
    <p:sldId id="390" r:id="rId47"/>
    <p:sldId id="384" r:id="rId48"/>
    <p:sldId id="391" r:id="rId49"/>
    <p:sldId id="392" r:id="rId50"/>
    <p:sldId id="393" r:id="rId51"/>
    <p:sldId id="394" r:id="rId5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734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42AE5F-18AA-4E01-977D-7804E2BE9036}" type="datetimeFigureOut">
              <a:rPr lang="en-US" smtClean="0"/>
              <a:pPr/>
              <a:t>5/10/2014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BEE994-CD26-4D14-A8EB-5376835DC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red.nrb.org.np/publications/economic_bulletin/Quarterly_Economic_Bulletin--2014-01_(Mid-January)-New.pdf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BEE994-CD26-4D14-A8EB-5376835DCEE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Visit: </a:t>
            </a:r>
            <a:r>
              <a:rPr lang="en-US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http://red.nrb.org.np/publications/economic_bulletin/Quarterly_Economic_Bulletin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for data on outstanding amount, ownership pattern and interest rates of Treasury bills in Nepal.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BEE994-CD26-4D14-A8EB-5376835DCEEB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Source: Quarterly Economic Bulletin, Vol. 48, Mid-Jan 2014, Number 2 , Nepal </a:t>
            </a:r>
            <a:r>
              <a:rPr lang="en-US" sz="1200" i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Rastra</a:t>
            </a:r>
            <a:r>
              <a:rPr lang="en-US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Bank, Kathmandu.</a:t>
            </a:r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BEE994-CD26-4D14-A8EB-5376835DCEEB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Source: Quarterly Economic Bulletin, Vol. 48, Mid-Jan 2014, Number 2 , Nepal </a:t>
            </a:r>
            <a:r>
              <a:rPr lang="en-US" sz="1200" i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Rastra</a:t>
            </a:r>
            <a:r>
              <a:rPr lang="en-US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Bank, Kathmandu.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BEE994-CD26-4D14-A8EB-5376835DCEEB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Source: Quarterly Economic Bulletin, Vol. 48, Mid-Jan 2014, Number 2 , Nepal </a:t>
            </a:r>
            <a:r>
              <a:rPr lang="en-US" sz="1200" i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Rastra</a:t>
            </a:r>
            <a:r>
              <a:rPr lang="en-US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Bank, Kathmandu.</a:t>
            </a:r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BEE994-CD26-4D14-A8EB-5376835DCEEB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4BFF0-92FF-46F4-81CB-91B0262A1A9F}" type="datetime1">
              <a:rPr lang="en-US" smtClean="0"/>
              <a:pPr/>
              <a:t>5/10/2014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34870-FD23-4752-8D52-5FAACE7E3FFC}" type="datetime1">
              <a:rPr lang="en-US" smtClean="0"/>
              <a:pPr/>
              <a:t>5/10/2014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0A7FD-ECBB-4BD8-BCD1-F4636D129ECD}" type="datetime1">
              <a:rPr lang="en-US" smtClean="0"/>
              <a:pPr/>
              <a:t>5/10/2014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C903-FE2B-4337-8D3E-937567D8DB49}" type="datetime1">
              <a:rPr lang="en-US" smtClean="0"/>
              <a:pPr/>
              <a:t>5/10/2014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AE167-F380-491B-B696-E8A653700803}" type="datetime1">
              <a:rPr lang="en-US" smtClean="0"/>
              <a:pPr/>
              <a:t>5/10/2014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6C884-94EE-4D07-A21E-35079548BAEB}" type="datetime1">
              <a:rPr lang="en-US" smtClean="0"/>
              <a:pPr/>
              <a:t>5/10/2014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762F-27E5-4536-B354-DB24C9F567A4}" type="datetime1">
              <a:rPr lang="en-US" smtClean="0"/>
              <a:pPr/>
              <a:t>5/10/2014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FC3D0-5D82-42A5-AC25-6FA3FD5BFAEA}" type="datetime1">
              <a:rPr lang="en-US" smtClean="0"/>
              <a:pPr/>
              <a:t>5/10/2014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45A1-D976-4DAD-81E7-8854E6C84E85}" type="datetime1">
              <a:rPr lang="en-US" smtClean="0"/>
              <a:pPr/>
              <a:t>5/10/2014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AD51E-9823-4506-AFA0-4109342685D9}" type="datetime1">
              <a:rPr lang="en-US" smtClean="0"/>
              <a:pPr/>
              <a:t>5/10/2014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A6250-95BB-48C1-AC5F-5C9EA527E2FC}" type="datetime1">
              <a:rPr lang="en-US" smtClean="0"/>
              <a:pPr/>
              <a:t>5/10/2014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3F0DFC8-7E40-48C5-8F14-C8D6C14918D0}" type="datetime1">
              <a:rPr lang="en-US" smtClean="0"/>
              <a:pPr/>
              <a:t>5/10/2014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/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hyperlink" Target="http://online.wsj.com/mdc/public/page/2_3022-djiahourly.html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Financial Markets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Rajan</a:t>
            </a:r>
            <a:r>
              <a:rPr lang="en-US" dirty="0" smtClean="0"/>
              <a:t> B. </a:t>
            </a:r>
            <a:r>
              <a:rPr lang="en-US" dirty="0" err="1" smtClean="0"/>
              <a:t>Paudel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By studying this unit, you will be able to: </a:t>
            </a:r>
          </a:p>
          <a:p>
            <a:pPr lvl="1"/>
            <a:r>
              <a:rPr lang="en-US" dirty="0" smtClean="0"/>
              <a:t>Understand the nature of money and capital markets, and stock and bond markets </a:t>
            </a:r>
          </a:p>
          <a:p>
            <a:pPr lvl="1"/>
            <a:r>
              <a:rPr lang="en-US" dirty="0" smtClean="0"/>
              <a:t>Understand the features of the securities traded in those markets</a:t>
            </a:r>
          </a:p>
          <a:p>
            <a:pPr lvl="1"/>
            <a:r>
              <a:rPr lang="en-US" dirty="0" smtClean="0"/>
              <a:t>Interpret the quotes of T-bills, bonds and common stocks</a:t>
            </a:r>
          </a:p>
          <a:p>
            <a:pPr lvl="1"/>
            <a:r>
              <a:rPr lang="en-US" dirty="0" smtClean="0"/>
              <a:t>Construct and interpret stock market indexes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Money Market and Capital Market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Money market:</a:t>
            </a:r>
          </a:p>
          <a:p>
            <a:pPr lvl="1"/>
            <a:r>
              <a:rPr lang="en-US" dirty="0" smtClean="0"/>
              <a:t>A market for short-term instruments such as T-bills, commercial paper, banker’s acceptance, etc</a:t>
            </a:r>
          </a:p>
          <a:p>
            <a:pPr lvl="1"/>
            <a:r>
              <a:rPr lang="en-US" dirty="0" smtClean="0"/>
              <a:t>A subsector of fixed-income securities</a:t>
            </a:r>
          </a:p>
          <a:p>
            <a:pPr lvl="1"/>
            <a:r>
              <a:rPr lang="en-US" dirty="0" smtClean="0"/>
              <a:t>Money market instruments are highly marketable, offer low-return, posses low-risk</a:t>
            </a:r>
          </a:p>
          <a:p>
            <a:pPr lvl="1"/>
            <a:r>
              <a:rPr lang="en-US" dirty="0" smtClean="0"/>
              <a:t>Trade in large denominations, so are out of the reach of small investors </a:t>
            </a:r>
          </a:p>
          <a:p>
            <a:pPr lvl="1"/>
            <a:r>
              <a:rPr lang="en-US" dirty="0" smtClean="0"/>
              <a:t>Participants - institutions requiring fund for short period,  and investors who have large unused fund</a:t>
            </a:r>
          </a:p>
          <a:p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Important Money Market Securities</a:t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Treasury Bills</a:t>
            </a:r>
            <a:endParaRPr lang="en-US" sz="2800" b="1" dirty="0" smtClean="0"/>
          </a:p>
          <a:p>
            <a:pPr lvl="1"/>
            <a:r>
              <a:rPr lang="en-US" dirty="0" smtClean="0"/>
              <a:t>securities issued by the government for a period less than a year</a:t>
            </a:r>
            <a:endParaRPr lang="en-US" sz="2400" dirty="0" smtClean="0"/>
          </a:p>
          <a:p>
            <a:pPr lvl="1"/>
            <a:r>
              <a:rPr lang="en-US" dirty="0" smtClean="0"/>
              <a:t>Highly liquid, most safe (considered risk-free), hence low-return security</a:t>
            </a:r>
            <a:endParaRPr lang="en-US" sz="2400" dirty="0" smtClean="0"/>
          </a:p>
          <a:p>
            <a:pPr lvl="1"/>
            <a:r>
              <a:rPr lang="en-US" dirty="0" smtClean="0"/>
              <a:t>Issued at discount and paid maturity value at the end of maturity</a:t>
            </a:r>
            <a:endParaRPr lang="en-US" sz="2400" dirty="0" smtClean="0"/>
          </a:p>
          <a:p>
            <a:pPr lvl="1"/>
            <a:r>
              <a:rPr lang="en-US" dirty="0" smtClean="0"/>
              <a:t>Difference between price paid and the maturity value represents the return </a:t>
            </a:r>
            <a:endParaRPr lang="en-US" sz="2400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52400"/>
            <a:ext cx="9144000" cy="762000"/>
          </a:xfrm>
          <a:noFill/>
        </p:spPr>
        <p:txBody>
          <a:bodyPr lIns="90488" tIns="44450" rIns="90488" bIns="44450" anchor="b"/>
          <a:lstStyle/>
          <a:p>
            <a:r>
              <a:rPr lang="en-US" sz="4000" b="1" dirty="0" smtClean="0"/>
              <a:t>Treasury Bills in Nepal</a:t>
            </a:r>
            <a:endParaRPr lang="en-US" sz="3800" dirty="0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489075"/>
            <a:ext cx="8229600" cy="4530725"/>
          </a:xfrm>
          <a:noFill/>
        </p:spPr>
        <p:txBody>
          <a:bodyPr lIns="90488" tIns="44450" rIns="90488" bIns="44450">
            <a:normAutofit/>
          </a:bodyPr>
          <a:lstStyle/>
          <a:p>
            <a:pPr lvl="1"/>
            <a:r>
              <a:rPr lang="en-US" dirty="0" smtClean="0"/>
              <a:t>Issued by Nepal </a:t>
            </a:r>
            <a:r>
              <a:rPr lang="en-US" dirty="0" err="1" smtClean="0"/>
              <a:t>Rastra</a:t>
            </a:r>
            <a:r>
              <a:rPr lang="en-US" dirty="0" smtClean="0"/>
              <a:t> Bank (NRB) on behalf of Nepal Government </a:t>
            </a:r>
            <a:endParaRPr lang="en-US" sz="2400" dirty="0" smtClean="0"/>
          </a:p>
          <a:p>
            <a:pPr lvl="1"/>
            <a:r>
              <a:rPr lang="en-US" dirty="0" smtClean="0"/>
              <a:t>Maturities: mostly 91 days; other maturities 28 days, 182 days and 364 days</a:t>
            </a:r>
            <a:endParaRPr lang="en-US" sz="2400" dirty="0" smtClean="0"/>
          </a:p>
          <a:p>
            <a:pPr lvl="1"/>
            <a:r>
              <a:rPr lang="en-US" dirty="0" smtClean="0"/>
              <a:t> Rs 136,468 million outstanding as of Mid-July 2013</a:t>
            </a:r>
            <a:endParaRPr lang="en-US" sz="2400" dirty="0" smtClean="0"/>
          </a:p>
          <a:p>
            <a:pPr lvl="1"/>
            <a:r>
              <a:rPr lang="en-US" dirty="0" smtClean="0"/>
              <a:t>Mostly held by commercial banks and other financial institutions</a:t>
            </a:r>
            <a:endParaRPr lang="en-US" sz="2400" dirty="0" smtClean="0"/>
          </a:p>
          <a:p>
            <a:pPr lvl="1">
              <a:buNone/>
            </a:pPr>
            <a:endParaRPr lang="en-US" sz="2600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3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1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747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33350"/>
            <a:ext cx="9144000" cy="857250"/>
          </a:xfrm>
          <a:noFill/>
        </p:spPr>
        <p:txBody>
          <a:bodyPr lIns="90488" tIns="44450" rIns="90488" bIns="44450" anchor="b"/>
          <a:lstStyle/>
          <a:p>
            <a:r>
              <a:rPr lang="en-US" sz="3800" b="1" dirty="0" smtClean="0"/>
              <a:t>Treasury Bills</a:t>
            </a:r>
            <a:endParaRPr lang="en-US" sz="3800" b="1" dirty="0"/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489075"/>
            <a:ext cx="8229600" cy="4530725"/>
          </a:xfrm>
          <a:noFill/>
        </p:spPr>
        <p:txBody>
          <a:bodyPr lIns="90488" tIns="44450" rIns="90488" bIns="44450">
            <a:normAutofit/>
          </a:bodyPr>
          <a:lstStyle/>
          <a:p>
            <a:r>
              <a:rPr lang="en-US" sz="3000" dirty="0" smtClean="0"/>
              <a:t>Treasury bills: </a:t>
            </a:r>
          </a:p>
          <a:p>
            <a:pPr lvl="1"/>
            <a:r>
              <a:rPr lang="en-US" sz="2600" dirty="0" smtClean="0"/>
              <a:t>securities issued by the government for short-term</a:t>
            </a:r>
          </a:p>
          <a:p>
            <a:pPr lvl="1"/>
            <a:r>
              <a:rPr lang="en-US" sz="2600" dirty="0" smtClean="0"/>
              <a:t>Highly liquid, most safe (considered risk-free), hence low-return security</a:t>
            </a:r>
          </a:p>
          <a:p>
            <a:pPr lvl="1"/>
            <a:r>
              <a:rPr lang="en-US" sz="2600" dirty="0" smtClean="0"/>
              <a:t>Issued at discount and paid maturity value at the end of maturity</a:t>
            </a:r>
          </a:p>
          <a:p>
            <a:pPr lvl="1"/>
            <a:r>
              <a:rPr lang="en-US" sz="2600" dirty="0" smtClean="0"/>
              <a:t>The difference between price paid and the maturity value represents the return (interest)</a:t>
            </a:r>
          </a:p>
          <a:p>
            <a:endParaRPr lang="en-US" sz="3000" dirty="0" smtClean="0"/>
          </a:p>
          <a:p>
            <a:endParaRPr lang="en-US" sz="3000" dirty="0" smtClean="0"/>
          </a:p>
          <a:p>
            <a:endParaRPr lang="en-US" sz="3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3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5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68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Amount Outstanding and weighted average interest rates of 91-day Treasury Bills Issued by Government of Nepal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609600" y="2819400"/>
          <a:ext cx="8229600" cy="25126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latin typeface="Times New Roman"/>
                          <a:ea typeface="Times New Roman"/>
                          <a:cs typeface="Times New Roman"/>
                        </a:rPr>
                        <a:t>Fiscal year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latin typeface="Times New Roman"/>
                          <a:ea typeface="Times New Roman"/>
                          <a:cs typeface="Times New Roman"/>
                        </a:rPr>
                        <a:t>Amount outstanding, year ending mid-July, (In Million Rupees)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latin typeface="Times New Roman"/>
                          <a:ea typeface="Times New Roman"/>
                          <a:cs typeface="Times New Roman"/>
                        </a:rPr>
                        <a:t>Weighted average interest rate of 91-day T-bill (Annualized)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latin typeface="Times New Roman"/>
                          <a:ea typeface="Times New Roman"/>
                          <a:cs typeface="Times New Roman"/>
                        </a:rPr>
                        <a:t>2000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latin typeface="Times New Roman"/>
                          <a:ea typeface="Times New Roman"/>
                          <a:cs typeface="Times New Roman"/>
                        </a:rPr>
                        <a:t>21,026.9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latin typeface="Times New Roman"/>
                          <a:ea typeface="Times New Roman"/>
                          <a:cs typeface="Times New Roman"/>
                        </a:rPr>
                        <a:t>4.66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latin typeface="Times New Roman"/>
                          <a:ea typeface="Times New Roman"/>
                          <a:cs typeface="Times New Roman"/>
                        </a:rPr>
                        <a:t>2005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latin typeface="Times New Roman"/>
                          <a:ea typeface="Times New Roman"/>
                          <a:cs typeface="Times New Roman"/>
                        </a:rPr>
                        <a:t>51,383.1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latin typeface="Times New Roman"/>
                          <a:ea typeface="Times New Roman"/>
                          <a:cs typeface="Times New Roman"/>
                        </a:rPr>
                        <a:t>2.46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latin typeface="Times New Roman"/>
                          <a:ea typeface="Times New Roman"/>
                          <a:cs typeface="Times New Roman"/>
                        </a:rPr>
                        <a:t>2010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latin typeface="Times New Roman"/>
                          <a:ea typeface="Times New Roman"/>
                          <a:cs typeface="Times New Roman"/>
                        </a:rPr>
                        <a:t>102,043.7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latin typeface="Times New Roman"/>
                          <a:ea typeface="Times New Roman"/>
                          <a:cs typeface="Times New Roman"/>
                        </a:rPr>
                        <a:t>6.50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latin typeface="Times New Roman"/>
                          <a:ea typeface="Times New Roman"/>
                          <a:cs typeface="Times New Roman"/>
                        </a:rPr>
                        <a:t>2013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latin typeface="Times New Roman"/>
                          <a:ea typeface="Times New Roman"/>
                          <a:cs typeface="Times New Roman"/>
                        </a:rPr>
                        <a:t>136,468.1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1.74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44762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Treasury Quotes</a:t>
            </a:r>
            <a:br>
              <a:rPr lang="en-US" b="1" dirty="0" smtClean="0"/>
            </a:br>
            <a:r>
              <a:rPr lang="en-US" dirty="0" smtClean="0"/>
              <a:t> A Sample Quote of T-Bills in a Financial Newspaper (US Market)</a:t>
            </a:r>
            <a:br>
              <a:rPr lang="en-US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533400" y="2667000"/>
          <a:ext cx="8229600" cy="10496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MATURITY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DAYS TO MAT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BID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ASKED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CHG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ASK YLD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Apr 05 07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90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4.91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4.90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-0.01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5.03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Interpretation of the Quotes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u="sng" dirty="0" smtClean="0"/>
              <a:t>Maturity: Apr 05 07</a:t>
            </a:r>
            <a:r>
              <a:rPr lang="en-US" dirty="0" smtClean="0"/>
              <a:t> - The T-bill will mature on April 05, 2007</a:t>
            </a:r>
            <a:endParaRPr lang="en-US" sz="2400" dirty="0" smtClean="0"/>
          </a:p>
          <a:p>
            <a:pPr lvl="1"/>
            <a:r>
              <a:rPr lang="en-US" u="sng" dirty="0" smtClean="0"/>
              <a:t>Days to maturity: 90</a:t>
            </a:r>
            <a:r>
              <a:rPr lang="en-US" dirty="0" smtClean="0"/>
              <a:t> - The remaining days to maturity of the bill is 90 days</a:t>
            </a:r>
            <a:endParaRPr lang="en-US" sz="2400" dirty="0" smtClean="0"/>
          </a:p>
          <a:p>
            <a:pPr lvl="1"/>
            <a:r>
              <a:rPr lang="en-US" u="sng" dirty="0" smtClean="0"/>
              <a:t>Bid: 4.91</a:t>
            </a:r>
            <a:r>
              <a:rPr lang="en-US" dirty="0" smtClean="0"/>
              <a:t> -  A dealer would be willing to purchase the bill for $10000x [1-.049x(90/360] = $9877.25</a:t>
            </a:r>
            <a:endParaRPr lang="en-US" sz="24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Interpretation of the Quotes, </a:t>
            </a:r>
            <a:r>
              <a:rPr lang="en-US" b="1" dirty="0" err="1" smtClean="0"/>
              <a:t>contd</a:t>
            </a:r>
            <a:r>
              <a:rPr lang="en-US" b="1" dirty="0" smtClean="0"/>
              <a:t>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u="sng" dirty="0" smtClean="0"/>
              <a:t>Asked: 4.90</a:t>
            </a:r>
            <a:r>
              <a:rPr lang="en-US" dirty="0" smtClean="0"/>
              <a:t> - the dealer would be willing to sell the bill at a discount from par value of 4.90% x (90/360) = 1.225%. A bill with par value of $10000 could be purchased for $10000 x (1-.01225) = $9877.50</a:t>
            </a:r>
            <a:endParaRPr lang="en-US" sz="2400" dirty="0" smtClean="0"/>
          </a:p>
          <a:p>
            <a:pPr lvl="1"/>
            <a:r>
              <a:rPr lang="en-US" u="sng" dirty="0" smtClean="0"/>
              <a:t>Ask </a:t>
            </a:r>
            <a:r>
              <a:rPr lang="en-US" u="sng" dirty="0" err="1" smtClean="0"/>
              <a:t>yld</a:t>
            </a:r>
            <a:r>
              <a:rPr lang="en-US" u="sng" dirty="0" smtClean="0"/>
              <a:t>: 5.03</a:t>
            </a:r>
            <a:r>
              <a:rPr lang="en-US" dirty="0" smtClean="0"/>
              <a:t> - an investor who buys the bill for asked price and holds it until maturity will see her investment grow over 90 days by a multiple of $10000/$9877.50 = 1.01240 or 1.24%. Annualizing this return using 365-day year results in a yield of 1.24% x 365/90 =5.03%</a:t>
            </a:r>
            <a:endParaRPr lang="en-US" sz="24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Certificates of Deposits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Time deposit certificate issued by banks</a:t>
            </a:r>
            <a:endParaRPr lang="en-US" sz="2400" dirty="0" smtClean="0"/>
          </a:p>
          <a:p>
            <a:pPr lvl="1"/>
            <a:r>
              <a:rPr lang="en-US" dirty="0" smtClean="0"/>
              <a:t>Usually negotiable and highly liquid</a:t>
            </a:r>
            <a:endParaRPr lang="en-US" sz="2400" dirty="0" smtClean="0"/>
          </a:p>
          <a:p>
            <a:pPr lvl="1"/>
            <a:r>
              <a:rPr lang="en-US" dirty="0" smtClean="0"/>
              <a:t>High denomination, usually more than $100000</a:t>
            </a:r>
            <a:endParaRPr lang="en-US" sz="2400" dirty="0" smtClean="0"/>
          </a:p>
          <a:p>
            <a:pPr lvl="1"/>
            <a:r>
              <a:rPr lang="en-US" dirty="0" smtClean="0"/>
              <a:t>Not available in Nepal</a:t>
            </a:r>
            <a:endParaRPr lang="en-US" sz="24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Commercial Paper</a:t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Unsecured debt notes issued by well-known companies</a:t>
            </a:r>
            <a:endParaRPr lang="en-US" sz="2400" dirty="0" smtClean="0"/>
          </a:p>
          <a:p>
            <a:pPr lvl="1"/>
            <a:r>
              <a:rPr lang="en-US" dirty="0" smtClean="0"/>
              <a:t>Highly liquid and safe, therefore the return is low</a:t>
            </a:r>
            <a:endParaRPr lang="en-US" sz="2400" dirty="0" smtClean="0"/>
          </a:p>
          <a:p>
            <a:pPr lvl="1"/>
            <a:r>
              <a:rPr lang="en-US" dirty="0" smtClean="0"/>
              <a:t>High denomination, usually more than $100000</a:t>
            </a:r>
            <a:endParaRPr lang="en-US" sz="2400" dirty="0" smtClean="0"/>
          </a:p>
          <a:p>
            <a:pPr lvl="1"/>
            <a:r>
              <a:rPr lang="en-US" dirty="0" smtClean="0"/>
              <a:t>Maturity ranges up to 270 days</a:t>
            </a:r>
            <a:endParaRPr lang="en-US" sz="2400" dirty="0" smtClean="0"/>
          </a:p>
          <a:p>
            <a:pPr lvl="1"/>
            <a:r>
              <a:rPr lang="en-US" dirty="0" smtClean="0"/>
              <a:t>Not available in Nepal</a:t>
            </a:r>
            <a:endParaRPr lang="en-US" sz="24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Bankers Acceptances</a:t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Used to finance foreign trade</a:t>
            </a:r>
            <a:endParaRPr lang="en-US" sz="2400" dirty="0" smtClean="0"/>
          </a:p>
          <a:p>
            <a:pPr lvl="1"/>
            <a:r>
              <a:rPr lang="en-US" dirty="0" smtClean="0"/>
              <a:t>A written promise by a buyer to the seller to pay a given sum</a:t>
            </a:r>
            <a:endParaRPr lang="en-US" sz="2400" dirty="0" smtClean="0"/>
          </a:p>
          <a:p>
            <a:pPr lvl="1"/>
            <a:r>
              <a:rPr lang="en-US" dirty="0" smtClean="0"/>
              <a:t>The promise is backed by a bank by putting ‘acceptance’ in the draft</a:t>
            </a:r>
            <a:endParaRPr lang="en-US" sz="2400" dirty="0" smtClean="0"/>
          </a:p>
          <a:p>
            <a:pPr lvl="1"/>
            <a:r>
              <a:rPr lang="en-US" dirty="0" smtClean="0"/>
              <a:t>The  accepting bank is liable to pay the money in case the buyer fails to pay in due date</a:t>
            </a:r>
            <a:endParaRPr lang="en-US" sz="2400" dirty="0" smtClean="0"/>
          </a:p>
          <a:p>
            <a:pPr lvl="1"/>
            <a:r>
              <a:rPr lang="en-US" dirty="0" smtClean="0"/>
              <a:t>Maturity less than 180 days</a:t>
            </a:r>
            <a:endParaRPr lang="en-US" sz="2400" dirty="0" smtClean="0"/>
          </a:p>
          <a:p>
            <a:pPr lvl="1"/>
            <a:r>
              <a:rPr lang="en-US" dirty="0" smtClean="0"/>
              <a:t>Safe and liquid, hence return is low</a:t>
            </a:r>
            <a:endParaRPr lang="en-US" sz="24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Eurodollars</a:t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Eurodollars CDs are dollar-denominated CDs issued by banks outside the domestic market. </a:t>
            </a:r>
            <a:endParaRPr lang="en-US" sz="2400" dirty="0" smtClean="0"/>
          </a:p>
          <a:p>
            <a:pPr lvl="1"/>
            <a:r>
              <a:rPr lang="en-US" dirty="0" smtClean="0"/>
              <a:t>Example - an American bank issuing dollar-denominated CD in London</a:t>
            </a:r>
            <a:endParaRPr lang="en-US" sz="24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Capital Market and Capital Market Instruments</a:t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A market for long-term securities</a:t>
            </a:r>
            <a:endParaRPr lang="en-US" sz="2400" dirty="0" smtClean="0"/>
          </a:p>
          <a:p>
            <a:pPr lvl="1"/>
            <a:r>
              <a:rPr lang="en-US" dirty="0" smtClean="0"/>
              <a:t>Securities traded in this market are of diverse nature: stocks, bonds, derivative securities, etc are traded</a:t>
            </a:r>
            <a:endParaRPr lang="en-US" sz="2400" dirty="0" smtClean="0"/>
          </a:p>
          <a:p>
            <a:pPr lvl="1"/>
            <a:r>
              <a:rPr lang="en-US" dirty="0" smtClean="0"/>
              <a:t>They are riskier than securities traded in money market; hence offer higher return</a:t>
            </a:r>
            <a:endParaRPr lang="en-US" sz="24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Important Securities Traded in Bond Market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Treasury Notes and Bonds</a:t>
            </a:r>
            <a:endParaRPr lang="en-US" sz="2800" b="1" dirty="0" smtClean="0"/>
          </a:p>
          <a:p>
            <a:pPr lvl="1"/>
            <a:r>
              <a:rPr lang="en-US" dirty="0" smtClean="0"/>
              <a:t>No default risk</a:t>
            </a:r>
            <a:endParaRPr lang="en-US" sz="2400" dirty="0" smtClean="0"/>
          </a:p>
          <a:p>
            <a:pPr lvl="1"/>
            <a:r>
              <a:rPr lang="en-US" dirty="0" smtClean="0"/>
              <a:t>Low return</a:t>
            </a:r>
            <a:endParaRPr lang="en-US" sz="2400" dirty="0" smtClean="0"/>
          </a:p>
          <a:p>
            <a:pPr lvl="1"/>
            <a:r>
              <a:rPr lang="en-US" dirty="0" smtClean="0"/>
              <a:t>Interest paid semiannually</a:t>
            </a:r>
            <a:endParaRPr lang="en-US" sz="2400" dirty="0" smtClean="0"/>
          </a:p>
          <a:p>
            <a:pPr lvl="1"/>
            <a:r>
              <a:rPr lang="en-US" dirty="0" smtClean="0"/>
              <a:t>Maturities: Notes up to 10 years; Bonds in excess of 10 years </a:t>
            </a:r>
            <a:endParaRPr lang="en-US" sz="2400" dirty="0" smtClean="0"/>
          </a:p>
          <a:p>
            <a:pPr lvl="1"/>
            <a:r>
              <a:rPr lang="en-US" dirty="0" smtClean="0"/>
              <a:t>Traded in organized exchanges and OTC market</a:t>
            </a:r>
            <a:endParaRPr lang="en-US" sz="24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 Sample Treasury Bond Quote in a Financial Newspaper</a:t>
            </a:r>
            <a:br>
              <a:rPr lang="en-US" dirty="0" smtClean="0"/>
            </a:b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1503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Times New Roman"/>
                          <a:ea typeface="Times New Roman"/>
                          <a:cs typeface="Times New Roman"/>
                        </a:rPr>
                        <a:t>RATE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Times New Roman"/>
                          <a:ea typeface="Times New Roman"/>
                          <a:cs typeface="Times New Roman"/>
                        </a:rPr>
                        <a:t>MATURITY 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Times New Roman"/>
                          <a:ea typeface="Times New Roman"/>
                          <a:cs typeface="Times New Roman"/>
                        </a:rPr>
                        <a:t>MO/YR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Times New Roman"/>
                          <a:ea typeface="Times New Roman"/>
                          <a:cs typeface="Times New Roman"/>
                        </a:rPr>
                        <a:t>BID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Times New Roman"/>
                          <a:ea typeface="Times New Roman"/>
                          <a:cs typeface="Times New Roman"/>
                        </a:rPr>
                        <a:t>ASKED 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Times New Roman"/>
                          <a:ea typeface="Times New Roman"/>
                          <a:cs typeface="Times New Roman"/>
                        </a:rPr>
                        <a:t>CHG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Times New Roman"/>
                          <a:ea typeface="Times New Roman"/>
                          <a:cs typeface="Times New Roman"/>
                        </a:rPr>
                        <a:t>ASK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Times New Roman"/>
                          <a:ea typeface="Times New Roman"/>
                          <a:cs typeface="Times New Roman"/>
                        </a:rPr>
                        <a:t>YLD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Times New Roman"/>
                          <a:ea typeface="Times New Roman"/>
                          <a:cs typeface="Times New Roman"/>
                        </a:rPr>
                        <a:t>4.000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Times New Roman"/>
                          <a:ea typeface="Times New Roman"/>
                          <a:cs typeface="Times New Roman"/>
                        </a:rPr>
                        <a:t>Feb 14n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Times New Roman"/>
                          <a:ea typeface="Times New Roman"/>
                          <a:cs typeface="Times New Roman"/>
                        </a:rPr>
                        <a:t>96.09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Times New Roman"/>
                          <a:ea typeface="Times New Roman"/>
                          <a:cs typeface="Times New Roman"/>
                        </a:rPr>
                        <a:t>96.10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Times New Roman"/>
                          <a:ea typeface="Times New Roman"/>
                          <a:cs typeface="Times New Roman"/>
                        </a:rPr>
                        <a:t>+10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Times New Roman"/>
                          <a:ea typeface="Times New Roman"/>
                          <a:cs typeface="Times New Roman"/>
                        </a:rPr>
                        <a:t>4.61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Interpreting the Bond Quotes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u="sng" dirty="0" smtClean="0"/>
              <a:t>Rate: 4.000:</a:t>
            </a:r>
            <a:r>
              <a:rPr lang="en-US" dirty="0" smtClean="0"/>
              <a:t> It is the coupon rate of the bond</a:t>
            </a:r>
          </a:p>
          <a:p>
            <a:pPr lvl="0"/>
            <a:r>
              <a:rPr lang="en-US" u="sng" dirty="0" smtClean="0"/>
              <a:t>Maturity Mo/yr. Feb14n:</a:t>
            </a:r>
            <a:r>
              <a:rPr lang="en-US" dirty="0" smtClean="0"/>
              <a:t> The note matures on Feb 2014. (the subscript n to 14 indicates that it is a note)</a:t>
            </a:r>
          </a:p>
          <a:p>
            <a:pPr lvl="0"/>
            <a:r>
              <a:rPr lang="en-US" u="sng" dirty="0" smtClean="0"/>
              <a:t>Bid: 96.09:</a:t>
            </a:r>
            <a:r>
              <a:rPr lang="en-US" dirty="0" smtClean="0"/>
              <a:t> 96 9/32% or 96.281% of par. It means a $1000 par value bond can be sold to the dealer at $962.81</a:t>
            </a:r>
          </a:p>
          <a:p>
            <a:pPr lvl="0"/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Interpreting the Bond Quotes, </a:t>
            </a:r>
            <a:r>
              <a:rPr lang="en-US" b="1" dirty="0" err="1" smtClean="0"/>
              <a:t>contd</a:t>
            </a:r>
            <a:r>
              <a:rPr lang="en-US" b="1" dirty="0" smtClean="0"/>
              <a:t>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u="sng" dirty="0" smtClean="0"/>
              <a:t>Asked: 96:10: </a:t>
            </a:r>
            <a:r>
              <a:rPr lang="en-US" dirty="0" smtClean="0"/>
              <a:t>96 10/32% or 96.3125% of par. It means a $1000 par value bond can be bought from the dealer at $963.125. </a:t>
            </a:r>
          </a:p>
          <a:p>
            <a:pPr lvl="0"/>
            <a:r>
              <a:rPr lang="en-US" u="sng" dirty="0" smtClean="0"/>
              <a:t>Chg: +10:</a:t>
            </a:r>
            <a:r>
              <a:rPr lang="en-US" dirty="0" smtClean="0"/>
              <a:t> Closing price rose by10/32 (%of par value)</a:t>
            </a:r>
          </a:p>
          <a:p>
            <a:pPr lvl="0"/>
            <a:r>
              <a:rPr lang="en-US" u="sng" dirty="0" smtClean="0"/>
              <a:t>Ask  </a:t>
            </a:r>
            <a:r>
              <a:rPr lang="en-US" u="sng" dirty="0" err="1" smtClean="0"/>
              <a:t>yld</a:t>
            </a:r>
            <a:r>
              <a:rPr lang="en-US" u="sng" dirty="0" smtClean="0"/>
              <a:t>: 4.61</a:t>
            </a:r>
            <a:r>
              <a:rPr lang="en-US" dirty="0" smtClean="0"/>
              <a:t>: The yield to maturity on the note based on the asked price is 4.61%. [semiannual yield doubled]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Government Securities (long-term) in Nepal</a:t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Development bonds</a:t>
            </a:r>
            <a:endParaRPr lang="en-US" sz="2800" b="1" dirty="0" smtClean="0"/>
          </a:p>
          <a:p>
            <a:pPr lvl="1"/>
            <a:r>
              <a:rPr lang="en-US" dirty="0" smtClean="0"/>
              <a:t>Rs 51610.9 million outstanding as of 15</a:t>
            </a:r>
            <a:r>
              <a:rPr lang="en-US" baseline="30000" dirty="0" smtClean="0"/>
              <a:t>th</a:t>
            </a:r>
            <a:r>
              <a:rPr lang="en-US" dirty="0" smtClean="0"/>
              <a:t> July 2013</a:t>
            </a:r>
            <a:endParaRPr lang="en-US" sz="2400" dirty="0" smtClean="0"/>
          </a:p>
          <a:p>
            <a:pPr lvl="1"/>
            <a:r>
              <a:rPr lang="en-US" dirty="0" smtClean="0"/>
              <a:t>21 issues between 061/3/24 to 070/9/8</a:t>
            </a:r>
            <a:endParaRPr lang="en-US" sz="2400" dirty="0" smtClean="0"/>
          </a:p>
          <a:p>
            <a:pPr lvl="1"/>
            <a:r>
              <a:rPr lang="en-US" dirty="0" smtClean="0"/>
              <a:t>Mostly held by commercial banks and financial institutions</a:t>
            </a:r>
            <a:endParaRPr lang="en-US" sz="2400" dirty="0" smtClean="0"/>
          </a:p>
          <a:p>
            <a:pPr lvl="1"/>
            <a:r>
              <a:rPr lang="en-US" dirty="0" smtClean="0"/>
              <a:t>Maturity period ranges between 3-12 years, mostly of 5-10 yrs</a:t>
            </a:r>
            <a:endParaRPr lang="en-US" sz="2400" dirty="0" smtClean="0"/>
          </a:p>
          <a:p>
            <a:pPr lvl="1"/>
            <a:r>
              <a:rPr lang="en-US" dirty="0" smtClean="0"/>
              <a:t>Interest rate of ranges between 3.25% to 9.25%</a:t>
            </a:r>
          </a:p>
          <a:p>
            <a:pPr lvl="1"/>
            <a:r>
              <a:rPr lang="en-US" dirty="0" smtClean="0"/>
              <a:t>Listed in Nepal Stock Exchange for secondary trading; but the trade is thin</a:t>
            </a:r>
            <a:endParaRPr lang="en-US" sz="54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Amount Outstanding of Development Bond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598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799"/>
                <a:gridCol w="4114799"/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Fiscal </a:t>
                      </a:r>
                      <a:r>
                        <a:rPr lang="en-US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year (year</a:t>
                      </a:r>
                      <a:r>
                        <a:rPr lang="en-US" sz="20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ending mid-July)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Amount </a:t>
                      </a:r>
                      <a:r>
                        <a:rPr lang="en-US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In Million Rupees)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2000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</a:rPr>
                        <a:t>4,262.2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2005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</a:rPr>
                        <a:t>19,999.2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2010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</a:rPr>
                        <a:t>35519.4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2013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</a:rPr>
                        <a:t>51610.9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National Saving Bonds</a:t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Rs 3242.7 million outstanding as of 15</a:t>
            </a:r>
            <a:r>
              <a:rPr lang="en-US" baseline="30000" dirty="0" smtClean="0"/>
              <a:t>th</a:t>
            </a:r>
            <a:r>
              <a:rPr lang="en-US" dirty="0" smtClean="0"/>
              <a:t> July 2013</a:t>
            </a:r>
            <a:endParaRPr lang="en-US" sz="2400" dirty="0" smtClean="0"/>
          </a:p>
          <a:p>
            <a:pPr lvl="1"/>
            <a:r>
              <a:rPr lang="en-US" dirty="0" smtClean="0"/>
              <a:t>Five issues between 2067/10/26 to 2070/9/18</a:t>
            </a:r>
            <a:endParaRPr lang="en-US" sz="2400" dirty="0" smtClean="0"/>
          </a:p>
          <a:p>
            <a:pPr lvl="1"/>
            <a:r>
              <a:rPr lang="en-US" dirty="0" smtClean="0"/>
              <a:t>Mostly held by nonbank financial institutions (approx. 90%) and rest by public</a:t>
            </a:r>
            <a:endParaRPr lang="en-US" sz="2400" dirty="0" smtClean="0"/>
          </a:p>
          <a:p>
            <a:pPr lvl="1"/>
            <a:r>
              <a:rPr lang="en-US" dirty="0" smtClean="0"/>
              <a:t>Maturity 4-5 years</a:t>
            </a:r>
            <a:endParaRPr lang="en-US" sz="2400" dirty="0" smtClean="0"/>
          </a:p>
          <a:p>
            <a:pPr lvl="1"/>
            <a:r>
              <a:rPr lang="en-US" dirty="0" smtClean="0"/>
              <a:t>Interest rate ranges between 8%-10%.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Amount Outstanding of National Saving Bonds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598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799"/>
                <a:gridCol w="4114799"/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Fiscal </a:t>
                      </a:r>
                      <a:r>
                        <a:rPr lang="en-US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year (year</a:t>
                      </a:r>
                      <a:r>
                        <a:rPr lang="en-US" sz="20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ending mid-July)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Amount </a:t>
                      </a:r>
                      <a:r>
                        <a:rPr lang="en-US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In Million Rupees)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2000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</a:rPr>
                        <a:t>11,526.5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2005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</a:rPr>
                        <a:t>6,576.8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2010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00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2013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</a:rPr>
                        <a:t>15680.0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Citizen Saving Bonds </a:t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Rs 5680 million outstanding</a:t>
            </a:r>
            <a:r>
              <a:rPr lang="en-US" b="1" dirty="0" smtClean="0"/>
              <a:t> </a:t>
            </a:r>
            <a:r>
              <a:rPr lang="en-US" dirty="0" smtClean="0"/>
              <a:t>as of 15</a:t>
            </a:r>
            <a:r>
              <a:rPr lang="en-US" baseline="30000" dirty="0" smtClean="0"/>
              <a:t>th</a:t>
            </a:r>
            <a:r>
              <a:rPr lang="en-US" dirty="0" smtClean="0"/>
              <a:t> July 2013</a:t>
            </a:r>
            <a:endParaRPr lang="en-US" sz="2400" dirty="0" smtClean="0"/>
          </a:p>
          <a:p>
            <a:pPr lvl="1"/>
            <a:r>
              <a:rPr lang="en-US" dirty="0" smtClean="0"/>
              <a:t>Six issues between 2062/11/23 to 2069/1/28</a:t>
            </a:r>
            <a:endParaRPr lang="en-US" sz="2400" dirty="0" smtClean="0"/>
          </a:p>
          <a:p>
            <a:pPr lvl="1"/>
            <a:r>
              <a:rPr lang="en-US" dirty="0" smtClean="0"/>
              <a:t>Mostly held by NRB (secondary market operation) and individuals</a:t>
            </a:r>
            <a:endParaRPr lang="en-US" sz="2400" dirty="0" smtClean="0"/>
          </a:p>
          <a:p>
            <a:pPr lvl="1"/>
            <a:r>
              <a:rPr lang="en-US" dirty="0" smtClean="0"/>
              <a:t>Maturity 5-12 years</a:t>
            </a:r>
            <a:endParaRPr lang="en-US" sz="2400" dirty="0" smtClean="0"/>
          </a:p>
          <a:p>
            <a:pPr lvl="1"/>
            <a:r>
              <a:rPr lang="en-US" dirty="0" smtClean="0"/>
              <a:t>Interest rate ranges between 6% - 9.5%</a:t>
            </a:r>
            <a:endParaRPr lang="en-US" sz="24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Amount Outstanding of Citizen Saving Bonds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598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799"/>
                <a:gridCol w="4114799"/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Fiscal </a:t>
                      </a:r>
                      <a:r>
                        <a:rPr lang="en-US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year (year</a:t>
                      </a:r>
                      <a:r>
                        <a:rPr lang="en-US" sz="20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ending mid-July)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Amount </a:t>
                      </a:r>
                      <a:r>
                        <a:rPr lang="en-US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In Million Rupees)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2000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</a:rPr>
                        <a:t>11,526.5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2005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</a:rPr>
                        <a:t>6,576.8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2010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00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2013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</a:rPr>
                        <a:t>15680.0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Government Agency Debt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US" dirty="0" smtClean="0"/>
              <a:t>These are the debt securities issued by government agencies.</a:t>
            </a:r>
          </a:p>
          <a:p>
            <a:pPr lvl="0"/>
            <a:r>
              <a:rPr lang="en-US" dirty="0" smtClean="0"/>
              <a:t> Examples of major issuers in the USA are:</a:t>
            </a:r>
            <a:endParaRPr lang="en-US" sz="2800" dirty="0" smtClean="0"/>
          </a:p>
          <a:p>
            <a:pPr lvl="1"/>
            <a:r>
              <a:rPr lang="en-US" dirty="0" smtClean="0"/>
              <a:t>Federal Home Loan Bank</a:t>
            </a:r>
            <a:endParaRPr lang="en-US" sz="2400" dirty="0" smtClean="0"/>
          </a:p>
          <a:p>
            <a:pPr lvl="1"/>
            <a:r>
              <a:rPr lang="en-US" dirty="0" smtClean="0"/>
              <a:t>Federal National Mortgage Association</a:t>
            </a:r>
            <a:endParaRPr lang="en-US" sz="2400" dirty="0" smtClean="0"/>
          </a:p>
          <a:p>
            <a:pPr lvl="1"/>
            <a:r>
              <a:rPr lang="en-US" dirty="0" smtClean="0"/>
              <a:t>Government National Mortgage Association</a:t>
            </a:r>
            <a:endParaRPr lang="en-US" sz="2400" dirty="0" smtClean="0"/>
          </a:p>
          <a:p>
            <a:pPr lvl="1"/>
            <a:r>
              <a:rPr lang="en-US" dirty="0" smtClean="0"/>
              <a:t>Federal Home Loan Mortgage Corporation</a:t>
            </a:r>
            <a:endParaRPr lang="en-US" sz="2400" dirty="0" smtClean="0"/>
          </a:p>
          <a:p>
            <a:pPr lvl="0"/>
            <a:r>
              <a:rPr lang="en-US" dirty="0" smtClean="0"/>
              <a:t>In Nepal, </a:t>
            </a:r>
            <a:endParaRPr lang="en-US" sz="2800" dirty="0" smtClean="0"/>
          </a:p>
          <a:p>
            <a:pPr lvl="1"/>
            <a:r>
              <a:rPr lang="en-US" sz="2400" dirty="0" smtClean="0"/>
              <a:t>Nepal Electricity had issued such bond which has already matured</a:t>
            </a:r>
          </a:p>
          <a:p>
            <a:pPr lvl="1"/>
            <a:r>
              <a:rPr lang="en-US" sz="2400" dirty="0" smtClean="0"/>
              <a:t>No other government agency bonds exist  in Nepal at present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Municipal Bonds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Issued by state and local governments</a:t>
            </a:r>
            <a:endParaRPr lang="en-US" sz="2800" dirty="0" smtClean="0"/>
          </a:p>
          <a:p>
            <a:r>
              <a:rPr lang="en-US" dirty="0" smtClean="0"/>
              <a:t>Types</a:t>
            </a:r>
            <a:endParaRPr lang="en-US" sz="2800" dirty="0" smtClean="0"/>
          </a:p>
          <a:p>
            <a:pPr lvl="1"/>
            <a:r>
              <a:rPr lang="en-US" dirty="0" smtClean="0"/>
              <a:t>General obligation bonds</a:t>
            </a:r>
            <a:endParaRPr lang="en-US" sz="2400" dirty="0" smtClean="0"/>
          </a:p>
          <a:p>
            <a:pPr lvl="1"/>
            <a:r>
              <a:rPr lang="en-US" dirty="0" smtClean="0"/>
              <a:t>Revenue bonds</a:t>
            </a:r>
            <a:endParaRPr lang="en-US" sz="2400" dirty="0" smtClean="0"/>
          </a:p>
          <a:p>
            <a:r>
              <a:rPr lang="en-US" dirty="0" smtClean="0"/>
              <a:t>Maturities – range up to 30 years</a:t>
            </a:r>
            <a:endParaRPr lang="en-US" sz="2800" dirty="0" smtClean="0"/>
          </a:p>
          <a:p>
            <a:r>
              <a:rPr lang="en-US" dirty="0" smtClean="0"/>
              <a:t>In Nepal, no municipal bonds have been issued so far.</a:t>
            </a:r>
            <a:endParaRPr lang="en-US" sz="28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Municipal Bond Yields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Interest income on municipal bonds is often tax-free </a:t>
            </a:r>
          </a:p>
          <a:p>
            <a:r>
              <a:rPr lang="en-US" dirty="0" smtClean="0"/>
              <a:t>Taxable Equivalent Yield is</a:t>
            </a:r>
          </a:p>
          <a:p>
            <a:pPr lvl="2">
              <a:buNone/>
            </a:pPr>
            <a:r>
              <a:rPr lang="en-US" dirty="0" smtClean="0"/>
              <a:t>r(1-t) = </a:t>
            </a:r>
            <a:r>
              <a:rPr lang="en-US" dirty="0" err="1" smtClean="0"/>
              <a:t>r</a:t>
            </a:r>
            <a:r>
              <a:rPr lang="en-US" baseline="-25000" dirty="0" err="1" smtClean="0"/>
              <a:t>m</a:t>
            </a:r>
            <a:r>
              <a:rPr lang="en-US" dirty="0" smtClean="0"/>
              <a:t> or r= </a:t>
            </a:r>
            <a:r>
              <a:rPr lang="en-US" dirty="0" err="1" smtClean="0"/>
              <a:t>r</a:t>
            </a:r>
            <a:r>
              <a:rPr lang="en-US" baseline="-25000" dirty="0" err="1" smtClean="0"/>
              <a:t>m</a:t>
            </a:r>
            <a:r>
              <a:rPr lang="en-US" dirty="0" smtClean="0"/>
              <a:t>/(1-t)</a:t>
            </a:r>
          </a:p>
          <a:p>
            <a:pPr lvl="1">
              <a:buNone/>
            </a:pPr>
            <a:r>
              <a:rPr lang="en-US" i="1" dirty="0" smtClean="0"/>
              <a:t>Where, r denotes before tax rate, t is investor’s tax rate, </a:t>
            </a:r>
            <a:r>
              <a:rPr lang="en-US" i="1" dirty="0" err="1" smtClean="0"/>
              <a:t>r</a:t>
            </a:r>
            <a:r>
              <a:rPr lang="en-US" i="1" baseline="-25000" dirty="0" err="1" smtClean="0"/>
              <a:t>m</a:t>
            </a:r>
            <a:r>
              <a:rPr lang="en-US" i="1" dirty="0" smtClean="0"/>
              <a:t> is rate on municipal bond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Equivalent tax yield: Illustration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Suppose you are in 30% tax bracket. Would you prefer to earn a 6% taxable return or a 4% tax-free return? What is the equivalent taxable yield of the 4% tax-free yield?</a:t>
            </a:r>
          </a:p>
          <a:p>
            <a:r>
              <a:rPr lang="en-US" dirty="0" smtClean="0"/>
              <a:t>After-tax return on 6% bond is:</a:t>
            </a:r>
          </a:p>
          <a:p>
            <a:pPr>
              <a:buNone/>
            </a:pPr>
            <a:r>
              <a:rPr lang="en-US" dirty="0" smtClean="0"/>
              <a:t>	 	6% (1-.3) = 4.2%.</a:t>
            </a:r>
          </a:p>
          <a:p>
            <a:r>
              <a:rPr lang="en-US" dirty="0" smtClean="0"/>
              <a:t>The equivalent taxable yield of the tax-free bond is:</a:t>
            </a:r>
          </a:p>
          <a:p>
            <a:pPr>
              <a:buNone/>
            </a:pPr>
            <a:r>
              <a:rPr lang="en-US" dirty="0" smtClean="0"/>
              <a:t>		4% /(1-.3) = 5.71%.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Corporate Bonds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Issued by private firms </a:t>
            </a:r>
          </a:p>
          <a:p>
            <a:pPr lvl="0"/>
            <a:r>
              <a:rPr lang="en-US" dirty="0" smtClean="0"/>
              <a:t>Semi-annual interest payments</a:t>
            </a:r>
          </a:p>
          <a:p>
            <a:pPr lvl="0"/>
            <a:r>
              <a:rPr lang="en-US" dirty="0" smtClean="0"/>
              <a:t>Subject to larger default risk than government securities</a:t>
            </a:r>
          </a:p>
          <a:p>
            <a:pPr lvl="0"/>
            <a:r>
              <a:rPr lang="en-US" dirty="0" smtClean="0"/>
              <a:t>Very popular in some countries like U. S.; but not so in Nepal</a:t>
            </a:r>
          </a:p>
          <a:p>
            <a:pPr lvl="0"/>
            <a:r>
              <a:rPr lang="en-US" dirty="0" smtClean="0"/>
              <a:t>Only the bonds of a few commercial banks are outstanding at present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Bond Types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Secured - have specific collateral backing</a:t>
            </a:r>
          </a:p>
          <a:p>
            <a:pPr lvl="0"/>
            <a:r>
              <a:rPr lang="en-US" dirty="0" smtClean="0"/>
              <a:t>Unsecured – have no collateral, also called debenture</a:t>
            </a:r>
          </a:p>
          <a:p>
            <a:pPr lvl="0"/>
            <a:r>
              <a:rPr lang="en-US" dirty="0" smtClean="0"/>
              <a:t>Subordinated – have lower priority claim in firm’s assets</a:t>
            </a:r>
          </a:p>
          <a:p>
            <a:pPr lvl="0"/>
            <a:r>
              <a:rPr lang="en-US" dirty="0" smtClean="0"/>
              <a:t>Callable – may be repurchased by the issuer at stipulated call price</a:t>
            </a:r>
          </a:p>
          <a:p>
            <a:pPr lvl="0"/>
            <a:r>
              <a:rPr lang="en-US" dirty="0" smtClean="0"/>
              <a:t>Convertible – gives the right to bondholder to convert into stock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Equity Securities</a:t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Common stock</a:t>
            </a:r>
          </a:p>
          <a:p>
            <a:pPr lvl="0"/>
            <a:r>
              <a:rPr lang="en-US" dirty="0" smtClean="0"/>
              <a:t>Represent ownership share in a company</a:t>
            </a:r>
          </a:p>
          <a:p>
            <a:pPr lvl="0"/>
            <a:r>
              <a:rPr lang="en-US" dirty="0" smtClean="0"/>
              <a:t>Share the benefit and loss of the company</a:t>
            </a:r>
          </a:p>
          <a:p>
            <a:pPr lvl="0"/>
            <a:r>
              <a:rPr lang="en-US" dirty="0" smtClean="0"/>
              <a:t>Entitle owners voting right</a:t>
            </a:r>
          </a:p>
          <a:p>
            <a:pPr lvl="0"/>
            <a:r>
              <a:rPr lang="en-US" dirty="0" smtClean="0"/>
              <a:t>Common stock of most large companies can be bought or sold on stock exchanges</a:t>
            </a:r>
          </a:p>
          <a:p>
            <a:pPr lvl="0"/>
            <a:r>
              <a:rPr lang="en-US" dirty="0" smtClean="0"/>
              <a:t>Shareholders have residual claim on income and assets </a:t>
            </a:r>
          </a:p>
          <a:p>
            <a:pPr lvl="0"/>
            <a:r>
              <a:rPr lang="en-US" dirty="0" smtClean="0"/>
              <a:t>They have limited liability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Common Stocks in Nepal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Popular investment alternative</a:t>
            </a:r>
          </a:p>
          <a:p>
            <a:pPr lvl="0"/>
            <a:r>
              <a:rPr lang="en-US" dirty="0" smtClean="0"/>
              <a:t>235 companies’ stocks listed in Nepal Stock Exchange</a:t>
            </a:r>
          </a:p>
          <a:p>
            <a:pPr lvl="0"/>
            <a:r>
              <a:rPr lang="en-US" dirty="0" smtClean="0"/>
              <a:t>Not all are actively traded</a:t>
            </a:r>
          </a:p>
          <a:p>
            <a:r>
              <a:rPr lang="en-US" dirty="0" smtClean="0"/>
              <a:t>Commercial bank’s stocks dominate in terms of market capitalization and trading </a:t>
            </a:r>
            <a:r>
              <a:rPr lang="en-US" dirty="0" err="1" smtClean="0"/>
              <a:t>volum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21336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 Stock Quotes</a:t>
            </a:r>
            <a:br>
              <a:rPr lang="en-US" b="1" dirty="0" smtClean="0"/>
            </a:br>
            <a:r>
              <a:rPr lang="en-US" dirty="0" smtClean="0"/>
              <a:t> A Sample Common Stock Quote in a Financial Newspaper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533400" y="3429000"/>
          <a:ext cx="8229595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</a:tblGrid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NAME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SYMBOL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CLOSE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NET CHG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VOLUME 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52 WK HIGH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52 WK LOW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DIV 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YLD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P/E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YTD%CHG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General Electric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GE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37.56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-0.19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26,907,700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38.49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32.06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1.12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23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0.9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Interpretation of Common Stock Quotes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u="sng" dirty="0" smtClean="0"/>
              <a:t>Ticker symbol (GE)</a:t>
            </a:r>
            <a:r>
              <a:rPr lang="en-US" dirty="0" smtClean="0"/>
              <a:t> – symbol for the company</a:t>
            </a:r>
          </a:p>
          <a:p>
            <a:pPr lvl="0"/>
            <a:r>
              <a:rPr lang="en-US" u="sng" dirty="0" smtClean="0"/>
              <a:t>Closing price (37.56)</a:t>
            </a:r>
            <a:r>
              <a:rPr lang="en-US" dirty="0" smtClean="0"/>
              <a:t> – price of the last trade</a:t>
            </a:r>
          </a:p>
          <a:p>
            <a:r>
              <a:rPr lang="en-US" u="sng" dirty="0" smtClean="0"/>
              <a:t>Change (-0.19)</a:t>
            </a:r>
            <a:r>
              <a:rPr lang="en-US" dirty="0" smtClean="0"/>
              <a:t> indicates that the price decreased by $0.19 from the previous day’s price</a:t>
            </a:r>
          </a:p>
          <a:p>
            <a:r>
              <a:rPr lang="en-US" u="sng" dirty="0" smtClean="0"/>
              <a:t>Dividend (1.12</a:t>
            </a:r>
            <a:r>
              <a:rPr lang="en-US" dirty="0" smtClean="0"/>
              <a:t>) – This is annualized dividend. It means GE paid $0.28 in the last quarter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Interpretation of Common Stock Quotes, </a:t>
            </a:r>
            <a:r>
              <a:rPr lang="en-US" b="1" dirty="0" err="1" smtClean="0"/>
              <a:t>contd</a:t>
            </a:r>
            <a:r>
              <a:rPr lang="en-US" b="1" dirty="0" smtClean="0"/>
              <a:t>…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u="sng" dirty="0" smtClean="0"/>
              <a:t>Yield</a:t>
            </a:r>
            <a:r>
              <a:rPr lang="en-US" dirty="0" smtClean="0"/>
              <a:t> – annual div yield,1.12/37.76 = 3%</a:t>
            </a:r>
          </a:p>
          <a:p>
            <a:pPr lvl="0"/>
            <a:r>
              <a:rPr lang="en-US" u="sng" dirty="0" smtClean="0"/>
              <a:t>P/E</a:t>
            </a:r>
            <a:r>
              <a:rPr lang="en-US" dirty="0" smtClean="0"/>
              <a:t> – current stock price to last years earning</a:t>
            </a:r>
          </a:p>
          <a:p>
            <a:r>
              <a:rPr lang="en-US" u="sng" dirty="0" smtClean="0"/>
              <a:t>YTD%CHG (0.9)</a:t>
            </a:r>
            <a:r>
              <a:rPr lang="en-US" dirty="0" smtClean="0"/>
              <a:t> – GE’s stock price has increased by 0.9% since beginning of the year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Preferred Stock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Have features similar to both equity and debt</a:t>
            </a:r>
          </a:p>
          <a:p>
            <a:pPr lvl="0"/>
            <a:r>
              <a:rPr lang="en-US" dirty="0" smtClean="0"/>
              <a:t>Fixed dividend</a:t>
            </a:r>
          </a:p>
          <a:p>
            <a:pPr lvl="0"/>
            <a:r>
              <a:rPr lang="en-US" dirty="0" smtClean="0"/>
              <a:t>Do not carry voting right</a:t>
            </a:r>
          </a:p>
          <a:p>
            <a:pPr lvl="0"/>
            <a:r>
              <a:rPr lang="en-US" dirty="0" smtClean="0"/>
              <a:t>Usually cumulative</a:t>
            </a:r>
          </a:p>
          <a:p>
            <a:pPr lvl="0"/>
            <a:r>
              <a:rPr lang="en-US" dirty="0" smtClean="0"/>
              <a:t>Dividend paid on P stock are not tax-deductable expense for the firm</a:t>
            </a:r>
          </a:p>
          <a:p>
            <a:r>
              <a:rPr lang="en-US" dirty="0" smtClean="0"/>
              <a:t>70% of the dividend received by corporations are excluded from taxable income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Depository receipts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b="1" dirty="0" smtClean="0"/>
          </a:p>
          <a:p>
            <a:pPr lvl="0"/>
            <a:r>
              <a:rPr lang="en-US" dirty="0" smtClean="0"/>
              <a:t>Depository receipts, e.g. ADRs, are certificates traded in U.S. market that represents ownership in shares of a foreign company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Stock Market Indexes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dirty="0" smtClean="0"/>
              <a:t>Indicate what happened (increase or decrease in aggregate prices) in the stock market</a:t>
            </a:r>
            <a:endParaRPr lang="en-US" sz="2400" dirty="0" smtClean="0"/>
          </a:p>
          <a:p>
            <a:pPr lvl="1"/>
            <a:r>
              <a:rPr lang="en-US" dirty="0" smtClean="0"/>
              <a:t>Used as leading indicator of the economic activities</a:t>
            </a:r>
            <a:endParaRPr lang="en-US" sz="2400" dirty="0" smtClean="0"/>
          </a:p>
          <a:p>
            <a:pPr lvl="1"/>
            <a:r>
              <a:rPr lang="en-US" dirty="0" smtClean="0"/>
              <a:t>Widely used stock market indexes:</a:t>
            </a:r>
            <a:endParaRPr lang="en-US" sz="2400" dirty="0" smtClean="0"/>
          </a:p>
          <a:p>
            <a:pPr lvl="2"/>
            <a:r>
              <a:rPr lang="en-US" dirty="0" smtClean="0"/>
              <a:t>S&amp;P 500 and DJIA (USA)</a:t>
            </a:r>
            <a:endParaRPr lang="en-US" sz="2000" dirty="0" smtClean="0"/>
          </a:p>
          <a:p>
            <a:pPr lvl="2"/>
            <a:r>
              <a:rPr lang="en-US" dirty="0" smtClean="0"/>
              <a:t>BSE index, </a:t>
            </a:r>
            <a:r>
              <a:rPr lang="en-US" dirty="0" err="1" smtClean="0"/>
              <a:t>Sensex</a:t>
            </a:r>
            <a:r>
              <a:rPr lang="en-US" dirty="0" smtClean="0"/>
              <a:t> (India)</a:t>
            </a:r>
            <a:endParaRPr lang="en-US" sz="2000" dirty="0" smtClean="0"/>
          </a:p>
          <a:p>
            <a:pPr lvl="2"/>
            <a:r>
              <a:rPr lang="en-US" dirty="0" err="1" smtClean="0"/>
              <a:t>Nepse</a:t>
            </a:r>
            <a:r>
              <a:rPr lang="en-US" dirty="0" smtClean="0"/>
              <a:t>, </a:t>
            </a:r>
            <a:r>
              <a:rPr lang="en-US" dirty="0" err="1" smtClean="0"/>
              <a:t>Nepse</a:t>
            </a:r>
            <a:r>
              <a:rPr lang="en-US" dirty="0" smtClean="0"/>
              <a:t> Sensitive, </a:t>
            </a:r>
            <a:r>
              <a:rPr lang="en-US" dirty="0" err="1" smtClean="0"/>
              <a:t>Nepse</a:t>
            </a:r>
            <a:r>
              <a:rPr lang="en-US" dirty="0" smtClean="0"/>
              <a:t> Float ( Nepal)</a:t>
            </a:r>
            <a:endParaRPr lang="en-US" sz="2000" dirty="0" smtClean="0"/>
          </a:p>
          <a:p>
            <a:pPr lvl="2"/>
            <a:r>
              <a:rPr lang="en-US" dirty="0" smtClean="0"/>
              <a:t>Hang </a:t>
            </a:r>
            <a:r>
              <a:rPr lang="en-US" dirty="0" err="1" smtClean="0"/>
              <a:t>Seng</a:t>
            </a:r>
            <a:r>
              <a:rPr lang="en-US" dirty="0" smtClean="0"/>
              <a:t> (Hong Kong)</a:t>
            </a:r>
            <a:endParaRPr lang="en-US" sz="2000" dirty="0" smtClean="0"/>
          </a:p>
          <a:p>
            <a:pPr lvl="2"/>
            <a:r>
              <a:rPr lang="en-US" dirty="0" smtClean="0"/>
              <a:t>Nikkei (Japan)</a:t>
            </a:r>
            <a:endParaRPr lang="en-US" sz="2000" dirty="0" smtClean="0"/>
          </a:p>
          <a:p>
            <a:pPr lvl="2"/>
            <a:r>
              <a:rPr lang="en-US" dirty="0" smtClean="0"/>
              <a:t>FTSE (Financial Times of London)</a:t>
            </a:r>
            <a:endParaRPr lang="en-US" sz="2000" dirty="0" smtClean="0"/>
          </a:p>
          <a:p>
            <a:pPr lvl="2"/>
            <a:endParaRPr lang="en-US" sz="20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Dow Jones Industrial Average (DJIA)</a:t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Computed since 1896, the current one since 1928</a:t>
            </a:r>
            <a:endParaRPr lang="en-US" sz="2400" dirty="0" smtClean="0"/>
          </a:p>
          <a:p>
            <a:pPr lvl="1"/>
            <a:r>
              <a:rPr lang="en-US" dirty="0" smtClean="0"/>
              <a:t>Includes 30 large blue-chip corporations </a:t>
            </a:r>
            <a:endParaRPr lang="en-US" sz="2400" dirty="0" smtClean="0"/>
          </a:p>
          <a:p>
            <a:pPr lvl="1"/>
            <a:r>
              <a:rPr lang="en-US" dirty="0" smtClean="0"/>
              <a:t>Price-weighted average</a:t>
            </a:r>
            <a:endParaRPr lang="en-US" sz="2400" dirty="0" smtClean="0"/>
          </a:p>
          <a:p>
            <a:pPr lvl="1"/>
            <a:r>
              <a:rPr lang="en-US" dirty="0" smtClean="0"/>
              <a:t>Widely used index</a:t>
            </a:r>
            <a:endParaRPr lang="en-US" sz="24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Data to Construct Stock Index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31934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Stock 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Initial price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Final price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Shares (million)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Initial value of outstanding stocks  (Rs million)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Final value of outstanding stocks (Rs million)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Everest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Rs250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Rs300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Rs500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Rs600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Himalayan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1000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900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0.1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90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Total 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Rs600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Rs690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79" marR="68579" marT="0" marB="0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41</a:t>
            </a:fld>
            <a:endParaRPr lang="en-US"/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Illustration: Price-Weighted Average</a:t>
            </a:r>
            <a:br>
              <a:rPr lang="en-US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Portfolio: Initial value Rs250 + Rs1000 = Rs1250</a:t>
            </a:r>
          </a:p>
          <a:p>
            <a:r>
              <a:rPr lang="en-US" dirty="0" smtClean="0"/>
              <a:t> Final value Rs300 + Rs900 = Rs1200</a:t>
            </a:r>
          </a:p>
          <a:p>
            <a:r>
              <a:rPr lang="en-US" dirty="0" smtClean="0"/>
              <a:t> Percentage change in portfolio value = -50/1250 = -.04 = -4%</a:t>
            </a:r>
          </a:p>
          <a:p>
            <a:r>
              <a:rPr lang="en-US" dirty="0" smtClean="0"/>
              <a:t>Index:  Initial index value (250+1000)/2 = 625</a:t>
            </a:r>
          </a:p>
          <a:p>
            <a:pPr lvl="1"/>
            <a:r>
              <a:rPr lang="en-US" dirty="0" smtClean="0"/>
              <a:t>              Final index value (300 + 900)/2 = 600</a:t>
            </a:r>
          </a:p>
          <a:p>
            <a:r>
              <a:rPr lang="en-US" dirty="0" smtClean="0"/>
              <a:t> Percentage change in index -25/625 = -.04 = -4%</a:t>
            </a:r>
          </a:p>
          <a:p>
            <a:r>
              <a:rPr lang="en-US" dirty="0" smtClean="0"/>
              <a:t>The stock market declined by 4% as compared to previous trading day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42</a:t>
            </a:fld>
            <a:endParaRPr lang="en-US"/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Adjustment in Divisor</a:t>
            </a:r>
            <a:br>
              <a:rPr lang="en-US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When there are nonmarket influences in the prices, such as:</a:t>
            </a:r>
          </a:p>
          <a:p>
            <a:pPr lvl="1"/>
            <a:r>
              <a:rPr lang="en-US" smtClean="0"/>
              <a:t> splits, stock dividend, changes in samples</a:t>
            </a:r>
          </a:p>
          <a:p>
            <a:pPr lvl="0"/>
            <a:r>
              <a:rPr lang="en-US" smtClean="0"/>
              <a:t>We adjust the divisor to nullify nonmarket influence in prices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43</a:t>
            </a:fld>
            <a:endParaRPr lang="en-US"/>
          </a:p>
        </p:txBody>
      </p: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Illustration: Finding New Divisor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Suppose Himalayan in the previous example were to split two-for-one so that the share price fell to Rs500. following a split, the divisor must be reduced to a value that leaves the average unaffected.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44</a:t>
            </a:fld>
            <a:endParaRPr lang="en-US"/>
          </a:p>
        </p:txBody>
      </p:sp>
    </p:spTree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Illustration: Finding New Divisor, </a:t>
            </a:r>
            <a:r>
              <a:rPr lang="en-US" b="1" dirty="0" err="1" smtClean="0"/>
              <a:t>contd</a:t>
            </a:r>
            <a:r>
              <a:rPr lang="en-US" b="1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US" dirty="0" smtClean="0"/>
              <a:t>We find the divisor as follows:</a:t>
            </a:r>
          </a:p>
          <a:p>
            <a:r>
              <a:rPr lang="en-US" dirty="0" smtClean="0"/>
              <a:t>(Price of Everest + Price of Himalayan)/d = 625</a:t>
            </a:r>
          </a:p>
          <a:p>
            <a:r>
              <a:rPr lang="en-US" dirty="0" smtClean="0"/>
              <a:t>	= (250+500)/d =62.5 </a:t>
            </a:r>
          </a:p>
          <a:p>
            <a:r>
              <a:rPr lang="en-US" dirty="0" smtClean="0"/>
              <a:t>	d = 1.2</a:t>
            </a:r>
          </a:p>
          <a:p>
            <a:pPr lvl="0"/>
            <a:r>
              <a:rPr lang="en-US" dirty="0" smtClean="0"/>
              <a:t>Henceforth, the index is calculated by dividing by the new divisor 1.2 instead of 2 unless there is further nonmarket influence such as stock split or stock dividend.</a:t>
            </a:r>
          </a:p>
          <a:p>
            <a:r>
              <a:rPr lang="en-US" dirty="0" smtClean="0"/>
              <a:t>At present (May 9, 2014), the divisor of DJIA is 0.15571590501117. </a:t>
            </a:r>
          </a:p>
          <a:p>
            <a:pPr>
              <a:buNone/>
            </a:pPr>
            <a:r>
              <a:rPr lang="en-US" dirty="0" smtClean="0">
                <a:hlinkClick r:id="rId2"/>
              </a:rPr>
              <a:t>http://online.wsj.com/mdc/public/page/2_3022-djiahourly.html</a:t>
            </a:r>
            <a:r>
              <a:rPr lang="en-US" dirty="0" smtClean="0"/>
              <a:t> </a:t>
            </a:r>
          </a:p>
          <a:p>
            <a:pPr lvl="0"/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45</a:t>
            </a:fld>
            <a:endParaRPr lang="en-US"/>
          </a:p>
        </p:txBody>
      </p:sp>
    </p:spTree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Standard &amp; Poor’s Indexes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Broadly based index of 500 firms</a:t>
            </a:r>
          </a:p>
          <a:p>
            <a:pPr lvl="0"/>
            <a:r>
              <a:rPr lang="en-US" dirty="0" smtClean="0"/>
              <a:t>Stocks chosen based on market size, liquidity and industry grouping</a:t>
            </a:r>
          </a:p>
          <a:p>
            <a:pPr lvl="0"/>
            <a:r>
              <a:rPr lang="en-US" dirty="0" smtClean="0"/>
              <a:t>Market-value-weighted index</a:t>
            </a:r>
          </a:p>
          <a:p>
            <a:pPr lvl="0"/>
            <a:r>
              <a:rPr lang="en-US" dirty="0" smtClean="0"/>
              <a:t>Widely used index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46</a:t>
            </a:fld>
            <a:endParaRPr lang="en-US"/>
          </a:p>
        </p:txBody>
      </p:sp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Construction of Market-Value-Index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Market-value-weighted index is prepared by:</a:t>
            </a:r>
            <a:endParaRPr lang="en-US" sz="2800" dirty="0" smtClean="0"/>
          </a:p>
          <a:p>
            <a:pPr lvl="1"/>
            <a:r>
              <a:rPr lang="en-US" dirty="0" smtClean="0"/>
              <a:t>The prices of stocks in the index are multiplied by their respective number of shares outstanding </a:t>
            </a:r>
            <a:endParaRPr lang="en-US" sz="2400" dirty="0" smtClean="0"/>
          </a:p>
          <a:p>
            <a:pPr lvl="1"/>
            <a:r>
              <a:rPr lang="en-US" dirty="0" smtClean="0"/>
              <a:t>They are added up in order to arrive at a figure equal to the aggregate market value for that day</a:t>
            </a:r>
            <a:endParaRPr lang="en-US" sz="2400" dirty="0" smtClean="0"/>
          </a:p>
          <a:p>
            <a:pPr lvl="1"/>
            <a:r>
              <a:rPr lang="en-US" dirty="0" smtClean="0"/>
              <a:t>This figure is then divided by the corresponding figure of the day the index was started</a:t>
            </a:r>
            <a:endParaRPr lang="en-US" sz="2400" dirty="0" smtClean="0"/>
          </a:p>
          <a:p>
            <a:pPr lvl="1"/>
            <a:r>
              <a:rPr lang="en-US" dirty="0" smtClean="0"/>
              <a:t>The resulting value is multiplied by an arbitrarily determined beginning index value</a:t>
            </a:r>
            <a:endParaRPr lang="en-US" sz="24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47</a:t>
            </a:fld>
            <a:endParaRPr lang="en-US"/>
          </a:p>
        </p:txBody>
      </p:sp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Illustration of Market-Value Index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Consider the data provided in earlier table</a:t>
            </a:r>
            <a:endParaRPr lang="en-US" sz="2800" dirty="0" smtClean="0"/>
          </a:p>
          <a:p>
            <a:pPr lvl="1"/>
            <a:r>
              <a:rPr lang="en-US" dirty="0" smtClean="0"/>
              <a:t>The initial value was Rs600 million [. i.e. (P</a:t>
            </a:r>
            <a:r>
              <a:rPr lang="en-US" baseline="-25000" dirty="0" smtClean="0"/>
              <a:t>i1</a:t>
            </a:r>
            <a:r>
              <a:rPr lang="en-US" dirty="0" smtClean="0"/>
              <a:t>xQ</a:t>
            </a:r>
            <a:r>
              <a:rPr lang="en-US" baseline="-25000" dirty="0" smtClean="0"/>
              <a:t>i1</a:t>
            </a:r>
            <a:r>
              <a:rPr lang="en-US" dirty="0" smtClean="0"/>
              <a:t>+P</a:t>
            </a:r>
            <a:r>
              <a:rPr lang="en-US" baseline="-25000" dirty="0" smtClean="0"/>
              <a:t>j1</a:t>
            </a:r>
            <a:r>
              <a:rPr lang="en-US" dirty="0" smtClean="0"/>
              <a:t>xQ</a:t>
            </a:r>
            <a:r>
              <a:rPr lang="en-US" baseline="-25000" dirty="0" smtClean="0"/>
              <a:t>j1</a:t>
            </a:r>
            <a:r>
              <a:rPr lang="en-US" dirty="0" smtClean="0"/>
              <a:t> … P</a:t>
            </a:r>
            <a:r>
              <a:rPr lang="en-US" baseline="-25000" dirty="0" smtClean="0"/>
              <a:t>n1</a:t>
            </a:r>
            <a:r>
              <a:rPr lang="en-US" dirty="0" smtClean="0"/>
              <a:t>xQ</a:t>
            </a:r>
            <a:r>
              <a:rPr lang="en-US" baseline="-25000" dirty="0" smtClean="0"/>
              <a:t>n1</a:t>
            </a:r>
            <a:r>
              <a:rPr lang="en-US" dirty="0" smtClean="0"/>
              <a:t>)]</a:t>
            </a:r>
            <a:endParaRPr lang="en-US" sz="2400" dirty="0" smtClean="0"/>
          </a:p>
          <a:p>
            <a:pPr lvl="1"/>
            <a:r>
              <a:rPr lang="en-US" dirty="0" smtClean="0"/>
              <a:t>The final value is Rs690 [(P</a:t>
            </a:r>
            <a:r>
              <a:rPr lang="en-US" baseline="-25000" dirty="0" smtClean="0"/>
              <a:t>i0</a:t>
            </a:r>
            <a:r>
              <a:rPr lang="en-US" dirty="0" smtClean="0"/>
              <a:t>xQ</a:t>
            </a:r>
            <a:r>
              <a:rPr lang="en-US" baseline="-25000" dirty="0" smtClean="0"/>
              <a:t>i0</a:t>
            </a:r>
            <a:r>
              <a:rPr lang="en-US" dirty="0" smtClean="0"/>
              <a:t>+P</a:t>
            </a:r>
            <a:r>
              <a:rPr lang="en-US" baseline="-25000" dirty="0" smtClean="0"/>
              <a:t>j0</a:t>
            </a:r>
            <a:r>
              <a:rPr lang="en-US" dirty="0" smtClean="0"/>
              <a:t>xQ</a:t>
            </a:r>
            <a:r>
              <a:rPr lang="en-US" baseline="-25000" dirty="0" smtClean="0"/>
              <a:t>j0</a:t>
            </a:r>
            <a:r>
              <a:rPr lang="en-US" dirty="0" smtClean="0"/>
              <a:t> … P</a:t>
            </a:r>
            <a:r>
              <a:rPr lang="en-US" baseline="-25000" dirty="0" smtClean="0"/>
              <a:t>n0</a:t>
            </a:r>
            <a:r>
              <a:rPr lang="en-US" dirty="0" smtClean="0"/>
              <a:t>xQ</a:t>
            </a:r>
            <a:r>
              <a:rPr lang="en-US" baseline="-25000" dirty="0" smtClean="0"/>
              <a:t>n0</a:t>
            </a:r>
            <a:r>
              <a:rPr lang="en-US" dirty="0" smtClean="0"/>
              <a:t>)]</a:t>
            </a:r>
            <a:endParaRPr lang="en-US" sz="2400" dirty="0" smtClean="0"/>
          </a:p>
          <a:p>
            <a:pPr lvl="1"/>
            <a:r>
              <a:rPr lang="en-US" dirty="0" smtClean="0"/>
              <a:t>multiply with base index such as 100</a:t>
            </a:r>
            <a:endParaRPr lang="en-US" sz="2400" dirty="0" smtClean="0"/>
          </a:p>
          <a:p>
            <a:r>
              <a:rPr lang="en-US" dirty="0" smtClean="0"/>
              <a:t>The index is = 690/600x100 = 115</a:t>
            </a:r>
            <a:endParaRPr lang="en-US" sz="2800" dirty="0" smtClean="0"/>
          </a:p>
          <a:p>
            <a:r>
              <a:rPr lang="en-US" dirty="0" smtClean="0"/>
              <a:t>It means the stock market increased by 15% as compared to previous trading day.</a:t>
            </a:r>
            <a:endParaRPr lang="en-US" sz="2800" dirty="0" smtClean="0"/>
          </a:p>
          <a:p>
            <a:r>
              <a:rPr lang="en-US" dirty="0" smtClean="0"/>
              <a:t>Value-Weighted index is not affected by splits and stock dividend. Why?</a:t>
            </a:r>
            <a:endParaRPr lang="en-US" sz="28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48</a:t>
            </a:fld>
            <a:endParaRPr lang="en-US"/>
          </a:p>
        </p:txBody>
      </p:sp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Equally-Weighted Index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In price-weighted index – number of shares in the portfolio is equal</a:t>
            </a:r>
          </a:p>
          <a:p>
            <a:pPr lvl="0"/>
            <a:r>
              <a:rPr lang="en-US" dirty="0" smtClean="0"/>
              <a:t>In value weighted index – amount of investment is in proportion to the total market value of each stock</a:t>
            </a:r>
          </a:p>
          <a:p>
            <a:pPr lvl="0"/>
            <a:r>
              <a:rPr lang="en-US" dirty="0" smtClean="0"/>
              <a:t>In equally-weighted index -  the amount of investment is equal on each stock</a:t>
            </a:r>
          </a:p>
          <a:p>
            <a:pPr lvl="0"/>
            <a:r>
              <a:rPr lang="en-US" dirty="0" smtClean="0"/>
              <a:t>It places equal weight in each stock</a:t>
            </a:r>
          </a:p>
          <a:p>
            <a:pPr lvl="0"/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49</a:t>
            </a:fld>
            <a:endParaRPr lang="en-US"/>
          </a:p>
        </p:txBody>
      </p:sp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Equally-Weighted Index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The index is computed daily as follows: </a:t>
            </a:r>
            <a:endParaRPr lang="en-US" sz="2800" dirty="0" smtClean="0"/>
          </a:p>
          <a:p>
            <a:pPr lvl="1"/>
            <a:r>
              <a:rPr lang="en-US" dirty="0" smtClean="0"/>
              <a:t>Calculate price relative (today’s price/ yesterday’s price)</a:t>
            </a:r>
            <a:endParaRPr lang="en-US" sz="2400" dirty="0" smtClean="0"/>
          </a:p>
          <a:p>
            <a:pPr lvl="1"/>
            <a:r>
              <a:rPr lang="en-US" dirty="0" smtClean="0"/>
              <a:t>Take average, arithmetic or geometric mean of the price relative</a:t>
            </a:r>
            <a:endParaRPr lang="en-US" sz="2400" dirty="0" smtClean="0"/>
          </a:p>
          <a:p>
            <a:pPr lvl="1"/>
            <a:r>
              <a:rPr lang="en-US" dirty="0" smtClean="0"/>
              <a:t>Multiply the average by the level of index in the previous day</a:t>
            </a:r>
            <a:endParaRPr lang="en-US" sz="2400" dirty="0" smtClean="0"/>
          </a:p>
          <a:p>
            <a:pPr lvl="0"/>
            <a:r>
              <a:rPr lang="en-US" dirty="0" smtClean="0"/>
              <a:t>The Value Line is an example of this index</a:t>
            </a:r>
            <a:endParaRPr lang="en-US" sz="2800" dirty="0" smtClean="0"/>
          </a:p>
          <a:p>
            <a:pPr lvl="0"/>
            <a:endParaRPr lang="en-US" sz="24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50</a:t>
            </a:fld>
            <a:endParaRPr lang="en-US"/>
          </a:p>
        </p:txBody>
      </p:sp>
    </p:spTree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83162"/>
          </a:xfrm>
        </p:spPr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51</a:t>
            </a:fld>
            <a:endParaRPr lang="en-US"/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1682</TotalTime>
  <Words>2512</Words>
  <Application>Microsoft Office PowerPoint</Application>
  <PresentationFormat>On-screen Show (4:3)</PresentationFormat>
  <Paragraphs>427</Paragraphs>
  <Slides>51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Flow</vt:lpstr>
      <vt:lpstr>Financial Markets</vt:lpstr>
      <vt:lpstr>Learning Outcomes</vt:lpstr>
      <vt:lpstr>Money Market and Capital Market</vt:lpstr>
      <vt:lpstr>Important Money Market Securities </vt:lpstr>
      <vt:lpstr>Treasury Bills in Nepal</vt:lpstr>
      <vt:lpstr>Treasury Bills</vt:lpstr>
      <vt:lpstr>Amount Outstanding and weighted average interest rates of 91-day Treasury Bills Issued by Government of Nepal </vt:lpstr>
      <vt:lpstr> Treasury Quotes  A Sample Quote of T-Bills in a Financial Newspaper (US Market)  </vt:lpstr>
      <vt:lpstr>Interpretation of the Quotes </vt:lpstr>
      <vt:lpstr>Interpretation of the Quotes, contd…</vt:lpstr>
      <vt:lpstr>Certificates of Deposits</vt:lpstr>
      <vt:lpstr>Commercial Paper </vt:lpstr>
      <vt:lpstr>Bankers Acceptances </vt:lpstr>
      <vt:lpstr>Eurodollars </vt:lpstr>
      <vt:lpstr>Capital Market and Capital Market Instruments </vt:lpstr>
      <vt:lpstr>Important Securities Traded in Bond Market</vt:lpstr>
      <vt:lpstr>A Sample Treasury Bond Quote in a Financial Newspaper </vt:lpstr>
      <vt:lpstr>Interpreting the Bond Quotes </vt:lpstr>
      <vt:lpstr>Interpreting the Bond Quotes, contd…</vt:lpstr>
      <vt:lpstr>Government Securities (long-term) in Nepal </vt:lpstr>
      <vt:lpstr>Amount Outstanding of Development Bond </vt:lpstr>
      <vt:lpstr>National Saving Bonds </vt:lpstr>
      <vt:lpstr>Amount Outstanding of National Saving Bonds </vt:lpstr>
      <vt:lpstr>Citizen Saving Bonds  </vt:lpstr>
      <vt:lpstr>Amount Outstanding of Citizen Saving Bonds </vt:lpstr>
      <vt:lpstr>Government Agency Debt</vt:lpstr>
      <vt:lpstr>Municipal Bonds</vt:lpstr>
      <vt:lpstr>Municipal Bond Yields</vt:lpstr>
      <vt:lpstr>Equivalent tax yield: Illustration</vt:lpstr>
      <vt:lpstr>Corporate Bonds</vt:lpstr>
      <vt:lpstr>Bond Types</vt:lpstr>
      <vt:lpstr>Equity Securities </vt:lpstr>
      <vt:lpstr>Common Stocks in Nepal</vt:lpstr>
      <vt:lpstr>           Stock Quotes  A Sample Common Stock Quote in a Financial Newspaper  </vt:lpstr>
      <vt:lpstr>Interpretation of Common Stock Quotes </vt:lpstr>
      <vt:lpstr>Interpretation of Common Stock Quotes, contd… </vt:lpstr>
      <vt:lpstr>Preferred Stock</vt:lpstr>
      <vt:lpstr>Depository receipts</vt:lpstr>
      <vt:lpstr>Stock Market Indexes </vt:lpstr>
      <vt:lpstr>Dow Jones Industrial Average (DJIA) </vt:lpstr>
      <vt:lpstr>Data to Construct Stock Index </vt:lpstr>
      <vt:lpstr>Illustration: Price-Weighted Average </vt:lpstr>
      <vt:lpstr>Adjustment in Divisor </vt:lpstr>
      <vt:lpstr>Illustration: Finding New Divisor</vt:lpstr>
      <vt:lpstr>Illustration: Finding New Divisor, contd…</vt:lpstr>
      <vt:lpstr>Standard &amp; Poor’s Indexes</vt:lpstr>
      <vt:lpstr>Construction of Market-Value-Index</vt:lpstr>
      <vt:lpstr>Illustration of Market-Value Index</vt:lpstr>
      <vt:lpstr>Equally-Weighted Index</vt:lpstr>
      <vt:lpstr>Equally-Weighted Index</vt:lpstr>
      <vt:lpstr>THANK YOU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Financial Markets</dc:title>
  <dc:creator>rajan PC</dc:creator>
  <cp:lastModifiedBy>user</cp:lastModifiedBy>
  <cp:revision>141</cp:revision>
  <dcterms:created xsi:type="dcterms:W3CDTF">2006-08-16T00:00:00Z</dcterms:created>
  <dcterms:modified xsi:type="dcterms:W3CDTF">2014-05-10T03:06:05Z</dcterms:modified>
</cp:coreProperties>
</file>