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7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8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Microsoft_Office_Word_Document3.docx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6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7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8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9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0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package" Target="../embeddings/Microsoft_Office_Word_Document13.docx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RISK AND RETURN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Rajan</a:t>
            </a:r>
            <a:r>
              <a:rPr lang="en-US" dirty="0" smtClean="0"/>
              <a:t> B. </a:t>
            </a:r>
            <a:r>
              <a:rPr lang="en-US" dirty="0" err="1" smtClean="0"/>
              <a:t>Paudel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By studying this unit, you will be able to:</a:t>
            </a:r>
          </a:p>
          <a:p>
            <a:pPr lvl="1"/>
            <a:r>
              <a:rPr lang="en-US" dirty="0" smtClean="0"/>
              <a:t>Understand various concepts of return and risk</a:t>
            </a:r>
          </a:p>
          <a:p>
            <a:pPr lvl="1"/>
            <a:r>
              <a:rPr lang="en-US" dirty="0" smtClean="0"/>
              <a:t>Measure return and risk of an asset</a:t>
            </a:r>
          </a:p>
          <a:p>
            <a:pPr lvl="1"/>
            <a:r>
              <a:rPr lang="en-US" dirty="0" smtClean="0"/>
              <a:t>Measure risk and return in portfolio context</a:t>
            </a:r>
          </a:p>
          <a:p>
            <a:pPr lvl="1"/>
            <a:r>
              <a:rPr lang="en-US" dirty="0" smtClean="0"/>
              <a:t>Understand the concept of covariance and correlation and measure them </a:t>
            </a:r>
          </a:p>
          <a:p>
            <a:pPr lvl="1"/>
            <a:r>
              <a:rPr lang="en-US" dirty="0" smtClean="0"/>
              <a:t>Appreciate the impact of correlation in risk and return of the portfolio.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Return </a:t>
            </a:r>
          </a:p>
          <a:p>
            <a:pPr lvl="1"/>
            <a:r>
              <a:rPr lang="en-US" dirty="0" smtClean="0"/>
              <a:t>Return is the difference between amount received and amount invested</a:t>
            </a:r>
          </a:p>
          <a:p>
            <a:pPr lvl="1"/>
            <a:r>
              <a:rPr lang="en-US" dirty="0" smtClean="0"/>
              <a:t>An important basis for investment</a:t>
            </a:r>
          </a:p>
          <a:p>
            <a:pPr lvl="1"/>
            <a:r>
              <a:rPr lang="en-US" dirty="0" smtClean="0"/>
              <a:t>Investors always prefer higher return to the lower one as it increases their wealth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Rupee return or absolute return</a:t>
            </a:r>
            <a:r>
              <a:rPr lang="en-US" i="1" dirty="0" smtClean="0"/>
              <a:t> - </a:t>
            </a:r>
            <a:r>
              <a:rPr lang="en-US" dirty="0" smtClean="0"/>
              <a:t>the total of capital gain and cash receipts</a:t>
            </a:r>
          </a:p>
          <a:p>
            <a:pPr>
              <a:buNone/>
            </a:pPr>
            <a:r>
              <a:rPr lang="en-GB" dirty="0" smtClean="0"/>
              <a:t>            Return (Rs) = P</a:t>
            </a:r>
            <a:r>
              <a:rPr lang="en-GB" baseline="-25000" dirty="0" smtClean="0"/>
              <a:t>t+1</a:t>
            </a:r>
            <a:r>
              <a:rPr lang="en-GB" dirty="0" smtClean="0"/>
              <a:t> – P</a:t>
            </a:r>
            <a:r>
              <a:rPr lang="en-GB" baseline="-25000" dirty="0" smtClean="0"/>
              <a:t>t </a:t>
            </a:r>
            <a:r>
              <a:rPr lang="en-GB" dirty="0" smtClean="0"/>
              <a:t>+ C</a:t>
            </a:r>
            <a:r>
              <a:rPr lang="en-GB" baseline="-25000" dirty="0" smtClean="0"/>
              <a:t>t+1</a:t>
            </a:r>
            <a:r>
              <a:rPr lang="en-GB" dirty="0" smtClean="0"/>
              <a:t>                                  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Where	P</a:t>
            </a:r>
            <a:r>
              <a:rPr lang="en-US" baseline="-25000" dirty="0" smtClean="0"/>
              <a:t>t+1</a:t>
            </a:r>
            <a:r>
              <a:rPr lang="en-US" dirty="0" smtClean="0"/>
              <a:t> = ending price or selling price</a:t>
            </a:r>
          </a:p>
          <a:p>
            <a:pPr lvl="1">
              <a:buNone/>
            </a:pPr>
            <a:r>
              <a:rPr lang="en-US" dirty="0" smtClean="0"/>
              <a:t>			P</a:t>
            </a:r>
            <a:r>
              <a:rPr lang="en-US" baseline="-25000" dirty="0" smtClean="0"/>
              <a:t>t</a:t>
            </a:r>
            <a:r>
              <a:rPr lang="en-US" dirty="0" smtClean="0"/>
              <a:t>    = beginning price or purchase price</a:t>
            </a:r>
          </a:p>
          <a:p>
            <a:pPr lvl="1">
              <a:buNone/>
            </a:pPr>
            <a:r>
              <a:rPr lang="en-US" dirty="0" smtClean="0"/>
              <a:t>			C</a:t>
            </a:r>
            <a:r>
              <a:rPr lang="en-US" baseline="-25000" dirty="0" smtClean="0"/>
              <a:t>t+1</a:t>
            </a:r>
            <a:r>
              <a:rPr lang="en-US" dirty="0" smtClean="0"/>
              <a:t> = cash receipts during the period</a:t>
            </a:r>
          </a:p>
          <a:p>
            <a:pPr lvl="1"/>
            <a:r>
              <a:rPr lang="en-US" dirty="0" smtClean="0"/>
              <a:t>Does not relate return to investment</a:t>
            </a:r>
          </a:p>
          <a:p>
            <a:pPr lvl="1"/>
            <a:r>
              <a:rPr lang="en-US" dirty="0" smtClean="0"/>
              <a:t>Not very important concept for investment decision making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Concepts, </a:t>
            </a:r>
            <a:r>
              <a:rPr lang="en-US" dirty="0" err="1" smtClean="0"/>
              <a:t>condt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Percentage Return</a:t>
            </a:r>
            <a:r>
              <a:rPr lang="en-US" dirty="0" smtClean="0"/>
              <a:t> - the percentage of absolute rupee return on the initial investment </a:t>
            </a: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	</a:t>
            </a:r>
          </a:p>
          <a:p>
            <a:pPr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dirty="0" smtClean="0"/>
              <a:t>Relates </a:t>
            </a:r>
            <a:r>
              <a:rPr lang="en-US" dirty="0" smtClean="0"/>
              <a:t>return to initial investment</a:t>
            </a:r>
          </a:p>
          <a:p>
            <a:pPr>
              <a:buNone/>
            </a:pPr>
            <a:r>
              <a:rPr lang="en-US" dirty="0" smtClean="0"/>
              <a:t>Makes investment alternatives comparable</a:t>
            </a:r>
            <a:endParaRPr lang="en-US" dirty="0"/>
          </a:p>
        </p:txBody>
      </p:sp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1601789" y="3033713"/>
          <a:ext cx="3427411" cy="790575"/>
        </p:xfrm>
        <a:graphic>
          <a:graphicData uri="http://schemas.openxmlformats.org/presentationml/2006/ole">
            <p:oleObj spid="_x0000_s3077" name="Document" r:id="rId3" imgW="5940848" imgH="79061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Concepts, </a:t>
            </a:r>
            <a:r>
              <a:rPr lang="en-US" dirty="0" err="1" smtClean="0"/>
              <a:t>condt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 smtClean="0"/>
              <a:t>Average Return</a:t>
            </a:r>
          </a:p>
          <a:p>
            <a:pPr>
              <a:buNone/>
            </a:pPr>
            <a:r>
              <a:rPr lang="en-US" b="1" dirty="0" smtClean="0"/>
              <a:t>Arithmetic average return – t</a:t>
            </a:r>
            <a:r>
              <a:rPr lang="en-US" dirty="0" smtClean="0"/>
              <a:t>he sum of the returns over the periods divided by the number of periods</a:t>
            </a:r>
          </a:p>
          <a:p>
            <a:pPr>
              <a:buNone/>
            </a:pPr>
            <a:r>
              <a:rPr lang="en-US" dirty="0" smtClean="0"/>
              <a:t>	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Where</a:t>
            </a:r>
            <a:r>
              <a:rPr lang="en-US" dirty="0" smtClean="0"/>
              <a:t>		= average return of asset j</a:t>
            </a:r>
          </a:p>
          <a:p>
            <a:pPr>
              <a:buNone/>
            </a:pPr>
            <a:r>
              <a:rPr lang="en-US" dirty="0" smtClean="0"/>
              <a:t>			</a:t>
            </a:r>
            <a:r>
              <a:rPr lang="en-US" dirty="0" err="1" smtClean="0"/>
              <a:t>R</a:t>
            </a:r>
            <a:r>
              <a:rPr lang="en-US" baseline="-25000" dirty="0" err="1" smtClean="0"/>
              <a:t>jt</a:t>
            </a:r>
            <a:r>
              <a:rPr lang="en-US" dirty="0" smtClean="0"/>
              <a:t> </a:t>
            </a:r>
            <a:r>
              <a:rPr lang="en-US" dirty="0" smtClean="0"/>
              <a:t>	= periodic return of asset j</a:t>
            </a:r>
          </a:p>
          <a:p>
            <a:pPr>
              <a:buNone/>
            </a:pPr>
            <a:r>
              <a:rPr lang="en-US" dirty="0" smtClean="0"/>
              <a:t>			n </a:t>
            </a:r>
            <a:r>
              <a:rPr lang="en-US" dirty="0" smtClean="0"/>
              <a:t>	= number of periods </a:t>
            </a:r>
          </a:p>
          <a:p>
            <a:endParaRPr lang="en-US" dirty="0"/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1524000" y="3124200"/>
          <a:ext cx="5940425" cy="1387475"/>
        </p:xfrm>
        <a:graphic>
          <a:graphicData uri="http://schemas.openxmlformats.org/presentationml/2006/ole">
            <p:oleObj spid="_x0000_s4099" name="Document" r:id="rId3" imgW="5940848" imgH="1387987" progId="Word.Document.12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1981200" y="4800600"/>
          <a:ext cx="5181600" cy="430213"/>
        </p:xfrm>
        <a:graphic>
          <a:graphicData uri="http://schemas.openxmlformats.org/presentationml/2006/ole">
            <p:oleObj spid="_x0000_s4100" name="Document" r:id="rId4" imgW="5940848" imgH="43081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Concepts, </a:t>
            </a:r>
            <a:r>
              <a:rPr lang="en-US" dirty="0" err="1" smtClean="0"/>
              <a:t>condt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52600"/>
            <a:ext cx="8229600" cy="4525963"/>
          </a:xfrm>
        </p:spPr>
        <p:txBody>
          <a:bodyPr/>
          <a:lstStyle/>
          <a:p>
            <a:r>
              <a:rPr lang="en-US" b="1" dirty="0" smtClean="0"/>
              <a:t>Geometric average return</a:t>
            </a:r>
            <a:r>
              <a:rPr lang="en-US" dirty="0" smtClean="0"/>
              <a:t> – the rate of return that would make the initial investment equal to the ending investment </a:t>
            </a:r>
            <a:r>
              <a:rPr lang="en-US" dirty="0" smtClean="0"/>
              <a:t>value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1524000" y="3581400"/>
          <a:ext cx="5940425" cy="485775"/>
        </p:xfrm>
        <a:graphic>
          <a:graphicData uri="http://schemas.openxmlformats.org/presentationml/2006/ole">
            <p:oleObj spid="_x0000_s6147" name="Document" r:id="rId3" imgW="5940848" imgH="485255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Concepts, </a:t>
            </a:r>
            <a:r>
              <a:rPr lang="en-US" dirty="0" err="1" smtClean="0"/>
              <a:t>condt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Expected Rate of Return</a:t>
            </a:r>
          </a:p>
          <a:p>
            <a:pPr>
              <a:buNone/>
            </a:pPr>
            <a:r>
              <a:rPr lang="en-US" dirty="0" smtClean="0"/>
              <a:t> - the rate that we expect from the investment in the future.</a:t>
            </a:r>
          </a:p>
          <a:p>
            <a:pPr>
              <a:buNone/>
            </a:pPr>
            <a:r>
              <a:rPr lang="en-US" dirty="0" smtClean="0"/>
              <a:t>-  depends on the state of economic conditions and the probability distribution of state of economic conditions. </a:t>
            </a:r>
          </a:p>
          <a:p>
            <a:endParaRPr lang="en-US" dirty="0" smtClean="0"/>
          </a:p>
          <a:p>
            <a:r>
              <a:rPr lang="en-US" dirty="0" smtClean="0"/>
              <a:t>Very </a:t>
            </a:r>
            <a:r>
              <a:rPr lang="en-US" dirty="0" smtClean="0"/>
              <a:t>useful concept for decision making</a:t>
            </a:r>
            <a:endParaRPr lang="en-US" dirty="0"/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1524000" y="4648200"/>
          <a:ext cx="5940425" cy="982663"/>
        </p:xfrm>
        <a:graphic>
          <a:graphicData uri="http://schemas.openxmlformats.org/presentationml/2006/ole">
            <p:oleObj spid="_x0000_s7170" name="Document" r:id="rId3" imgW="5940848" imgH="98312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Concepts, </a:t>
            </a:r>
            <a:r>
              <a:rPr lang="en-US" dirty="0" err="1" smtClean="0"/>
              <a:t>condt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Required Rate of Return</a:t>
            </a:r>
            <a:r>
              <a:rPr lang="en-US" dirty="0" smtClean="0"/>
              <a:t> </a:t>
            </a:r>
          </a:p>
          <a:p>
            <a:pPr>
              <a:buFontTx/>
              <a:buChar char="-"/>
            </a:pPr>
            <a:r>
              <a:rPr lang="en-US" dirty="0" smtClean="0"/>
              <a:t>the </a:t>
            </a:r>
            <a:r>
              <a:rPr lang="en-US" dirty="0" smtClean="0"/>
              <a:t>minimum rate of return the investor wants to earn from an asset</a:t>
            </a:r>
            <a:r>
              <a:rPr lang="en-US" dirty="0" smtClean="0"/>
              <a:t>.</a:t>
            </a:r>
          </a:p>
          <a:p>
            <a:pPr>
              <a:buFontTx/>
              <a:buChar char="-"/>
            </a:pPr>
            <a:r>
              <a:rPr lang="en-US" dirty="0" smtClean="0"/>
              <a:t>Various method are used to determine </a:t>
            </a:r>
            <a:r>
              <a:rPr lang="en-US" dirty="0" smtClean="0"/>
              <a:t>it</a:t>
            </a: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	</a:t>
            </a:r>
            <a:r>
              <a:rPr lang="en-US" dirty="0" smtClean="0"/>
              <a:t>CAPM is one popular method which we discuss in coming session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smtClean="0"/>
              <a:t>Expected </a:t>
            </a:r>
            <a:r>
              <a:rPr lang="en-US" dirty="0" smtClean="0"/>
              <a:t>rate of return is compared with the required rate of return</a:t>
            </a:r>
          </a:p>
          <a:p>
            <a:pPr>
              <a:buFontTx/>
              <a:buChar char="-"/>
            </a:pPr>
            <a:r>
              <a:rPr lang="en-US" dirty="0" smtClean="0"/>
              <a:t>Investment made only when expected return is greater than required return</a:t>
            </a:r>
          </a:p>
          <a:p>
            <a:pPr>
              <a:buFontTx/>
              <a:buChar char="-"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Concepts, </a:t>
            </a:r>
            <a:r>
              <a:rPr lang="en-US" dirty="0" err="1" smtClean="0"/>
              <a:t>condt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Nominal Return</a:t>
            </a:r>
            <a:r>
              <a:rPr lang="en-US" dirty="0" smtClean="0"/>
              <a:t>- measure rupee amounts or changes in assets value but ignore the purchasing power of these rupees</a:t>
            </a:r>
          </a:p>
          <a:p>
            <a:r>
              <a:rPr lang="en-US" b="1" dirty="0" smtClean="0"/>
              <a:t>Real </a:t>
            </a:r>
            <a:r>
              <a:rPr lang="en-US" b="1" dirty="0" smtClean="0"/>
              <a:t>Return</a:t>
            </a:r>
            <a:r>
              <a:rPr lang="en-US" dirty="0" smtClean="0"/>
              <a:t>- inflation-adjusted </a:t>
            </a:r>
            <a:r>
              <a:rPr lang="en-US" dirty="0" smtClean="0"/>
              <a:t>return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where, 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/>
              <a:t>		RR = real rate of return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/>
              <a:t>		R = nominal rate of return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/>
              <a:t>		IR = rate of inflation</a:t>
            </a:r>
            <a:endParaRPr lang="en-US" dirty="0" smtClean="0"/>
          </a:p>
          <a:p>
            <a:endParaRPr lang="en-US" dirty="0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1600200" y="3581400"/>
          <a:ext cx="5940425" cy="706437"/>
        </p:xfrm>
        <a:graphic>
          <a:graphicData uri="http://schemas.openxmlformats.org/presentationml/2006/ole">
            <p:oleObj spid="_x0000_s8194" name="Document" r:id="rId3" imgW="5940848" imgH="705891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Concepts, </a:t>
            </a:r>
            <a:r>
              <a:rPr lang="en-US" dirty="0" err="1" smtClean="0"/>
              <a:t>condt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Expected return of a portfolio</a:t>
            </a:r>
            <a:r>
              <a:rPr lang="en-US" dirty="0" smtClean="0"/>
              <a:t> - a weighted average </a:t>
            </a:r>
            <a:r>
              <a:rPr lang="en-US" dirty="0" smtClean="0"/>
              <a:t>of expected </a:t>
            </a:r>
            <a:r>
              <a:rPr lang="en-US" dirty="0" smtClean="0"/>
              <a:t>returns of securities making up that </a:t>
            </a:r>
            <a:r>
              <a:rPr lang="en-US" dirty="0" smtClean="0"/>
              <a:t>portfolio</a:t>
            </a:r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Where</a:t>
            </a:r>
            <a:r>
              <a:rPr lang="en-US" dirty="0" smtClean="0"/>
              <a:t>, 	</a:t>
            </a:r>
          </a:p>
          <a:p>
            <a:pPr lvl="1">
              <a:buNone/>
            </a:pPr>
            <a:r>
              <a:rPr lang="en-US" dirty="0" smtClean="0"/>
              <a:t>E(R</a:t>
            </a:r>
            <a:r>
              <a:rPr lang="en-US" baseline="-25000" dirty="0" smtClean="0"/>
              <a:t>P</a:t>
            </a:r>
            <a:r>
              <a:rPr lang="en-US" dirty="0" smtClean="0"/>
              <a:t>) </a:t>
            </a:r>
            <a:r>
              <a:rPr lang="en-US" dirty="0" smtClean="0"/>
              <a:t>= the expected rate of return on the portfolio</a:t>
            </a:r>
          </a:p>
          <a:p>
            <a:pPr lvl="1">
              <a:buNone/>
            </a:pPr>
            <a:r>
              <a:rPr lang="en-US" dirty="0" smtClean="0"/>
              <a:t>E(</a:t>
            </a:r>
            <a:r>
              <a:rPr lang="en-US" dirty="0" err="1" smtClean="0"/>
              <a:t>R</a:t>
            </a:r>
            <a:r>
              <a:rPr lang="en-US" baseline="-25000" dirty="0" err="1" smtClean="0"/>
              <a:t>j</a:t>
            </a:r>
            <a:r>
              <a:rPr lang="en-US" dirty="0" smtClean="0"/>
              <a:t>) </a:t>
            </a:r>
            <a:r>
              <a:rPr lang="en-US" dirty="0" smtClean="0"/>
              <a:t>= </a:t>
            </a:r>
            <a:r>
              <a:rPr lang="en-US" dirty="0" smtClean="0"/>
              <a:t>the expected rate of return on the </a:t>
            </a:r>
            <a:r>
              <a:rPr lang="en-US" dirty="0" err="1" smtClean="0"/>
              <a:t>j</a:t>
            </a:r>
            <a:r>
              <a:rPr lang="en-US" baseline="30000" dirty="0" err="1" smtClean="0"/>
              <a:t>th</a:t>
            </a:r>
            <a:r>
              <a:rPr lang="en-US" dirty="0" smtClean="0"/>
              <a:t> security</a:t>
            </a:r>
          </a:p>
          <a:p>
            <a:pPr lvl="1">
              <a:buNone/>
            </a:pPr>
            <a:r>
              <a:rPr lang="en-US" dirty="0" err="1" smtClean="0"/>
              <a:t>w</a:t>
            </a:r>
            <a:r>
              <a:rPr lang="en-US" baseline="-25000" dirty="0" err="1" smtClean="0"/>
              <a:t>j</a:t>
            </a:r>
            <a:r>
              <a:rPr lang="en-US" dirty="0" smtClean="0"/>
              <a:t>     = </a:t>
            </a:r>
            <a:r>
              <a:rPr lang="en-US" dirty="0" smtClean="0"/>
              <a:t>the proportion of total funds invested in security j</a:t>
            </a:r>
          </a:p>
          <a:p>
            <a:pPr lvl="1">
              <a:buNone/>
            </a:pPr>
            <a:r>
              <a:rPr lang="en-US" dirty="0" smtClean="0"/>
              <a:t> n </a:t>
            </a:r>
            <a:r>
              <a:rPr lang="en-US" dirty="0" smtClean="0"/>
              <a:t>	</a:t>
            </a:r>
            <a:r>
              <a:rPr lang="en-US" dirty="0" smtClean="0"/>
              <a:t>= </a:t>
            </a:r>
            <a:r>
              <a:rPr lang="en-US" dirty="0" smtClean="0"/>
              <a:t>total number of securities in the portfolio </a:t>
            </a:r>
          </a:p>
          <a:p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828800" y="2667000"/>
          <a:ext cx="5940425" cy="982663"/>
        </p:xfrm>
        <a:graphic>
          <a:graphicData uri="http://schemas.openxmlformats.org/presentationml/2006/ole">
            <p:oleObj spid="_x0000_s9218" name="Document" r:id="rId3" imgW="5940848" imgH="98312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Risk Concepts and Their Measurement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/>
              <a:t>Risk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variability in returns</a:t>
            </a:r>
          </a:p>
          <a:p>
            <a:pPr lvl="1"/>
            <a:r>
              <a:rPr lang="en-US" dirty="0" smtClean="0"/>
              <a:t>higher the variability higher the risk</a:t>
            </a:r>
          </a:p>
          <a:p>
            <a:pPr lvl="1"/>
            <a:r>
              <a:rPr lang="en-US" dirty="0" smtClean="0"/>
              <a:t>Investors try to avoid risk unless compensated satisfactorily by return</a:t>
            </a:r>
          </a:p>
          <a:p>
            <a:pPr lvl="1"/>
            <a:r>
              <a:rPr lang="en-US" dirty="0" smtClean="0"/>
              <a:t>Important basis of decision making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 smtClean="0"/>
              <a:t>Stand-alone risk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risk of an asset in isolation</a:t>
            </a:r>
          </a:p>
          <a:p>
            <a:pPr>
              <a:buNone/>
            </a:pPr>
            <a:r>
              <a:rPr lang="en-US" b="1" dirty="0" smtClean="0"/>
              <a:t>Portfolio risk</a:t>
            </a:r>
          </a:p>
          <a:p>
            <a:pPr lvl="1"/>
            <a:r>
              <a:rPr lang="en-US" dirty="0" smtClean="0"/>
              <a:t>risk of more than one asset taken together</a:t>
            </a:r>
          </a:p>
          <a:p>
            <a:pPr>
              <a:buNone/>
            </a:pPr>
            <a:r>
              <a:rPr lang="en-US" b="1" dirty="0" smtClean="0"/>
              <a:t>Systematic risk</a:t>
            </a:r>
          </a:p>
          <a:p>
            <a:pPr lvl="1"/>
            <a:r>
              <a:rPr lang="en-US" dirty="0" smtClean="0"/>
              <a:t>risk that cannot be diversified away such as the risk of inflation; also known as market risk, </a:t>
            </a:r>
            <a:r>
              <a:rPr lang="en-US" dirty="0" err="1" smtClean="0"/>
              <a:t>undiversifiable</a:t>
            </a:r>
            <a:r>
              <a:rPr lang="en-US" dirty="0" smtClean="0"/>
              <a:t> risk</a:t>
            </a:r>
          </a:p>
          <a:p>
            <a:pPr>
              <a:buNone/>
            </a:pPr>
            <a:r>
              <a:rPr lang="en-US" b="1" dirty="0" smtClean="0"/>
              <a:t>Unsystematic risk</a:t>
            </a:r>
          </a:p>
          <a:p>
            <a:pPr lvl="1"/>
            <a:r>
              <a:rPr lang="en-US" dirty="0" smtClean="0"/>
              <a:t>the risk that can be diversified such as the risk of fire, also known as company specific risk or diversifiable risk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Measures of Risk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Range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the difference between the highest and lowest observed values</a:t>
            </a:r>
          </a:p>
          <a:p>
            <a:pPr>
              <a:buNone/>
            </a:pPr>
            <a:r>
              <a:rPr lang="en-US" dirty="0" smtClean="0"/>
              <a:t>Range = Value of highest observation – Value of lowest observation</a:t>
            </a:r>
          </a:p>
          <a:p>
            <a:pPr>
              <a:buNone/>
            </a:pPr>
            <a:r>
              <a:rPr lang="en-US" dirty="0" smtClean="0"/>
              <a:t>- Simple but crude measure of risk 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Measures of Risk, </a:t>
            </a:r>
            <a:r>
              <a:rPr lang="en-US" b="1" dirty="0" err="1" smtClean="0"/>
              <a:t>contd</a:t>
            </a:r>
            <a:r>
              <a:rPr lang="en-US" b="1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Variance</a:t>
            </a:r>
          </a:p>
          <a:p>
            <a:pPr lvl="1"/>
            <a:r>
              <a:rPr lang="en-US" dirty="0" smtClean="0"/>
              <a:t>average of the mean squared error terms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lvl="1"/>
            <a:r>
              <a:rPr lang="en-US" dirty="0" smtClean="0"/>
              <a:t>Standard and useful measure of risk</a:t>
            </a:r>
          </a:p>
          <a:p>
            <a:pPr lvl="1"/>
            <a:r>
              <a:rPr lang="en-US" dirty="0" smtClean="0"/>
              <a:t>Widely used measure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1601788" y="2936875"/>
          <a:ext cx="5940425" cy="982663"/>
        </p:xfrm>
        <a:graphic>
          <a:graphicData uri="http://schemas.openxmlformats.org/presentationml/2006/ole">
            <p:oleObj spid="_x0000_s10242" name="Document" r:id="rId3" imgW="5940848" imgH="98312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Measures of Risk, </a:t>
            </a:r>
            <a:r>
              <a:rPr lang="en-US" b="1" dirty="0" err="1" smtClean="0"/>
              <a:t>contd</a:t>
            </a:r>
            <a:r>
              <a:rPr lang="en-US" b="1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Standard deviation</a:t>
            </a:r>
            <a:r>
              <a:rPr lang="en-US" dirty="0" smtClean="0"/>
              <a:t> – an absolute measure of risk and is calculated as the square root of variance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pPr lvl="1"/>
            <a:r>
              <a:rPr lang="en-US" dirty="0" smtClean="0"/>
              <a:t>Standard </a:t>
            </a:r>
            <a:r>
              <a:rPr lang="en-US" dirty="0" smtClean="0"/>
              <a:t>and useful measure of risk</a:t>
            </a:r>
          </a:p>
          <a:p>
            <a:pPr lvl="1"/>
            <a:r>
              <a:rPr lang="en-US" dirty="0" smtClean="0"/>
              <a:t>Wider application than variance </a:t>
            </a:r>
            <a:endParaRPr lang="en-US" dirty="0"/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1601788" y="3201988"/>
          <a:ext cx="5940425" cy="452437"/>
        </p:xfrm>
        <a:graphic>
          <a:graphicData uri="http://schemas.openxmlformats.org/presentationml/2006/ole">
            <p:oleObj spid="_x0000_s11266" name="Document" r:id="rId3" imgW="5940848" imgH="452808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Measures of Risk, </a:t>
            </a:r>
            <a:r>
              <a:rPr lang="en-US" b="1" dirty="0" err="1" smtClean="0"/>
              <a:t>contd</a:t>
            </a:r>
            <a:r>
              <a:rPr lang="en-US" b="1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Coefficient of variation </a:t>
            </a:r>
          </a:p>
          <a:p>
            <a:pPr lvl="1"/>
            <a:r>
              <a:rPr lang="en-US" dirty="0" smtClean="0"/>
              <a:t>a relative measure of risk; measures risk per unit of return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/>
          </a:p>
          <a:p>
            <a:r>
              <a:rPr lang="en-US" b="1" dirty="0" smtClean="0"/>
              <a:t>Beta</a:t>
            </a:r>
          </a:p>
          <a:p>
            <a:pPr lvl="1"/>
            <a:r>
              <a:rPr lang="en-US" dirty="0" smtClean="0"/>
              <a:t>a measure of systematic risk</a:t>
            </a:r>
          </a:p>
          <a:p>
            <a:pPr lvl="1"/>
            <a:r>
              <a:rPr lang="en-US" dirty="0" smtClean="0"/>
              <a:t>The market has a beta of 1</a:t>
            </a:r>
          </a:p>
          <a:p>
            <a:pPr lvl="1"/>
            <a:r>
              <a:rPr lang="en-US" dirty="0" smtClean="0"/>
              <a:t>Allows to compare individual assets with market</a:t>
            </a:r>
          </a:p>
          <a:p>
            <a:pPr lvl="1"/>
            <a:r>
              <a:rPr lang="en-US" dirty="0" smtClean="0"/>
              <a:t>Assets with higher beta than 1 are considered riskier than the market risk</a:t>
            </a:r>
          </a:p>
          <a:p>
            <a:endParaRPr lang="en-US" dirty="0"/>
          </a:p>
        </p:txBody>
      </p:sp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1601788" y="3074988"/>
          <a:ext cx="5940425" cy="706437"/>
        </p:xfrm>
        <a:graphic>
          <a:graphicData uri="http://schemas.openxmlformats.org/presentationml/2006/ole">
            <p:oleObj spid="_x0000_s12290" name="Document" r:id="rId3" imgW="5940848" imgH="705891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Measures of Risk, </a:t>
            </a:r>
            <a:r>
              <a:rPr lang="en-US" b="1" dirty="0" err="1" smtClean="0"/>
              <a:t>contd</a:t>
            </a:r>
            <a:r>
              <a:rPr lang="en-US" b="1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US" sz="5000" b="1" dirty="0" smtClean="0"/>
              <a:t>Variance of portfolio </a:t>
            </a:r>
            <a:r>
              <a:rPr lang="en-US" sz="5000" dirty="0" smtClean="0"/>
              <a:t>– a measure of the risk of the portfolio of </a:t>
            </a:r>
            <a:r>
              <a:rPr lang="en-US" sz="5000" dirty="0" smtClean="0"/>
              <a:t>assets</a:t>
            </a:r>
          </a:p>
          <a:p>
            <a:endParaRPr lang="en-US" sz="5000" dirty="0" smtClean="0"/>
          </a:p>
          <a:p>
            <a:endParaRPr lang="en-US" sz="5000" dirty="0" smtClean="0"/>
          </a:p>
          <a:p>
            <a:pPr>
              <a:buNone/>
            </a:pPr>
            <a:r>
              <a:rPr lang="en-US" sz="5000" dirty="0" smtClean="0"/>
              <a:t>Where,	</a:t>
            </a:r>
          </a:p>
          <a:p>
            <a:pPr>
              <a:buNone/>
            </a:pPr>
            <a:r>
              <a:rPr lang="en-US" sz="5000" dirty="0" err="1" smtClean="0"/>
              <a:t>Var</a:t>
            </a:r>
            <a:r>
              <a:rPr lang="en-US" sz="5000" dirty="0" smtClean="0"/>
              <a:t>(R</a:t>
            </a:r>
            <a:r>
              <a:rPr lang="en-US" sz="5000" baseline="-25000" dirty="0" smtClean="0"/>
              <a:t>P</a:t>
            </a:r>
            <a:r>
              <a:rPr lang="en-US" sz="5000" dirty="0" smtClean="0"/>
              <a:t>) 	= variance of the return of the portfolio</a:t>
            </a:r>
          </a:p>
          <a:p>
            <a:pPr>
              <a:buNone/>
            </a:pPr>
            <a:r>
              <a:rPr lang="en-US" sz="5000" dirty="0" smtClean="0"/>
              <a:t>	</a:t>
            </a:r>
            <a:r>
              <a:rPr lang="en-US" sz="5000" dirty="0" err="1" smtClean="0"/>
              <a:t>w</a:t>
            </a:r>
            <a:r>
              <a:rPr lang="en-US" sz="5000" baseline="-25000" dirty="0" err="1" smtClean="0"/>
              <a:t>A</a:t>
            </a:r>
            <a:r>
              <a:rPr lang="en-US" sz="5000" dirty="0" smtClean="0"/>
              <a:t> </a:t>
            </a:r>
            <a:r>
              <a:rPr lang="en-US" sz="5000" dirty="0" smtClean="0"/>
              <a:t>	= proportion of the investment in the first asset, A</a:t>
            </a:r>
          </a:p>
          <a:p>
            <a:pPr>
              <a:buNone/>
            </a:pPr>
            <a:r>
              <a:rPr lang="en-US" sz="5000" dirty="0" smtClean="0"/>
              <a:t>	</a:t>
            </a:r>
            <a:r>
              <a:rPr lang="en-US" sz="5000" dirty="0" err="1" smtClean="0"/>
              <a:t>w</a:t>
            </a:r>
            <a:r>
              <a:rPr lang="en-US" sz="5000" baseline="-25000" dirty="0" err="1" smtClean="0"/>
              <a:t>B</a:t>
            </a:r>
            <a:r>
              <a:rPr lang="en-US" sz="5000" dirty="0" smtClean="0"/>
              <a:t> </a:t>
            </a:r>
            <a:r>
              <a:rPr lang="en-US" sz="5000" dirty="0" smtClean="0"/>
              <a:t>	= proportion of the investment in the second asset, B</a:t>
            </a:r>
          </a:p>
          <a:p>
            <a:pPr>
              <a:buNone/>
            </a:pPr>
            <a:r>
              <a:rPr lang="en-US" sz="5000" dirty="0" smtClean="0"/>
              <a:t>	</a:t>
            </a:r>
            <a:r>
              <a:rPr lang="en-US" sz="5000" dirty="0" err="1" smtClean="0"/>
              <a:t>Var</a:t>
            </a:r>
            <a:r>
              <a:rPr lang="en-US" sz="5000" dirty="0" smtClean="0"/>
              <a:t>(R</a:t>
            </a:r>
            <a:r>
              <a:rPr lang="en-US" sz="5000" baseline="-25000" dirty="0" smtClean="0"/>
              <a:t>A</a:t>
            </a:r>
            <a:r>
              <a:rPr lang="en-US" sz="5000" dirty="0" smtClean="0"/>
              <a:t>) 	= variance of the return of asset A</a:t>
            </a:r>
          </a:p>
          <a:p>
            <a:pPr>
              <a:buNone/>
            </a:pPr>
            <a:r>
              <a:rPr lang="en-US" sz="5000" dirty="0" smtClean="0"/>
              <a:t>	</a:t>
            </a:r>
            <a:r>
              <a:rPr lang="en-US" sz="5000" dirty="0" err="1" smtClean="0"/>
              <a:t>Var</a:t>
            </a:r>
            <a:r>
              <a:rPr lang="en-US" sz="5000" dirty="0" smtClean="0"/>
              <a:t>(R</a:t>
            </a:r>
            <a:r>
              <a:rPr lang="en-US" sz="5000" baseline="-25000" dirty="0" smtClean="0"/>
              <a:t>B</a:t>
            </a:r>
            <a:r>
              <a:rPr lang="en-US" sz="5000" dirty="0" smtClean="0"/>
              <a:t>) 	= variance of the return of asset B</a:t>
            </a:r>
          </a:p>
          <a:p>
            <a:pPr>
              <a:buNone/>
            </a:pPr>
            <a:r>
              <a:rPr lang="en-US" sz="5000" dirty="0" smtClean="0"/>
              <a:t>	</a:t>
            </a:r>
            <a:r>
              <a:rPr lang="en-US" sz="5000" dirty="0" err="1" smtClean="0"/>
              <a:t>Cov</a:t>
            </a:r>
            <a:r>
              <a:rPr lang="en-US" sz="5000" dirty="0" smtClean="0"/>
              <a:t>(R</a:t>
            </a:r>
            <a:r>
              <a:rPr lang="en-US" sz="5000" baseline="-25000" dirty="0" smtClean="0"/>
              <a:t>A</a:t>
            </a:r>
            <a:r>
              <a:rPr lang="en-US" sz="5000" dirty="0" smtClean="0"/>
              <a:t>,R</a:t>
            </a:r>
            <a:r>
              <a:rPr lang="en-US" sz="5000" baseline="-25000" dirty="0" smtClean="0"/>
              <a:t>B</a:t>
            </a:r>
            <a:r>
              <a:rPr lang="en-US" sz="5000" dirty="0" smtClean="0"/>
              <a:t>) = 	covariance between the return of asset A and return of asset B (Note that, </a:t>
            </a:r>
            <a:r>
              <a:rPr lang="en-US" sz="5000" dirty="0" err="1" smtClean="0"/>
              <a:t>Cov</a:t>
            </a:r>
            <a:r>
              <a:rPr lang="en-US" sz="5000" dirty="0" smtClean="0"/>
              <a:t>(R</a:t>
            </a:r>
            <a:r>
              <a:rPr lang="en-US" sz="5000" baseline="-25000" dirty="0" smtClean="0"/>
              <a:t>A,</a:t>
            </a:r>
            <a:r>
              <a:rPr lang="en-US" sz="5000" dirty="0" smtClean="0"/>
              <a:t> R</a:t>
            </a:r>
            <a:r>
              <a:rPr lang="en-US" sz="5000" baseline="-25000" dirty="0" smtClean="0"/>
              <a:t>B</a:t>
            </a:r>
            <a:r>
              <a:rPr lang="en-US" sz="5000" dirty="0" smtClean="0"/>
              <a:t>) may also be expressed as </a:t>
            </a:r>
            <a:r>
              <a:rPr lang="en-US" sz="5000" dirty="0" smtClean="0">
                <a:sym typeface="Symbol"/>
              </a:rPr>
              <a:t></a:t>
            </a:r>
            <a:r>
              <a:rPr lang="en-US" sz="5000" baseline="-25000" dirty="0" smtClean="0"/>
              <a:t>AB</a:t>
            </a:r>
            <a:r>
              <a:rPr lang="en-US" sz="5000" dirty="0" smtClean="0"/>
              <a:t>)</a:t>
            </a:r>
          </a:p>
          <a:p>
            <a:pPr>
              <a:buNone/>
            </a:pPr>
            <a:endParaRPr lang="en-US" sz="5000" dirty="0" smtClean="0"/>
          </a:p>
          <a:p>
            <a:pPr>
              <a:buNone/>
            </a:pPr>
            <a:r>
              <a:rPr lang="en-US" sz="5000" b="1" dirty="0" smtClean="0"/>
              <a:t>Standard deviation of portfolio - </a:t>
            </a:r>
            <a:r>
              <a:rPr lang="en-US" sz="5000" dirty="0" smtClean="0"/>
              <a:t>an absolute measure of risk and is calculated as the square root of the variance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1676400" y="2133600"/>
          <a:ext cx="5940425" cy="455613"/>
        </p:xfrm>
        <a:graphic>
          <a:graphicData uri="http://schemas.openxmlformats.org/presentationml/2006/ole">
            <p:oleObj spid="_x0000_s13314" name="Document" r:id="rId3" imgW="5940848" imgH="45533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Covariance and Correlation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covariance of the possible returns of two assets is a measure of the extent to which they are expected to vary together rather than independently of each other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The </a:t>
            </a:r>
            <a:r>
              <a:rPr lang="en-US" b="1" dirty="0" smtClean="0"/>
              <a:t>correlation</a:t>
            </a:r>
            <a:r>
              <a:rPr lang="en-US" dirty="0" smtClean="0"/>
              <a:t>, which measures the degree of relationship between two </a:t>
            </a:r>
            <a:r>
              <a:rPr lang="en-US" dirty="0" smtClean="0"/>
              <a:t>variables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14339" name="Object 3"/>
          <p:cNvGraphicFramePr>
            <a:graphicFrameLocks noChangeAspect="1"/>
          </p:cNvGraphicFramePr>
          <p:nvPr/>
        </p:nvGraphicFramePr>
        <p:xfrm>
          <a:off x="1600200" y="3657600"/>
          <a:ext cx="5940425" cy="982663"/>
        </p:xfrm>
        <a:graphic>
          <a:graphicData uri="http://schemas.openxmlformats.org/presentationml/2006/ole">
            <p:oleObj spid="_x0000_s14339" name="Document" r:id="rId3" imgW="5940848" imgH="983127" progId="Word.Document.12">
              <p:embed/>
            </p:oleObj>
          </a:graphicData>
        </a:graphic>
      </p:graphicFrame>
      <p:graphicFrame>
        <p:nvGraphicFramePr>
          <p:cNvPr id="14340" name="Object 4"/>
          <p:cNvGraphicFramePr>
            <a:graphicFrameLocks noChangeAspect="1"/>
          </p:cNvGraphicFramePr>
          <p:nvPr/>
        </p:nvGraphicFramePr>
        <p:xfrm>
          <a:off x="1371600" y="5181600"/>
          <a:ext cx="5940425" cy="790575"/>
        </p:xfrm>
        <a:graphic>
          <a:graphicData uri="http://schemas.openxmlformats.org/presentationml/2006/ole">
            <p:oleObj spid="_x0000_s14340" name="Document" r:id="rId4" imgW="5940488" imgH="790972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Correlation and Risk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Correlation and Risk</a:t>
            </a:r>
            <a:endParaRPr lang="en-US" dirty="0" smtClean="0"/>
          </a:p>
          <a:p>
            <a:pPr lvl="1"/>
            <a:r>
              <a:rPr lang="en-US" dirty="0" smtClean="0"/>
              <a:t>If the returns of assets are perfectly correlated, portfolio of such assets cannot diversify risk</a:t>
            </a:r>
          </a:p>
          <a:p>
            <a:pPr lvl="1"/>
            <a:r>
              <a:rPr lang="en-US" dirty="0" smtClean="0"/>
              <a:t>If the returns of assets are perfectly negatively correlated, particular portfolio of such assets will completely eliminate risk</a:t>
            </a:r>
          </a:p>
          <a:p>
            <a:pPr lvl="1"/>
            <a:r>
              <a:rPr lang="en-US" dirty="0" smtClean="0"/>
              <a:t>If the returns of assets are partially correlated or if there is no correlation, portfolio of such assets will reduce risk but cannot eliminate risk</a:t>
            </a:r>
          </a:p>
          <a:p>
            <a:pPr lvl="1"/>
            <a:r>
              <a:rPr lang="en-US" dirty="0" smtClean="0"/>
              <a:t>Correlation between returns of assets does not have any impact on the return of the portfolio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</a:t>
            </a:r>
            <a:r>
              <a:rPr lang="en-US" dirty="0" smtClean="0"/>
              <a:t>llustrations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For Illustrations, please refer to accompanying word file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721</Words>
  <Application>Microsoft Office PowerPoint</Application>
  <PresentationFormat>On-screen Show (4:3)</PresentationFormat>
  <Paragraphs>150</Paragraphs>
  <Slides>22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Office Theme</vt:lpstr>
      <vt:lpstr>Microsoft Office Word Document</vt:lpstr>
      <vt:lpstr>RISK AND RETURN </vt:lpstr>
      <vt:lpstr>Learning Outcomes</vt:lpstr>
      <vt:lpstr>Return</vt:lpstr>
      <vt:lpstr>Return Concepts</vt:lpstr>
      <vt:lpstr>Return Concepts, condt…</vt:lpstr>
      <vt:lpstr>Return Concepts, condt…</vt:lpstr>
      <vt:lpstr>Return Concepts, condt…</vt:lpstr>
      <vt:lpstr>Return Concepts, condt…</vt:lpstr>
      <vt:lpstr>Return Concepts, condt…</vt:lpstr>
      <vt:lpstr>Return Concepts, condt…</vt:lpstr>
      <vt:lpstr>Return Concepts, condt…</vt:lpstr>
      <vt:lpstr>Risk Concepts and Their Measurement </vt:lpstr>
      <vt:lpstr>Risk Types</vt:lpstr>
      <vt:lpstr>Measures of Risk </vt:lpstr>
      <vt:lpstr>Measures of Risk, contd…</vt:lpstr>
      <vt:lpstr>Measures of Risk, contd…</vt:lpstr>
      <vt:lpstr>Measures of Risk, contd…</vt:lpstr>
      <vt:lpstr>Measures of Risk, contd…</vt:lpstr>
      <vt:lpstr>Covariance and Correlation</vt:lpstr>
      <vt:lpstr>Correlation and Risk</vt:lpstr>
      <vt:lpstr>Illustrations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 AND RETURN</dc:title>
  <dc:creator>rajan PC</dc:creator>
  <cp:lastModifiedBy>user</cp:lastModifiedBy>
  <cp:revision>20</cp:revision>
  <dcterms:created xsi:type="dcterms:W3CDTF">2006-08-16T00:00:00Z</dcterms:created>
  <dcterms:modified xsi:type="dcterms:W3CDTF">2014-05-06T09:56:31Z</dcterms:modified>
</cp:coreProperties>
</file>