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4/26/2014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4/26/2014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4/26/2014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4/26/2014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4/26/2014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
            <a:ext cx="7772400" cy="2285999"/>
          </a:xfrm>
        </p:spPr>
        <p:txBody>
          <a:bodyPr/>
          <a:lstStyle/>
          <a:p>
            <a:r>
              <a:rPr lang="en-US" dirty="0" smtClean="0"/>
              <a:t>Business Communication: Theory and Application</a:t>
            </a:r>
            <a:endParaRPr lang="en-US" dirty="0"/>
          </a:p>
        </p:txBody>
      </p:sp>
      <p:sp>
        <p:nvSpPr>
          <p:cNvPr id="3" name="Subtitle 2"/>
          <p:cNvSpPr>
            <a:spLocks noGrp="1"/>
          </p:cNvSpPr>
          <p:nvPr>
            <p:ph type="subTitle" idx="1"/>
          </p:nvPr>
        </p:nvSpPr>
        <p:spPr>
          <a:xfrm>
            <a:off x="0" y="1828800"/>
            <a:ext cx="8839200" cy="5029200"/>
          </a:xfrm>
        </p:spPr>
        <p:txBody>
          <a:bodyPr>
            <a:normAutofit/>
          </a:bodyPr>
          <a:lstStyle/>
          <a:p>
            <a:pPr>
              <a:buFont typeface="Arial" pitchFamily="34" charset="0"/>
              <a:buChar char="•"/>
            </a:pPr>
            <a:r>
              <a:rPr lang="en-US" dirty="0" smtClean="0">
                <a:solidFill>
                  <a:schemeClr val="tx1"/>
                </a:solidFill>
              </a:rPr>
              <a:t>We spend much time in communication.</a:t>
            </a:r>
          </a:p>
          <a:p>
            <a:pPr>
              <a:buFont typeface="Arial" pitchFamily="34" charset="0"/>
              <a:buChar char="•"/>
            </a:pPr>
            <a:r>
              <a:rPr lang="en-US" dirty="0" smtClean="0">
                <a:solidFill>
                  <a:schemeClr val="tx1"/>
                </a:solidFill>
              </a:rPr>
              <a:t>Talking, listening, reading, writing, gesturing, drawing, seeing, feeling, smelling are act of communication</a:t>
            </a:r>
          </a:p>
          <a:p>
            <a:pPr>
              <a:buFont typeface="Arial" pitchFamily="34" charset="0"/>
              <a:buChar char="•"/>
            </a:pPr>
            <a:r>
              <a:rPr lang="en-US" dirty="0" smtClean="0">
                <a:solidFill>
                  <a:schemeClr val="tx1"/>
                </a:solidFill>
              </a:rPr>
              <a:t>Communication has enabled us to organize ourselves and others</a:t>
            </a:r>
          </a:p>
          <a:p>
            <a:pPr>
              <a:buFont typeface="Arial" pitchFamily="34" charset="0"/>
              <a:buChar char="•"/>
            </a:pPr>
            <a:r>
              <a:rPr lang="en-US" dirty="0" smtClean="0">
                <a:solidFill>
                  <a:schemeClr val="tx1"/>
                </a:solidFill>
              </a:rPr>
              <a:t>Communication is vital to our success and well-being in civilized society.</a:t>
            </a:r>
            <a:endParaRPr lang="en-US"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dirty="0" smtClean="0"/>
              <a:t>An Essential to organized Activity</a:t>
            </a:r>
            <a:endParaRPr lang="en-US" dirty="0"/>
          </a:p>
        </p:txBody>
      </p:sp>
      <p:sp>
        <p:nvSpPr>
          <p:cNvPr id="3" name="Content Placeholder 2"/>
          <p:cNvSpPr>
            <a:spLocks noGrp="1"/>
          </p:cNvSpPr>
          <p:nvPr>
            <p:ph idx="1"/>
          </p:nvPr>
        </p:nvSpPr>
        <p:spPr>
          <a:xfrm>
            <a:off x="457200" y="990600"/>
            <a:ext cx="8229600" cy="5135563"/>
          </a:xfrm>
        </p:spPr>
        <p:txBody>
          <a:bodyPr>
            <a:normAutofit fontScale="92500" lnSpcReduction="10000"/>
          </a:bodyPr>
          <a:lstStyle/>
          <a:p>
            <a:r>
              <a:rPr lang="en-US" dirty="0" smtClean="0"/>
              <a:t>Communication is essential to the functioning of organization.</a:t>
            </a:r>
          </a:p>
          <a:p>
            <a:r>
              <a:rPr lang="en-US" dirty="0" smtClean="0"/>
              <a:t>Can you imagine organization without communication?</a:t>
            </a:r>
          </a:p>
          <a:p>
            <a:r>
              <a:rPr lang="en-US" dirty="0" smtClean="0"/>
              <a:t>Herbert Simon wrote, “ no organization without communication.”</a:t>
            </a:r>
          </a:p>
          <a:p>
            <a:r>
              <a:rPr lang="en-US" dirty="0" smtClean="0"/>
              <a:t>Communication is the vehicle through which the basic management functions are carried out.</a:t>
            </a:r>
          </a:p>
          <a:p>
            <a:r>
              <a:rPr lang="en-US" dirty="0" smtClean="0"/>
              <a:t>Managers direct through communication, they coordinate through communication, and they staff, plan, and control through communication.</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High Frequency of Communication</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The frequency of communication depends upon the nature of your organization.</a:t>
            </a:r>
          </a:p>
          <a:p>
            <a:r>
              <a:rPr lang="en-US" dirty="0" smtClean="0"/>
              <a:t>Company’s organization plan affects it</a:t>
            </a:r>
          </a:p>
          <a:p>
            <a:r>
              <a:rPr lang="en-US" dirty="0" smtClean="0"/>
              <a:t>The people who make and run the organization also affect it.</a:t>
            </a:r>
          </a:p>
          <a:p>
            <a:r>
              <a:rPr lang="en-US" dirty="0" smtClean="0"/>
              <a:t>Between 40 to 60% of time spent in a typical manufacturing plant involves some form of communication-tentatively speaking.</a:t>
            </a:r>
          </a:p>
          <a:p>
            <a:r>
              <a:rPr lang="en-US" dirty="0" smtClean="0"/>
              <a:t>Typically top executives spend from 75 to 95% of their time communicating.</a:t>
            </a:r>
          </a:p>
          <a:p>
            <a:r>
              <a:rPr lang="en-US" dirty="0" smtClean="0"/>
              <a:t>Communication is vital in business but “of all the things business executives do, they are worst at communicating”.</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Communication illustrated: Dan Case</a:t>
            </a:r>
            <a:endParaRPr lang="en-US" dirty="0"/>
          </a:p>
        </p:txBody>
      </p:sp>
      <p:sp>
        <p:nvSpPr>
          <p:cNvPr id="3" name="Content Placeholder 2"/>
          <p:cNvSpPr>
            <a:spLocks noGrp="1"/>
          </p:cNvSpPr>
          <p:nvPr>
            <p:ph idx="1"/>
          </p:nvPr>
        </p:nvSpPr>
        <p:spPr/>
        <p:txBody>
          <a:bodyPr/>
          <a:lstStyle/>
          <a:p>
            <a:r>
              <a:rPr lang="en-US" dirty="0" smtClean="0"/>
              <a:t>He works in a typical manufacturing plant as a clerk in order department.</a:t>
            </a:r>
          </a:p>
          <a:p>
            <a:r>
              <a:rPr lang="en-US" dirty="0" smtClean="0"/>
              <a:t>He begins communicating as he wakes up</a:t>
            </a:r>
          </a:p>
          <a:p>
            <a:r>
              <a:rPr lang="en-US" dirty="0" smtClean="0"/>
              <a:t>He talks to another person in his car while going to his office.</a:t>
            </a:r>
          </a:p>
          <a:p>
            <a:r>
              <a:rPr lang="en-US" dirty="0" smtClean="0"/>
              <a:t>They talk about personal as well as company affairs.</a:t>
            </a:r>
          </a:p>
          <a:p>
            <a:r>
              <a:rPr lang="en-US" dirty="0" smtClean="0"/>
              <a:t>As they reach plant, guard greets them, talks…</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dirty="0" smtClean="0"/>
              <a:t>Dan </a:t>
            </a:r>
            <a:r>
              <a:rPr lang="en-US" dirty="0" err="1" smtClean="0"/>
              <a:t>Ctd</a:t>
            </a:r>
            <a:r>
              <a:rPr lang="en-US" dirty="0" smtClean="0"/>
              <a:t>.</a:t>
            </a:r>
            <a:endParaRPr lang="en-US" dirty="0"/>
          </a:p>
        </p:txBody>
      </p:sp>
      <p:sp>
        <p:nvSpPr>
          <p:cNvPr id="3" name="Content Placeholder 2"/>
          <p:cNvSpPr>
            <a:spLocks noGrp="1"/>
          </p:cNvSpPr>
          <p:nvPr>
            <p:ph idx="1"/>
          </p:nvPr>
        </p:nvSpPr>
        <p:spPr>
          <a:xfrm>
            <a:off x="0" y="990600"/>
            <a:ext cx="9144000" cy="5867400"/>
          </a:xfrm>
        </p:spPr>
        <p:txBody>
          <a:bodyPr>
            <a:normAutofit fontScale="92500" lnSpcReduction="20000"/>
          </a:bodyPr>
          <a:lstStyle/>
          <a:p>
            <a:r>
              <a:rPr lang="en-US" dirty="0" smtClean="0"/>
              <a:t>Clock communicates, they insert a card to show their presence, some greeting to other friends, company’s whistle to begin work, at 9 o'clock, he begins work.</a:t>
            </a:r>
          </a:p>
          <a:p>
            <a:r>
              <a:rPr lang="en-US" dirty="0" smtClean="0"/>
              <a:t>Checks emails, telephone messages, hears  rush of orders, deals with positive as well as negative letters, reads and sends customer replies.</a:t>
            </a:r>
          </a:p>
          <a:p>
            <a:r>
              <a:rPr lang="en-US" dirty="0" smtClean="0"/>
              <a:t>When he finds some problems which are sensitive or complex, he sends them to his seniors.</a:t>
            </a:r>
          </a:p>
          <a:p>
            <a:r>
              <a:rPr lang="en-US" dirty="0" smtClean="0"/>
              <a:t>Reads a message about the promotion of another person  which he had wanted for himself badly</a:t>
            </a:r>
          </a:p>
          <a:p>
            <a:r>
              <a:rPr lang="en-US" dirty="0" smtClean="0"/>
              <a:t>When he passes by </a:t>
            </a:r>
            <a:r>
              <a:rPr lang="en-US" dirty="0" err="1" smtClean="0"/>
              <a:t>Kapel’s</a:t>
            </a:r>
            <a:r>
              <a:rPr lang="en-US" dirty="0" smtClean="0"/>
              <a:t> room, he feels jealous looking at his new office…</a:t>
            </a:r>
          </a:p>
          <a:p>
            <a:r>
              <a:rPr lang="en-US" dirty="0" smtClean="0"/>
              <a:t>It is just a case. People communicate a lot. It is the truth.</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Main Forms of Organizational Communication</a:t>
            </a:r>
            <a:endParaRPr lang="en-US" dirty="0"/>
          </a:p>
        </p:txBody>
      </p:sp>
      <p:sp>
        <p:nvSpPr>
          <p:cNvPr id="3" name="Content Placeholder 2"/>
          <p:cNvSpPr>
            <a:spLocks noGrp="1"/>
          </p:cNvSpPr>
          <p:nvPr>
            <p:ph idx="1"/>
          </p:nvPr>
        </p:nvSpPr>
        <p:spPr>
          <a:xfrm>
            <a:off x="228600" y="1371600"/>
            <a:ext cx="8915400" cy="5486400"/>
          </a:xfrm>
        </p:spPr>
        <p:txBody>
          <a:bodyPr>
            <a:normAutofit fontScale="85000" lnSpcReduction="20000"/>
          </a:bodyPr>
          <a:lstStyle/>
          <a:p>
            <a:pPr marL="0" indent="0">
              <a:buNone/>
            </a:pPr>
            <a:r>
              <a:rPr lang="en-US" dirty="0" smtClean="0"/>
              <a:t>Three broad categories of communication are:</a:t>
            </a:r>
          </a:p>
          <a:p>
            <a:r>
              <a:rPr lang="en-US" dirty="0" smtClean="0"/>
              <a:t>Internal </a:t>
            </a:r>
            <a:r>
              <a:rPr lang="en-US" dirty="0" smtClean="0"/>
              <a:t>operational</a:t>
            </a:r>
          </a:p>
          <a:p>
            <a:r>
              <a:rPr lang="en-US" dirty="0" smtClean="0"/>
              <a:t>external </a:t>
            </a:r>
            <a:r>
              <a:rPr lang="en-US" dirty="0" smtClean="0"/>
              <a:t>co </a:t>
            </a:r>
            <a:r>
              <a:rPr lang="en-US" dirty="0" smtClean="0"/>
              <a:t>operational</a:t>
            </a:r>
          </a:p>
          <a:p>
            <a:r>
              <a:rPr lang="en-US" dirty="0" smtClean="0"/>
              <a:t>personal</a:t>
            </a:r>
            <a:endParaRPr lang="en-US" dirty="0" smtClean="0"/>
          </a:p>
          <a:p>
            <a:pPr marL="514350" indent="-514350">
              <a:buAutoNum type="arabicPeriod"/>
            </a:pPr>
            <a:r>
              <a:rPr lang="en-US" sz="3500" i="1" dirty="0" smtClean="0"/>
              <a:t>Internal- operational communication:</a:t>
            </a:r>
          </a:p>
          <a:p>
            <a:pPr marL="514350" indent="-514350">
              <a:buNone/>
            </a:pPr>
            <a:r>
              <a:rPr lang="en-US" dirty="0" smtClean="0"/>
              <a:t>Structured communication within the organization that directly relates to achieving the organization’s work goal.</a:t>
            </a:r>
          </a:p>
          <a:p>
            <a:pPr marL="514350" indent="-514350">
              <a:buNone/>
            </a:pPr>
            <a:r>
              <a:rPr lang="en-US" dirty="0" smtClean="0"/>
              <a:t>Built into organizations plan of operation</a:t>
            </a:r>
          </a:p>
          <a:p>
            <a:pPr marL="514350" indent="-514350">
              <a:buNone/>
            </a:pPr>
            <a:r>
              <a:rPr lang="en-US" dirty="0" smtClean="0"/>
              <a:t>Most of the company information might have been stored in computer… they use the database.</a:t>
            </a:r>
          </a:p>
          <a:p>
            <a:pPr marL="514350" indent="-514350">
              <a:buNone/>
            </a:pPr>
            <a:r>
              <a:rPr lang="en-US" dirty="0" smtClean="0"/>
              <a:t>Superiors make decisions and transmit them to subordinates…</a:t>
            </a:r>
          </a:p>
          <a:p>
            <a:pPr marL="514350" indent="-514350">
              <a:buNone/>
            </a:pPr>
            <a:r>
              <a:rPr lang="en-US" dirty="0" smtClean="0"/>
              <a:t>Memorandum, reports, conversations etc. are examples of internal-operational communication. </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2. External-operational </a:t>
            </a:r>
            <a:r>
              <a:rPr lang="en-US" dirty="0" smtClean="0"/>
              <a:t>communication</a:t>
            </a:r>
            <a:endParaRPr lang="en-US" dirty="0"/>
          </a:p>
        </p:txBody>
      </p:sp>
      <p:sp>
        <p:nvSpPr>
          <p:cNvPr id="3" name="Content Placeholder 2"/>
          <p:cNvSpPr>
            <a:spLocks noGrp="1"/>
          </p:cNvSpPr>
          <p:nvPr>
            <p:ph idx="1"/>
          </p:nvPr>
        </p:nvSpPr>
        <p:spPr/>
        <p:txBody>
          <a:bodyPr/>
          <a:lstStyle/>
          <a:p>
            <a:r>
              <a:rPr lang="en-US" dirty="0" smtClean="0"/>
              <a:t>It is also structured communication… that is conducted with people and group outside the organization.</a:t>
            </a:r>
          </a:p>
          <a:p>
            <a:r>
              <a:rPr lang="en-US" dirty="0" smtClean="0"/>
              <a:t>Organization’s communication with public- suppliers, service companies, customers, etc.</a:t>
            </a:r>
          </a:p>
          <a:p>
            <a:r>
              <a:rPr lang="en-US" dirty="0" smtClean="0"/>
              <a:t>Advertising efforts also comes under it.</a:t>
            </a:r>
          </a:p>
          <a:p>
            <a:r>
              <a:rPr lang="en-US" dirty="0" smtClean="0"/>
              <a:t>Organization needs to satisfy customer needs.</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 Personal </a:t>
            </a:r>
            <a:r>
              <a:rPr lang="en-US" dirty="0" smtClean="0"/>
              <a:t>Communication</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Non-business related exchanges of information and feeling among people</a:t>
            </a:r>
          </a:p>
          <a:p>
            <a:r>
              <a:rPr lang="en-US" dirty="0" smtClean="0"/>
              <a:t>It affects worker’s viewpoint. Workers viewpoint affects their performance.</a:t>
            </a:r>
          </a:p>
          <a:p>
            <a:r>
              <a:rPr lang="en-US" dirty="0" smtClean="0"/>
              <a:t>Although not a component of an organization's plan of operation, personal communication can have a significant effect on its success.</a:t>
            </a:r>
          </a:p>
          <a:p>
            <a:r>
              <a:rPr lang="en-US" dirty="0" smtClean="0"/>
              <a:t>If they are not happy with each other, it affects their work efficiency.</a:t>
            </a:r>
          </a:p>
          <a:p>
            <a:r>
              <a:rPr lang="en-US" dirty="0" smtClean="0"/>
              <a:t>Excessive personal communication is also not good for organization. Somewhere between these extremes lie the ideal productive viewpoints.</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organization’s communication network</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It has a complex network of information flow.</a:t>
            </a:r>
          </a:p>
          <a:p>
            <a:r>
              <a:rPr lang="en-US" dirty="0" smtClean="0"/>
              <a:t>Just like the body has arteries, the organization has well established channels of information flow.</a:t>
            </a:r>
          </a:p>
          <a:p>
            <a:r>
              <a:rPr lang="en-US" dirty="0" smtClean="0"/>
              <a:t>Reports, orders, records, instructions, messages, letters, sales presentations, advertising etc.</a:t>
            </a:r>
          </a:p>
          <a:p>
            <a:r>
              <a:rPr lang="en-US" dirty="0" smtClean="0"/>
              <a:t>In modern offices, computer is a great help.</a:t>
            </a:r>
          </a:p>
          <a:p>
            <a:r>
              <a:rPr lang="en-US" dirty="0" smtClean="0"/>
              <a:t>Information from workstation is put into data base. The information can be assembled at the work station that needs it.</a:t>
            </a:r>
          </a:p>
          <a:p>
            <a:r>
              <a:rPr lang="en-US" dirty="0" smtClean="0"/>
              <a:t>Secondary network of information flow is like veins of the body. It follows no set pattern but form an intricate web of information flow…that links all organization members in one way or another.</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Ctd</a:t>
            </a:r>
            <a:r>
              <a:rPr lang="en-US" dirty="0" smtClean="0"/>
              <a:t>.</a:t>
            </a:r>
            <a:endParaRPr lang="en-US" dirty="0"/>
          </a:p>
        </p:txBody>
      </p:sp>
      <p:sp>
        <p:nvSpPr>
          <p:cNvPr id="3" name="Content Placeholder 2"/>
          <p:cNvSpPr>
            <a:spLocks noGrp="1"/>
          </p:cNvSpPr>
          <p:nvPr>
            <p:ph idx="1"/>
          </p:nvPr>
        </p:nvSpPr>
        <p:spPr/>
        <p:txBody>
          <a:bodyPr>
            <a:normAutofit fontScale="92500"/>
          </a:bodyPr>
          <a:lstStyle/>
          <a:p>
            <a:r>
              <a:rPr lang="en-US" dirty="0" smtClean="0"/>
              <a:t>Secondary network is not a single network. It is a conglomerate of smaller networks made up of groups of people.</a:t>
            </a:r>
          </a:p>
          <a:p>
            <a:r>
              <a:rPr lang="en-US" dirty="0" smtClean="0"/>
              <a:t>Because of the complex nature of such networks, they are known as grapevine. It consists of  much gossip and rumor but good managers can recognize the strength of such information and use it for the betterment of the organization.</a:t>
            </a:r>
          </a:p>
          <a:p>
            <a:r>
              <a:rPr lang="en-US" dirty="0" smtClean="0"/>
              <a:t>Please refer to page 12 for a figure.</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Some Questions</a:t>
            </a:r>
            <a:endParaRPr lang="en-US" dirty="0"/>
          </a:p>
        </p:txBody>
      </p:sp>
      <p:sp>
        <p:nvSpPr>
          <p:cNvPr id="3" name="Content Placeholder 2"/>
          <p:cNvSpPr>
            <a:spLocks noGrp="1"/>
          </p:cNvSpPr>
          <p:nvPr>
            <p:ph idx="1"/>
          </p:nvPr>
        </p:nvSpPr>
        <p:spPr/>
        <p:txBody>
          <a:bodyPr/>
          <a:lstStyle/>
          <a:p>
            <a:pPr marL="514350" indent="-514350">
              <a:buFont typeface="+mj-lt"/>
              <a:buAutoNum type="alphaLcPeriod"/>
            </a:pPr>
            <a:r>
              <a:rPr lang="en-US" dirty="0" smtClean="0"/>
              <a:t>What is communication? </a:t>
            </a:r>
          </a:p>
          <a:p>
            <a:pPr marL="514350" indent="-514350">
              <a:buFont typeface="+mj-lt"/>
              <a:buAutoNum type="alphaLcPeriod"/>
            </a:pPr>
            <a:r>
              <a:rPr lang="en-US" dirty="0" smtClean="0"/>
              <a:t>What is Business Communication?</a:t>
            </a:r>
          </a:p>
          <a:p>
            <a:pPr marL="514350" indent="-514350">
              <a:buFont typeface="+mj-lt"/>
              <a:buAutoNum type="alphaLcPeriod"/>
            </a:pPr>
            <a:r>
              <a:rPr lang="en-US" dirty="0" smtClean="0"/>
              <a:t>What is the role of communication in Businesses?</a:t>
            </a:r>
          </a:p>
          <a:p>
            <a:pPr marL="514350" indent="-514350">
              <a:buFont typeface="+mj-lt"/>
              <a:buAutoNum type="alphaLcPeriod"/>
            </a:pPr>
            <a:r>
              <a:rPr lang="en-US" dirty="0" smtClean="0"/>
              <a:t>What makes an effective communicator?</a:t>
            </a:r>
          </a:p>
          <a:p>
            <a:pPr marL="514350" indent="-514350">
              <a:buFont typeface="+mj-lt"/>
              <a:buAutoNum type="alphaLcPeriod"/>
            </a:pPr>
            <a:r>
              <a:rPr lang="en-US" dirty="0" smtClean="0"/>
              <a:t>What does it mean by frequency of communication? Explain with Dan’s Half an Hour.</a:t>
            </a:r>
            <a:endParaRPr lang="en-US" dirty="0"/>
          </a:p>
        </p:txBody>
      </p:sp>
    </p:spTree>
    <p:extLst>
      <p:ext uri="{BB962C8B-B14F-4D97-AF65-F5344CB8AC3E}">
        <p14:creationId xmlns:p14="http://schemas.microsoft.com/office/powerpoint/2010/main" val="28880427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questions</a:t>
            </a:r>
            <a:endParaRPr lang="en-US" dirty="0"/>
          </a:p>
        </p:txBody>
      </p:sp>
      <p:sp>
        <p:nvSpPr>
          <p:cNvPr id="3" name="Content Placeholder 2"/>
          <p:cNvSpPr>
            <a:spLocks noGrp="1"/>
          </p:cNvSpPr>
          <p:nvPr>
            <p:ph idx="1"/>
          </p:nvPr>
        </p:nvSpPr>
        <p:spPr/>
        <p:txBody>
          <a:bodyPr/>
          <a:lstStyle/>
          <a:p>
            <a:pPr marL="514350" indent="-514350">
              <a:buFont typeface="+mj-lt"/>
              <a:buAutoNum type="alphaLcPeriod"/>
            </a:pPr>
            <a:r>
              <a:rPr lang="en-US" dirty="0" smtClean="0"/>
              <a:t>What are the forms of  organizational communication? Explain with examples.</a:t>
            </a:r>
          </a:p>
          <a:p>
            <a:pPr marL="514350" indent="-514350">
              <a:buFont typeface="+mj-lt"/>
              <a:buAutoNum type="alphaLcPeriod"/>
            </a:pPr>
            <a:r>
              <a:rPr lang="en-US" dirty="0" smtClean="0"/>
              <a:t>Explain communication network with a </a:t>
            </a:r>
            <a:r>
              <a:rPr lang="en-US" smtClean="0"/>
              <a:t>clear diagram.</a:t>
            </a:r>
            <a:endParaRPr lang="en-US" dirty="0"/>
          </a:p>
        </p:txBody>
      </p:sp>
    </p:spTree>
    <p:extLst>
      <p:ext uri="{BB962C8B-B14F-4D97-AF65-F5344CB8AC3E}">
        <p14:creationId xmlns:p14="http://schemas.microsoft.com/office/powerpoint/2010/main" val="26177124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TotalTime>
  <Words>863</Words>
  <Application>Microsoft Office PowerPoint</Application>
  <PresentationFormat>On-screen Show (4:3)</PresentationFormat>
  <Paragraphs>73</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Business Communication: Theory and Application</vt:lpstr>
      <vt:lpstr>An Essential to organized Activity</vt:lpstr>
      <vt:lpstr>The High Frequency of Communication</vt:lpstr>
      <vt:lpstr>Communication illustrated: Dan Case</vt:lpstr>
      <vt:lpstr>Dan Ctd.</vt:lpstr>
      <vt:lpstr>Main Forms of Organizational Communication</vt:lpstr>
      <vt:lpstr>2. External-operational communication</vt:lpstr>
      <vt:lpstr>3. Personal Communication</vt:lpstr>
      <vt:lpstr>The organization’s communication network</vt:lpstr>
      <vt:lpstr>Ctd.</vt:lpstr>
      <vt:lpstr>Some Questions</vt:lpstr>
      <vt:lpstr>More questions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Communication: Theory and Application</dc:title>
  <dc:creator>ananta</dc:creator>
  <cp:lastModifiedBy>Ananta</cp:lastModifiedBy>
  <cp:revision>25</cp:revision>
  <dcterms:created xsi:type="dcterms:W3CDTF">2006-08-16T00:00:00Z</dcterms:created>
  <dcterms:modified xsi:type="dcterms:W3CDTF">2014-04-26T10:34:09Z</dcterms:modified>
</cp:coreProperties>
</file>