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5"/>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notesViewPr>
    <p:cSldViewPr>
      <p:cViewPr varScale="1">
        <p:scale>
          <a:sx n="39" d="100"/>
          <a:sy n="39" d="100"/>
        </p:scale>
        <p:origin x="-1566"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E22F5A-2F50-4996-863A-6D9B22281942}" type="datetimeFigureOut">
              <a:rPr lang="en-US" smtClean="0"/>
              <a:pPr/>
              <a:t>4/28/2014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C0426FA-A0DE-491D-A758-06953A791150}" type="slidenum">
              <a:rPr lang="en-US" smtClean="0"/>
              <a:pPr/>
              <a:t>‹#›</a:t>
            </a:fld>
            <a:endParaRPr lang="en-US"/>
          </a:p>
        </p:txBody>
      </p:sp>
    </p:spTree>
    <p:extLst>
      <p:ext uri="{BB962C8B-B14F-4D97-AF65-F5344CB8AC3E}">
        <p14:creationId xmlns:p14="http://schemas.microsoft.com/office/powerpoint/2010/main" val="50967051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0536609-2A11-4F69-98C8-AE85D560E96F}" type="datetimeFigureOut">
              <a:rPr lang="en-US" smtClean="0"/>
              <a:pPr/>
              <a:t>4/28/2014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536609-2A11-4F69-98C8-AE85D560E96F}" type="datetimeFigureOut">
              <a:rPr lang="en-US" smtClean="0"/>
              <a:pPr/>
              <a:t>4/28/2014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536609-2A11-4F69-98C8-AE85D560E96F}" type="datetimeFigureOut">
              <a:rPr lang="en-US" smtClean="0"/>
              <a:pPr/>
              <a:t>4/28/2014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0536609-2A11-4F69-98C8-AE85D560E96F}" type="datetimeFigureOut">
              <a:rPr lang="en-US" smtClean="0"/>
              <a:pPr/>
              <a:t>4/28/2014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0536609-2A11-4F69-98C8-AE85D560E96F}" type="datetimeFigureOut">
              <a:rPr lang="en-US" smtClean="0"/>
              <a:pPr/>
              <a:t>4/28/2014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0536609-2A11-4F69-98C8-AE85D560E96F}" type="datetimeFigureOut">
              <a:rPr lang="en-US" smtClean="0"/>
              <a:pPr/>
              <a:t>4/28/2014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536609-2A11-4F69-98C8-AE85D560E96F}" type="datetimeFigureOut">
              <a:rPr lang="en-US" smtClean="0"/>
              <a:pPr/>
              <a:t>4/28/2014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536609-2A11-4F69-98C8-AE85D560E96F}" type="datetimeFigureOut">
              <a:rPr lang="en-US" smtClean="0"/>
              <a:pPr/>
              <a:t>4/28/2014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536609-2A11-4F69-98C8-AE85D560E96F}" type="datetimeFigureOut">
              <a:rPr lang="en-US" smtClean="0"/>
              <a:pPr/>
              <a:t>4/28/2014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536609-2A11-4F69-98C8-AE85D560E96F}" type="datetimeFigureOut">
              <a:rPr lang="en-US" smtClean="0"/>
              <a:pPr/>
              <a:t>4/28/2014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0536609-2A11-4F69-98C8-AE85D560E96F}" type="datetimeFigureOut">
              <a:rPr lang="en-US" smtClean="0"/>
              <a:pPr/>
              <a:t>4/28/2014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6469889-30EE-431B-B098-F30F88AF0BB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536609-2A11-4F69-98C8-AE85D560E96F}" type="datetimeFigureOut">
              <a:rPr lang="en-US" smtClean="0"/>
              <a:pPr/>
              <a:t>4/28/2014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69889-30EE-431B-B098-F30F88AF0BB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1295399"/>
          </a:xfrm>
        </p:spPr>
        <p:txBody>
          <a:bodyPr>
            <a:normAutofit fontScale="90000"/>
          </a:bodyPr>
          <a:lstStyle/>
          <a:p>
            <a:r>
              <a:rPr lang="en-US" dirty="0" smtClean="0"/>
              <a:t>Some Malfunctions of Communication</a:t>
            </a:r>
            <a:endParaRPr lang="en-US" dirty="0"/>
          </a:p>
        </p:txBody>
      </p:sp>
      <p:sp>
        <p:nvSpPr>
          <p:cNvPr id="3" name="Subtitle 2"/>
          <p:cNvSpPr>
            <a:spLocks noGrp="1"/>
          </p:cNvSpPr>
          <p:nvPr>
            <p:ph type="subTitle" idx="1"/>
          </p:nvPr>
        </p:nvSpPr>
        <p:spPr>
          <a:xfrm>
            <a:off x="0" y="1295400"/>
            <a:ext cx="9144000" cy="5562600"/>
          </a:xfrm>
        </p:spPr>
        <p:txBody>
          <a:bodyPr/>
          <a:lstStyle/>
          <a:p>
            <a:pPr algn="l"/>
            <a:r>
              <a:rPr lang="en-US" dirty="0" smtClean="0"/>
              <a:t>•</a:t>
            </a:r>
            <a:r>
              <a:rPr lang="en-US" dirty="0" smtClean="0">
                <a:solidFill>
                  <a:schemeClr val="tx1"/>
                </a:solidFill>
              </a:rPr>
              <a:t>Communication is imperfect</a:t>
            </a:r>
          </a:p>
          <a:p>
            <a:pPr algn="just"/>
            <a:r>
              <a:rPr lang="en-US" dirty="0" smtClean="0"/>
              <a:t>• </a:t>
            </a:r>
            <a:r>
              <a:rPr lang="en-US" dirty="0" smtClean="0">
                <a:solidFill>
                  <a:schemeClr val="tx1"/>
                </a:solidFill>
              </a:rPr>
              <a:t>Reality is infinite and complex and we communicate   about reality</a:t>
            </a:r>
          </a:p>
          <a:p>
            <a:pPr algn="l"/>
            <a:r>
              <a:rPr lang="en-US" dirty="0" smtClean="0"/>
              <a:t>• </a:t>
            </a:r>
            <a:r>
              <a:rPr lang="en-US" dirty="0" smtClean="0">
                <a:solidFill>
                  <a:schemeClr val="tx1"/>
                </a:solidFill>
              </a:rPr>
              <a:t>Every mental filter is unique so people don’t understand exactly same thing even by same words</a:t>
            </a:r>
          </a:p>
          <a:p>
            <a:pPr algn="l"/>
            <a:r>
              <a:rPr lang="en-US" dirty="0" smtClean="0"/>
              <a:t>• </a:t>
            </a:r>
            <a:r>
              <a:rPr lang="en-US" dirty="0" smtClean="0">
                <a:solidFill>
                  <a:schemeClr val="tx1"/>
                </a:solidFill>
              </a:rPr>
              <a:t>Language uses words which loosely refer to the reality, just like a globe and the real world</a:t>
            </a:r>
          </a:p>
          <a:p>
            <a:pPr algn="l"/>
            <a:r>
              <a:rPr lang="en-US" dirty="0" smtClean="0"/>
              <a:t>• </a:t>
            </a:r>
            <a:r>
              <a:rPr lang="en-US" dirty="0" smtClean="0">
                <a:solidFill>
                  <a:schemeClr val="tx1"/>
                </a:solidFill>
              </a:rPr>
              <a:t>Due to all these reasons, miscommunication takes place</a:t>
            </a:r>
            <a:endParaRPr lang="en-US"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Malfunction also stem from:</a:t>
            </a:r>
            <a:endParaRPr lang="en-US" dirty="0"/>
          </a:p>
        </p:txBody>
      </p:sp>
      <p:sp>
        <p:nvSpPr>
          <p:cNvPr id="3" name="Content Placeholder 2"/>
          <p:cNvSpPr>
            <a:spLocks noGrp="1"/>
          </p:cNvSpPr>
          <p:nvPr>
            <p:ph idx="1"/>
          </p:nvPr>
        </p:nvSpPr>
        <p:spPr/>
        <p:txBody>
          <a:bodyPr/>
          <a:lstStyle/>
          <a:p>
            <a:r>
              <a:rPr lang="en-US" dirty="0" smtClean="0"/>
              <a:t>Language  imperfections</a:t>
            </a:r>
          </a:p>
          <a:p>
            <a:r>
              <a:rPr lang="en-US" dirty="0" smtClean="0"/>
              <a:t>Incorrect thinking pattern</a:t>
            </a:r>
          </a:p>
          <a:p>
            <a:r>
              <a:rPr lang="en-US" dirty="0" smtClean="0"/>
              <a:t>General semanticists believe that </a:t>
            </a:r>
            <a:r>
              <a:rPr lang="en-US" dirty="0" err="1" smtClean="0"/>
              <a:t>Aristotlian</a:t>
            </a:r>
            <a:r>
              <a:rPr lang="en-US" dirty="0" smtClean="0"/>
              <a:t> logic is the main cause of 5 malfunctions. They are:</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–valued thinking</a:t>
            </a:r>
            <a:endParaRPr lang="en-US" dirty="0"/>
          </a:p>
        </p:txBody>
      </p:sp>
      <p:sp>
        <p:nvSpPr>
          <p:cNvPr id="3" name="Content Placeholder 2"/>
          <p:cNvSpPr>
            <a:spLocks noGrp="1"/>
          </p:cNvSpPr>
          <p:nvPr>
            <p:ph idx="1"/>
          </p:nvPr>
        </p:nvSpPr>
        <p:spPr/>
        <p:txBody>
          <a:bodyPr>
            <a:normAutofit lnSpcReduction="10000"/>
          </a:bodyPr>
          <a:lstStyle/>
          <a:p>
            <a:r>
              <a:rPr lang="en-US" dirty="0" smtClean="0"/>
              <a:t>It is also called either/or logical pattern in our culture</a:t>
            </a:r>
          </a:p>
          <a:p>
            <a:r>
              <a:rPr lang="en-US" dirty="0" smtClean="0"/>
              <a:t>In some of the cases two valued thinking works well.</a:t>
            </a:r>
          </a:p>
          <a:p>
            <a:r>
              <a:rPr lang="en-US" dirty="0" smtClean="0"/>
              <a:t>For example, You will fail or pass in an exam- you will have children or not- you will earn money or not…</a:t>
            </a:r>
          </a:p>
          <a:p>
            <a:r>
              <a:rPr lang="en-US" dirty="0" smtClean="0"/>
              <a:t>But most of the time multi-valued situation exists</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38200"/>
          </a:xfrm>
        </p:spPr>
        <p:txBody>
          <a:bodyPr/>
          <a:lstStyle/>
          <a:p>
            <a:r>
              <a:rPr lang="en-US" dirty="0" smtClean="0"/>
              <a:t>Multi-valued Situation</a:t>
            </a:r>
            <a:endParaRPr lang="en-US" dirty="0"/>
          </a:p>
        </p:txBody>
      </p:sp>
      <p:sp>
        <p:nvSpPr>
          <p:cNvPr id="3" name="Content Placeholder 2"/>
          <p:cNvSpPr>
            <a:spLocks noGrp="1"/>
          </p:cNvSpPr>
          <p:nvPr>
            <p:ph idx="1"/>
          </p:nvPr>
        </p:nvSpPr>
        <p:spPr>
          <a:xfrm>
            <a:off x="0" y="1143000"/>
            <a:ext cx="9144000" cy="5715000"/>
          </a:xfrm>
        </p:spPr>
        <p:txBody>
          <a:bodyPr>
            <a:normAutofit/>
          </a:bodyPr>
          <a:lstStyle/>
          <a:p>
            <a:r>
              <a:rPr lang="en-US" dirty="0" smtClean="0"/>
              <a:t>We should not put things in extreme all the time. For example, all people are not  either fat or skinny, things are not either hot or cold, people are not either black or white…</a:t>
            </a:r>
          </a:p>
          <a:p>
            <a:r>
              <a:rPr lang="en-US" dirty="0" smtClean="0"/>
              <a:t>English language contains an abundance of either/or words and there is an extreme shortage of in- between words. For example, Sweet Vs sour- what are the tastes in between them? What do you call them?</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danger involved</a:t>
            </a:r>
            <a:endParaRPr lang="en-US" dirty="0"/>
          </a:p>
        </p:txBody>
      </p:sp>
      <p:sp>
        <p:nvSpPr>
          <p:cNvPr id="3" name="Content Placeholder 2"/>
          <p:cNvSpPr>
            <a:spLocks noGrp="1"/>
          </p:cNvSpPr>
          <p:nvPr>
            <p:ph idx="1"/>
          </p:nvPr>
        </p:nvSpPr>
        <p:spPr/>
        <p:txBody>
          <a:bodyPr>
            <a:normAutofit lnSpcReduction="10000"/>
          </a:bodyPr>
          <a:lstStyle/>
          <a:p>
            <a:r>
              <a:rPr lang="en-US" dirty="0" smtClean="0"/>
              <a:t>If two valued words are appropriate, use them</a:t>
            </a:r>
          </a:p>
          <a:p>
            <a:r>
              <a:rPr lang="en-US" dirty="0" smtClean="0"/>
              <a:t>If not, don’t use them</a:t>
            </a:r>
          </a:p>
          <a:p>
            <a:r>
              <a:rPr lang="en-US" dirty="0" smtClean="0"/>
              <a:t>For example, Are workers either lazy or industrious?  What about the degree of their laziness?  Can you call political leaders either liberal or conservatives? If I am not good, can you call me bad? </a:t>
            </a:r>
          </a:p>
          <a:p>
            <a:r>
              <a:rPr lang="en-US" dirty="0" smtClean="0"/>
              <a:t>The answer is – we must try to avoid such mistakes. Multi-valued situation also exists.</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Then what to do?</a:t>
            </a:r>
            <a:br>
              <a:rPr lang="en-US" dirty="0" smtClean="0"/>
            </a:br>
            <a:endParaRPr lang="en-US" dirty="0"/>
          </a:p>
        </p:txBody>
      </p:sp>
      <p:sp>
        <p:nvSpPr>
          <p:cNvPr id="3" name="Content Placeholder 2"/>
          <p:cNvSpPr>
            <a:spLocks noGrp="1"/>
          </p:cNvSpPr>
          <p:nvPr>
            <p:ph idx="1"/>
          </p:nvPr>
        </p:nvSpPr>
        <p:spPr>
          <a:xfrm>
            <a:off x="0" y="762000"/>
            <a:ext cx="9144000" cy="6096000"/>
          </a:xfrm>
        </p:spPr>
        <p:txBody>
          <a:bodyPr>
            <a:normAutofit/>
          </a:bodyPr>
          <a:lstStyle/>
          <a:p>
            <a:r>
              <a:rPr lang="en-US" dirty="0" smtClean="0"/>
              <a:t>Try to be specific in choice of words</a:t>
            </a:r>
          </a:p>
          <a:p>
            <a:r>
              <a:rPr lang="en-US" dirty="0" smtClean="0"/>
              <a:t>Don’t always fall in the trap of two-valued thinking</a:t>
            </a:r>
          </a:p>
          <a:p>
            <a:r>
              <a:rPr lang="en-US" dirty="0" smtClean="0"/>
              <a:t>Try to use quantitative measures such as instead of “she is an excellent student” say “ She has got 3.9 CGPA. Instead of saying “ he is fat” say “he is 300 pound in five foot 4 inch frame”!</a:t>
            </a:r>
          </a:p>
          <a:p>
            <a:r>
              <a:rPr lang="en-US" dirty="0" smtClean="0"/>
              <a:t>Use middle ground words if necessary- exceptionally, moderately as well as etc.</a:t>
            </a:r>
          </a:p>
          <a:p>
            <a:r>
              <a:rPr lang="en-US" dirty="0" smtClean="0"/>
              <a:t>To talk about taste you can use- sweet, sour, sugary, saccharine, candied, honeyed, acidic, tart, astringent, vinegary, acetous, etc.</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lstStyle/>
          <a:p>
            <a:r>
              <a:rPr lang="en-US" dirty="0" smtClean="0"/>
              <a:t>The sentences like “ the 4 functions of communication…” might be dangerous because there might be 5 or more functions of communication!</a:t>
            </a:r>
          </a:p>
          <a:p>
            <a:r>
              <a:rPr lang="en-US" dirty="0" smtClean="0"/>
              <a:t>Avoid such know-it-all statements.</a:t>
            </a:r>
          </a:p>
          <a:p>
            <a:endParaRPr lang="en-US"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Applications in Business communication</a:t>
            </a:r>
            <a:endParaRPr lang="en-US" sz="3200" dirty="0"/>
          </a:p>
        </p:txBody>
      </p:sp>
      <p:sp>
        <p:nvSpPr>
          <p:cNvPr id="3" name="Content Placeholder 2"/>
          <p:cNvSpPr>
            <a:spLocks noGrp="1"/>
          </p:cNvSpPr>
          <p:nvPr>
            <p:ph idx="1"/>
          </p:nvPr>
        </p:nvSpPr>
        <p:spPr>
          <a:xfrm>
            <a:off x="457200" y="1219200"/>
            <a:ext cx="8229600" cy="4906963"/>
          </a:xfrm>
        </p:spPr>
        <p:txBody>
          <a:bodyPr/>
          <a:lstStyle/>
          <a:p>
            <a:r>
              <a:rPr lang="en-US" dirty="0" smtClean="0"/>
              <a:t>Two- valued thinking applies to reports, letters, and speaking too</a:t>
            </a:r>
          </a:p>
          <a:p>
            <a:r>
              <a:rPr lang="en-US" dirty="0" smtClean="0"/>
              <a:t>Sometimes we need yes or no answers in business but not always. Compromised decisions  or other alternatives often are possible.</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 Fact-inference confusion</a:t>
            </a:r>
            <a:endParaRPr lang="en-US" dirty="0"/>
          </a:p>
        </p:txBody>
      </p:sp>
      <p:sp>
        <p:nvSpPr>
          <p:cNvPr id="3" name="Content Placeholder 2"/>
          <p:cNvSpPr>
            <a:spLocks noGrp="1"/>
          </p:cNvSpPr>
          <p:nvPr>
            <p:ph idx="1"/>
          </p:nvPr>
        </p:nvSpPr>
        <p:spPr>
          <a:xfrm>
            <a:off x="0" y="1066800"/>
            <a:ext cx="9144000" cy="5791200"/>
          </a:xfrm>
        </p:spPr>
        <p:txBody>
          <a:bodyPr>
            <a:normAutofit/>
          </a:bodyPr>
          <a:lstStyle/>
          <a:p>
            <a:r>
              <a:rPr lang="en-US" dirty="0" smtClean="0"/>
              <a:t>Some experiences are actual. Communication about our experiences is true communication. For example, I bought a car in five hundred thousand.</a:t>
            </a:r>
          </a:p>
          <a:p>
            <a:r>
              <a:rPr lang="en-US" dirty="0" smtClean="0"/>
              <a:t>But we can not always be factual.</a:t>
            </a:r>
          </a:p>
          <a:p>
            <a:r>
              <a:rPr lang="en-US" dirty="0" smtClean="0"/>
              <a:t>We need to talk about events or things which we really don’t know. We just need to infer. For example, I saw Harry in a new bike and I asked him how much did he pay for that. Actually it was not his bike. I inference was wrong.</a:t>
            </a:r>
          </a:p>
          <a:p>
            <a:r>
              <a:rPr lang="en-US" dirty="0" smtClean="0"/>
              <a:t>Such inferences might result in miscommunication.</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Need for inferences</a:t>
            </a:r>
            <a:endParaRPr lang="en-US" dirty="0"/>
          </a:p>
        </p:txBody>
      </p:sp>
      <p:sp>
        <p:nvSpPr>
          <p:cNvPr id="3" name="Content Placeholder 2"/>
          <p:cNvSpPr>
            <a:spLocks noGrp="1"/>
          </p:cNvSpPr>
          <p:nvPr>
            <p:ph idx="1"/>
          </p:nvPr>
        </p:nvSpPr>
        <p:spPr>
          <a:xfrm>
            <a:off x="457200" y="1143000"/>
            <a:ext cx="8229600" cy="5715000"/>
          </a:xfrm>
        </p:spPr>
        <p:txBody>
          <a:bodyPr>
            <a:normAutofit fontScale="92500" lnSpcReduction="10000"/>
          </a:bodyPr>
          <a:lstStyle/>
          <a:p>
            <a:r>
              <a:rPr lang="en-US" dirty="0" smtClean="0"/>
              <a:t>We can’t totally avoid inferences. We can’t limit ourselves to what we know. We need to infer. We need to predict many things.</a:t>
            </a:r>
          </a:p>
          <a:p>
            <a:r>
              <a:rPr lang="en-US" dirty="0" smtClean="0"/>
              <a:t>We can’t know everything with which we must deal in life.</a:t>
            </a:r>
          </a:p>
          <a:p>
            <a:r>
              <a:rPr lang="en-US" dirty="0" smtClean="0"/>
              <a:t>But inferences involve risks. To live, we must calculate risks and make inferences. For example, When you are driving and see an approaching car, you will infer that the other driver is a normal person like you who will not just kill you and get killed! If your inference turned out to be wrong, you will have a tough time.</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lstStyle/>
          <a:p>
            <a:r>
              <a:rPr lang="en-US" dirty="0" smtClean="0"/>
              <a:t>We must infer that cooks in restaurants are normal human beings and they don’t poison us without any reason. But sometimes our inferences turns out to be wrong and we may get poisoned!</a:t>
            </a:r>
          </a:p>
          <a:p>
            <a:r>
              <a:rPr lang="en-US" dirty="0" smtClean="0"/>
              <a:t>So we must make inferences in our life. But they can be a source of miscommunication.</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Effect of inferences on communication</a:t>
            </a:r>
            <a:endParaRPr lang="en-US" dirty="0"/>
          </a:p>
        </p:txBody>
      </p:sp>
      <p:sp>
        <p:nvSpPr>
          <p:cNvPr id="3" name="Content Placeholder 2"/>
          <p:cNvSpPr>
            <a:spLocks noGrp="1"/>
          </p:cNvSpPr>
          <p:nvPr>
            <p:ph idx="1"/>
          </p:nvPr>
        </p:nvSpPr>
        <p:spPr/>
        <p:txBody>
          <a:bodyPr>
            <a:normAutofit lnSpcReduction="10000"/>
          </a:bodyPr>
          <a:lstStyle/>
          <a:p>
            <a:r>
              <a:rPr lang="en-US" dirty="0" smtClean="0"/>
              <a:t>When we are unable to distinguish between fact and inference, that may bring problems.</a:t>
            </a:r>
          </a:p>
          <a:p>
            <a:r>
              <a:rPr lang="en-US" dirty="0" smtClean="0"/>
              <a:t>For example , I saw some baldheaded sales person who made a good sale and I made a conclusion-”All bald-headed sales persons are great since they make good sales”. The truth is that I may be wrong.</a:t>
            </a:r>
          </a:p>
          <a:p>
            <a:r>
              <a:rPr lang="en-US" dirty="0" smtClean="0"/>
              <a:t>We must understand the risk of inferences. We should calculate well before we speak.</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Calculating the probabilities</a:t>
            </a:r>
            <a:endParaRPr lang="en-US" dirty="0"/>
          </a:p>
        </p:txBody>
      </p:sp>
      <p:sp>
        <p:nvSpPr>
          <p:cNvPr id="3" name="Content Placeholder 2"/>
          <p:cNvSpPr>
            <a:spLocks noGrp="1"/>
          </p:cNvSpPr>
          <p:nvPr>
            <p:ph idx="1"/>
          </p:nvPr>
        </p:nvSpPr>
        <p:spPr/>
        <p:txBody>
          <a:bodyPr/>
          <a:lstStyle/>
          <a:p>
            <a:r>
              <a:rPr lang="en-US" dirty="0" smtClean="0"/>
              <a:t>While using inferences, we must calculate the probabilities of correctness of our inferences.</a:t>
            </a:r>
          </a:p>
          <a:p>
            <a:r>
              <a:rPr lang="en-US" dirty="0" smtClean="0"/>
              <a:t>Sometimes the book you saw in a library shelf might not be a book. It might be just a cover!</a:t>
            </a:r>
          </a:p>
          <a:p>
            <a:r>
              <a:rPr lang="en-US" dirty="0" smtClean="0"/>
              <a:t>While making inferences, be aware of reality and check inferences against it.</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dirty="0" smtClean="0"/>
              <a:t>Its importance in BC</a:t>
            </a:r>
            <a:endParaRPr lang="en-US" dirty="0"/>
          </a:p>
        </p:txBody>
      </p:sp>
      <p:sp>
        <p:nvSpPr>
          <p:cNvPr id="3" name="Content Placeholder 2"/>
          <p:cNvSpPr>
            <a:spLocks noGrp="1"/>
          </p:cNvSpPr>
          <p:nvPr>
            <p:ph idx="1"/>
          </p:nvPr>
        </p:nvSpPr>
        <p:spPr>
          <a:xfrm>
            <a:off x="0" y="1143000"/>
            <a:ext cx="9144000" cy="5715000"/>
          </a:xfrm>
        </p:spPr>
        <p:txBody>
          <a:bodyPr>
            <a:normAutofit lnSpcReduction="10000"/>
          </a:bodyPr>
          <a:lstStyle/>
          <a:p>
            <a:r>
              <a:rPr lang="en-US" dirty="0" smtClean="0"/>
              <a:t>Fact-inference confusion has many consequences for business communication.</a:t>
            </a:r>
          </a:p>
          <a:p>
            <a:r>
              <a:rPr lang="en-US" dirty="0" smtClean="0"/>
              <a:t>In report writing, it plays a great role. Sometimes, we must infer.</a:t>
            </a:r>
          </a:p>
          <a:p>
            <a:r>
              <a:rPr lang="en-US" dirty="0" smtClean="0"/>
              <a:t>While interpreting facts, we must generalize.</a:t>
            </a:r>
          </a:p>
          <a:p>
            <a:r>
              <a:rPr lang="en-US" dirty="0" smtClean="0"/>
              <a:t>Fact-inference confusion might play a vital role even in letter writing. In a letter refusing a request, for example, a bluntly worded answer is likely to lead the reader to infer that the writer is unfriendly.</a:t>
            </a:r>
          </a:p>
          <a:p>
            <a:r>
              <a:rPr lang="en-US" dirty="0" smtClean="0"/>
              <a:t>Application letter with errors might result into negative judgments from employers. </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 The Blocked Mind</a:t>
            </a:r>
            <a:endParaRPr lang="en-US" dirty="0"/>
          </a:p>
        </p:txBody>
      </p:sp>
      <p:sp>
        <p:nvSpPr>
          <p:cNvPr id="3" name="Content Placeholder 2"/>
          <p:cNvSpPr>
            <a:spLocks noGrp="1"/>
          </p:cNvSpPr>
          <p:nvPr>
            <p:ph idx="1"/>
          </p:nvPr>
        </p:nvSpPr>
        <p:spPr/>
        <p:txBody>
          <a:bodyPr/>
          <a:lstStyle/>
          <a:p>
            <a:r>
              <a:rPr lang="en-US" dirty="0" smtClean="0"/>
              <a:t>A blocked mind is one that is closed to reality</a:t>
            </a:r>
          </a:p>
          <a:p>
            <a:r>
              <a:rPr lang="en-US" dirty="0" smtClean="0"/>
              <a:t>It works on limited information and ignores or rejects additional information</a:t>
            </a:r>
          </a:p>
          <a:p>
            <a:r>
              <a:rPr lang="en-US" dirty="0" smtClean="0"/>
              <a:t>It is partially correct</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lstStyle/>
          <a:p>
            <a:pPr>
              <a:buNone/>
            </a:pPr>
            <a:r>
              <a:rPr lang="en-US" dirty="0" smtClean="0"/>
              <a:t> A result of opinions, attitudes and beliefs</a:t>
            </a:r>
          </a:p>
          <a:p>
            <a:r>
              <a:rPr lang="en-US" dirty="0" smtClean="0"/>
              <a:t>Our tendencies to reject the ideas that oppose our viewpoints is a cause of the blocked mind</a:t>
            </a:r>
          </a:p>
          <a:p>
            <a:r>
              <a:rPr lang="en-US" dirty="0" smtClean="0"/>
              <a:t>It might seriously hamper communication</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US" sz="4300" dirty="0" smtClean="0"/>
              <a:t>A result of </a:t>
            </a:r>
            <a:r>
              <a:rPr lang="en-US" sz="4300" dirty="0" err="1" smtClean="0"/>
              <a:t>allness</a:t>
            </a:r>
            <a:endParaRPr lang="en-US" sz="4300" dirty="0" smtClean="0"/>
          </a:p>
          <a:p>
            <a:r>
              <a:rPr lang="en-US" dirty="0" err="1" smtClean="0"/>
              <a:t>Allness</a:t>
            </a:r>
            <a:r>
              <a:rPr lang="en-US" dirty="0" smtClean="0"/>
              <a:t> contributes to the blocked mind. It is the tendency to judge the whole by part.</a:t>
            </a:r>
          </a:p>
          <a:p>
            <a:r>
              <a:rPr lang="en-US" dirty="0" smtClean="0"/>
              <a:t>It happens because of our pride that we know everything.</a:t>
            </a:r>
          </a:p>
          <a:p>
            <a:r>
              <a:rPr lang="en-US" dirty="0" smtClean="0"/>
              <a:t>It is the result of ignoring the facts. We select few characteristics and boast that we know everything.</a:t>
            </a:r>
          </a:p>
          <a:p>
            <a:r>
              <a:rPr lang="en-US" dirty="0" smtClean="0"/>
              <a:t>We tend to think that our limited reference is the whole.</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For example, we say that Einstein was a scientist. Is he just a scientist? Is he not a father? Is he not somebody’s lover?...</a:t>
            </a:r>
          </a:p>
          <a:p>
            <a:r>
              <a:rPr lang="en-US" dirty="0" smtClean="0"/>
              <a:t>Emphasizing only on one characteristics leads to stereotyping</a:t>
            </a:r>
          </a:p>
          <a:p>
            <a:r>
              <a:rPr lang="en-US" dirty="0" smtClean="0"/>
              <a:t>For example, you bought a detergent and  it spoilt your cotton cloth. You concluded that detergent is not good for cloth.</a:t>
            </a:r>
          </a:p>
          <a:p>
            <a:r>
              <a:rPr lang="en-US" dirty="0" smtClean="0"/>
              <a:t>But it might be good for  woolen clothes. so it is dangerous to make hasty stereotypes.</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Extreme effects of the blocked mind</a:t>
            </a:r>
            <a:endParaRPr lang="en-US" dirty="0"/>
          </a:p>
        </p:txBody>
      </p:sp>
      <p:sp>
        <p:nvSpPr>
          <p:cNvPr id="3" name="Content Placeholder 2"/>
          <p:cNvSpPr>
            <a:spLocks noGrp="1"/>
          </p:cNvSpPr>
          <p:nvPr>
            <p:ph idx="1"/>
          </p:nvPr>
        </p:nvSpPr>
        <p:spPr/>
        <p:txBody>
          <a:bodyPr/>
          <a:lstStyle/>
          <a:p>
            <a:r>
              <a:rPr lang="en-US" dirty="0" smtClean="0"/>
              <a:t>Blocked mind prevent good communication</a:t>
            </a:r>
          </a:p>
          <a:p>
            <a:r>
              <a:rPr lang="en-US" dirty="0" smtClean="0"/>
              <a:t>Know-it-all results from blocked mind</a:t>
            </a:r>
          </a:p>
          <a:p>
            <a:r>
              <a:rPr lang="en-US" dirty="0" smtClean="0"/>
              <a:t>Actually nobody knows about everything</a:t>
            </a:r>
          </a:p>
          <a:p>
            <a:r>
              <a:rPr lang="en-US" dirty="0" smtClean="0"/>
              <a:t>Arguments result from blocked mind. If both of the parties have blocked mind, they will continue their argument/quarrel.</a:t>
            </a:r>
          </a:p>
          <a:p>
            <a:pPr>
              <a:buNone/>
            </a:pPr>
            <a:endParaRPr lang="en-US" dirty="0" smtClean="0"/>
          </a:p>
          <a:p>
            <a:endParaRPr lang="en-US" dirty="0" smtClean="0"/>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Unblocking the mind</a:t>
            </a:r>
            <a:endParaRPr lang="en-US" dirty="0"/>
          </a:p>
        </p:txBody>
      </p:sp>
      <p:sp>
        <p:nvSpPr>
          <p:cNvPr id="3" name="Content Placeholder 2"/>
          <p:cNvSpPr>
            <a:spLocks noGrp="1"/>
          </p:cNvSpPr>
          <p:nvPr>
            <p:ph idx="1"/>
          </p:nvPr>
        </p:nvSpPr>
        <p:spPr/>
        <p:txBody>
          <a:bodyPr>
            <a:normAutofit fontScale="92500"/>
          </a:bodyPr>
          <a:lstStyle/>
          <a:p>
            <a:r>
              <a:rPr lang="en-US" dirty="0" smtClean="0"/>
              <a:t>It is difficult to unblock our mind but it is possible to a great extent</a:t>
            </a:r>
          </a:p>
          <a:p>
            <a:r>
              <a:rPr lang="en-US" dirty="0" smtClean="0"/>
              <a:t>100% unblocking is impossible but it is possible to unblock to a certain degree about certain things.</a:t>
            </a:r>
          </a:p>
          <a:p>
            <a:r>
              <a:rPr lang="en-US" dirty="0" smtClean="0"/>
              <a:t>We should try to find out rational approaches. We should have eagerness to learn.</a:t>
            </a:r>
          </a:p>
          <a:p>
            <a:r>
              <a:rPr lang="en-US" dirty="0" smtClean="0"/>
              <a:t>We should try to be rational, try to learn as much as possible, ask questions, check your understanding against reality all the time.</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Ctd</a:t>
            </a:r>
            <a:r>
              <a:rPr lang="en-US" dirty="0" smtClean="0"/>
              <a:t>..</a:t>
            </a:r>
            <a:endParaRPr lang="en-US" dirty="0"/>
          </a:p>
        </p:txBody>
      </p:sp>
      <p:sp>
        <p:nvSpPr>
          <p:cNvPr id="3" name="Content Placeholder 2"/>
          <p:cNvSpPr>
            <a:spLocks noGrp="1"/>
          </p:cNvSpPr>
          <p:nvPr>
            <p:ph idx="1"/>
          </p:nvPr>
        </p:nvSpPr>
        <p:spPr/>
        <p:txBody>
          <a:bodyPr/>
          <a:lstStyle/>
          <a:p>
            <a:r>
              <a:rPr lang="en-US" dirty="0" smtClean="0"/>
              <a:t>We should always add “etc” to all statements that we speak. It is because we know only a little about reality.</a:t>
            </a:r>
          </a:p>
          <a:p>
            <a:r>
              <a:rPr lang="en-US" dirty="0" smtClean="0"/>
              <a:t>Alfred Korzybski asked people to use “etc’ at the end of almost all statements to be on the safe side. At least, we should use it mentally.</a:t>
            </a:r>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Effects on Business Communication</a:t>
            </a:r>
            <a:endParaRPr lang="en-US" dirty="0"/>
          </a:p>
        </p:txBody>
      </p:sp>
      <p:sp>
        <p:nvSpPr>
          <p:cNvPr id="3" name="Content Placeholder 2"/>
          <p:cNvSpPr>
            <a:spLocks noGrp="1"/>
          </p:cNvSpPr>
          <p:nvPr>
            <p:ph idx="1"/>
          </p:nvPr>
        </p:nvSpPr>
        <p:spPr/>
        <p:txBody>
          <a:bodyPr/>
          <a:lstStyle/>
          <a:p>
            <a:r>
              <a:rPr lang="en-US" dirty="0" smtClean="0"/>
              <a:t>Blocked minds seriously hamper business activities</a:t>
            </a:r>
          </a:p>
          <a:p>
            <a:r>
              <a:rPr lang="en-US" dirty="0" smtClean="0"/>
              <a:t>You make reports, but your boss is not ready to understand</a:t>
            </a:r>
          </a:p>
          <a:p>
            <a:r>
              <a:rPr lang="en-US" dirty="0" smtClean="0"/>
              <a:t>You say something and they understand something else.</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The </a:t>
            </a:r>
            <a:r>
              <a:rPr lang="en-US" smtClean="0"/>
              <a:t>static viewpoint</a:t>
            </a:r>
            <a:endParaRPr lang="en-US"/>
          </a:p>
        </p:txBody>
      </p:sp>
      <p:sp>
        <p:nvSpPr>
          <p:cNvPr id="3" name="Content Placeholder 2"/>
          <p:cNvSpPr>
            <a:spLocks noGrp="1"/>
          </p:cNvSpPr>
          <p:nvPr>
            <p:ph idx="1"/>
          </p:nvPr>
        </p:nvSpPr>
        <p:spPr/>
        <p:txBody>
          <a:bodyPr/>
          <a:lstStyle/>
          <a:p>
            <a:r>
              <a:rPr lang="en-US" dirty="0" smtClean="0"/>
              <a:t>We often view reality as static. Because reality is always changing, such views cause miscommunication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err="1" smtClean="0"/>
              <a:t>unstatic</a:t>
            </a:r>
            <a:r>
              <a:rPr lang="en-US" dirty="0" smtClean="0"/>
              <a:t> nature of things</a:t>
            </a:r>
            <a:endParaRPr lang="en-US" dirty="0"/>
          </a:p>
        </p:txBody>
      </p:sp>
      <p:sp>
        <p:nvSpPr>
          <p:cNvPr id="3" name="Content Placeholder 2"/>
          <p:cNvSpPr>
            <a:spLocks noGrp="1"/>
          </p:cNvSpPr>
          <p:nvPr>
            <p:ph idx="1"/>
          </p:nvPr>
        </p:nvSpPr>
        <p:spPr/>
        <p:txBody>
          <a:bodyPr/>
          <a:lstStyle/>
          <a:p>
            <a:r>
              <a:rPr lang="en-US" dirty="0" smtClean="0"/>
              <a:t>Reality is changing. We must realize this fact. A thief is not always a thief.</a:t>
            </a:r>
          </a:p>
          <a:p>
            <a:r>
              <a:rPr lang="en-US" dirty="0" smtClean="0"/>
              <a:t>We must have up-to-date references of people and places. The reality changes and we must accept this fact.</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contributing factor of language</a:t>
            </a:r>
            <a:endParaRPr lang="en-US" dirty="0"/>
          </a:p>
        </p:txBody>
      </p:sp>
      <p:sp>
        <p:nvSpPr>
          <p:cNvPr id="3" name="Content Placeholder 2"/>
          <p:cNvSpPr>
            <a:spLocks noGrp="1"/>
          </p:cNvSpPr>
          <p:nvPr>
            <p:ph idx="1"/>
          </p:nvPr>
        </p:nvSpPr>
        <p:spPr/>
        <p:txBody>
          <a:bodyPr/>
          <a:lstStyle/>
          <a:p>
            <a:r>
              <a:rPr lang="en-US" dirty="0" smtClean="0"/>
              <a:t>Language is limited and it does not allow us to acknowledge all changes in reality.</a:t>
            </a:r>
          </a:p>
          <a:p>
            <a:r>
              <a:rPr lang="en-US" dirty="0" smtClean="0"/>
              <a:t>We have tenses, dates, and time references in our language but they are not enough.</a:t>
            </a:r>
          </a:p>
          <a:p>
            <a:r>
              <a:rPr lang="en-US" dirty="0" smtClean="0"/>
              <a:t>For example, we say- Henry is a scoundrel. When? Was he a scoundrel at the age of 5?Is he always a scoundrel? Better say- Henry, age 35, is a scoundrel.</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static viewpoint in  business communication</a:t>
            </a:r>
            <a:endParaRPr lang="en-US" dirty="0"/>
          </a:p>
        </p:txBody>
      </p:sp>
      <p:sp>
        <p:nvSpPr>
          <p:cNvPr id="3" name="Content Placeholder 2"/>
          <p:cNvSpPr>
            <a:spLocks noGrp="1"/>
          </p:cNvSpPr>
          <p:nvPr>
            <p:ph idx="1"/>
          </p:nvPr>
        </p:nvSpPr>
        <p:spPr/>
        <p:txBody>
          <a:bodyPr/>
          <a:lstStyle/>
          <a:p>
            <a:r>
              <a:rPr lang="en-US" dirty="0" smtClean="0"/>
              <a:t>Written and oral communication in business must reflect time changes, if they do not, miscommunication will occur.</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Failure to discriminate</a:t>
            </a:r>
            <a:endParaRPr lang="en-US" dirty="0"/>
          </a:p>
        </p:txBody>
      </p:sp>
      <p:sp>
        <p:nvSpPr>
          <p:cNvPr id="3" name="Content Placeholder 2"/>
          <p:cNvSpPr>
            <a:spLocks noGrp="1"/>
          </p:cNvSpPr>
          <p:nvPr>
            <p:ph idx="1"/>
          </p:nvPr>
        </p:nvSpPr>
        <p:spPr/>
        <p:txBody>
          <a:bodyPr/>
          <a:lstStyle/>
          <a:p>
            <a:r>
              <a:rPr lang="en-US" dirty="0" smtClean="0"/>
              <a:t>Uniqueness is common to all events and objects. Thus, seeing similarities rather than differences is contrary to the nature of things. It  also results  in miscommunication, to some degree.</a:t>
            </a:r>
          </a:p>
          <a:p>
            <a:r>
              <a:rPr lang="en-US" dirty="0" smtClean="0"/>
              <a:t>Language, built on broad categories force us to view similarities. But no two objects are same.</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Miscommunication from stereotypes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Focusing on similarities force us to form serotypes . But because everything in reality is unique, stereotypes can not be true to fact.</a:t>
            </a:r>
          </a:p>
          <a:p>
            <a:r>
              <a:rPr lang="en-US" dirty="0" smtClean="0"/>
              <a:t>Professor refers to tens of thousands of people in the world. Just think about the differences between and among them!</a:t>
            </a:r>
          </a:p>
          <a:p>
            <a:r>
              <a:rPr lang="en-US" dirty="0" smtClean="0"/>
              <a:t>We hold many serotypes, but all of them distort reality. Are all women same? Are all apples same? Are all grains of sand same? No. There are differences that stereotypes distort.</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Judgments by categories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We try to make judgments trying to cover all things within a category.</a:t>
            </a:r>
          </a:p>
          <a:p>
            <a:r>
              <a:rPr lang="en-US" dirty="0" smtClean="0"/>
              <a:t>We try to judge professors by some generalized remarks. Is it possible? </a:t>
            </a:r>
          </a:p>
          <a:p>
            <a:r>
              <a:rPr lang="en-US" dirty="0" smtClean="0"/>
              <a:t>We try to judge thieves? Is it true that all thieves are same and they deserve same punishment?</a:t>
            </a:r>
          </a:p>
          <a:p>
            <a:r>
              <a:rPr lang="en-US" dirty="0" smtClean="0"/>
              <a:t>We often make judgments such as – students are like this…Are our judgments true? Can we make such generalized statements ignoring the variety that exists?</a:t>
            </a:r>
          </a:p>
          <a:p>
            <a:r>
              <a:rPr lang="en-US" dirty="0" smtClean="0"/>
              <a:t>There are differences even within same categories. Extreme judgment by category are often incorrect. They often </a:t>
            </a:r>
            <a:r>
              <a:rPr lang="en-US" dirty="0" err="1" smtClean="0"/>
              <a:t>miscommunicate</a:t>
            </a:r>
            <a:r>
              <a:rPr lang="en-US" dirty="0" smtClean="0"/>
              <a:t>.</a:t>
            </a:r>
          </a:p>
          <a:p>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Developing an awareness </a:t>
            </a:r>
            <a:r>
              <a:rPr lang="en-US" smtClean="0"/>
              <a:t>of differences</a:t>
            </a:r>
            <a:endParaRPr lang="en-US"/>
          </a:p>
        </p:txBody>
      </p:sp>
      <p:sp>
        <p:nvSpPr>
          <p:cNvPr id="3" name="Content Placeholder 2"/>
          <p:cNvSpPr>
            <a:spLocks noGrp="1"/>
          </p:cNvSpPr>
          <p:nvPr>
            <p:ph idx="1"/>
          </p:nvPr>
        </p:nvSpPr>
        <p:spPr/>
        <p:txBody>
          <a:bodyPr>
            <a:normAutofit fontScale="92500" lnSpcReduction="20000"/>
          </a:bodyPr>
          <a:lstStyle/>
          <a:p>
            <a:r>
              <a:rPr lang="en-US" dirty="0" smtClean="0"/>
              <a:t>Be aware of the differences that exists within all categories</a:t>
            </a:r>
          </a:p>
          <a:p>
            <a:r>
              <a:rPr lang="en-US" dirty="0" smtClean="0"/>
              <a:t>Another way is to index references. For example, professor 1, professor 2 etc.</a:t>
            </a:r>
          </a:p>
          <a:p>
            <a:r>
              <a:rPr lang="en-US" dirty="0" smtClean="0"/>
              <a:t>At least do it at mental level</a:t>
            </a:r>
          </a:p>
          <a:p>
            <a:r>
              <a:rPr lang="en-US" dirty="0" smtClean="0"/>
              <a:t>Mentally index all statements that involve stereotypes. For example, woman ,which woman? professor, which professor? Etc.</a:t>
            </a:r>
          </a:p>
          <a:p>
            <a:r>
              <a:rPr lang="en-US" dirty="0" smtClean="0"/>
              <a:t>In business environment, we need to be aware of such differences.</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Miscommunication Summarized</a:t>
            </a:r>
            <a:endParaRPr lang="en-US" dirty="0"/>
          </a:p>
        </p:txBody>
      </p:sp>
      <p:sp>
        <p:nvSpPr>
          <p:cNvPr id="3" name="Content Placeholder 2"/>
          <p:cNvSpPr>
            <a:spLocks noGrp="1"/>
          </p:cNvSpPr>
          <p:nvPr>
            <p:ph idx="1"/>
          </p:nvPr>
        </p:nvSpPr>
        <p:spPr/>
        <p:txBody>
          <a:bodyPr>
            <a:normAutofit lnSpcReduction="10000"/>
          </a:bodyPr>
          <a:lstStyle/>
          <a:p>
            <a:r>
              <a:rPr lang="en-US" dirty="0" smtClean="0"/>
              <a:t>We have noted five malfunctions of communication. Each of them has variations.</a:t>
            </a:r>
          </a:p>
          <a:p>
            <a:r>
              <a:rPr lang="en-US" dirty="0" smtClean="0"/>
              <a:t>To avoid miscommunication, one advice is : keep in touch with reality, be better acquainted with the real world and check our communication against it.</a:t>
            </a:r>
          </a:p>
          <a:p>
            <a:r>
              <a:rPr lang="en-US" dirty="0" smtClean="0"/>
              <a:t>When our communication and the real world are not in harmony, we will have miscommunication.</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pPr marL="514350" indent="-514350">
              <a:buFont typeface="+mj-lt"/>
              <a:buAutoNum type="alphaLcPeriod"/>
            </a:pPr>
            <a:r>
              <a:rPr lang="en-US" dirty="0" smtClean="0"/>
              <a:t>What are the factors that cause malfunction of communication? Explain each of them with examples.</a:t>
            </a:r>
          </a:p>
          <a:p>
            <a:pPr marL="514350" indent="-514350">
              <a:buFont typeface="+mj-lt"/>
              <a:buAutoNum type="alphaLcPeriod"/>
            </a:pPr>
            <a:r>
              <a:rPr lang="en-US" dirty="0" smtClean="0"/>
              <a:t>How can we minimize such errors in our communication? Give suggestion.</a:t>
            </a:r>
          </a:p>
          <a:p>
            <a:pPr marL="0" indent="0">
              <a:buNone/>
            </a:pPr>
            <a:endParaRPr lang="en-US" dirty="0"/>
          </a:p>
        </p:txBody>
      </p:sp>
    </p:spTree>
    <p:extLst>
      <p:ext uri="{BB962C8B-B14F-4D97-AF65-F5344CB8AC3E}">
        <p14:creationId xmlns:p14="http://schemas.microsoft.com/office/powerpoint/2010/main" val="13938360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ctr">
              <a:buNone/>
            </a:pPr>
            <a:r>
              <a:rPr lang="en-US" sz="4400" dirty="0" smtClean="0"/>
              <a:t>Thank You!</a:t>
            </a:r>
            <a:endParaRPr lang="en-US" dirty="0"/>
          </a:p>
        </p:txBody>
      </p:sp>
    </p:spTree>
    <p:extLst>
      <p:ext uri="{BB962C8B-B14F-4D97-AF65-F5344CB8AC3E}">
        <p14:creationId xmlns:p14="http://schemas.microsoft.com/office/powerpoint/2010/main" val="31840643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TotalTime>
  <Words>1975</Words>
  <Application>Microsoft Office PowerPoint</Application>
  <PresentationFormat>On-screen Show (4:3)</PresentationFormat>
  <Paragraphs>136</Paragraphs>
  <Slides>33</Slides>
  <Notes>0</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Some Malfunctions of Communication</vt:lpstr>
      <vt:lpstr>Malfunction also stem from:</vt:lpstr>
      <vt:lpstr>Two –valued thinking</vt:lpstr>
      <vt:lpstr>Multi-valued Situation</vt:lpstr>
      <vt:lpstr>The danger involved</vt:lpstr>
      <vt:lpstr>Then what to do? </vt:lpstr>
      <vt:lpstr>Ctd.</vt:lpstr>
      <vt:lpstr>Applications in Business communication</vt:lpstr>
      <vt:lpstr>2. Fact-inference confusion</vt:lpstr>
      <vt:lpstr>Need for inferences</vt:lpstr>
      <vt:lpstr>Ctd.</vt:lpstr>
      <vt:lpstr>Effect of inferences on communication</vt:lpstr>
      <vt:lpstr>Calculating the probabilities</vt:lpstr>
      <vt:lpstr>Its importance in BC</vt:lpstr>
      <vt:lpstr>3. The Blocked Mind</vt:lpstr>
      <vt:lpstr>Ctd.</vt:lpstr>
      <vt:lpstr>Ctd.</vt:lpstr>
      <vt:lpstr>Ctd..</vt:lpstr>
      <vt:lpstr>Extreme effects of the blocked mind</vt:lpstr>
      <vt:lpstr>Unblocking the mind</vt:lpstr>
      <vt:lpstr>Ctd..</vt:lpstr>
      <vt:lpstr>Effects on Business Communication</vt:lpstr>
      <vt:lpstr>4. The static viewpoint</vt:lpstr>
      <vt:lpstr>The unstatic nature of things</vt:lpstr>
      <vt:lpstr>The contributing factor of language</vt:lpstr>
      <vt:lpstr>The static viewpoint in  business communication</vt:lpstr>
      <vt:lpstr>5. Failure to discriminate</vt:lpstr>
      <vt:lpstr>Miscommunication from stereotypes</vt:lpstr>
      <vt:lpstr>Judgments by categories</vt:lpstr>
      <vt:lpstr>Developing an awareness of differences</vt:lpstr>
      <vt:lpstr> Miscommunication Summarized</vt:lpstr>
      <vt:lpstr>Questions</vt:lpstr>
      <vt:lpstr>PowerPoint Presentation</vt:lpstr>
    </vt:vector>
  </TitlesOfParts>
  <Company>apexcollege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Some Malfunctions of Communication</dc:title>
  <dc:creator>admin</dc:creator>
  <cp:lastModifiedBy>Ananta</cp:lastModifiedBy>
  <cp:revision>62</cp:revision>
  <dcterms:created xsi:type="dcterms:W3CDTF">2012-07-13T11:30:16Z</dcterms:created>
  <dcterms:modified xsi:type="dcterms:W3CDTF">2014-04-28T05:05:27Z</dcterms:modified>
</cp:coreProperties>
</file>