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2" r:id="rId2"/>
    <p:sldId id="283"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260"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D8BD707-D9CF-40AE-B4C6-C98DA3205C09}" type="datetimeFigureOut">
              <a:rPr lang="en-US" smtClean="0"/>
              <a:pPr/>
              <a:t>4/22/2012</a:t>
            </a:fld>
            <a:endParaRPr lang="en-US" dirty="0"/>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dirty="0"/>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6F15528-21DE-4FAA-801E-634DDDAF4B2B}"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4/22/2012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dirty="0"/>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1D8BD707-D9CF-40AE-B4C6-C98DA3205C09}" type="datetimeFigureOut">
              <a:rPr lang="en-US" smtClean="0"/>
              <a:pPr/>
              <a:t>4/22/2012</a:t>
            </a:fld>
            <a:endParaRPr lang="en-US" dirty="0"/>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6F15528-21DE-4FAA-801E-634DDDAF4B2B}" type="slidenum">
              <a:rPr lang="en-US" smtClean="0"/>
              <a:pPr/>
              <a:t>‹#›</a:t>
            </a:fld>
            <a:endParaRPr lang="en-US" dirty="0"/>
          </a:p>
        </p:txBody>
      </p:sp>
      <p:sp>
        <p:nvSpPr>
          <p:cNvPr id="14" name="Footer Placeholder 13"/>
          <p:cNvSpPr>
            <a:spLocks noGrp="1"/>
          </p:cNvSpPr>
          <p:nvPr>
            <p:ph type="ftr" sz="quarter" idx="12"/>
          </p:nvPr>
        </p:nvSpPr>
        <p:spPr/>
        <p:txBody>
          <a:bodyPr/>
          <a:lstStyle/>
          <a:p>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1D8BD707-D9CF-40AE-B4C6-C98DA3205C09}" type="datetimeFigureOut">
              <a:rPr lang="en-US" smtClean="0"/>
              <a:pPr/>
              <a:t>4/22/2012</a:t>
            </a:fld>
            <a:endParaRPr lang="en-US" dirty="0"/>
          </a:p>
        </p:txBody>
      </p:sp>
      <p:sp>
        <p:nvSpPr>
          <p:cNvPr id="10" name="Slide Number Placeholder 9"/>
          <p:cNvSpPr>
            <a:spLocks noGrp="1"/>
          </p:cNvSpPr>
          <p:nvPr>
            <p:ph type="sldNum" sz="quarter" idx="16"/>
          </p:nvPr>
        </p:nvSpPr>
        <p:spPr/>
        <p:txBody>
          <a:bodyPr rtlCol="0"/>
          <a:lstStyle/>
          <a:p>
            <a:fld id="{B6F15528-21DE-4FAA-801E-634DDDAF4B2B}" type="slidenum">
              <a:rPr lang="en-US" smtClean="0"/>
              <a:pPr/>
              <a:t>‹#›</a:t>
            </a:fld>
            <a:endParaRPr lang="en-US" dirty="0"/>
          </a:p>
        </p:txBody>
      </p:sp>
      <p:sp>
        <p:nvSpPr>
          <p:cNvPr id="12" name="Footer Placeholder 11"/>
          <p:cNvSpPr>
            <a:spLocks noGrp="1"/>
          </p:cNvSpPr>
          <p:nvPr>
            <p:ph type="ftr" sz="quarter" idx="17"/>
          </p:nvPr>
        </p:nvSpPr>
        <p:spPr/>
        <p:txBody>
          <a:bodyPr rtlCol="0"/>
          <a:lstStyle/>
          <a:p>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1D8BD707-D9CF-40AE-B4C6-C98DA3205C09}" type="datetimeFigureOut">
              <a:rPr lang="en-US" smtClean="0"/>
              <a:pPr/>
              <a:t>4/22/2012</a:t>
            </a:fld>
            <a:endParaRPr lang="en-US" dirty="0"/>
          </a:p>
        </p:txBody>
      </p:sp>
      <p:sp>
        <p:nvSpPr>
          <p:cNvPr id="12" name="Slide Number Placeholder 11"/>
          <p:cNvSpPr>
            <a:spLocks noGrp="1"/>
          </p:cNvSpPr>
          <p:nvPr>
            <p:ph type="sldNum" sz="quarter" idx="16"/>
          </p:nvPr>
        </p:nvSpPr>
        <p:spPr/>
        <p:txBody>
          <a:bodyPr rtlCol="0"/>
          <a:lstStyle/>
          <a:p>
            <a:fld id="{B6F15528-21DE-4FAA-801E-634DDDAF4B2B}" type="slidenum">
              <a:rPr lang="en-US" smtClean="0"/>
              <a:pPr/>
              <a:t>‹#›</a:t>
            </a:fld>
            <a:endParaRPr lang="en-US" dirty="0"/>
          </a:p>
        </p:txBody>
      </p:sp>
      <p:sp>
        <p:nvSpPr>
          <p:cNvPr id="14" name="Footer Placeholder 13"/>
          <p:cNvSpPr>
            <a:spLocks noGrp="1"/>
          </p:cNvSpPr>
          <p:nvPr>
            <p:ph type="ftr" sz="quarter" idx="17"/>
          </p:nvPr>
        </p:nvSpPr>
        <p:spPr/>
        <p:txBody>
          <a:bodyPr rtlCol="0"/>
          <a:lstStyle/>
          <a:p>
            <a:endParaRPr lang="en-US" dirty="0"/>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4/22/2012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4/22/2012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4/22/2012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dirty="0"/>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1D8BD707-D9CF-40AE-B4C6-C98DA3205C09}" type="datetimeFigureOut">
              <a:rPr lang="en-US" smtClean="0"/>
              <a:pPr/>
              <a:t>4/22/2012</a:t>
            </a:fld>
            <a:endParaRPr lang="en-US" dirty="0"/>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B6F15528-21DE-4FAA-801E-634DDDAF4B2B}" type="slidenum">
              <a:rPr lang="en-US" smtClean="0"/>
              <a:pPr/>
              <a:t>‹#›</a:t>
            </a:fld>
            <a:endParaRPr lang="en-US" dirty="0"/>
          </a:p>
        </p:txBody>
      </p:sp>
      <p:sp>
        <p:nvSpPr>
          <p:cNvPr id="14" name="Footer Placeholder 13"/>
          <p:cNvSpPr>
            <a:spLocks noGrp="1"/>
          </p:cNvSpPr>
          <p:nvPr>
            <p:ph type="ftr" sz="quarter" idx="12"/>
          </p:nvPr>
        </p:nvSpPr>
        <p:spPr>
          <a:xfrm>
            <a:off x="1600200" y="6248206"/>
            <a:ext cx="4572000" cy="365125"/>
          </a:xfrm>
        </p:spPr>
        <p:txBody>
          <a:bodyPr rtlCol="0"/>
          <a:lstStyle/>
          <a:p>
            <a:endParaRPr lang="en-US" dirty="0"/>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4/22/2012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1D8BD707-D9CF-40AE-B4C6-C98DA3205C09}" type="datetimeFigureOut">
              <a:rPr lang="en-US" smtClean="0"/>
              <a:pPr/>
              <a:t>4/22/2012</a:t>
            </a:fld>
            <a:endParaRPr lang="en-US" dirty="0"/>
          </a:p>
        </p:txBody>
      </p:sp>
      <p:sp>
        <p:nvSpPr>
          <p:cNvPr id="5" name="Footer Placeholder 4"/>
          <p:cNvSpPr>
            <a:spLocks noGrp="1"/>
          </p:cNvSpPr>
          <p:nvPr>
            <p:ph type="ftr" sz="quarter" idx="11"/>
          </p:nvPr>
        </p:nvSpPr>
        <p:spPr>
          <a:xfrm>
            <a:off x="457201" y="6248207"/>
            <a:ext cx="5573483" cy="365125"/>
          </a:xfrm>
        </p:spPr>
        <p:txBody>
          <a:bodyPr/>
          <a:lstStyle/>
          <a:p>
            <a:endParaRPr lang="en-US"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B6F15528-21DE-4FAA-801E-634DDDAF4B2B}"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D8BD707-D9CF-40AE-B4C6-C98DA3205C09}" type="datetimeFigureOut">
              <a:rPr lang="en-US" smtClean="0"/>
              <a:pPr/>
              <a:t>4/22/2012</a:t>
            </a:fld>
            <a:endParaRPr lang="en-US" dirty="0"/>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Clear Writing Strategies</a:t>
            </a:r>
            <a:endParaRPr lang="en-US" dirty="0"/>
          </a:p>
        </p:txBody>
      </p:sp>
      <p:sp>
        <p:nvSpPr>
          <p:cNvPr id="3" name="Content Placeholder 2"/>
          <p:cNvSpPr>
            <a:spLocks noGrp="1"/>
          </p:cNvSpPr>
          <p:nvPr>
            <p:ph sz="quarter" idx="1"/>
          </p:nvPr>
        </p:nvSpPr>
        <p:spPr/>
        <p:txBody>
          <a:bodyPr/>
          <a:lstStyle/>
          <a:p>
            <a:r>
              <a:rPr lang="en-US" dirty="0" smtClean="0"/>
              <a:t>Clear writing begins with adapting your message to your specific readers.</a:t>
            </a:r>
          </a:p>
          <a:p>
            <a:r>
              <a:rPr lang="en-US" dirty="0" smtClean="0"/>
              <a:t>All readers do not have same level of vocabulary, knowledge, or values.</a:t>
            </a:r>
          </a:p>
          <a:p>
            <a:r>
              <a:rPr lang="en-US" dirty="0" smtClean="0"/>
              <a:t>So you must tailor your message to your reader.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762000"/>
          </a:xfrm>
        </p:spPr>
        <p:txBody>
          <a:bodyPr/>
          <a:lstStyle/>
          <a:p>
            <a:r>
              <a:rPr lang="en-US" dirty="0" smtClean="0"/>
              <a:t>A Classic example!</a:t>
            </a:r>
            <a:endParaRPr lang="en-US" dirty="0"/>
          </a:p>
        </p:txBody>
      </p:sp>
      <p:sp>
        <p:nvSpPr>
          <p:cNvPr id="3" name="Content Placeholder 2"/>
          <p:cNvSpPr>
            <a:spLocks noGrp="1"/>
          </p:cNvSpPr>
          <p:nvPr>
            <p:ph sz="quarter" idx="1"/>
          </p:nvPr>
        </p:nvSpPr>
        <p:spPr>
          <a:xfrm>
            <a:off x="0" y="1600200"/>
            <a:ext cx="9144000" cy="5257800"/>
          </a:xfrm>
        </p:spPr>
        <p:txBody>
          <a:bodyPr>
            <a:normAutofit fontScale="85000" lnSpcReduction="20000"/>
          </a:bodyPr>
          <a:lstStyle/>
          <a:p>
            <a:r>
              <a:rPr lang="en-US" dirty="0" smtClean="0"/>
              <a:t>An inventor wrote the Bureau of Standards that he had made a great discovery: Hydrochloric acid is good for cleaning clogged drains.</a:t>
            </a:r>
          </a:p>
          <a:p>
            <a:pPr>
              <a:buNone/>
            </a:pPr>
            <a:r>
              <a:rPr lang="en-US" dirty="0" smtClean="0"/>
              <a:t>He got this response: “The efficacy of hydrochloric acid is indisputable, but the corrosive residue is incompatible with metallic permanence.”</a:t>
            </a:r>
          </a:p>
          <a:p>
            <a:pPr>
              <a:buNone/>
            </a:pPr>
            <a:r>
              <a:rPr lang="en-US" dirty="0" smtClean="0"/>
              <a:t>Believing that these big words indicated agreement, this not-so-bright inventor wrote back telling how pleased he was that the bureau liked his discovery.</a:t>
            </a:r>
          </a:p>
          <a:p>
            <a:pPr>
              <a:buNone/>
            </a:pPr>
            <a:r>
              <a:rPr lang="en-US" dirty="0" smtClean="0"/>
              <a:t>The bureaucrat tried again: “ We can not assume responsibility for the production of toxic residue with hydrochloric acid and suggest alternative procedure.”</a:t>
            </a:r>
          </a:p>
          <a:p>
            <a:pPr>
              <a:buNone/>
            </a:pPr>
            <a:r>
              <a:rPr lang="en-US" dirty="0" smtClean="0"/>
              <a:t>The inventor was even more gratified. He again expressed his appreciation to the bureau for agreeing with him.</a:t>
            </a:r>
          </a:p>
          <a:p>
            <a:pPr>
              <a:buNone/>
            </a:pPr>
            <a:r>
              <a:rPr lang="en-US" dirty="0" smtClean="0"/>
              <a:t>This time the bureaucrat got the message. He replied I simple words “ Don’t use hydrochloric acid. It’ll eat hell out of pipes.”</a:t>
            </a:r>
          </a:p>
          <a:p>
            <a:pPr>
              <a:buNone/>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1600199"/>
          </a:xfrm>
        </p:spPr>
        <p:txBody>
          <a:bodyPr/>
          <a:lstStyle/>
          <a:p>
            <a:r>
              <a:rPr lang="en-US" dirty="0" smtClean="0"/>
              <a:t>We need to adapt to our reader!</a:t>
            </a:r>
            <a:endParaRPr lang="en-US" dirty="0"/>
          </a:p>
        </p:txBody>
      </p:sp>
      <p:sp>
        <p:nvSpPr>
          <p:cNvPr id="3" name="Subtitle 2"/>
          <p:cNvSpPr>
            <a:spLocks noGrp="1"/>
          </p:cNvSpPr>
          <p:nvPr>
            <p:ph type="subTitle" idx="1"/>
          </p:nvPr>
        </p:nvSpPr>
        <p:spPr>
          <a:xfrm>
            <a:off x="1752600" y="1828800"/>
            <a:ext cx="5715000" cy="4038600"/>
          </a:xfrm>
        </p:spPr>
        <p:txBody>
          <a:bodyPr>
            <a:normAutofit/>
          </a:bodyPr>
          <a:lstStyle/>
          <a:p>
            <a:r>
              <a:rPr lang="en-US" dirty="0" smtClean="0">
                <a:solidFill>
                  <a:schemeClr val="tx1"/>
                </a:solidFill>
              </a:rPr>
              <a:t>But how to do it?</a:t>
            </a:r>
          </a:p>
          <a:p>
            <a:r>
              <a:rPr lang="en-US" dirty="0" smtClean="0">
                <a:solidFill>
                  <a:schemeClr val="tx1"/>
                </a:solidFill>
                <a:latin typeface="Calibri"/>
                <a:cs typeface="Calibri"/>
              </a:rPr>
              <a:t>~</a:t>
            </a:r>
            <a:r>
              <a:rPr lang="en-US" sz="4000" dirty="0" smtClean="0">
                <a:solidFill>
                  <a:schemeClr val="tx1"/>
                </a:solidFill>
                <a:latin typeface="Calibri"/>
                <a:cs typeface="Calibri"/>
              </a:rPr>
              <a:t>Visualize your reader.</a:t>
            </a:r>
          </a:p>
          <a:p>
            <a:r>
              <a:rPr lang="en-US" dirty="0" smtClean="0">
                <a:solidFill>
                  <a:schemeClr val="tx1"/>
                </a:solidFill>
                <a:latin typeface="Calibri"/>
                <a:cs typeface="Calibri"/>
              </a:rPr>
              <a:t>•how they think</a:t>
            </a:r>
          </a:p>
          <a:p>
            <a:r>
              <a:rPr lang="en-US" dirty="0" smtClean="0">
                <a:solidFill>
                  <a:schemeClr val="tx1"/>
                </a:solidFill>
                <a:latin typeface="Calibri"/>
                <a:cs typeface="Calibri"/>
              </a:rPr>
              <a:t>•What they know</a:t>
            </a:r>
          </a:p>
          <a:p>
            <a:r>
              <a:rPr lang="en-US" dirty="0" smtClean="0">
                <a:solidFill>
                  <a:schemeClr val="tx1"/>
                </a:solidFill>
                <a:latin typeface="Calibri"/>
                <a:cs typeface="Calibri"/>
              </a:rPr>
              <a:t>•What their educational level is etc.</a:t>
            </a:r>
          </a:p>
          <a:p>
            <a:r>
              <a:rPr lang="en-US" dirty="0" smtClean="0">
                <a:solidFill>
                  <a:schemeClr val="tx1"/>
                </a:solidFill>
                <a:latin typeface="Calibri"/>
                <a:cs typeface="Calibri"/>
              </a:rPr>
              <a:t>→</a:t>
            </a:r>
            <a:r>
              <a:rPr lang="en-US" sz="4000" dirty="0" smtClean="0">
                <a:solidFill>
                  <a:schemeClr val="tx1"/>
                </a:solidFill>
                <a:latin typeface="Calibri"/>
                <a:cs typeface="Calibri"/>
              </a:rPr>
              <a:t>Then write for them</a:t>
            </a:r>
            <a:endParaRPr lang="en-US" sz="40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adapt to multiple readers?</a:t>
            </a:r>
            <a:endParaRPr lang="en-US" dirty="0"/>
          </a:p>
        </p:txBody>
      </p:sp>
      <p:sp>
        <p:nvSpPr>
          <p:cNvPr id="3" name="Content Placeholder 2"/>
          <p:cNvSpPr>
            <a:spLocks noGrp="1"/>
          </p:cNvSpPr>
          <p:nvPr>
            <p:ph sz="quarter" idx="1"/>
          </p:nvPr>
        </p:nvSpPr>
        <p:spPr/>
        <p:txBody>
          <a:bodyPr/>
          <a:lstStyle/>
          <a:p>
            <a:r>
              <a:rPr lang="en-US" dirty="0" smtClean="0"/>
              <a:t>Write for the bottom level</a:t>
            </a:r>
          </a:p>
          <a:p>
            <a:pPr>
              <a:buNone/>
            </a:pPr>
            <a:endParaRPr lang="en-US" dirty="0" smtClean="0"/>
          </a:p>
          <a:p>
            <a:r>
              <a:rPr lang="en-US" dirty="0" smtClean="0"/>
              <a:t>Usually this means simplifying the message</a:t>
            </a:r>
          </a:p>
          <a:p>
            <a:pPr>
              <a:buNone/>
            </a:pPr>
            <a:endParaRPr lang="en-US" dirty="0" smtClean="0"/>
          </a:p>
          <a:p>
            <a:r>
              <a:rPr lang="en-US" dirty="0" smtClean="0"/>
              <a:t>Thus the following suggestions stress simplification:</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lstStyle/>
          <a:p>
            <a:r>
              <a:rPr lang="en-US" dirty="0" smtClean="0"/>
              <a:t>Use short, familiar words</a:t>
            </a:r>
            <a:endParaRPr lang="en-US" dirty="0"/>
          </a:p>
        </p:txBody>
      </p:sp>
      <p:sp>
        <p:nvSpPr>
          <p:cNvPr id="3" name="Content Placeholder 2"/>
          <p:cNvSpPr>
            <a:spLocks noGrp="1"/>
          </p:cNvSpPr>
          <p:nvPr>
            <p:ph sz="quarter" idx="1"/>
          </p:nvPr>
        </p:nvSpPr>
        <p:spPr>
          <a:xfrm>
            <a:off x="0" y="1447800"/>
            <a:ext cx="8915400" cy="5410200"/>
          </a:xfrm>
        </p:spPr>
        <p:txBody>
          <a:bodyPr>
            <a:normAutofit lnSpcReduction="10000"/>
          </a:bodyPr>
          <a:lstStyle/>
          <a:p>
            <a:r>
              <a:rPr lang="en-US" dirty="0" smtClean="0"/>
              <a:t>Don’t:</a:t>
            </a:r>
          </a:p>
          <a:p>
            <a:pPr>
              <a:buNone/>
            </a:pPr>
            <a:r>
              <a:rPr lang="en-US" dirty="0" smtClean="0"/>
              <a:t>     In effect, it was hypothesized that certain physical data categories including housing types and densities, land use, characteristics, and ecological location constitute a scale able content area. This could be called a continuum of residential desirability. Likewise, it was hypothesized that several social data categories, describing the same census tracts, and referring generally to the social stratification system of the city, would also be scale able. This scale could be called a continuum of socioeconomic status. Thirdly, it was hypothesized that there would be a high positive correlation between the scale types on each continuum.</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 short, familiar words</a:t>
            </a:r>
            <a:endParaRPr lang="en-US" dirty="0"/>
          </a:p>
        </p:txBody>
      </p:sp>
      <p:sp>
        <p:nvSpPr>
          <p:cNvPr id="3" name="Content Placeholder 2"/>
          <p:cNvSpPr>
            <a:spLocks noGrp="1"/>
          </p:cNvSpPr>
          <p:nvPr>
            <p:ph sz="quarter" idx="1"/>
          </p:nvPr>
        </p:nvSpPr>
        <p:spPr/>
        <p:txBody>
          <a:bodyPr/>
          <a:lstStyle/>
          <a:p>
            <a:pPr>
              <a:buNone/>
            </a:pPr>
            <a:r>
              <a:rPr lang="en-US" dirty="0" smtClean="0"/>
              <a:t>Do:</a:t>
            </a:r>
          </a:p>
          <a:p>
            <a:pPr>
              <a:buNone/>
            </a:pPr>
            <a:r>
              <a:rPr lang="en-US" dirty="0" smtClean="0"/>
              <a:t>One can tell from an aerial photograph where rich and poor people live. The rich live in big houses set far apart. The poor live in small houses set close together.</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Prefer the short, familiar word</a:t>
            </a:r>
            <a:endParaRPr lang="en-US" dirty="0"/>
          </a:p>
        </p:txBody>
      </p:sp>
      <p:sp>
        <p:nvSpPr>
          <p:cNvPr id="3" name="Content Placeholder 2"/>
          <p:cNvSpPr>
            <a:spLocks noGrp="1"/>
          </p:cNvSpPr>
          <p:nvPr>
            <p:ph sz="quarter" idx="2"/>
          </p:nvPr>
        </p:nvSpPr>
        <p:spPr/>
        <p:txBody>
          <a:bodyPr>
            <a:normAutofit fontScale="85000" lnSpcReduction="20000"/>
          </a:bodyPr>
          <a:lstStyle/>
          <a:p>
            <a:pPr>
              <a:buNone/>
            </a:pPr>
            <a:r>
              <a:rPr lang="en-US" dirty="0" smtClean="0"/>
              <a:t>Long unfamiliar words</a:t>
            </a:r>
          </a:p>
          <a:p>
            <a:r>
              <a:rPr lang="en-US" dirty="0" smtClean="0"/>
              <a:t>Abbreviate</a:t>
            </a:r>
          </a:p>
          <a:p>
            <a:r>
              <a:rPr lang="en-US" dirty="0" smtClean="0"/>
              <a:t>Accomplish</a:t>
            </a:r>
          </a:p>
          <a:p>
            <a:r>
              <a:rPr lang="en-US" dirty="0" smtClean="0"/>
              <a:t>Approximately</a:t>
            </a:r>
          </a:p>
          <a:p>
            <a:r>
              <a:rPr lang="en-US" dirty="0" smtClean="0"/>
              <a:t>Ascertain</a:t>
            </a:r>
          </a:p>
          <a:p>
            <a:r>
              <a:rPr lang="en-US" dirty="0" smtClean="0"/>
              <a:t>Commence</a:t>
            </a:r>
          </a:p>
          <a:p>
            <a:r>
              <a:rPr lang="en-US" dirty="0" smtClean="0"/>
              <a:t>Considerable</a:t>
            </a:r>
          </a:p>
          <a:p>
            <a:r>
              <a:rPr lang="en-US" dirty="0" smtClean="0"/>
              <a:t>Determine</a:t>
            </a:r>
          </a:p>
          <a:p>
            <a:r>
              <a:rPr lang="en-US" dirty="0" smtClean="0"/>
              <a:t>detrimental</a:t>
            </a:r>
            <a:endParaRPr lang="en-US" dirty="0"/>
          </a:p>
        </p:txBody>
      </p:sp>
      <p:sp>
        <p:nvSpPr>
          <p:cNvPr id="6" name="Content Placeholder 5"/>
          <p:cNvSpPr>
            <a:spLocks noGrp="1"/>
          </p:cNvSpPr>
          <p:nvPr>
            <p:ph sz="quarter" idx="4"/>
          </p:nvPr>
        </p:nvSpPr>
        <p:spPr/>
        <p:txBody>
          <a:bodyPr>
            <a:normAutofit fontScale="92500" lnSpcReduction="20000"/>
          </a:bodyPr>
          <a:lstStyle/>
          <a:p>
            <a:r>
              <a:rPr lang="en-US" dirty="0" smtClean="0"/>
              <a:t>Shorten</a:t>
            </a:r>
          </a:p>
          <a:p>
            <a:r>
              <a:rPr lang="en-US" dirty="0" smtClean="0"/>
              <a:t>Do</a:t>
            </a:r>
          </a:p>
          <a:p>
            <a:r>
              <a:rPr lang="en-US" dirty="0" smtClean="0"/>
              <a:t>About</a:t>
            </a:r>
          </a:p>
          <a:p>
            <a:r>
              <a:rPr lang="en-US" dirty="0" smtClean="0"/>
              <a:t>Find out</a:t>
            </a:r>
          </a:p>
          <a:p>
            <a:r>
              <a:rPr lang="en-US" dirty="0" smtClean="0"/>
              <a:t>Begin</a:t>
            </a:r>
          </a:p>
          <a:p>
            <a:r>
              <a:rPr lang="en-US" dirty="0" smtClean="0"/>
              <a:t>Much</a:t>
            </a:r>
          </a:p>
          <a:p>
            <a:r>
              <a:rPr lang="en-US" dirty="0" smtClean="0"/>
              <a:t>Decide</a:t>
            </a:r>
          </a:p>
          <a:p>
            <a:r>
              <a:rPr lang="en-US" dirty="0" smtClean="0"/>
              <a:t>harmful</a:t>
            </a:r>
          </a:p>
          <a:p>
            <a:endParaRPr lang="en-US" dirty="0"/>
          </a:p>
        </p:txBody>
      </p:sp>
      <p:sp>
        <p:nvSpPr>
          <p:cNvPr id="4" name="Text Placeholder 3"/>
          <p:cNvSpPr>
            <a:spLocks noGrp="1"/>
          </p:cNvSpPr>
          <p:nvPr>
            <p:ph type="body" sz="quarter" idx="1"/>
          </p:nvPr>
        </p:nvSpPr>
        <p:spPr/>
        <p:txBody>
          <a:bodyPr/>
          <a:lstStyle/>
          <a:p>
            <a:r>
              <a:rPr lang="en-US" dirty="0" smtClean="0"/>
              <a:t>Long, unfamiliar words</a:t>
            </a:r>
            <a:endParaRPr lang="en-US" dirty="0"/>
          </a:p>
        </p:txBody>
      </p:sp>
      <p:sp>
        <p:nvSpPr>
          <p:cNvPr id="5" name="Text Placeholder 4"/>
          <p:cNvSpPr>
            <a:spLocks noGrp="1"/>
          </p:cNvSpPr>
          <p:nvPr>
            <p:ph type="body" sz="quarter" idx="3"/>
          </p:nvPr>
        </p:nvSpPr>
        <p:spPr/>
        <p:txBody>
          <a:bodyPr/>
          <a:lstStyle/>
          <a:p>
            <a:r>
              <a:rPr lang="en-US" dirty="0" smtClean="0"/>
              <a:t>Short, familiar words</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Prefer the short familiar word</a:t>
            </a:r>
            <a:endParaRPr lang="en-US" dirty="0"/>
          </a:p>
        </p:txBody>
      </p:sp>
      <p:sp>
        <p:nvSpPr>
          <p:cNvPr id="4" name="Content Placeholder 3"/>
          <p:cNvSpPr>
            <a:spLocks noGrp="1"/>
          </p:cNvSpPr>
          <p:nvPr>
            <p:ph sz="quarter" idx="2"/>
          </p:nvPr>
        </p:nvSpPr>
        <p:spPr/>
        <p:txBody>
          <a:bodyPr>
            <a:normAutofit fontScale="92500" lnSpcReduction="20000"/>
          </a:bodyPr>
          <a:lstStyle/>
          <a:p>
            <a:r>
              <a:rPr lang="en-US" dirty="0" smtClean="0"/>
              <a:t>Duplicate</a:t>
            </a:r>
          </a:p>
          <a:p>
            <a:r>
              <a:rPr lang="en-US" dirty="0" smtClean="0"/>
              <a:t>Elevation</a:t>
            </a:r>
          </a:p>
          <a:p>
            <a:r>
              <a:rPr lang="en-US" dirty="0" smtClean="0"/>
              <a:t>Equivalent</a:t>
            </a:r>
          </a:p>
          <a:p>
            <a:r>
              <a:rPr lang="en-US" dirty="0" smtClean="0"/>
              <a:t>Fabricate</a:t>
            </a:r>
          </a:p>
          <a:p>
            <a:r>
              <a:rPr lang="en-US" dirty="0" smtClean="0"/>
              <a:t>Furnish</a:t>
            </a:r>
          </a:p>
          <a:p>
            <a:r>
              <a:rPr lang="en-US" dirty="0" smtClean="0"/>
              <a:t>Indeterminate</a:t>
            </a:r>
          </a:p>
          <a:p>
            <a:r>
              <a:rPr lang="en-US" dirty="0" smtClean="0"/>
              <a:t>Indicate</a:t>
            </a:r>
          </a:p>
          <a:p>
            <a:r>
              <a:rPr lang="en-US" dirty="0" smtClean="0"/>
              <a:t>ineffectual</a:t>
            </a:r>
            <a:endParaRPr lang="en-US" dirty="0"/>
          </a:p>
        </p:txBody>
      </p:sp>
      <p:sp>
        <p:nvSpPr>
          <p:cNvPr id="6" name="Content Placeholder 5"/>
          <p:cNvSpPr>
            <a:spLocks noGrp="1"/>
          </p:cNvSpPr>
          <p:nvPr>
            <p:ph sz="quarter" idx="4"/>
          </p:nvPr>
        </p:nvSpPr>
        <p:spPr/>
        <p:txBody>
          <a:bodyPr>
            <a:normAutofit fontScale="92500" lnSpcReduction="20000"/>
          </a:bodyPr>
          <a:lstStyle/>
          <a:p>
            <a:r>
              <a:rPr lang="en-US" dirty="0" smtClean="0"/>
              <a:t>Copy</a:t>
            </a:r>
          </a:p>
          <a:p>
            <a:r>
              <a:rPr lang="en-US" dirty="0" smtClean="0"/>
              <a:t>Height</a:t>
            </a:r>
          </a:p>
          <a:p>
            <a:r>
              <a:rPr lang="en-US" dirty="0" smtClean="0"/>
              <a:t>Equal</a:t>
            </a:r>
          </a:p>
          <a:p>
            <a:r>
              <a:rPr lang="en-US" dirty="0" smtClean="0"/>
              <a:t>Build</a:t>
            </a:r>
          </a:p>
          <a:p>
            <a:r>
              <a:rPr lang="en-US" dirty="0" smtClean="0"/>
              <a:t>Give</a:t>
            </a:r>
          </a:p>
          <a:p>
            <a:r>
              <a:rPr lang="en-US" dirty="0" smtClean="0"/>
              <a:t>Vague</a:t>
            </a:r>
          </a:p>
          <a:p>
            <a:r>
              <a:rPr lang="en-US" dirty="0" smtClean="0"/>
              <a:t>Show</a:t>
            </a:r>
          </a:p>
          <a:p>
            <a:r>
              <a:rPr lang="en-US" dirty="0" smtClean="0"/>
              <a:t>useless</a:t>
            </a:r>
            <a:endParaRPr lang="en-US" dirty="0"/>
          </a:p>
        </p:txBody>
      </p:sp>
      <p:sp>
        <p:nvSpPr>
          <p:cNvPr id="3" name="Text Placeholder 2"/>
          <p:cNvSpPr>
            <a:spLocks noGrp="1"/>
          </p:cNvSpPr>
          <p:nvPr>
            <p:ph type="body" sz="quarter" idx="1"/>
          </p:nvPr>
        </p:nvSpPr>
        <p:spPr/>
        <p:txBody>
          <a:bodyPr/>
          <a:lstStyle/>
          <a:p>
            <a:r>
              <a:rPr lang="en-US" dirty="0" smtClean="0"/>
              <a:t>Long, unfamiliar words</a:t>
            </a:r>
            <a:endParaRPr lang="en-US" dirty="0"/>
          </a:p>
        </p:txBody>
      </p:sp>
      <p:sp>
        <p:nvSpPr>
          <p:cNvPr id="5" name="Text Placeholder 4"/>
          <p:cNvSpPr>
            <a:spLocks noGrp="1"/>
          </p:cNvSpPr>
          <p:nvPr>
            <p:ph type="body" sz="quarter" idx="3"/>
          </p:nvPr>
        </p:nvSpPr>
        <p:spPr/>
        <p:txBody>
          <a:bodyPr/>
          <a:lstStyle/>
          <a:p>
            <a:r>
              <a:rPr lang="en-US" dirty="0" smtClean="0"/>
              <a:t>Short, familiar words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Prefer short, familiar words</a:t>
            </a:r>
            <a:endParaRPr lang="en-US" dirty="0"/>
          </a:p>
        </p:txBody>
      </p:sp>
      <p:sp>
        <p:nvSpPr>
          <p:cNvPr id="4" name="Content Placeholder 3"/>
          <p:cNvSpPr>
            <a:spLocks noGrp="1"/>
          </p:cNvSpPr>
          <p:nvPr>
            <p:ph sz="quarter" idx="2"/>
          </p:nvPr>
        </p:nvSpPr>
        <p:spPr/>
        <p:txBody>
          <a:bodyPr>
            <a:normAutofit fontScale="92500" lnSpcReduction="20000"/>
          </a:bodyPr>
          <a:lstStyle/>
          <a:p>
            <a:r>
              <a:rPr lang="en-US" dirty="0" smtClean="0"/>
              <a:t>Interrupt</a:t>
            </a:r>
          </a:p>
          <a:p>
            <a:r>
              <a:rPr lang="en-US" dirty="0" smtClean="0"/>
              <a:t>Minimal</a:t>
            </a:r>
          </a:p>
          <a:p>
            <a:r>
              <a:rPr lang="en-US" dirty="0" smtClean="0"/>
              <a:t>Modification</a:t>
            </a:r>
          </a:p>
          <a:p>
            <a:r>
              <a:rPr lang="en-US" dirty="0" smtClean="0"/>
              <a:t>Proceed</a:t>
            </a:r>
          </a:p>
          <a:p>
            <a:r>
              <a:rPr lang="en-US" dirty="0" smtClean="0"/>
              <a:t>Supersede</a:t>
            </a:r>
          </a:p>
          <a:p>
            <a:r>
              <a:rPr lang="en-US" dirty="0" smtClean="0"/>
              <a:t>Ultimate</a:t>
            </a:r>
          </a:p>
          <a:p>
            <a:r>
              <a:rPr lang="en-US" dirty="0" smtClean="0"/>
              <a:t>Visualize</a:t>
            </a:r>
          </a:p>
          <a:p>
            <a:r>
              <a:rPr lang="en-US" dirty="0" smtClean="0"/>
              <a:t>verification</a:t>
            </a:r>
            <a:endParaRPr lang="en-US" dirty="0"/>
          </a:p>
        </p:txBody>
      </p:sp>
      <p:sp>
        <p:nvSpPr>
          <p:cNvPr id="6" name="Content Placeholder 5"/>
          <p:cNvSpPr>
            <a:spLocks noGrp="1"/>
          </p:cNvSpPr>
          <p:nvPr>
            <p:ph sz="quarter" idx="4"/>
          </p:nvPr>
        </p:nvSpPr>
        <p:spPr/>
        <p:txBody>
          <a:bodyPr>
            <a:normAutofit fontScale="92500" lnSpcReduction="20000"/>
          </a:bodyPr>
          <a:lstStyle/>
          <a:p>
            <a:r>
              <a:rPr lang="en-US" dirty="0" smtClean="0"/>
              <a:t>Hinder</a:t>
            </a:r>
          </a:p>
          <a:p>
            <a:r>
              <a:rPr lang="en-US" dirty="0" smtClean="0"/>
              <a:t>Smallest</a:t>
            </a:r>
          </a:p>
          <a:p>
            <a:r>
              <a:rPr lang="en-US" dirty="0" smtClean="0"/>
              <a:t>Change</a:t>
            </a:r>
          </a:p>
          <a:p>
            <a:r>
              <a:rPr lang="en-US" dirty="0" smtClean="0"/>
              <a:t>Go</a:t>
            </a:r>
          </a:p>
          <a:p>
            <a:r>
              <a:rPr lang="en-US" dirty="0" smtClean="0"/>
              <a:t>Replace</a:t>
            </a:r>
          </a:p>
          <a:p>
            <a:r>
              <a:rPr lang="en-US" dirty="0" smtClean="0"/>
              <a:t>Last</a:t>
            </a:r>
          </a:p>
          <a:p>
            <a:r>
              <a:rPr lang="en-US" dirty="0" smtClean="0"/>
              <a:t>Picture</a:t>
            </a:r>
          </a:p>
          <a:p>
            <a:r>
              <a:rPr lang="en-US" dirty="0" smtClean="0"/>
              <a:t>proof</a:t>
            </a:r>
            <a:endParaRPr lang="en-US" dirty="0"/>
          </a:p>
        </p:txBody>
      </p:sp>
      <p:sp>
        <p:nvSpPr>
          <p:cNvPr id="3" name="Text Placeholder 2"/>
          <p:cNvSpPr>
            <a:spLocks noGrp="1"/>
          </p:cNvSpPr>
          <p:nvPr>
            <p:ph type="body" sz="quarter" idx="1"/>
          </p:nvPr>
        </p:nvSpPr>
        <p:spPr/>
        <p:txBody>
          <a:bodyPr/>
          <a:lstStyle/>
          <a:p>
            <a:r>
              <a:rPr lang="en-US" dirty="0" smtClean="0"/>
              <a:t>Long, unfamiliar words</a:t>
            </a:r>
            <a:endParaRPr lang="en-US" dirty="0"/>
          </a:p>
        </p:txBody>
      </p:sp>
      <p:sp>
        <p:nvSpPr>
          <p:cNvPr id="5" name="Text Placeholder 4"/>
          <p:cNvSpPr>
            <a:spLocks noGrp="1"/>
          </p:cNvSpPr>
          <p:nvPr>
            <p:ph type="body" sz="quarter" idx="3"/>
          </p:nvPr>
        </p:nvSpPr>
        <p:spPr/>
        <p:txBody>
          <a:bodyPr/>
          <a:lstStyle/>
          <a:p>
            <a:r>
              <a:rPr lang="en-US" dirty="0" smtClean="0"/>
              <a:t>Short, familiar words</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Use technical language with caution</a:t>
            </a:r>
            <a:br>
              <a:rPr lang="en-US" dirty="0" smtClean="0"/>
            </a:br>
            <a:endParaRPr lang="en-US" dirty="0"/>
          </a:p>
        </p:txBody>
      </p:sp>
      <p:sp>
        <p:nvSpPr>
          <p:cNvPr id="4" name="Content Placeholder 3"/>
          <p:cNvSpPr>
            <a:spLocks noGrp="1"/>
          </p:cNvSpPr>
          <p:nvPr>
            <p:ph sz="quarter" idx="2"/>
          </p:nvPr>
        </p:nvSpPr>
        <p:spPr/>
        <p:txBody>
          <a:bodyPr>
            <a:normAutofit fontScale="92500" lnSpcReduction="10000"/>
          </a:bodyPr>
          <a:lstStyle/>
          <a:p>
            <a:r>
              <a:rPr lang="en-US" dirty="0" smtClean="0"/>
              <a:t>Has sufficient quarters of coverage to acquire an insured status.</a:t>
            </a:r>
          </a:p>
          <a:p>
            <a:r>
              <a:rPr lang="en-US" dirty="0" smtClean="0"/>
              <a:t>Survivors' benefits</a:t>
            </a:r>
          </a:p>
          <a:p>
            <a:r>
              <a:rPr lang="en-US" dirty="0" smtClean="0"/>
              <a:t>Covered employment</a:t>
            </a:r>
          </a:p>
          <a:p>
            <a:r>
              <a:rPr lang="en-US" dirty="0" smtClean="0"/>
              <a:t>Deceased wage earner</a:t>
            </a:r>
          </a:p>
          <a:p>
            <a:r>
              <a:rPr lang="en-US" dirty="0" smtClean="0"/>
              <a:t>To file a claim</a:t>
            </a:r>
          </a:p>
          <a:p>
            <a:r>
              <a:rPr lang="en-US" dirty="0" smtClean="0"/>
              <a:t>Aged workers</a:t>
            </a:r>
            <a:endParaRPr lang="en-US" dirty="0"/>
          </a:p>
        </p:txBody>
      </p:sp>
      <p:sp>
        <p:nvSpPr>
          <p:cNvPr id="6" name="Content Placeholder 5"/>
          <p:cNvSpPr>
            <a:spLocks noGrp="1"/>
          </p:cNvSpPr>
          <p:nvPr>
            <p:ph sz="quarter" idx="4"/>
          </p:nvPr>
        </p:nvSpPr>
        <p:spPr/>
        <p:txBody>
          <a:bodyPr>
            <a:normAutofit fontScale="85000" lnSpcReduction="20000"/>
          </a:bodyPr>
          <a:lstStyle/>
          <a:p>
            <a:r>
              <a:rPr lang="en-US" dirty="0" smtClean="0"/>
              <a:t>Has worked long enough to become insured</a:t>
            </a:r>
          </a:p>
          <a:p>
            <a:r>
              <a:rPr lang="en-US" dirty="0" smtClean="0"/>
              <a:t>Family insurance payments</a:t>
            </a:r>
          </a:p>
          <a:p>
            <a:r>
              <a:rPr lang="en-US" dirty="0" smtClean="0"/>
              <a:t>A job covered by social security</a:t>
            </a:r>
          </a:p>
          <a:p>
            <a:r>
              <a:rPr lang="en-US" dirty="0" smtClean="0"/>
              <a:t>Worker who has died</a:t>
            </a:r>
          </a:p>
          <a:p>
            <a:r>
              <a:rPr lang="en-US" dirty="0" smtClean="0"/>
              <a:t>To apply for insurance payments</a:t>
            </a:r>
          </a:p>
          <a:p>
            <a:r>
              <a:rPr lang="en-US" dirty="0" smtClean="0"/>
              <a:t>Workers past 65</a:t>
            </a:r>
            <a:endParaRPr lang="en-US" dirty="0"/>
          </a:p>
        </p:txBody>
      </p:sp>
      <p:sp>
        <p:nvSpPr>
          <p:cNvPr id="3" name="Text Placeholder 2"/>
          <p:cNvSpPr>
            <a:spLocks noGrp="1"/>
          </p:cNvSpPr>
          <p:nvPr>
            <p:ph type="body" sz="quarter" idx="1"/>
          </p:nvPr>
        </p:nvSpPr>
        <p:spPr/>
        <p:txBody>
          <a:bodyPr/>
          <a:lstStyle/>
          <a:p>
            <a:r>
              <a:rPr lang="en-US" dirty="0" smtClean="0"/>
              <a:t>Technical language</a:t>
            </a:r>
            <a:endParaRPr lang="en-US" dirty="0"/>
          </a:p>
        </p:txBody>
      </p:sp>
      <p:sp>
        <p:nvSpPr>
          <p:cNvPr id="5" name="Text Placeholder 4"/>
          <p:cNvSpPr>
            <a:spLocks noGrp="1"/>
          </p:cNvSpPr>
          <p:nvPr>
            <p:ph type="body" sz="quarter" idx="3"/>
          </p:nvPr>
        </p:nvSpPr>
        <p:spPr/>
        <p:txBody>
          <a:bodyPr/>
          <a:lstStyle/>
          <a:p>
            <a:r>
              <a:rPr lang="en-US" dirty="0" smtClean="0"/>
              <a:t>Improved version</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Use initials and acronyms with caution</a:t>
            </a:r>
            <a:endParaRPr lang="en-US" dirty="0"/>
          </a:p>
        </p:txBody>
      </p:sp>
      <p:sp>
        <p:nvSpPr>
          <p:cNvPr id="4" name="Content Placeholder 3"/>
          <p:cNvSpPr>
            <a:spLocks noGrp="1"/>
          </p:cNvSpPr>
          <p:nvPr>
            <p:ph sz="quarter" idx="2"/>
          </p:nvPr>
        </p:nvSpPr>
        <p:spPr>
          <a:xfrm>
            <a:off x="457200" y="2174875"/>
            <a:ext cx="2057400" cy="3951288"/>
          </a:xfrm>
        </p:spPr>
        <p:txBody>
          <a:bodyPr/>
          <a:lstStyle/>
          <a:p>
            <a:r>
              <a:rPr lang="en-US" dirty="0" smtClean="0"/>
              <a:t>VCR</a:t>
            </a:r>
          </a:p>
          <a:p>
            <a:r>
              <a:rPr lang="en-US" dirty="0" smtClean="0"/>
              <a:t>FDA</a:t>
            </a:r>
          </a:p>
          <a:p>
            <a:r>
              <a:rPr lang="en-US" dirty="0" smtClean="0"/>
              <a:t>CD</a:t>
            </a:r>
          </a:p>
          <a:p>
            <a:r>
              <a:rPr lang="en-US" dirty="0" smtClean="0"/>
              <a:t>IPO</a:t>
            </a:r>
          </a:p>
          <a:p>
            <a:r>
              <a:rPr lang="en-US" dirty="0" smtClean="0"/>
              <a:t>RV</a:t>
            </a:r>
          </a:p>
          <a:p>
            <a:r>
              <a:rPr lang="en-US" dirty="0" smtClean="0"/>
              <a:t>NATO</a:t>
            </a:r>
          </a:p>
          <a:p>
            <a:r>
              <a:rPr lang="en-US" dirty="0" smtClean="0"/>
              <a:t>IRS</a:t>
            </a:r>
            <a:endParaRPr lang="en-US" dirty="0"/>
          </a:p>
        </p:txBody>
      </p:sp>
      <p:sp>
        <p:nvSpPr>
          <p:cNvPr id="6" name="Content Placeholder 5"/>
          <p:cNvSpPr>
            <a:spLocks noGrp="1"/>
          </p:cNvSpPr>
          <p:nvPr>
            <p:ph sz="quarter" idx="4"/>
          </p:nvPr>
        </p:nvSpPr>
        <p:spPr>
          <a:xfrm>
            <a:off x="2667001" y="2174875"/>
            <a:ext cx="6019800" cy="3951288"/>
          </a:xfrm>
        </p:spPr>
        <p:txBody>
          <a:bodyPr/>
          <a:lstStyle/>
          <a:p>
            <a:r>
              <a:rPr lang="en-US" dirty="0" smtClean="0"/>
              <a:t>Video cassette recorder</a:t>
            </a:r>
          </a:p>
          <a:p>
            <a:r>
              <a:rPr lang="en-US" dirty="0" smtClean="0"/>
              <a:t>Food and drug administration</a:t>
            </a:r>
          </a:p>
          <a:p>
            <a:r>
              <a:rPr lang="en-US" dirty="0" smtClean="0"/>
              <a:t>Certificate of deposit/ compact disc</a:t>
            </a:r>
          </a:p>
          <a:p>
            <a:r>
              <a:rPr lang="en-US" dirty="0" smtClean="0"/>
              <a:t>Initial public offering</a:t>
            </a:r>
          </a:p>
          <a:p>
            <a:r>
              <a:rPr lang="en-US" dirty="0" smtClean="0"/>
              <a:t>Recreational vehicle</a:t>
            </a:r>
          </a:p>
          <a:p>
            <a:r>
              <a:rPr lang="en-US" dirty="0" smtClean="0"/>
              <a:t>North Atlantic Treaty Organization</a:t>
            </a:r>
          </a:p>
          <a:p>
            <a:r>
              <a:rPr lang="en-US" dirty="0" smtClean="0"/>
              <a:t>Internal Revenue Service</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Consider the strength and vigor of words</a:t>
            </a:r>
            <a:endParaRPr lang="en-US" dirty="0"/>
          </a:p>
        </p:txBody>
      </p:sp>
      <p:sp>
        <p:nvSpPr>
          <p:cNvPr id="4" name="Content Placeholder 3"/>
          <p:cNvSpPr>
            <a:spLocks noGrp="1"/>
          </p:cNvSpPr>
          <p:nvPr>
            <p:ph sz="quarter" idx="2"/>
          </p:nvPr>
        </p:nvSpPr>
        <p:spPr/>
        <p:txBody>
          <a:bodyPr>
            <a:normAutofit fontScale="92500"/>
          </a:bodyPr>
          <a:lstStyle/>
          <a:p>
            <a:r>
              <a:rPr lang="en-US" dirty="0" smtClean="0"/>
              <a:t>Source of great wealth</a:t>
            </a:r>
          </a:p>
          <a:p>
            <a:r>
              <a:rPr lang="en-US" dirty="0" smtClean="0"/>
              <a:t>Additional compensation</a:t>
            </a:r>
          </a:p>
          <a:p>
            <a:r>
              <a:rPr lang="en-US" dirty="0" smtClean="0"/>
              <a:t>Great loss</a:t>
            </a:r>
          </a:p>
          <a:p>
            <a:r>
              <a:rPr lang="en-US" dirty="0" smtClean="0"/>
              <a:t>Complete failure</a:t>
            </a:r>
          </a:p>
          <a:p>
            <a:r>
              <a:rPr lang="en-US" dirty="0" smtClean="0"/>
              <a:t>Untruth</a:t>
            </a:r>
          </a:p>
          <a:p>
            <a:r>
              <a:rPr lang="en-US" dirty="0" smtClean="0"/>
              <a:t>Put an end to</a:t>
            </a:r>
          </a:p>
          <a:p>
            <a:r>
              <a:rPr lang="en-US" dirty="0" smtClean="0"/>
              <a:t>upraise</a:t>
            </a:r>
            <a:endParaRPr lang="en-US" dirty="0"/>
          </a:p>
        </p:txBody>
      </p:sp>
      <p:sp>
        <p:nvSpPr>
          <p:cNvPr id="6" name="Content Placeholder 5"/>
          <p:cNvSpPr>
            <a:spLocks noGrp="1"/>
          </p:cNvSpPr>
          <p:nvPr>
            <p:ph sz="quarter" idx="4"/>
          </p:nvPr>
        </p:nvSpPr>
        <p:spPr/>
        <p:txBody>
          <a:bodyPr>
            <a:normAutofit lnSpcReduction="10000"/>
          </a:bodyPr>
          <a:lstStyle/>
          <a:p>
            <a:r>
              <a:rPr lang="en-US" dirty="0" smtClean="0"/>
              <a:t>Bonanza</a:t>
            </a:r>
          </a:p>
          <a:p>
            <a:r>
              <a:rPr lang="en-US" dirty="0" smtClean="0"/>
              <a:t>Bonus</a:t>
            </a:r>
          </a:p>
          <a:p>
            <a:r>
              <a:rPr lang="en-US" dirty="0" smtClean="0"/>
              <a:t>Disaster</a:t>
            </a:r>
          </a:p>
          <a:p>
            <a:r>
              <a:rPr lang="en-US" dirty="0" smtClean="0"/>
              <a:t>Fiasco</a:t>
            </a:r>
          </a:p>
          <a:p>
            <a:r>
              <a:rPr lang="en-US" dirty="0" smtClean="0"/>
              <a:t>Lie</a:t>
            </a:r>
          </a:p>
          <a:p>
            <a:r>
              <a:rPr lang="en-US" dirty="0" smtClean="0"/>
              <a:t>Destroy</a:t>
            </a:r>
          </a:p>
          <a:p>
            <a:r>
              <a:rPr lang="en-US" dirty="0" smtClean="0"/>
              <a:t>boost</a:t>
            </a:r>
          </a:p>
          <a:p>
            <a:endParaRPr lang="en-US" dirty="0"/>
          </a:p>
        </p:txBody>
      </p:sp>
      <p:sp>
        <p:nvSpPr>
          <p:cNvPr id="3" name="Text Placeholder 2"/>
          <p:cNvSpPr>
            <a:spLocks noGrp="1"/>
          </p:cNvSpPr>
          <p:nvPr>
            <p:ph type="body" sz="quarter" idx="1"/>
          </p:nvPr>
        </p:nvSpPr>
        <p:spPr/>
        <p:txBody>
          <a:bodyPr/>
          <a:lstStyle/>
          <a:p>
            <a:r>
              <a:rPr lang="en-US" dirty="0" smtClean="0"/>
              <a:t>weaker</a:t>
            </a:r>
            <a:endParaRPr lang="en-US" dirty="0"/>
          </a:p>
        </p:txBody>
      </p:sp>
      <p:sp>
        <p:nvSpPr>
          <p:cNvPr id="5" name="Text Placeholder 4"/>
          <p:cNvSpPr>
            <a:spLocks noGrp="1"/>
          </p:cNvSpPr>
          <p:nvPr>
            <p:ph type="body" sz="quarter" idx="3"/>
          </p:nvPr>
        </p:nvSpPr>
        <p:spPr/>
        <p:txBody>
          <a:bodyPr/>
          <a:lstStyle/>
          <a:p>
            <a:r>
              <a:rPr lang="en-US" dirty="0" smtClean="0"/>
              <a:t>stronger</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717550"/>
          </a:xfrm>
        </p:spPr>
        <p:txBody>
          <a:bodyPr>
            <a:normAutofit fontScale="90000"/>
          </a:bodyPr>
          <a:lstStyle/>
          <a:p>
            <a:r>
              <a:rPr lang="en-US" dirty="0" smtClean="0"/>
              <a:t>Prefer the concrete to the abstract</a:t>
            </a:r>
            <a:endParaRPr lang="en-US" dirty="0"/>
          </a:p>
        </p:txBody>
      </p:sp>
      <p:sp>
        <p:nvSpPr>
          <p:cNvPr id="4" name="Content Placeholder 3"/>
          <p:cNvSpPr>
            <a:spLocks noGrp="1"/>
          </p:cNvSpPr>
          <p:nvPr>
            <p:ph sz="quarter" idx="2"/>
          </p:nvPr>
        </p:nvSpPr>
        <p:spPr/>
        <p:txBody>
          <a:bodyPr>
            <a:normAutofit fontScale="77500" lnSpcReduction="20000"/>
          </a:bodyPr>
          <a:lstStyle/>
          <a:p>
            <a:r>
              <a:rPr lang="en-US" dirty="0" smtClean="0"/>
              <a:t>We have found that this technique is successful.</a:t>
            </a:r>
          </a:p>
          <a:p>
            <a:r>
              <a:rPr lang="en-US" dirty="0" smtClean="0"/>
              <a:t>Your department may hire some new employees.</a:t>
            </a:r>
          </a:p>
          <a:p>
            <a:r>
              <a:rPr lang="en-US" dirty="0" smtClean="0"/>
              <a:t>We will ship your order soon.</a:t>
            </a:r>
          </a:p>
          <a:p>
            <a:r>
              <a:rPr lang="en-US" dirty="0" smtClean="0"/>
              <a:t>Each of the branch managers will receive a substantial pay rise.</a:t>
            </a:r>
          </a:p>
          <a:p>
            <a:r>
              <a:rPr lang="en-US" dirty="0" smtClean="0"/>
              <a:t>This procedure requires a constant low temperature.</a:t>
            </a:r>
            <a:endParaRPr lang="en-US" dirty="0"/>
          </a:p>
        </p:txBody>
      </p:sp>
      <p:sp>
        <p:nvSpPr>
          <p:cNvPr id="6" name="Content Placeholder 5"/>
          <p:cNvSpPr>
            <a:spLocks noGrp="1"/>
          </p:cNvSpPr>
          <p:nvPr>
            <p:ph sz="quarter" idx="4"/>
          </p:nvPr>
        </p:nvSpPr>
        <p:spPr/>
        <p:txBody>
          <a:bodyPr>
            <a:normAutofit fontScale="62500" lnSpcReduction="20000"/>
          </a:bodyPr>
          <a:lstStyle/>
          <a:p>
            <a:r>
              <a:rPr lang="en-US" dirty="0" smtClean="0"/>
              <a:t>Our research shoes that 87 percent of those using the technique are successful.</a:t>
            </a:r>
          </a:p>
          <a:p>
            <a:r>
              <a:rPr lang="en-US" dirty="0" smtClean="0"/>
              <a:t>Your department may hire three new stock clerks.</a:t>
            </a:r>
          </a:p>
          <a:p>
            <a:r>
              <a:rPr lang="en-US" dirty="0" smtClean="0"/>
              <a:t>We will ship the Moss No 41 desk  sets you ordered oct.12 by arrow freight on oct.15.</a:t>
            </a:r>
          </a:p>
          <a:p>
            <a:r>
              <a:rPr lang="en-US" dirty="0" smtClean="0"/>
              <a:t>Each of the branch managers will receive a 15 percent pay rise.</a:t>
            </a:r>
          </a:p>
          <a:p>
            <a:r>
              <a:rPr lang="en-US" dirty="0" smtClean="0"/>
              <a:t>This process requires a constant temperature of 10 degree centigrade.</a:t>
            </a:r>
            <a:endParaRPr lang="en-US" dirty="0"/>
          </a:p>
        </p:txBody>
      </p:sp>
      <p:sp>
        <p:nvSpPr>
          <p:cNvPr id="3" name="Text Placeholder 2"/>
          <p:cNvSpPr>
            <a:spLocks noGrp="1"/>
          </p:cNvSpPr>
          <p:nvPr>
            <p:ph type="body" sz="quarter" idx="1"/>
          </p:nvPr>
        </p:nvSpPr>
        <p:spPr/>
        <p:txBody>
          <a:bodyPr/>
          <a:lstStyle/>
          <a:p>
            <a:r>
              <a:rPr lang="en-US" dirty="0" smtClean="0"/>
              <a:t>abstract</a:t>
            </a:r>
            <a:endParaRPr lang="en-US" dirty="0"/>
          </a:p>
        </p:txBody>
      </p:sp>
      <p:sp>
        <p:nvSpPr>
          <p:cNvPr id="5" name="Text Placeholder 4"/>
          <p:cNvSpPr>
            <a:spLocks noGrp="1"/>
          </p:cNvSpPr>
          <p:nvPr>
            <p:ph type="body" sz="quarter" idx="3"/>
          </p:nvPr>
        </p:nvSpPr>
        <p:spPr/>
        <p:txBody>
          <a:bodyPr/>
          <a:lstStyle/>
          <a:p>
            <a:r>
              <a:rPr lang="en-US" dirty="0" smtClean="0"/>
              <a:t>concrete</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t>Prefer the active to the passive .</a:t>
            </a:r>
            <a:endParaRPr lang="en-US" dirty="0"/>
          </a:p>
        </p:txBody>
      </p:sp>
      <p:sp>
        <p:nvSpPr>
          <p:cNvPr id="4" name="Content Placeholder 3"/>
          <p:cNvSpPr>
            <a:spLocks noGrp="1"/>
          </p:cNvSpPr>
          <p:nvPr>
            <p:ph sz="quarter" idx="2"/>
          </p:nvPr>
        </p:nvSpPr>
        <p:spPr>
          <a:xfrm>
            <a:off x="457200" y="1676400"/>
            <a:ext cx="4040188" cy="4449763"/>
          </a:xfrm>
        </p:spPr>
        <p:txBody>
          <a:bodyPr>
            <a:normAutofit fontScale="77500" lnSpcReduction="20000"/>
          </a:bodyPr>
          <a:lstStyle/>
          <a:p>
            <a:r>
              <a:rPr lang="en-US" dirty="0" smtClean="0"/>
              <a:t>It is believed that the bill was padded.</a:t>
            </a:r>
          </a:p>
          <a:p>
            <a:r>
              <a:rPr lang="en-US" dirty="0" smtClean="0"/>
              <a:t>Your report was read by the president.</a:t>
            </a:r>
          </a:p>
          <a:p>
            <a:r>
              <a:rPr lang="en-US" dirty="0" smtClean="0"/>
              <a:t>The profit and loss statement is prepared by the treasurer each month.</a:t>
            </a:r>
          </a:p>
          <a:p>
            <a:r>
              <a:rPr lang="en-US" dirty="0" smtClean="0"/>
              <a:t>It is suggested that you clean the element in warm, soapy water.</a:t>
            </a:r>
          </a:p>
          <a:p>
            <a:r>
              <a:rPr lang="en-US" dirty="0" smtClean="0"/>
              <a:t>It is desired that every effort be made to have this matter brought to the attention of the manager.</a:t>
            </a:r>
            <a:endParaRPr lang="en-US" dirty="0"/>
          </a:p>
        </p:txBody>
      </p:sp>
      <p:sp>
        <p:nvSpPr>
          <p:cNvPr id="6" name="Content Placeholder 5"/>
          <p:cNvSpPr>
            <a:spLocks noGrp="1"/>
          </p:cNvSpPr>
          <p:nvPr>
            <p:ph sz="quarter" idx="4"/>
          </p:nvPr>
        </p:nvSpPr>
        <p:spPr>
          <a:xfrm>
            <a:off x="4645025" y="1676400"/>
            <a:ext cx="4041775" cy="4449763"/>
          </a:xfrm>
        </p:spPr>
        <p:txBody>
          <a:bodyPr>
            <a:normAutofit fontScale="85000" lnSpcReduction="20000"/>
          </a:bodyPr>
          <a:lstStyle/>
          <a:p>
            <a:r>
              <a:rPr lang="en-US" dirty="0" smtClean="0"/>
              <a:t>I believe they padded the bill.</a:t>
            </a:r>
          </a:p>
          <a:p>
            <a:r>
              <a:rPr lang="en-US" dirty="0" smtClean="0"/>
              <a:t>The president read your report.</a:t>
            </a:r>
          </a:p>
          <a:p>
            <a:r>
              <a:rPr lang="en-US" dirty="0" smtClean="0"/>
              <a:t>The treasurer prepares the profit and loss statement each month.</a:t>
            </a:r>
          </a:p>
          <a:p>
            <a:r>
              <a:rPr lang="en-US" dirty="0" smtClean="0"/>
              <a:t>We suggest that you clean the element in warm, soapy water.</a:t>
            </a:r>
          </a:p>
          <a:p>
            <a:r>
              <a:rPr lang="en-US" dirty="0" smtClean="0"/>
              <a:t>Mr. Wong wants you to bring this matter to the attention of the manager.</a:t>
            </a:r>
            <a:endParaRPr lang="en-US" dirty="0"/>
          </a:p>
        </p:txBody>
      </p:sp>
      <p:sp>
        <p:nvSpPr>
          <p:cNvPr id="3" name="Text Placeholder 2"/>
          <p:cNvSpPr>
            <a:spLocks noGrp="1"/>
          </p:cNvSpPr>
          <p:nvPr>
            <p:ph type="body" sz="quarter" idx="1"/>
          </p:nvPr>
        </p:nvSpPr>
        <p:spPr>
          <a:xfrm>
            <a:off x="457200" y="914401"/>
            <a:ext cx="4040188" cy="838199"/>
          </a:xfrm>
        </p:spPr>
        <p:txBody>
          <a:bodyPr/>
          <a:lstStyle/>
          <a:p>
            <a:r>
              <a:rPr lang="en-US" dirty="0" smtClean="0"/>
              <a:t>passive</a:t>
            </a:r>
            <a:endParaRPr lang="en-US" dirty="0"/>
          </a:p>
        </p:txBody>
      </p:sp>
      <p:sp>
        <p:nvSpPr>
          <p:cNvPr id="5" name="Text Placeholder 4"/>
          <p:cNvSpPr>
            <a:spLocks noGrp="1"/>
          </p:cNvSpPr>
          <p:nvPr>
            <p:ph type="body" sz="quarter" idx="3"/>
          </p:nvPr>
        </p:nvSpPr>
        <p:spPr>
          <a:xfrm>
            <a:off x="4645025" y="990601"/>
            <a:ext cx="4041775" cy="761999"/>
          </a:xfrm>
        </p:spPr>
        <p:txBody>
          <a:bodyPr/>
          <a:lstStyle/>
          <a:p>
            <a:r>
              <a:rPr lang="en-US" dirty="0" smtClean="0"/>
              <a:t>Active</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Prefer strong verbs to camouflaged as nouns</a:t>
            </a:r>
            <a:endParaRPr lang="en-US" dirty="0"/>
          </a:p>
        </p:txBody>
      </p:sp>
      <p:sp>
        <p:nvSpPr>
          <p:cNvPr id="4" name="Content Placeholder 3"/>
          <p:cNvSpPr>
            <a:spLocks noGrp="1"/>
          </p:cNvSpPr>
          <p:nvPr>
            <p:ph sz="quarter" idx="2"/>
          </p:nvPr>
        </p:nvSpPr>
        <p:spPr/>
        <p:txBody>
          <a:bodyPr>
            <a:normAutofit fontScale="92500"/>
          </a:bodyPr>
          <a:lstStyle/>
          <a:p>
            <a:r>
              <a:rPr lang="en-US" dirty="0" smtClean="0"/>
              <a:t>Make a classification</a:t>
            </a:r>
          </a:p>
          <a:p>
            <a:r>
              <a:rPr lang="en-US" dirty="0" smtClean="0"/>
              <a:t>Make a computation</a:t>
            </a:r>
          </a:p>
          <a:p>
            <a:r>
              <a:rPr lang="en-US" dirty="0" smtClean="0"/>
              <a:t>Conduct an exploration</a:t>
            </a:r>
          </a:p>
          <a:p>
            <a:r>
              <a:rPr lang="en-US" dirty="0" smtClean="0"/>
              <a:t>Provide information</a:t>
            </a:r>
          </a:p>
          <a:p>
            <a:r>
              <a:rPr lang="en-US" dirty="0" smtClean="0"/>
              <a:t>Engage in negotiation</a:t>
            </a:r>
          </a:p>
          <a:p>
            <a:r>
              <a:rPr lang="en-US" dirty="0" smtClean="0"/>
              <a:t>Make an observation</a:t>
            </a:r>
          </a:p>
          <a:p>
            <a:r>
              <a:rPr lang="en-US" dirty="0" smtClean="0"/>
              <a:t>Provide representation</a:t>
            </a:r>
            <a:endParaRPr lang="en-US" dirty="0"/>
          </a:p>
        </p:txBody>
      </p:sp>
      <p:sp>
        <p:nvSpPr>
          <p:cNvPr id="6" name="Content Placeholder 5"/>
          <p:cNvSpPr>
            <a:spLocks noGrp="1"/>
          </p:cNvSpPr>
          <p:nvPr>
            <p:ph sz="quarter" idx="4"/>
          </p:nvPr>
        </p:nvSpPr>
        <p:spPr/>
        <p:txBody>
          <a:bodyPr>
            <a:normAutofit lnSpcReduction="10000"/>
          </a:bodyPr>
          <a:lstStyle/>
          <a:p>
            <a:r>
              <a:rPr lang="en-US" dirty="0" smtClean="0"/>
              <a:t>Classify</a:t>
            </a:r>
          </a:p>
          <a:p>
            <a:r>
              <a:rPr lang="en-US" dirty="0" smtClean="0"/>
              <a:t>Compute</a:t>
            </a:r>
          </a:p>
          <a:p>
            <a:r>
              <a:rPr lang="en-US" dirty="0" smtClean="0"/>
              <a:t>Explore</a:t>
            </a:r>
          </a:p>
          <a:p>
            <a:r>
              <a:rPr lang="en-US" dirty="0" smtClean="0"/>
              <a:t>Inform</a:t>
            </a:r>
          </a:p>
          <a:p>
            <a:r>
              <a:rPr lang="en-US" dirty="0" smtClean="0"/>
              <a:t>Negotiate</a:t>
            </a:r>
          </a:p>
          <a:p>
            <a:r>
              <a:rPr lang="en-US" dirty="0" smtClean="0"/>
              <a:t>Observe</a:t>
            </a:r>
          </a:p>
          <a:p>
            <a:r>
              <a:rPr lang="en-US" dirty="0" smtClean="0"/>
              <a:t>represent</a:t>
            </a:r>
            <a:endParaRPr lang="en-US" dirty="0"/>
          </a:p>
        </p:txBody>
      </p:sp>
      <p:sp>
        <p:nvSpPr>
          <p:cNvPr id="3" name="Text Placeholder 2"/>
          <p:cNvSpPr>
            <a:spLocks noGrp="1"/>
          </p:cNvSpPr>
          <p:nvPr>
            <p:ph type="body" sz="quarter" idx="1"/>
          </p:nvPr>
        </p:nvSpPr>
        <p:spPr/>
        <p:txBody>
          <a:bodyPr/>
          <a:lstStyle/>
          <a:p>
            <a:r>
              <a:rPr lang="en-US" dirty="0" smtClean="0"/>
              <a:t>Camouflaged verbs</a:t>
            </a:r>
            <a:endParaRPr lang="en-US" dirty="0"/>
          </a:p>
        </p:txBody>
      </p:sp>
      <p:sp>
        <p:nvSpPr>
          <p:cNvPr id="5" name="Text Placeholder 4"/>
          <p:cNvSpPr>
            <a:spLocks noGrp="1"/>
          </p:cNvSpPr>
          <p:nvPr>
            <p:ph type="body" sz="quarter" idx="3"/>
          </p:nvPr>
        </p:nvSpPr>
        <p:spPr/>
        <p:txBody>
          <a:bodyPr/>
          <a:lstStyle/>
          <a:p>
            <a:r>
              <a:rPr lang="en-US" dirty="0" smtClean="0"/>
              <a:t>Strong verbs</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Prefer strong verbs</a:t>
            </a:r>
            <a:endParaRPr lang="en-US" dirty="0"/>
          </a:p>
        </p:txBody>
      </p:sp>
      <p:sp>
        <p:nvSpPr>
          <p:cNvPr id="4" name="Content Placeholder 3"/>
          <p:cNvSpPr>
            <a:spLocks noGrp="1"/>
          </p:cNvSpPr>
          <p:nvPr>
            <p:ph sz="quarter" idx="2"/>
          </p:nvPr>
        </p:nvSpPr>
        <p:spPr/>
        <p:txBody>
          <a:bodyPr>
            <a:normAutofit fontScale="77500" lnSpcReduction="20000"/>
          </a:bodyPr>
          <a:lstStyle/>
          <a:p>
            <a:r>
              <a:rPr lang="en-US" dirty="0" smtClean="0"/>
              <a:t>Cancellation of the order was made on the 12</a:t>
            </a:r>
            <a:r>
              <a:rPr lang="en-US" baseline="30000" dirty="0" smtClean="0"/>
              <a:t>th</a:t>
            </a:r>
            <a:r>
              <a:rPr lang="en-US" dirty="0" smtClean="0"/>
              <a:t>.</a:t>
            </a:r>
          </a:p>
          <a:p>
            <a:r>
              <a:rPr lang="en-US" dirty="0" smtClean="0"/>
              <a:t>Elimination of the deficit was brought about by the change.</a:t>
            </a:r>
          </a:p>
          <a:p>
            <a:r>
              <a:rPr lang="en-US" dirty="0" smtClean="0"/>
              <a:t>The management of this office is conducted by Ms. Brown.</a:t>
            </a:r>
          </a:p>
          <a:p>
            <a:r>
              <a:rPr lang="en-US" dirty="0" smtClean="0"/>
              <a:t>Distribution of the special equipment was accomplished by the safety officer.</a:t>
            </a:r>
          </a:p>
          <a:p>
            <a:endParaRPr lang="en-US" dirty="0"/>
          </a:p>
        </p:txBody>
      </p:sp>
      <p:sp>
        <p:nvSpPr>
          <p:cNvPr id="6" name="Content Placeholder 5"/>
          <p:cNvSpPr>
            <a:spLocks noGrp="1"/>
          </p:cNvSpPr>
          <p:nvPr>
            <p:ph sz="quarter" idx="4"/>
          </p:nvPr>
        </p:nvSpPr>
        <p:spPr/>
        <p:txBody>
          <a:bodyPr>
            <a:normAutofit fontScale="92500" lnSpcReduction="20000"/>
          </a:bodyPr>
          <a:lstStyle/>
          <a:p>
            <a:r>
              <a:rPr lang="en-US" dirty="0" smtClean="0"/>
              <a:t>We cancelled the order on the 12</a:t>
            </a:r>
            <a:r>
              <a:rPr lang="en-US" baseline="30000" dirty="0" smtClean="0"/>
              <a:t>th</a:t>
            </a:r>
            <a:r>
              <a:rPr lang="en-US" dirty="0" smtClean="0"/>
              <a:t>.</a:t>
            </a:r>
          </a:p>
          <a:p>
            <a:r>
              <a:rPr lang="en-US" dirty="0" smtClean="0"/>
              <a:t>The change eliminated the deficit.</a:t>
            </a:r>
          </a:p>
          <a:p>
            <a:r>
              <a:rPr lang="en-US" dirty="0" smtClean="0"/>
              <a:t>Ms. Brown manages this office.</a:t>
            </a:r>
          </a:p>
          <a:p>
            <a:r>
              <a:rPr lang="en-US" dirty="0" smtClean="0"/>
              <a:t>The safety officer distributed the special equipment.</a:t>
            </a:r>
            <a:endParaRPr lang="en-US" dirty="0"/>
          </a:p>
        </p:txBody>
      </p:sp>
      <p:sp>
        <p:nvSpPr>
          <p:cNvPr id="3" name="Text Placeholder 2"/>
          <p:cNvSpPr>
            <a:spLocks noGrp="1"/>
          </p:cNvSpPr>
          <p:nvPr>
            <p:ph type="body" sz="quarter" idx="1"/>
          </p:nvPr>
        </p:nvSpPr>
        <p:spPr/>
        <p:txBody>
          <a:bodyPr/>
          <a:lstStyle/>
          <a:p>
            <a:r>
              <a:rPr lang="en-US" dirty="0" smtClean="0"/>
              <a:t>Camouflaged verbs</a:t>
            </a:r>
            <a:endParaRPr lang="en-US" dirty="0"/>
          </a:p>
        </p:txBody>
      </p:sp>
      <p:sp>
        <p:nvSpPr>
          <p:cNvPr id="5" name="Text Placeholder 4"/>
          <p:cNvSpPr>
            <a:spLocks noGrp="1"/>
          </p:cNvSpPr>
          <p:nvPr>
            <p:ph type="body" sz="quarter" idx="3"/>
          </p:nvPr>
        </p:nvSpPr>
        <p:spPr/>
        <p:txBody>
          <a:bodyPr/>
          <a:lstStyle/>
          <a:p>
            <a:r>
              <a:rPr lang="en-US" dirty="0" smtClean="0"/>
              <a:t>Strong verb</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Choose the precise word</a:t>
            </a:r>
            <a:endParaRPr lang="en-US" dirty="0"/>
          </a:p>
        </p:txBody>
      </p:sp>
      <p:sp>
        <p:nvSpPr>
          <p:cNvPr id="4" name="Content Placeholder 3"/>
          <p:cNvSpPr>
            <a:spLocks noGrp="1"/>
          </p:cNvSpPr>
          <p:nvPr>
            <p:ph sz="quarter" idx="2"/>
          </p:nvPr>
        </p:nvSpPr>
        <p:spPr>
          <a:xfrm>
            <a:off x="457200" y="2174875"/>
            <a:ext cx="8686800" cy="3951288"/>
          </a:xfrm>
        </p:spPr>
        <p:txBody>
          <a:bodyPr>
            <a:normAutofit lnSpcReduction="10000"/>
          </a:bodyPr>
          <a:lstStyle/>
          <a:p>
            <a:r>
              <a:rPr lang="en-US" dirty="0" smtClean="0"/>
              <a:t>The committee(comprises) (constitutes)representatives from all four sales districts.</a:t>
            </a:r>
          </a:p>
          <a:p>
            <a:r>
              <a:rPr lang="en-US" dirty="0" smtClean="0"/>
              <a:t>This building site cost a large (sum) (</a:t>
            </a:r>
            <a:r>
              <a:rPr lang="en-US" u="sng" dirty="0" smtClean="0"/>
              <a:t>amount</a:t>
            </a:r>
            <a:r>
              <a:rPr lang="en-US" dirty="0" smtClean="0"/>
              <a:t>)of money.</a:t>
            </a:r>
          </a:p>
          <a:p>
            <a:r>
              <a:rPr lang="en-US" dirty="0" smtClean="0"/>
              <a:t>She was (notorious) (</a:t>
            </a:r>
            <a:r>
              <a:rPr lang="en-US" u="sng" dirty="0" smtClean="0"/>
              <a:t>noted</a:t>
            </a:r>
            <a:r>
              <a:rPr lang="en-US" dirty="0" smtClean="0"/>
              <a:t>) for her concern for the poor.</a:t>
            </a:r>
          </a:p>
          <a:p>
            <a:r>
              <a:rPr lang="en-US" dirty="0" smtClean="0"/>
              <a:t>We found no evidence that would (cause) </a:t>
            </a:r>
            <a:r>
              <a:rPr lang="en-US" u="sng" dirty="0" smtClean="0"/>
              <a:t>(enable</a:t>
            </a:r>
            <a:r>
              <a:rPr lang="en-US" dirty="0" smtClean="0"/>
              <a:t>) us to support him.</a:t>
            </a:r>
          </a:p>
          <a:p>
            <a:r>
              <a:rPr lang="en-US" dirty="0" smtClean="0"/>
              <a:t>The management of this store is independent (</a:t>
            </a:r>
            <a:r>
              <a:rPr lang="en-US" u="sng" dirty="0" smtClean="0"/>
              <a:t>of</a:t>
            </a:r>
            <a:r>
              <a:rPr lang="en-US" dirty="0" smtClean="0"/>
              <a:t>) (from) the main office.</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Choose the precise word</a:t>
            </a:r>
            <a:endParaRPr lang="en-US" dirty="0"/>
          </a:p>
        </p:txBody>
      </p:sp>
      <p:sp>
        <p:nvSpPr>
          <p:cNvPr id="4" name="Content Placeholder 3"/>
          <p:cNvSpPr>
            <a:spLocks noGrp="1"/>
          </p:cNvSpPr>
          <p:nvPr>
            <p:ph sz="quarter" idx="2"/>
          </p:nvPr>
        </p:nvSpPr>
        <p:spPr>
          <a:xfrm>
            <a:off x="457200" y="2174875"/>
            <a:ext cx="8686800" cy="3951288"/>
          </a:xfrm>
        </p:spPr>
        <p:txBody>
          <a:bodyPr/>
          <a:lstStyle/>
          <a:p>
            <a:r>
              <a:rPr lang="en-US" dirty="0" smtClean="0"/>
              <a:t>She </a:t>
            </a:r>
            <a:r>
              <a:rPr lang="en-US" u="sng" dirty="0" smtClean="0"/>
              <a:t>(claimed) (maintained) (said</a:t>
            </a:r>
            <a:r>
              <a:rPr lang="en-US" dirty="0" smtClean="0"/>
              <a:t>) that she was ill.</a:t>
            </a:r>
          </a:p>
          <a:p>
            <a:r>
              <a:rPr lang="en-US" dirty="0" smtClean="0"/>
              <a:t>He is angry (</a:t>
            </a:r>
            <a:r>
              <a:rPr lang="en-US" u="sng" dirty="0" smtClean="0"/>
              <a:t>about)</a:t>
            </a:r>
            <a:r>
              <a:rPr lang="en-US" dirty="0" smtClean="0"/>
              <a:t> (with) the loss.</a:t>
            </a:r>
          </a:p>
          <a:p>
            <a:r>
              <a:rPr lang="en-US" dirty="0" smtClean="0"/>
              <a:t>I will try (</a:t>
            </a:r>
            <a:r>
              <a:rPr lang="en-US" u="sng" dirty="0" smtClean="0"/>
              <a:t>to</a:t>
            </a:r>
            <a:r>
              <a:rPr lang="en-US" dirty="0" smtClean="0"/>
              <a:t>)  (and) correct the error.</a:t>
            </a:r>
          </a:p>
          <a:p>
            <a:r>
              <a:rPr lang="en-US" dirty="0" smtClean="0"/>
              <a:t>I differ (</a:t>
            </a:r>
            <a:r>
              <a:rPr lang="en-US" u="sng" dirty="0" smtClean="0"/>
              <a:t>with</a:t>
            </a:r>
            <a:r>
              <a:rPr lang="en-US" dirty="0" smtClean="0"/>
              <a:t>) (from) you on this conclusion.</a:t>
            </a:r>
          </a:p>
          <a:p>
            <a:r>
              <a:rPr lang="en-US" dirty="0" smtClean="0"/>
              <a:t>If he is late I will not wait (</a:t>
            </a:r>
            <a:r>
              <a:rPr lang="en-US" u="sng" dirty="0" smtClean="0"/>
              <a:t>for</a:t>
            </a:r>
            <a:r>
              <a:rPr lang="en-US" dirty="0" smtClean="0"/>
              <a:t>) (on) him longer than ten minutes.</a:t>
            </a:r>
          </a:p>
          <a:p>
            <a:r>
              <a:rPr lang="en-US" dirty="0" smtClean="0"/>
              <a:t>She has an interest (</a:t>
            </a:r>
            <a:r>
              <a:rPr lang="en-US" u="sng" dirty="0" smtClean="0"/>
              <a:t>in</a:t>
            </a:r>
            <a:r>
              <a:rPr lang="en-US" dirty="0" smtClean="0"/>
              <a:t>)( for) technical writing.</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Suggestion for Nondiscriminatory Writing:</a:t>
            </a:r>
            <a:endParaRPr lang="en-US" dirty="0"/>
          </a:p>
        </p:txBody>
      </p:sp>
      <p:sp>
        <p:nvSpPr>
          <p:cNvPr id="4" name="Content Placeholder 3"/>
          <p:cNvSpPr>
            <a:spLocks noGrp="1"/>
          </p:cNvSpPr>
          <p:nvPr>
            <p:ph sz="quarter" idx="2"/>
          </p:nvPr>
        </p:nvSpPr>
        <p:spPr>
          <a:xfrm>
            <a:off x="609600" y="2438400"/>
            <a:ext cx="8382000" cy="3581400"/>
          </a:xfrm>
        </p:spPr>
        <p:txBody>
          <a:bodyPr/>
          <a:lstStyle/>
          <a:p>
            <a:r>
              <a:rPr lang="en-US" dirty="0" smtClean="0"/>
              <a:t>Rewording to eliminate the offending word</a:t>
            </a:r>
          </a:p>
          <a:p>
            <a:r>
              <a:rPr lang="en-US" dirty="0" smtClean="0"/>
              <a:t>Making the reference plural</a:t>
            </a:r>
          </a:p>
          <a:p>
            <a:r>
              <a:rPr lang="en-US" dirty="0" smtClean="0"/>
              <a:t>Substituting a neutral expression( he or she, he/she, s/he, you, one, person).</a:t>
            </a:r>
            <a:endParaRPr lang="en-US" dirty="0"/>
          </a:p>
        </p:txBody>
      </p:sp>
      <p:sp>
        <p:nvSpPr>
          <p:cNvPr id="3" name="Text Placeholder 2"/>
          <p:cNvSpPr>
            <a:spLocks noGrp="1"/>
          </p:cNvSpPr>
          <p:nvPr>
            <p:ph type="body" sz="quarter" idx="1"/>
          </p:nvPr>
        </p:nvSpPr>
        <p:spPr/>
        <p:txBody>
          <a:bodyPr/>
          <a:lstStyle/>
          <a:p>
            <a:r>
              <a:rPr lang="en-US" dirty="0" smtClean="0"/>
              <a:t>Avoid sexist pronouns by:</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Reword to eliminate the offending word</a:t>
            </a:r>
            <a:endParaRPr lang="en-US" sz="3600" dirty="0"/>
          </a:p>
        </p:txBody>
      </p:sp>
      <p:sp>
        <p:nvSpPr>
          <p:cNvPr id="3" name="Content Placeholder 2"/>
          <p:cNvSpPr>
            <a:spLocks noGrp="1"/>
          </p:cNvSpPr>
          <p:nvPr>
            <p:ph sz="quarter" idx="2"/>
          </p:nvPr>
        </p:nvSpPr>
        <p:spPr/>
        <p:txBody>
          <a:bodyPr>
            <a:normAutofit fontScale="92500"/>
          </a:bodyPr>
          <a:lstStyle/>
          <a:p>
            <a:r>
              <a:rPr lang="en-US" dirty="0" smtClean="0"/>
              <a:t>We will reimburse any employee who paid his travel expenses.</a:t>
            </a:r>
          </a:p>
          <a:p>
            <a:r>
              <a:rPr lang="en-US" dirty="0" smtClean="0"/>
              <a:t>If a customer pays promptly, he is placed on our preferred list.</a:t>
            </a:r>
          </a:p>
          <a:p>
            <a:r>
              <a:rPr lang="en-US" dirty="0" smtClean="0"/>
              <a:t>A physician should treat his patients with respect.</a:t>
            </a:r>
            <a:endParaRPr lang="en-US" dirty="0"/>
          </a:p>
        </p:txBody>
      </p:sp>
      <p:sp>
        <p:nvSpPr>
          <p:cNvPr id="4" name="Content Placeholder 3"/>
          <p:cNvSpPr>
            <a:spLocks noGrp="1"/>
          </p:cNvSpPr>
          <p:nvPr>
            <p:ph sz="quarter" idx="4"/>
          </p:nvPr>
        </p:nvSpPr>
        <p:spPr/>
        <p:txBody>
          <a:bodyPr>
            <a:normAutofit fontScale="92500" lnSpcReduction="20000"/>
          </a:bodyPr>
          <a:lstStyle/>
          <a:p>
            <a:r>
              <a:rPr lang="en-US" dirty="0" smtClean="0"/>
              <a:t>We will reimburse any employee for travel expenses paid.</a:t>
            </a:r>
          </a:p>
          <a:p>
            <a:r>
              <a:rPr lang="en-US" dirty="0" smtClean="0"/>
              <a:t>A customer who pays promptly is placed on our preferred list.</a:t>
            </a:r>
          </a:p>
          <a:p>
            <a:r>
              <a:rPr lang="en-US" dirty="0" smtClean="0"/>
              <a:t>A  physician should treat the patients with respect.</a:t>
            </a:r>
            <a:endParaRPr lang="en-US" dirty="0"/>
          </a:p>
        </p:txBody>
      </p:sp>
      <p:sp>
        <p:nvSpPr>
          <p:cNvPr id="5" name="Text Placeholder 4"/>
          <p:cNvSpPr>
            <a:spLocks noGrp="1"/>
          </p:cNvSpPr>
          <p:nvPr>
            <p:ph type="body" sz="quarter" idx="1"/>
          </p:nvPr>
        </p:nvSpPr>
        <p:spPr/>
        <p:txBody>
          <a:bodyPr>
            <a:noAutofit/>
          </a:bodyPr>
          <a:lstStyle/>
          <a:p>
            <a:r>
              <a:rPr lang="en-US" sz="4000" dirty="0" smtClean="0"/>
              <a:t>Sexist</a:t>
            </a:r>
            <a:endParaRPr lang="en-US" sz="4000" dirty="0"/>
          </a:p>
        </p:txBody>
      </p:sp>
      <p:sp>
        <p:nvSpPr>
          <p:cNvPr id="6" name="Text Placeholder 5"/>
          <p:cNvSpPr>
            <a:spLocks noGrp="1"/>
          </p:cNvSpPr>
          <p:nvPr>
            <p:ph type="body" sz="quarter" idx="3"/>
          </p:nvPr>
        </p:nvSpPr>
        <p:spPr/>
        <p:txBody>
          <a:bodyPr>
            <a:normAutofit lnSpcReduction="10000"/>
          </a:bodyPr>
          <a:lstStyle/>
          <a:p>
            <a:r>
              <a:rPr lang="en-US" sz="4000" dirty="0" smtClean="0"/>
              <a:t>Nonsexist</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Substitute a neutral expression</a:t>
            </a:r>
            <a:endParaRPr lang="en-US" dirty="0"/>
          </a:p>
        </p:txBody>
      </p:sp>
      <p:sp>
        <p:nvSpPr>
          <p:cNvPr id="3" name="Content Placeholder 2"/>
          <p:cNvSpPr>
            <a:spLocks noGrp="1"/>
          </p:cNvSpPr>
          <p:nvPr>
            <p:ph sz="quarter" idx="2"/>
          </p:nvPr>
        </p:nvSpPr>
        <p:spPr/>
        <p:txBody>
          <a:bodyPr>
            <a:normAutofit fontScale="70000" lnSpcReduction="20000"/>
          </a:bodyPr>
          <a:lstStyle/>
          <a:p>
            <a:r>
              <a:rPr lang="en-US" dirty="0" smtClean="0"/>
              <a:t>If a customer pays promptly, he is placed on our preferred list.</a:t>
            </a:r>
          </a:p>
          <a:p>
            <a:r>
              <a:rPr lang="en-US" dirty="0" smtClean="0"/>
              <a:t>When an unauthorized employee enters the security area, he is subject to dismissal.</a:t>
            </a:r>
          </a:p>
          <a:p>
            <a:r>
              <a:rPr lang="en-US" dirty="0" smtClean="0"/>
              <a:t>A supervisor is not responsible for  such losses if he is not negligent.</a:t>
            </a:r>
          </a:p>
          <a:p>
            <a:r>
              <a:rPr lang="en-US" dirty="0" smtClean="0"/>
              <a:t>When a customer needs service, it is his right to ask for it. </a:t>
            </a:r>
            <a:endParaRPr lang="en-US" dirty="0"/>
          </a:p>
        </p:txBody>
      </p:sp>
      <p:sp>
        <p:nvSpPr>
          <p:cNvPr id="4" name="Content Placeholder 3"/>
          <p:cNvSpPr>
            <a:spLocks noGrp="1"/>
          </p:cNvSpPr>
          <p:nvPr>
            <p:ph sz="quarter" idx="4"/>
          </p:nvPr>
        </p:nvSpPr>
        <p:spPr/>
        <p:txBody>
          <a:bodyPr>
            <a:normAutofit fontScale="77500" lnSpcReduction="20000"/>
          </a:bodyPr>
          <a:lstStyle/>
          <a:p>
            <a:r>
              <a:rPr lang="en-US" dirty="0" smtClean="0"/>
              <a:t>If a customer pays promptly, he or she is placed on our preferred list.</a:t>
            </a:r>
          </a:p>
          <a:p>
            <a:r>
              <a:rPr lang="en-US" dirty="0" smtClean="0"/>
              <a:t>When an unauthorized employee enters the security area, he/she is subject to dismissal.</a:t>
            </a:r>
          </a:p>
          <a:p>
            <a:r>
              <a:rPr lang="en-US" dirty="0" smtClean="0"/>
              <a:t>A supervisor is not responsible for such losses if s/he is not negligent.</a:t>
            </a:r>
          </a:p>
          <a:p>
            <a:r>
              <a:rPr lang="en-US" dirty="0" smtClean="0"/>
              <a:t>When service is needed, one has the right to ask for it.</a:t>
            </a:r>
            <a:endParaRPr lang="en-US" dirty="0"/>
          </a:p>
        </p:txBody>
      </p:sp>
      <p:sp>
        <p:nvSpPr>
          <p:cNvPr id="5" name="Text Placeholder 4"/>
          <p:cNvSpPr>
            <a:spLocks noGrp="1"/>
          </p:cNvSpPr>
          <p:nvPr>
            <p:ph type="body" sz="quarter" idx="1"/>
          </p:nvPr>
        </p:nvSpPr>
        <p:spPr/>
        <p:txBody>
          <a:bodyPr/>
          <a:lstStyle/>
          <a:p>
            <a:r>
              <a:rPr lang="en-US" dirty="0" smtClean="0"/>
              <a:t>Sexist</a:t>
            </a:r>
          </a:p>
          <a:p>
            <a:endParaRPr lang="en-US" dirty="0"/>
          </a:p>
        </p:txBody>
      </p:sp>
      <p:sp>
        <p:nvSpPr>
          <p:cNvPr id="6" name="Text Placeholder 5"/>
          <p:cNvSpPr>
            <a:spLocks noGrp="1"/>
          </p:cNvSpPr>
          <p:nvPr>
            <p:ph type="body" sz="quarter" idx="3"/>
          </p:nvPr>
        </p:nvSpPr>
        <p:spPr/>
        <p:txBody>
          <a:bodyPr/>
          <a:lstStyle/>
          <a:p>
            <a:r>
              <a:rPr lang="en-US" dirty="0" smtClean="0"/>
              <a:t>Nonsexist</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Make the reference plural</a:t>
            </a:r>
            <a:endParaRPr lang="en-US" dirty="0"/>
          </a:p>
        </p:txBody>
      </p:sp>
      <p:sp>
        <p:nvSpPr>
          <p:cNvPr id="3" name="Content Placeholder 2"/>
          <p:cNvSpPr>
            <a:spLocks noGrp="1"/>
          </p:cNvSpPr>
          <p:nvPr>
            <p:ph sz="quarter" idx="2"/>
          </p:nvPr>
        </p:nvSpPr>
        <p:spPr/>
        <p:txBody>
          <a:bodyPr>
            <a:normAutofit fontScale="70000" lnSpcReduction="20000"/>
          </a:bodyPr>
          <a:lstStyle/>
          <a:p>
            <a:r>
              <a:rPr lang="en-US" dirty="0" smtClean="0"/>
              <a:t>If a customer pays promptly, he is placed on our preferred list.</a:t>
            </a:r>
          </a:p>
          <a:p>
            <a:r>
              <a:rPr lang="en-US" dirty="0" smtClean="0"/>
              <a:t>When an unauthorized employee enters the security area, he is subject to dismissal.</a:t>
            </a:r>
          </a:p>
          <a:p>
            <a:r>
              <a:rPr lang="en-US" dirty="0" smtClean="0"/>
              <a:t>A supervisor is not responsible for such losses if he is not negligent.</a:t>
            </a:r>
          </a:p>
          <a:p>
            <a:r>
              <a:rPr lang="en-US" dirty="0" smtClean="0"/>
              <a:t>When a customer needs service, it is his right to ask for it.</a:t>
            </a:r>
          </a:p>
          <a:p>
            <a:endParaRPr lang="en-US" dirty="0"/>
          </a:p>
        </p:txBody>
      </p:sp>
      <p:sp>
        <p:nvSpPr>
          <p:cNvPr id="4" name="Content Placeholder 3"/>
          <p:cNvSpPr>
            <a:spLocks noGrp="1"/>
          </p:cNvSpPr>
          <p:nvPr>
            <p:ph sz="quarter" idx="4"/>
          </p:nvPr>
        </p:nvSpPr>
        <p:spPr/>
        <p:txBody>
          <a:bodyPr>
            <a:normAutofit fontScale="70000" lnSpcReduction="20000"/>
          </a:bodyPr>
          <a:lstStyle/>
          <a:p>
            <a:r>
              <a:rPr lang="en-US" dirty="0" smtClean="0"/>
              <a:t>If a customer pays promptly, they are placed on our preferred list.</a:t>
            </a:r>
          </a:p>
          <a:p>
            <a:r>
              <a:rPr lang="en-US" dirty="0" smtClean="0"/>
              <a:t>When an unauthorized employee enters the security area, they are subject to dismissal.</a:t>
            </a:r>
          </a:p>
          <a:p>
            <a:r>
              <a:rPr lang="en-US" dirty="0" smtClean="0"/>
              <a:t>A supervisor is not responsible for such losses if they are not negligent.</a:t>
            </a:r>
          </a:p>
          <a:p>
            <a:r>
              <a:rPr lang="en-US" dirty="0" smtClean="0"/>
              <a:t>When  customers needs service, they have the right to ask for it.</a:t>
            </a:r>
          </a:p>
          <a:p>
            <a:endParaRPr lang="en-US" dirty="0"/>
          </a:p>
        </p:txBody>
      </p:sp>
      <p:sp>
        <p:nvSpPr>
          <p:cNvPr id="5" name="Text Placeholder 4"/>
          <p:cNvSpPr>
            <a:spLocks noGrp="1"/>
          </p:cNvSpPr>
          <p:nvPr>
            <p:ph type="body" sz="quarter" idx="1"/>
          </p:nvPr>
        </p:nvSpPr>
        <p:spPr/>
        <p:txBody>
          <a:bodyPr/>
          <a:lstStyle/>
          <a:p>
            <a:r>
              <a:rPr lang="en-US" dirty="0" smtClean="0"/>
              <a:t>sexist</a:t>
            </a:r>
            <a:endParaRPr lang="en-US" dirty="0"/>
          </a:p>
        </p:txBody>
      </p:sp>
      <p:sp>
        <p:nvSpPr>
          <p:cNvPr id="6" name="Text Placeholder 5"/>
          <p:cNvSpPr>
            <a:spLocks noGrp="1"/>
          </p:cNvSpPr>
          <p:nvPr>
            <p:ph type="body" sz="quarter" idx="3"/>
          </p:nvPr>
        </p:nvSpPr>
        <p:spPr/>
        <p:txBody>
          <a:bodyPr/>
          <a:lstStyle/>
          <a:p>
            <a:r>
              <a:rPr lang="en-US" dirty="0" smtClean="0"/>
              <a:t>nonsexist</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Avoid words with a masculine origin</a:t>
            </a:r>
            <a:endParaRPr lang="en-US" dirty="0"/>
          </a:p>
        </p:txBody>
      </p:sp>
      <p:sp>
        <p:nvSpPr>
          <p:cNvPr id="3" name="Content Placeholder 2"/>
          <p:cNvSpPr>
            <a:spLocks noGrp="1"/>
          </p:cNvSpPr>
          <p:nvPr>
            <p:ph sz="quarter" idx="2"/>
          </p:nvPr>
        </p:nvSpPr>
        <p:spPr/>
        <p:txBody>
          <a:bodyPr>
            <a:normAutofit fontScale="85000" lnSpcReduction="20000"/>
          </a:bodyPr>
          <a:lstStyle/>
          <a:p>
            <a:r>
              <a:rPr lang="en-US" dirty="0" smtClean="0"/>
              <a:t>Man-made</a:t>
            </a:r>
          </a:p>
          <a:p>
            <a:r>
              <a:rPr lang="en-US" dirty="0" smtClean="0"/>
              <a:t>Manpower</a:t>
            </a:r>
          </a:p>
          <a:p>
            <a:r>
              <a:rPr lang="en-US" dirty="0" smtClean="0"/>
              <a:t>Congressman</a:t>
            </a:r>
          </a:p>
          <a:p>
            <a:r>
              <a:rPr lang="en-US" dirty="0" smtClean="0"/>
              <a:t>Businessman</a:t>
            </a:r>
          </a:p>
          <a:p>
            <a:r>
              <a:rPr lang="en-US" dirty="0" smtClean="0"/>
              <a:t>Mailman</a:t>
            </a:r>
          </a:p>
          <a:p>
            <a:r>
              <a:rPr lang="en-US" dirty="0" smtClean="0"/>
              <a:t>Policeman</a:t>
            </a:r>
          </a:p>
          <a:p>
            <a:r>
              <a:rPr lang="en-US" dirty="0" smtClean="0"/>
              <a:t>Fireman</a:t>
            </a:r>
          </a:p>
          <a:p>
            <a:r>
              <a:rPr lang="en-US" dirty="0" smtClean="0"/>
              <a:t>Cameraman</a:t>
            </a:r>
          </a:p>
          <a:p>
            <a:r>
              <a:rPr lang="en-US" dirty="0" smtClean="0"/>
              <a:t>Waiter/ waitress</a:t>
            </a:r>
            <a:endParaRPr lang="en-US" dirty="0"/>
          </a:p>
        </p:txBody>
      </p:sp>
      <p:sp>
        <p:nvSpPr>
          <p:cNvPr id="4" name="Content Placeholder 3"/>
          <p:cNvSpPr>
            <a:spLocks noGrp="1"/>
          </p:cNvSpPr>
          <p:nvPr>
            <p:ph sz="quarter" idx="4"/>
          </p:nvPr>
        </p:nvSpPr>
        <p:spPr/>
        <p:txBody>
          <a:bodyPr>
            <a:normAutofit fontScale="70000" lnSpcReduction="20000"/>
          </a:bodyPr>
          <a:lstStyle/>
          <a:p>
            <a:r>
              <a:rPr lang="en-US" dirty="0" smtClean="0"/>
              <a:t>Manufactured, of human origin</a:t>
            </a:r>
          </a:p>
          <a:p>
            <a:r>
              <a:rPr lang="en-US" dirty="0" smtClean="0"/>
              <a:t>Personnel, workers</a:t>
            </a:r>
          </a:p>
          <a:p>
            <a:r>
              <a:rPr lang="en-US" dirty="0" smtClean="0"/>
              <a:t>Representative, member of congress</a:t>
            </a:r>
          </a:p>
          <a:p>
            <a:r>
              <a:rPr lang="en-US" dirty="0" smtClean="0"/>
              <a:t>Business executive, Businessperson</a:t>
            </a:r>
          </a:p>
          <a:p>
            <a:r>
              <a:rPr lang="en-US" dirty="0" smtClean="0"/>
              <a:t>Letter carrier, Mail carrier</a:t>
            </a:r>
          </a:p>
          <a:p>
            <a:r>
              <a:rPr lang="en-US" dirty="0" smtClean="0"/>
              <a:t>Police officer</a:t>
            </a:r>
          </a:p>
          <a:p>
            <a:r>
              <a:rPr lang="en-US" dirty="0" smtClean="0"/>
              <a:t>Fire fighter</a:t>
            </a:r>
          </a:p>
          <a:p>
            <a:r>
              <a:rPr lang="en-US" dirty="0" smtClean="0"/>
              <a:t>Camera operator</a:t>
            </a:r>
          </a:p>
          <a:p>
            <a:r>
              <a:rPr lang="en-US" dirty="0" smtClean="0"/>
              <a:t>server</a:t>
            </a:r>
            <a:endParaRPr lang="en-US" dirty="0"/>
          </a:p>
        </p:txBody>
      </p:sp>
      <p:sp>
        <p:nvSpPr>
          <p:cNvPr id="5" name="Text Placeholder 4"/>
          <p:cNvSpPr>
            <a:spLocks noGrp="1"/>
          </p:cNvSpPr>
          <p:nvPr>
            <p:ph type="body" sz="quarter" idx="1"/>
          </p:nvPr>
        </p:nvSpPr>
        <p:spPr/>
        <p:txBody>
          <a:bodyPr/>
          <a:lstStyle/>
          <a:p>
            <a:r>
              <a:rPr lang="en-US" dirty="0" smtClean="0"/>
              <a:t>Sexist</a:t>
            </a:r>
            <a:endParaRPr lang="en-US" dirty="0"/>
          </a:p>
        </p:txBody>
      </p:sp>
      <p:sp>
        <p:nvSpPr>
          <p:cNvPr id="6" name="Text Placeholder 5"/>
          <p:cNvSpPr>
            <a:spLocks noGrp="1"/>
          </p:cNvSpPr>
          <p:nvPr>
            <p:ph type="body" sz="quarter" idx="3"/>
          </p:nvPr>
        </p:nvSpPr>
        <p:spPr/>
        <p:txBody>
          <a:bodyPr/>
          <a:lstStyle/>
          <a:p>
            <a:r>
              <a:rPr lang="en-US" dirty="0" smtClean="0"/>
              <a:t>Nonsexist</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Masculine sounding words but no masculine origin</a:t>
            </a:r>
            <a:endParaRPr lang="en-US" sz="3200" dirty="0"/>
          </a:p>
        </p:txBody>
      </p:sp>
      <p:sp>
        <p:nvSpPr>
          <p:cNvPr id="3" name="Content Placeholder 2"/>
          <p:cNvSpPr>
            <a:spLocks noGrp="1"/>
          </p:cNvSpPr>
          <p:nvPr>
            <p:ph sz="quarter" idx="2"/>
          </p:nvPr>
        </p:nvSpPr>
        <p:spPr>
          <a:xfrm>
            <a:off x="609600" y="2438400"/>
            <a:ext cx="8534400" cy="3581400"/>
          </a:xfrm>
        </p:spPr>
        <p:txBody>
          <a:bodyPr>
            <a:normAutofit fontScale="85000" lnSpcReduction="20000"/>
          </a:bodyPr>
          <a:lstStyle/>
          <a:p>
            <a:r>
              <a:rPr lang="en-US" dirty="0" smtClean="0"/>
              <a:t>Manufacture</a:t>
            </a:r>
          </a:p>
          <a:p>
            <a:r>
              <a:rPr lang="en-US" dirty="0" smtClean="0"/>
              <a:t>Management</a:t>
            </a:r>
          </a:p>
          <a:p>
            <a:r>
              <a:rPr lang="en-US" dirty="0" smtClean="0"/>
              <a:t>History</a:t>
            </a:r>
          </a:p>
          <a:p>
            <a:r>
              <a:rPr lang="en-US" dirty="0" smtClean="0"/>
              <a:t>Manipulate</a:t>
            </a:r>
          </a:p>
          <a:p>
            <a:r>
              <a:rPr lang="en-US" dirty="0" smtClean="0"/>
              <a:t>Mannequin</a:t>
            </a:r>
          </a:p>
          <a:p>
            <a:r>
              <a:rPr lang="en-US" dirty="0" smtClean="0"/>
              <a:t>Manicure</a:t>
            </a:r>
          </a:p>
          <a:p>
            <a:r>
              <a:rPr lang="en-US" dirty="0" smtClean="0"/>
              <a:t>Mandolin</a:t>
            </a:r>
          </a:p>
          <a:p>
            <a:r>
              <a:rPr lang="en-US" dirty="0" smtClean="0"/>
              <a:t>Histrionic</a:t>
            </a:r>
          </a:p>
          <a:p>
            <a:r>
              <a:rPr lang="en-US" dirty="0" smtClean="0"/>
              <a:t>histamine</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Avoid words that lower women’s status</a:t>
            </a:r>
            <a:endParaRPr lang="en-US" dirty="0"/>
          </a:p>
        </p:txBody>
      </p:sp>
      <p:sp>
        <p:nvSpPr>
          <p:cNvPr id="3" name="Content Placeholder 2"/>
          <p:cNvSpPr>
            <a:spLocks noGrp="1"/>
          </p:cNvSpPr>
          <p:nvPr>
            <p:ph sz="quarter" idx="2"/>
          </p:nvPr>
        </p:nvSpPr>
        <p:spPr/>
        <p:txBody>
          <a:bodyPr>
            <a:normAutofit fontScale="92500" lnSpcReduction="20000"/>
          </a:bodyPr>
          <a:lstStyle/>
          <a:p>
            <a:r>
              <a:rPr lang="en-US" dirty="0" smtClean="0"/>
              <a:t>My girl</a:t>
            </a:r>
          </a:p>
          <a:p>
            <a:r>
              <a:rPr lang="en-US" dirty="0" smtClean="0"/>
              <a:t>Lady doctor</a:t>
            </a:r>
          </a:p>
          <a:p>
            <a:r>
              <a:rPr lang="en-US" dirty="0" smtClean="0"/>
              <a:t>Authoress</a:t>
            </a:r>
          </a:p>
          <a:p>
            <a:r>
              <a:rPr lang="en-US" dirty="0" smtClean="0"/>
              <a:t>Actress</a:t>
            </a:r>
          </a:p>
          <a:p>
            <a:r>
              <a:rPr lang="en-US" dirty="0" smtClean="0"/>
              <a:t>Poetess</a:t>
            </a:r>
          </a:p>
          <a:p>
            <a:r>
              <a:rPr lang="en-US" dirty="0" smtClean="0"/>
              <a:t>Sculptress</a:t>
            </a:r>
          </a:p>
          <a:p>
            <a:r>
              <a:rPr lang="en-US" dirty="0" smtClean="0"/>
              <a:t>Male nurse</a:t>
            </a:r>
          </a:p>
          <a:p>
            <a:r>
              <a:rPr lang="en-US" dirty="0" smtClean="0"/>
              <a:t>Male secretary</a:t>
            </a:r>
            <a:endParaRPr lang="en-US" dirty="0"/>
          </a:p>
        </p:txBody>
      </p:sp>
      <p:sp>
        <p:nvSpPr>
          <p:cNvPr id="4" name="Content Placeholder 3"/>
          <p:cNvSpPr>
            <a:spLocks noGrp="1"/>
          </p:cNvSpPr>
          <p:nvPr>
            <p:ph sz="quarter" idx="4"/>
          </p:nvPr>
        </p:nvSpPr>
        <p:spPr/>
        <p:txBody>
          <a:bodyPr>
            <a:normAutofit fontScale="92500" lnSpcReduction="20000"/>
          </a:bodyPr>
          <a:lstStyle/>
          <a:p>
            <a:r>
              <a:rPr lang="en-US" dirty="0" smtClean="0"/>
              <a:t>My secretary</a:t>
            </a:r>
          </a:p>
          <a:p>
            <a:r>
              <a:rPr lang="en-US" dirty="0" smtClean="0"/>
              <a:t>Doctor</a:t>
            </a:r>
          </a:p>
          <a:p>
            <a:r>
              <a:rPr lang="en-US" dirty="0" smtClean="0"/>
              <a:t>Author</a:t>
            </a:r>
          </a:p>
          <a:p>
            <a:r>
              <a:rPr lang="en-US" dirty="0" smtClean="0"/>
              <a:t>Actor</a:t>
            </a:r>
          </a:p>
          <a:p>
            <a:r>
              <a:rPr lang="en-US" dirty="0" smtClean="0"/>
              <a:t>Poet</a:t>
            </a:r>
          </a:p>
          <a:p>
            <a:r>
              <a:rPr lang="en-US" dirty="0" smtClean="0"/>
              <a:t>Sculptor</a:t>
            </a:r>
          </a:p>
          <a:p>
            <a:r>
              <a:rPr lang="en-US" dirty="0" smtClean="0"/>
              <a:t>Nurse</a:t>
            </a:r>
          </a:p>
          <a:p>
            <a:r>
              <a:rPr lang="en-US" dirty="0" smtClean="0"/>
              <a:t>secretary</a:t>
            </a:r>
            <a:endParaRPr lang="en-US" dirty="0"/>
          </a:p>
        </p:txBody>
      </p:sp>
      <p:sp>
        <p:nvSpPr>
          <p:cNvPr id="5" name="Text Placeholder 4"/>
          <p:cNvSpPr>
            <a:spLocks noGrp="1"/>
          </p:cNvSpPr>
          <p:nvPr>
            <p:ph type="body" sz="quarter" idx="1"/>
          </p:nvPr>
        </p:nvSpPr>
        <p:spPr/>
        <p:txBody>
          <a:bodyPr/>
          <a:lstStyle/>
          <a:p>
            <a:r>
              <a:rPr lang="en-US" dirty="0" smtClean="0"/>
              <a:t>Instead of</a:t>
            </a:r>
            <a:endParaRPr lang="en-US" dirty="0"/>
          </a:p>
        </p:txBody>
      </p:sp>
      <p:sp>
        <p:nvSpPr>
          <p:cNvPr id="6" name="Text Placeholder 5"/>
          <p:cNvSpPr>
            <a:spLocks noGrp="1"/>
          </p:cNvSpPr>
          <p:nvPr>
            <p:ph type="body" sz="quarter" idx="3"/>
          </p:nvPr>
        </p:nvSpPr>
        <p:spPr/>
        <p:txBody>
          <a:bodyPr/>
          <a:lstStyle/>
          <a:p>
            <a:r>
              <a:rPr lang="en-US" dirty="0" smtClean="0"/>
              <a:t>Use</a:t>
            </a:r>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smtClean="0"/>
              <a:t>Generally avoid word that stereotype by</a:t>
            </a:r>
            <a:r>
              <a:rPr lang="en-US" dirty="0" smtClean="0"/>
              <a:t>:</a:t>
            </a:r>
            <a:endParaRPr lang="en-US" dirty="0"/>
          </a:p>
        </p:txBody>
      </p:sp>
      <p:sp>
        <p:nvSpPr>
          <p:cNvPr id="3" name="Content Placeholder 2"/>
          <p:cNvSpPr>
            <a:spLocks noGrp="1"/>
          </p:cNvSpPr>
          <p:nvPr>
            <p:ph sz="quarter" idx="2"/>
          </p:nvPr>
        </p:nvSpPr>
        <p:spPr/>
        <p:txBody>
          <a:bodyPr/>
          <a:lstStyle/>
          <a:p>
            <a:r>
              <a:rPr lang="en-US" dirty="0" smtClean="0"/>
              <a:t>A hard-working African-American</a:t>
            </a:r>
          </a:p>
          <a:p>
            <a:r>
              <a:rPr lang="en-US" dirty="0" smtClean="0"/>
              <a:t>A brave </a:t>
            </a:r>
            <a:r>
              <a:rPr lang="en-US" dirty="0" err="1" smtClean="0"/>
              <a:t>Gorkhali</a:t>
            </a:r>
            <a:endParaRPr lang="en-US" dirty="0"/>
          </a:p>
        </p:txBody>
      </p:sp>
      <p:sp>
        <p:nvSpPr>
          <p:cNvPr id="4" name="Content Placeholder 3"/>
          <p:cNvSpPr>
            <a:spLocks noGrp="1"/>
          </p:cNvSpPr>
          <p:nvPr>
            <p:ph sz="quarter" idx="4"/>
          </p:nvPr>
        </p:nvSpPr>
        <p:spPr/>
        <p:txBody>
          <a:bodyPr/>
          <a:lstStyle/>
          <a:p>
            <a:r>
              <a:rPr lang="en-US" dirty="0" smtClean="0"/>
              <a:t>Golden ager</a:t>
            </a:r>
          </a:p>
          <a:p>
            <a:r>
              <a:rPr lang="en-US" dirty="0" smtClean="0"/>
              <a:t>youngster</a:t>
            </a:r>
            <a:endParaRPr lang="en-US" dirty="0"/>
          </a:p>
        </p:txBody>
      </p:sp>
      <p:sp>
        <p:nvSpPr>
          <p:cNvPr id="5" name="Text Placeholder 4"/>
          <p:cNvSpPr>
            <a:spLocks noGrp="1"/>
          </p:cNvSpPr>
          <p:nvPr>
            <p:ph type="body" sz="quarter" idx="1"/>
          </p:nvPr>
        </p:nvSpPr>
        <p:spPr/>
        <p:txBody>
          <a:bodyPr/>
          <a:lstStyle/>
          <a:p>
            <a:r>
              <a:rPr lang="en-US" dirty="0" smtClean="0"/>
              <a:t>Race</a:t>
            </a:r>
          </a:p>
          <a:p>
            <a:endParaRPr lang="en-US" dirty="0"/>
          </a:p>
        </p:txBody>
      </p:sp>
      <p:sp>
        <p:nvSpPr>
          <p:cNvPr id="6" name="Text Placeholder 5"/>
          <p:cNvSpPr>
            <a:spLocks noGrp="1"/>
          </p:cNvSpPr>
          <p:nvPr>
            <p:ph type="body" sz="quarter" idx="3"/>
          </p:nvPr>
        </p:nvSpPr>
        <p:spPr/>
        <p:txBody>
          <a:bodyPr/>
          <a:lstStyle/>
          <a:p>
            <a:r>
              <a:rPr lang="en-US" dirty="0" smtClean="0"/>
              <a:t>Age</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smtClean="0"/>
              <a:t>Generally avoid word that stereotype by</a:t>
            </a:r>
            <a:r>
              <a:rPr lang="en-US" dirty="0" smtClean="0"/>
              <a:t>:</a:t>
            </a:r>
            <a:endParaRPr lang="en-US" dirty="0"/>
          </a:p>
        </p:txBody>
      </p:sp>
      <p:sp>
        <p:nvSpPr>
          <p:cNvPr id="3" name="Content Placeholder 2"/>
          <p:cNvSpPr>
            <a:spLocks noGrp="1"/>
          </p:cNvSpPr>
          <p:nvPr>
            <p:ph sz="quarter" idx="2"/>
          </p:nvPr>
        </p:nvSpPr>
        <p:spPr/>
        <p:txBody>
          <a:bodyPr/>
          <a:lstStyle/>
          <a:p>
            <a:r>
              <a:rPr lang="en-US" dirty="0" smtClean="0"/>
              <a:t>Deaf and dumb</a:t>
            </a:r>
          </a:p>
          <a:p>
            <a:r>
              <a:rPr lang="en-US" dirty="0" smtClean="0"/>
              <a:t>crippled</a:t>
            </a:r>
            <a:endParaRPr lang="en-US" dirty="0"/>
          </a:p>
        </p:txBody>
      </p:sp>
      <p:sp>
        <p:nvSpPr>
          <p:cNvPr id="4" name="Content Placeholder 3"/>
          <p:cNvSpPr>
            <a:spLocks noGrp="1"/>
          </p:cNvSpPr>
          <p:nvPr>
            <p:ph sz="quarter" idx="4"/>
          </p:nvPr>
        </p:nvSpPr>
        <p:spPr/>
        <p:txBody>
          <a:bodyPr/>
          <a:lstStyle/>
          <a:p>
            <a:r>
              <a:rPr lang="en-US" dirty="0" smtClean="0"/>
              <a:t>Homosexual</a:t>
            </a:r>
          </a:p>
          <a:p>
            <a:r>
              <a:rPr lang="en-US" dirty="0" smtClean="0"/>
              <a:t>Gay</a:t>
            </a:r>
          </a:p>
          <a:p>
            <a:r>
              <a:rPr lang="en-US" dirty="0" smtClean="0"/>
              <a:t>lesbian</a:t>
            </a:r>
            <a:endParaRPr lang="en-US" dirty="0"/>
          </a:p>
        </p:txBody>
      </p:sp>
      <p:sp>
        <p:nvSpPr>
          <p:cNvPr id="5" name="Text Placeholder 4"/>
          <p:cNvSpPr>
            <a:spLocks noGrp="1"/>
          </p:cNvSpPr>
          <p:nvPr>
            <p:ph type="body" sz="quarter" idx="1"/>
          </p:nvPr>
        </p:nvSpPr>
        <p:spPr/>
        <p:txBody>
          <a:bodyPr/>
          <a:lstStyle/>
          <a:p>
            <a:r>
              <a:rPr lang="en-US" dirty="0" smtClean="0"/>
              <a:t>Disability</a:t>
            </a:r>
          </a:p>
          <a:p>
            <a:endParaRPr lang="en-US" dirty="0"/>
          </a:p>
        </p:txBody>
      </p:sp>
      <p:sp>
        <p:nvSpPr>
          <p:cNvPr id="6" name="Text Placeholder 5"/>
          <p:cNvSpPr>
            <a:spLocks noGrp="1"/>
          </p:cNvSpPr>
          <p:nvPr>
            <p:ph type="body" sz="quarter" idx="3"/>
          </p:nvPr>
        </p:nvSpPr>
        <p:spPr/>
        <p:txBody>
          <a:bodyPr/>
          <a:lstStyle/>
          <a:p>
            <a:r>
              <a:rPr lang="en-US" dirty="0" smtClean="0"/>
              <a:t>Sexual orientation</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153400" cy="6705600"/>
          </a:xfrm>
        </p:spPr>
        <p:txBody>
          <a:bodyPr>
            <a:normAutofit/>
          </a:bodyPr>
          <a:lstStyle/>
          <a:p>
            <a:r>
              <a:rPr lang="en-US" dirty="0" smtClean="0"/>
              <a:t>“</a:t>
            </a:r>
            <a:r>
              <a:rPr lang="en-US" sz="4000" dirty="0" smtClean="0"/>
              <a:t>Why use two words when one will do</a:t>
            </a:r>
            <a:r>
              <a:rPr lang="en-US" dirty="0" smtClean="0"/>
              <a:t>”</a:t>
            </a:r>
            <a:br>
              <a:rPr lang="en-US" dirty="0" smtClean="0"/>
            </a:br>
            <a:r>
              <a:rPr lang="en-US" dirty="0" smtClean="0"/>
              <a:t>                          Thomas Jefferson</a:t>
            </a:r>
            <a:br>
              <a:rPr lang="en-US" dirty="0" smtClean="0"/>
            </a:br>
            <a:r>
              <a:rPr lang="en-US" dirty="0" smtClean="0"/>
              <a:t/>
            </a:r>
            <a:br>
              <a:rPr lang="en-US" dirty="0" smtClean="0"/>
            </a:br>
            <a:r>
              <a:rPr lang="en-US" dirty="0" smtClean="0"/>
              <a:t>*“ </a:t>
            </a:r>
            <a:r>
              <a:rPr lang="en-US" dirty="0" smtClean="0"/>
              <a:t>Write to express, not to impress</a:t>
            </a:r>
            <a:r>
              <a:rPr lang="en-US" dirty="0" smtClean="0"/>
              <a:t>.”</a:t>
            </a:r>
            <a:r>
              <a:rPr lang="en-US" dirty="0" smtClean="0"/>
              <a:t/>
            </a:r>
            <a:br>
              <a:rPr lang="en-US" dirty="0" smtClean="0"/>
            </a:br>
            <a:r>
              <a:rPr lang="en-US" dirty="0" smtClean="0"/>
              <a:t>* “90</a:t>
            </a:r>
            <a:r>
              <a:rPr lang="en-US" dirty="0" smtClean="0"/>
              <a:t>% of writing is re-writing and </a:t>
            </a:r>
            <a:r>
              <a:rPr lang="en-US" dirty="0" smtClean="0"/>
              <a:t>editing”</a:t>
            </a:r>
            <a:r>
              <a:rPr lang="en-US" dirty="0" smtClean="0"/>
              <a:t/>
            </a:r>
            <a:br>
              <a:rPr lang="en-US" dirty="0" smtClean="0"/>
            </a:br>
            <a:r>
              <a:rPr lang="en-US" dirty="0" smtClean="0"/>
              <a:t/>
            </a:r>
            <a:br>
              <a:rPr lang="en-US" dirty="0" smtClean="0"/>
            </a:br>
            <a:r>
              <a:rPr lang="en-US" dirty="0" smtClean="0"/>
              <a:t>                Thank You.</a:t>
            </a:r>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160</TotalTime>
  <Words>1657</Words>
  <Application>Microsoft Office PowerPoint</Application>
  <PresentationFormat>On-screen Show (4:3)</PresentationFormat>
  <Paragraphs>304</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Median</vt:lpstr>
      <vt:lpstr>Clear Writing Strategies</vt:lpstr>
      <vt:lpstr>A Classic example!</vt:lpstr>
      <vt:lpstr>We need to adapt to our reader!</vt:lpstr>
      <vt:lpstr>How to adapt to multiple readers?</vt:lpstr>
      <vt:lpstr>Use short, familiar words</vt:lpstr>
      <vt:lpstr>Use short, familiar words</vt:lpstr>
      <vt:lpstr>Prefer the short, familiar word</vt:lpstr>
      <vt:lpstr>Prefer the short familiar word</vt:lpstr>
      <vt:lpstr>Prefer short, familiar words</vt:lpstr>
      <vt:lpstr>Use technical language with caution </vt:lpstr>
      <vt:lpstr>Use initials and acronyms with caution</vt:lpstr>
      <vt:lpstr>Consider the strength and vigor of words</vt:lpstr>
      <vt:lpstr>Prefer the concrete to the abstract</vt:lpstr>
      <vt:lpstr>Prefer the active to the passive .</vt:lpstr>
      <vt:lpstr>Prefer strong verbs to camouflaged as nouns</vt:lpstr>
      <vt:lpstr>Prefer strong verbs</vt:lpstr>
      <vt:lpstr>Choose the precise word</vt:lpstr>
      <vt:lpstr>Choose the precise word</vt:lpstr>
      <vt:lpstr>Suggestion for Nondiscriminatory Writing:</vt:lpstr>
      <vt:lpstr>Reword to eliminate the offending word</vt:lpstr>
      <vt:lpstr>Substitute a neutral expression</vt:lpstr>
      <vt:lpstr>Make the reference plural</vt:lpstr>
      <vt:lpstr>Avoid words with a masculine origin</vt:lpstr>
      <vt:lpstr>Masculine sounding words but no masculine origin</vt:lpstr>
      <vt:lpstr>Avoid words that lower women’s status</vt:lpstr>
      <vt:lpstr>Generally avoid word that stereotype by:</vt:lpstr>
      <vt:lpstr>Generally avoid word that stereotype by:</vt:lpstr>
      <vt:lpstr>“Why use two words when one will do”                           Thomas Jefferson  *“ Write to express, not to impress.” * “90% of writing is re-writing and editing”                  Thank You.</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 need to adapt to our reader!</dc:title>
  <dc:creator>ananta</dc:creator>
  <cp:lastModifiedBy>Dell</cp:lastModifiedBy>
  <cp:revision>48</cp:revision>
  <dcterms:created xsi:type="dcterms:W3CDTF">2006-08-16T00:00:00Z</dcterms:created>
  <dcterms:modified xsi:type="dcterms:W3CDTF">2012-04-22T03:47:54Z</dcterms:modified>
</cp:coreProperties>
</file>