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2"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58" r:id="rId36"/>
    <p:sldId id="291" r:id="rId37"/>
    <p:sldId id="292" r:id="rId38"/>
    <p:sldId id="293" r:id="rId39"/>
    <p:sldId id="294" r:id="rId40"/>
    <p:sldId id="295" r:id="rId41"/>
    <p:sldId id="296" r:id="rId42"/>
    <p:sldId id="297" r:id="rId43"/>
    <p:sldId id="298"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1296" y="-8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4/26/2013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1142999"/>
          </a:xfrm>
        </p:spPr>
        <p:txBody>
          <a:bodyPr>
            <a:normAutofit/>
          </a:bodyPr>
          <a:lstStyle/>
          <a:p>
            <a:r>
              <a:rPr lang="en-US" sz="3600" u="sng" dirty="0" smtClean="0"/>
              <a:t>Qualities of effective correspondence</a:t>
            </a:r>
            <a:endParaRPr lang="en-US" sz="3600" u="sng" dirty="0"/>
          </a:p>
        </p:txBody>
      </p:sp>
      <p:sp>
        <p:nvSpPr>
          <p:cNvPr id="3" name="Subtitle 2"/>
          <p:cNvSpPr>
            <a:spLocks noGrp="1"/>
          </p:cNvSpPr>
          <p:nvPr>
            <p:ph type="subTitle" idx="1"/>
          </p:nvPr>
        </p:nvSpPr>
        <p:spPr>
          <a:xfrm>
            <a:off x="0" y="914400"/>
            <a:ext cx="9144000" cy="5943600"/>
          </a:xfrm>
        </p:spPr>
        <p:txBody>
          <a:bodyPr>
            <a:normAutofit fontScale="92500"/>
          </a:bodyPr>
          <a:lstStyle/>
          <a:p>
            <a:pPr>
              <a:buFont typeface="Arial" pitchFamily="34" charset="0"/>
              <a:buChar char="•"/>
            </a:pPr>
            <a:r>
              <a:rPr lang="en-US" sz="8800" dirty="0" smtClean="0">
                <a:solidFill>
                  <a:schemeClr val="tx1"/>
                </a:solidFill>
              </a:rPr>
              <a:t>The higher the post, the more time is needed for written communication</a:t>
            </a:r>
          </a:p>
          <a:p>
            <a:pPr>
              <a:buFont typeface="Arial" pitchFamily="34" charset="0"/>
              <a:buChar char="•"/>
            </a:pPr>
            <a:endParaRPr lang="en-US"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 of business letters</a:t>
            </a:r>
            <a:endParaRPr lang="en-US" dirty="0"/>
          </a:p>
        </p:txBody>
      </p:sp>
      <p:sp>
        <p:nvSpPr>
          <p:cNvPr id="3" name="Content Placeholder 2"/>
          <p:cNvSpPr>
            <a:spLocks noGrp="1"/>
          </p:cNvSpPr>
          <p:nvPr>
            <p:ph idx="1"/>
          </p:nvPr>
        </p:nvSpPr>
        <p:spPr/>
        <p:txBody>
          <a:bodyPr/>
          <a:lstStyle/>
          <a:p>
            <a:r>
              <a:rPr lang="en-US" sz="3600" dirty="0" smtClean="0">
                <a:solidFill>
                  <a:schemeClr val="accent2"/>
                </a:solidFill>
              </a:rPr>
              <a:t>Primary objective</a:t>
            </a:r>
            <a:r>
              <a:rPr lang="en-US" dirty="0" smtClean="0"/>
              <a:t>: what is the immediate business reason for writing?</a:t>
            </a:r>
          </a:p>
          <a:p>
            <a:r>
              <a:rPr lang="en-US" dirty="0" smtClean="0"/>
              <a:t>Objectives may help you determine the technique of letter writing</a:t>
            </a:r>
          </a:p>
          <a:p>
            <a:r>
              <a:rPr lang="en-US" dirty="0" smtClean="0"/>
              <a:t>Primary goal is obvious but it is not the only goal or objective in letter writing. Another objective is: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a:buNone/>
            </a:pPr>
            <a:r>
              <a:rPr lang="en-US" sz="3500" dirty="0" smtClean="0">
                <a:solidFill>
                  <a:schemeClr val="accent2"/>
                </a:solidFill>
              </a:rPr>
              <a:t> </a:t>
            </a:r>
            <a:r>
              <a:rPr lang="en-US" sz="3600" dirty="0" smtClean="0">
                <a:solidFill>
                  <a:schemeClr val="accent2"/>
                </a:solidFill>
              </a:rPr>
              <a:t>Secondary or public relation goal or objective</a:t>
            </a:r>
            <a:r>
              <a:rPr lang="en-US" sz="3600" dirty="0" smtClean="0"/>
              <a:t>:</a:t>
            </a:r>
          </a:p>
          <a:p>
            <a:r>
              <a:rPr lang="en-US" sz="3600" dirty="0" smtClean="0"/>
              <a:t>You should try to keep the public relation intact, don’t break it.</a:t>
            </a:r>
          </a:p>
          <a:p>
            <a:r>
              <a:rPr lang="en-US" sz="3600" dirty="0" smtClean="0"/>
              <a:t>Public relation is very important in business.</a:t>
            </a:r>
          </a:p>
          <a:p>
            <a:r>
              <a:rPr lang="en-US" sz="3600" dirty="0" smtClean="0"/>
              <a:t>You can write a letter to your customer replying for their unnatural demand but you should also try to maintain the good relationship.</a:t>
            </a:r>
          </a:p>
          <a:p>
            <a:r>
              <a:rPr lang="en-US" sz="3600" dirty="0" smtClean="0"/>
              <a:t>Such writings also help people form a particular image of your company. It is important for your success.</a:t>
            </a:r>
            <a:endParaRPr lang="en-US" sz="3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err="1" smtClean="0"/>
              <a:t>Ctd</a:t>
            </a:r>
            <a:r>
              <a:rPr lang="en-US" dirty="0" smtClean="0"/>
              <a:t>.</a:t>
            </a:r>
            <a:endParaRPr lang="en-US" dirty="0"/>
          </a:p>
        </p:txBody>
      </p:sp>
      <p:sp>
        <p:nvSpPr>
          <p:cNvPr id="3" name="Content Placeholder 2"/>
          <p:cNvSpPr>
            <a:spLocks noGrp="1"/>
          </p:cNvSpPr>
          <p:nvPr>
            <p:ph idx="1"/>
          </p:nvPr>
        </p:nvSpPr>
        <p:spPr>
          <a:xfrm>
            <a:off x="0" y="1143000"/>
            <a:ext cx="9144000" cy="5715000"/>
          </a:xfrm>
        </p:spPr>
        <p:txBody>
          <a:bodyPr>
            <a:normAutofit/>
          </a:bodyPr>
          <a:lstStyle/>
          <a:p>
            <a:r>
              <a:rPr lang="en-US" dirty="0" smtClean="0"/>
              <a:t>Correspondence is a major part of the organization’s public relation efforts.</a:t>
            </a:r>
          </a:p>
          <a:p>
            <a:r>
              <a:rPr lang="en-US" dirty="0" smtClean="0"/>
              <a:t>Letters , a company writes, make a strong impressions because they are highly personalized, with formal authenticity.</a:t>
            </a:r>
          </a:p>
          <a:p>
            <a:r>
              <a:rPr lang="en-US" dirty="0" smtClean="0"/>
              <a:t>While writing ask- how we like to be treated, what effects your words produce on readers, which company image do you want to form, etc. It will help you choose the right words and techniques for letter writing.</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Conversational style</a:t>
            </a:r>
            <a:endParaRPr lang="en-US" dirty="0"/>
          </a:p>
        </p:txBody>
      </p:sp>
      <p:sp>
        <p:nvSpPr>
          <p:cNvPr id="3" name="Content Placeholder 2"/>
          <p:cNvSpPr>
            <a:spLocks noGrp="1"/>
          </p:cNvSpPr>
          <p:nvPr>
            <p:ph idx="1"/>
          </p:nvPr>
        </p:nvSpPr>
        <p:spPr>
          <a:xfrm>
            <a:off x="0" y="1066800"/>
            <a:ext cx="9144000" cy="5791200"/>
          </a:xfrm>
        </p:spPr>
        <p:txBody>
          <a:bodyPr>
            <a:normAutofit/>
          </a:bodyPr>
          <a:lstStyle/>
          <a:p>
            <a:r>
              <a:rPr lang="en-US" sz="4800" dirty="0" smtClean="0"/>
              <a:t>Make your letter sound human</a:t>
            </a:r>
          </a:p>
          <a:p>
            <a:r>
              <a:rPr lang="en-US" sz="4800" dirty="0" smtClean="0"/>
              <a:t>Write in conversational style</a:t>
            </a:r>
          </a:p>
          <a:p>
            <a:r>
              <a:rPr lang="en-US" sz="4800" dirty="0" smtClean="0"/>
              <a:t>The tone of your writing should imitate friendly conversation but don’t make it very informal like  face-to-face conversation.</a:t>
            </a:r>
            <a:endParaRPr lang="en-US" sz="4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Tendency to be formal</a:t>
            </a:r>
            <a:endParaRPr lang="en-US" dirty="0"/>
          </a:p>
        </p:txBody>
      </p:sp>
      <p:sp>
        <p:nvSpPr>
          <p:cNvPr id="3" name="Content Placeholder 2"/>
          <p:cNvSpPr>
            <a:spLocks noGrp="1"/>
          </p:cNvSpPr>
          <p:nvPr>
            <p:ph idx="1"/>
          </p:nvPr>
        </p:nvSpPr>
        <p:spPr>
          <a:xfrm>
            <a:off x="0" y="1066800"/>
            <a:ext cx="9144000" cy="5791200"/>
          </a:xfrm>
        </p:spPr>
        <p:txBody>
          <a:bodyPr>
            <a:normAutofit/>
          </a:bodyPr>
          <a:lstStyle/>
          <a:p>
            <a:r>
              <a:rPr lang="en-US" sz="4400" dirty="0" smtClean="0"/>
              <a:t>We generally tend to be formal and stiff when we write. It is wrong. Try to appear friendly but it is not an easy job.</a:t>
            </a:r>
          </a:p>
          <a:p>
            <a:r>
              <a:rPr lang="en-US" sz="4400" dirty="0" smtClean="0"/>
              <a:t>Don’t do the mistake of trying to write in an unnatural style. If you do this mistake, it will give a cold impression of you.</a:t>
            </a:r>
            <a:endParaRPr lang="en-US" sz="4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The language of business</a:t>
            </a:r>
            <a:endParaRPr lang="en-US" dirty="0"/>
          </a:p>
        </p:txBody>
      </p:sp>
      <p:sp>
        <p:nvSpPr>
          <p:cNvPr id="3" name="Content Placeholder 2"/>
          <p:cNvSpPr>
            <a:spLocks noGrp="1"/>
          </p:cNvSpPr>
          <p:nvPr>
            <p:ph idx="1"/>
          </p:nvPr>
        </p:nvSpPr>
        <p:spPr>
          <a:xfrm>
            <a:off x="0" y="914400"/>
            <a:ext cx="9144000" cy="5943600"/>
          </a:xfrm>
        </p:spPr>
        <p:txBody>
          <a:bodyPr>
            <a:normAutofit lnSpcReduction="10000"/>
          </a:bodyPr>
          <a:lstStyle/>
          <a:p>
            <a:r>
              <a:rPr lang="en-US" dirty="0" smtClean="0"/>
              <a:t>Generally the business language is cold and stiff. It appears like legal language. But it is not good.</a:t>
            </a:r>
          </a:p>
          <a:p>
            <a:r>
              <a:rPr lang="en-US" dirty="0" smtClean="0"/>
              <a:t>Don’t practice detached manner of communicating.</a:t>
            </a:r>
          </a:p>
          <a:p>
            <a:pPr>
              <a:buNone/>
            </a:pPr>
            <a:r>
              <a:rPr lang="en-US" dirty="0" smtClean="0"/>
              <a:t>    For example, these expressions are stereotyped:</a:t>
            </a:r>
          </a:p>
          <a:p>
            <a:r>
              <a:rPr lang="en-US" dirty="0" smtClean="0"/>
              <a:t>We beg to advise</a:t>
            </a:r>
          </a:p>
          <a:p>
            <a:r>
              <a:rPr lang="en-US" dirty="0" smtClean="0"/>
              <a:t>Your favor received</a:t>
            </a:r>
          </a:p>
          <a:p>
            <a:r>
              <a:rPr lang="en-US" dirty="0" smtClean="0"/>
              <a:t>Deem it advisable</a:t>
            </a:r>
          </a:p>
          <a:p>
            <a:r>
              <a:rPr lang="en-US" dirty="0" smtClean="0"/>
              <a:t>Said matter</a:t>
            </a:r>
          </a:p>
          <a:p>
            <a:r>
              <a:rPr lang="en-US" dirty="0" smtClean="0"/>
              <a:t>Attached hereto</a:t>
            </a:r>
          </a:p>
          <a:p>
            <a:r>
              <a:rPr lang="en-US" dirty="0" smtClean="0"/>
              <a:t>Thanking you in advance</a:t>
            </a:r>
          </a:p>
          <a:p>
            <a:r>
              <a:rPr lang="en-US" dirty="0" smtClean="0"/>
              <a:t>Anticipating you favorable response etc.</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a:xfrm>
            <a:off x="457200" y="1600200"/>
            <a:ext cx="8229600" cy="5257800"/>
          </a:xfrm>
        </p:spPr>
        <p:txBody>
          <a:bodyPr>
            <a:noAutofit/>
          </a:bodyPr>
          <a:lstStyle/>
          <a:p>
            <a:r>
              <a:rPr lang="en-US" sz="4000" dirty="0" smtClean="0"/>
              <a:t>The above mentioned expressions were very much used in 1800s.</a:t>
            </a:r>
          </a:p>
          <a:p>
            <a:r>
              <a:rPr lang="en-US" sz="4000" dirty="0" smtClean="0"/>
              <a:t>Such stereotypical expressions don’t make much good impression</a:t>
            </a:r>
          </a:p>
          <a:p>
            <a:r>
              <a:rPr lang="en-US" sz="4000" dirty="0" smtClean="0"/>
              <a:t>Don’t practice such out-dated styles .</a:t>
            </a:r>
            <a:endParaRPr lang="en-US" sz="4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Don’t use rubber stamps</a:t>
            </a:r>
            <a:endParaRPr lang="en-US" dirty="0">
              <a:solidFill>
                <a:srgbClr val="FF0000"/>
              </a:solidFill>
            </a:endParaRPr>
          </a:p>
        </p:txBody>
      </p:sp>
      <p:sp>
        <p:nvSpPr>
          <p:cNvPr id="3" name="Content Placeholder 2"/>
          <p:cNvSpPr>
            <a:spLocks noGrp="1"/>
          </p:cNvSpPr>
          <p:nvPr>
            <p:ph idx="1"/>
          </p:nvPr>
        </p:nvSpPr>
        <p:spPr/>
        <p:txBody>
          <a:bodyPr>
            <a:normAutofit lnSpcReduction="10000"/>
          </a:bodyPr>
          <a:lstStyle/>
          <a:p>
            <a:r>
              <a:rPr lang="en-US" dirty="0" smtClean="0"/>
              <a:t>Rubber stamps are expressions we use automatically in a certain type of situation. They are used because of our habit. They are routine expressions.</a:t>
            </a:r>
          </a:p>
          <a:p>
            <a:r>
              <a:rPr lang="en-US" dirty="0" smtClean="0"/>
              <a:t>Routine treatment is far less effective than special attention in creating good public relations.</a:t>
            </a:r>
          </a:p>
          <a:p>
            <a:r>
              <a:rPr lang="en-US" dirty="0" smtClean="0"/>
              <a:t>For example- thank you very much for your letter. It is not an effective statement.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There are modern day rubber stamps too.</a:t>
            </a:r>
          </a:p>
          <a:p>
            <a:r>
              <a:rPr lang="en-US" dirty="0" smtClean="0"/>
              <a:t>For example, I am happy to be able to answer your reply …/ or this is to inform you that…etc.</a:t>
            </a:r>
          </a:p>
          <a:p>
            <a:r>
              <a:rPr lang="en-US" dirty="0" smtClean="0"/>
              <a:t>Instead of such rubber stamps, use novel and creative expression if possible.</a:t>
            </a:r>
          </a:p>
          <a:p>
            <a:r>
              <a:rPr lang="en-US" dirty="0" smtClean="0"/>
              <a:t>Use conversational vocabularies to avoid rubber stamps.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en-US" dirty="0" smtClean="0"/>
              <a:t>   Example : (not effective)</a:t>
            </a:r>
          </a:p>
          <a:p>
            <a:pPr marL="514350" indent="-514350">
              <a:buFont typeface="+mj-lt"/>
              <a:buAutoNum type="arabicPeriod"/>
            </a:pPr>
            <a:r>
              <a:rPr lang="en-US" dirty="0" smtClean="0"/>
              <a:t>Thanking you in advance</a:t>
            </a:r>
          </a:p>
          <a:p>
            <a:pPr marL="514350" indent="-514350">
              <a:buFont typeface="+mj-lt"/>
              <a:buAutoNum type="arabicPeriod"/>
            </a:pPr>
            <a:r>
              <a:rPr lang="en-US" dirty="0" smtClean="0"/>
              <a:t>I deem it advisable</a:t>
            </a:r>
          </a:p>
          <a:p>
            <a:pPr marL="514350" indent="-514350">
              <a:buFont typeface="+mj-lt"/>
              <a:buAutoNum type="arabicPeriod"/>
            </a:pPr>
            <a:r>
              <a:rPr lang="en-US" dirty="0" smtClean="0"/>
              <a:t>Kindly advise at an early date</a:t>
            </a:r>
          </a:p>
          <a:p>
            <a:pPr marL="514350" indent="-514350">
              <a:buNone/>
            </a:pPr>
            <a:r>
              <a:rPr lang="en-US" dirty="0" smtClean="0"/>
              <a:t> More effective expression :</a:t>
            </a:r>
          </a:p>
          <a:p>
            <a:pPr marL="514350" indent="-514350">
              <a:buFont typeface="+mj-lt"/>
              <a:buAutoNum type="arabicPeriod"/>
            </a:pPr>
            <a:r>
              <a:rPr lang="en-US" dirty="0" smtClean="0"/>
              <a:t>I will sincerely appreciate</a:t>
            </a:r>
          </a:p>
          <a:p>
            <a:pPr marL="514350" indent="-514350">
              <a:buFont typeface="+mj-lt"/>
              <a:buAutoNum type="arabicPeriod"/>
            </a:pPr>
            <a:r>
              <a:rPr lang="en-US" dirty="0" smtClean="0"/>
              <a:t>I suggest…</a:t>
            </a:r>
          </a:p>
          <a:p>
            <a:pPr marL="514350" indent="-514350">
              <a:buFont typeface="+mj-lt"/>
              <a:buAutoNum type="arabicPeriod"/>
            </a:pPr>
            <a:r>
              <a:rPr lang="en-US" dirty="0" smtClean="0"/>
              <a:t>Please let me know soon.</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The You-viewpoint</a:t>
            </a:r>
            <a:endParaRPr lang="en-US" dirty="0">
              <a:solidFill>
                <a:srgbClr val="FF0000"/>
              </a:solidFill>
            </a:endParaRPr>
          </a:p>
        </p:txBody>
      </p:sp>
      <p:sp>
        <p:nvSpPr>
          <p:cNvPr id="3" name="Content Placeholder 2"/>
          <p:cNvSpPr>
            <a:spLocks noGrp="1"/>
          </p:cNvSpPr>
          <p:nvPr>
            <p:ph idx="1"/>
          </p:nvPr>
        </p:nvSpPr>
        <p:spPr/>
        <p:txBody>
          <a:bodyPr/>
          <a:lstStyle/>
          <a:p>
            <a:r>
              <a:rPr lang="en-US" dirty="0" smtClean="0"/>
              <a:t>Basically human beings are selfish !!!</a:t>
            </a:r>
          </a:p>
          <a:p>
            <a:r>
              <a:rPr lang="en-US" dirty="0" smtClean="0"/>
              <a:t>We are self-centered</a:t>
            </a:r>
          </a:p>
          <a:p>
            <a:r>
              <a:rPr lang="en-US" dirty="0" smtClean="0"/>
              <a:t>We have structured our thinking to conform with our best interest</a:t>
            </a:r>
          </a:p>
          <a:p>
            <a:r>
              <a:rPr lang="en-US" dirty="0" smtClean="0"/>
              <a:t>So messages related to our best interest  produce positive responses. This technique of writing and speaking is called you view-point.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t>Definition:  You view-point writing emphasizes the readers interest. It is an attitude that focuses on the reader’s point of view.</a:t>
            </a:r>
          </a:p>
          <a:p>
            <a:r>
              <a:rPr lang="en-US" dirty="0" smtClean="0"/>
              <a:t>You can use second person point of view for this purpose.</a:t>
            </a:r>
          </a:p>
          <a:p>
            <a:r>
              <a:rPr lang="en-US" dirty="0" smtClean="0"/>
              <a:t>Place your reader or listener at the center of things …</a:t>
            </a:r>
          </a:p>
          <a:p>
            <a:r>
              <a:rPr lang="en-US" dirty="0" smtClean="0"/>
              <a:t>Be careful while choosing words. Choose best words to get your desired reaction.</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you-viewpoint illustrated</a:t>
            </a:r>
            <a:endParaRPr lang="en-US" dirty="0"/>
          </a:p>
        </p:txBody>
      </p:sp>
      <p:sp>
        <p:nvSpPr>
          <p:cNvPr id="3" name="Content Placeholder 2"/>
          <p:cNvSpPr>
            <a:spLocks noGrp="1"/>
          </p:cNvSpPr>
          <p:nvPr>
            <p:ph idx="1"/>
          </p:nvPr>
        </p:nvSpPr>
        <p:spPr/>
        <p:txBody>
          <a:bodyPr/>
          <a:lstStyle/>
          <a:p>
            <a:r>
              <a:rPr lang="en-US" dirty="0" smtClean="0"/>
              <a:t>I am happy to report… It is I view point.</a:t>
            </a:r>
          </a:p>
          <a:p>
            <a:r>
              <a:rPr lang="en-US" dirty="0" smtClean="0"/>
              <a:t>“You will be happy to know.” It is you view point.</a:t>
            </a:r>
          </a:p>
          <a:p>
            <a:r>
              <a:rPr lang="en-US" dirty="0" smtClean="0"/>
              <a:t>Advertising agencies are very good at exploiting this principle.</a:t>
            </a:r>
          </a:p>
          <a:p>
            <a:r>
              <a:rPr lang="en-US" dirty="0" smtClean="0"/>
              <a:t>Even a bad news situation can benefit from you –viewpoint wording.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en-US" dirty="0" smtClean="0"/>
              <a:t> We viewpoint example: We can not comply with your request to use our office personnel on your project, for it will cost us more than we can afford.</a:t>
            </a:r>
          </a:p>
          <a:p>
            <a:pPr>
              <a:buNone/>
            </a:pPr>
            <a:r>
              <a:rPr lang="en-US" dirty="0" smtClean="0"/>
              <a:t>You- viewpoint:</a:t>
            </a:r>
          </a:p>
          <a:p>
            <a:pPr>
              <a:buNone/>
            </a:pPr>
            <a:r>
              <a:rPr lang="en-US" dirty="0" smtClean="0"/>
              <a:t> As a business professor, well acquainted with the need for close economy in all phases of office operation, you will understand why we must limit  our personal  work to our office.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We have received your report of May 1.</a:t>
            </a:r>
          </a:p>
          <a:p>
            <a:pPr>
              <a:buNone/>
            </a:pPr>
            <a:r>
              <a:rPr lang="en-US" dirty="0" err="1" smtClean="0"/>
              <a:t>Ans</a:t>
            </a:r>
            <a:r>
              <a:rPr lang="en-US" dirty="0" smtClean="0"/>
              <a:t>: You must be happy to know that your May 1 letter has been received.</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Accent on positive language</a:t>
            </a:r>
            <a:endParaRPr lang="en-US" dirty="0">
              <a:solidFill>
                <a:srgbClr val="FF0000"/>
              </a:solidFill>
            </a:endParaRPr>
          </a:p>
        </p:txBody>
      </p:sp>
      <p:sp>
        <p:nvSpPr>
          <p:cNvPr id="3" name="Content Placeholder 2"/>
          <p:cNvSpPr>
            <a:spLocks noGrp="1"/>
          </p:cNvSpPr>
          <p:nvPr>
            <p:ph idx="1"/>
          </p:nvPr>
        </p:nvSpPr>
        <p:spPr/>
        <p:txBody>
          <a:bodyPr>
            <a:normAutofit fontScale="92500"/>
          </a:bodyPr>
          <a:lstStyle/>
          <a:p>
            <a:r>
              <a:rPr lang="en-US" dirty="0" smtClean="0"/>
              <a:t>Be careful while choosing words</a:t>
            </a:r>
          </a:p>
          <a:p>
            <a:r>
              <a:rPr lang="en-US" dirty="0" smtClean="0"/>
              <a:t>Effects of words : positive ways are usually best for letter goals, especially when persuasion and good will are needed. So choose positive words.</a:t>
            </a:r>
          </a:p>
          <a:p>
            <a:r>
              <a:rPr lang="en-US" dirty="0" smtClean="0"/>
              <a:t>It doesn’t mean that negative words have no use in business. But you should limit them as much as you can.</a:t>
            </a:r>
          </a:p>
          <a:p>
            <a:r>
              <a:rPr lang="en-US" dirty="0" smtClean="0"/>
              <a:t>Be very careful if you are using negative words. </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4800" dirty="0" smtClean="0"/>
              <a:t>Mistake, problems, errors, apology, regret, sorry,  damage, loss, failure, fired, terminated etc are negative words. They evoke negative sense.</a:t>
            </a:r>
            <a:endParaRPr lang="en-US" sz="4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 example of negative message</a:t>
            </a:r>
            <a:endParaRPr lang="en-US" dirty="0"/>
          </a:p>
        </p:txBody>
      </p:sp>
      <p:sp>
        <p:nvSpPr>
          <p:cNvPr id="3" name="Content Placeholder 2"/>
          <p:cNvSpPr>
            <a:spLocks noGrp="1"/>
          </p:cNvSpPr>
          <p:nvPr>
            <p:ph idx="1"/>
          </p:nvPr>
        </p:nvSpPr>
        <p:spPr/>
        <p:txBody>
          <a:bodyPr>
            <a:normAutofit/>
          </a:bodyPr>
          <a:lstStyle/>
          <a:p>
            <a:r>
              <a:rPr lang="en-US" sz="4000" dirty="0" smtClean="0"/>
              <a:t>We regret to inform you that we can’t permit you to use our clubhouse for your meeting, as ABC company has already booked it. We can , however, let you use our conference room, but it seats only 60. </a:t>
            </a:r>
            <a:endParaRPr lang="en-US" sz="4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Improved Message</a:t>
            </a:r>
            <a:endParaRPr lang="en-US" dirty="0"/>
          </a:p>
        </p:txBody>
      </p:sp>
      <p:sp>
        <p:nvSpPr>
          <p:cNvPr id="3" name="Content Placeholder 2"/>
          <p:cNvSpPr>
            <a:spLocks noGrp="1"/>
          </p:cNvSpPr>
          <p:nvPr>
            <p:ph idx="1"/>
          </p:nvPr>
        </p:nvSpPr>
        <p:spPr/>
        <p:txBody>
          <a:bodyPr>
            <a:normAutofit/>
          </a:bodyPr>
          <a:lstStyle/>
          <a:p>
            <a:r>
              <a:rPr lang="en-US" sz="4800" dirty="0" smtClean="0"/>
              <a:t>Because ABC company has already booked the clubhouse for Saturday, the best we can do is offer you conference room, which seats 60.</a:t>
            </a:r>
            <a:endParaRPr lang="en-US" sz="4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Illustration II</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A good news message in the hand of an unskilled writer looked like this:</a:t>
            </a:r>
          </a:p>
          <a:p>
            <a:pPr>
              <a:buNone/>
            </a:pPr>
            <a:r>
              <a:rPr lang="en-US" dirty="0" smtClean="0"/>
              <a:t>  We received your claim in which you contend that we were responsible for damage to three cases of sunscreen lotion. We assure you that we sincerely regret the problems this has caused you. Even though we feel in all sincerity  that your receiving clerks may have been negligent, we shall assume the blame and replace the damaged merchandise.</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Improved writing</a:t>
            </a:r>
            <a:endParaRPr lang="en-US" dirty="0"/>
          </a:p>
        </p:txBody>
      </p:sp>
      <p:sp>
        <p:nvSpPr>
          <p:cNvPr id="3" name="Content Placeholder 2"/>
          <p:cNvSpPr>
            <a:spLocks noGrp="1"/>
          </p:cNvSpPr>
          <p:nvPr>
            <p:ph idx="1"/>
          </p:nvPr>
        </p:nvSpPr>
        <p:spPr/>
        <p:txBody>
          <a:bodyPr>
            <a:normAutofit/>
          </a:bodyPr>
          <a:lstStyle/>
          <a:p>
            <a:r>
              <a:rPr lang="en-US" sz="5400" dirty="0" smtClean="0"/>
              <a:t>Three cases of sun screen lotion are on their way to you by ABC transport and should be on your sales floor by Saturday.</a:t>
            </a:r>
            <a:endParaRPr lang="en-US" sz="5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126163"/>
          </a:xfrm>
        </p:spPr>
        <p:txBody>
          <a:bodyPr>
            <a:normAutofit/>
          </a:bodyPr>
          <a:lstStyle/>
          <a:p>
            <a:pPr>
              <a:buNone/>
            </a:pPr>
            <a:r>
              <a:rPr lang="en-US" dirty="0" smtClean="0"/>
              <a:t>    </a:t>
            </a:r>
            <a:r>
              <a:rPr lang="en-US" sz="4400" dirty="0" smtClean="0"/>
              <a:t>An example of negative message:</a:t>
            </a:r>
          </a:p>
          <a:p>
            <a:r>
              <a:rPr lang="en-US" sz="4400" dirty="0" smtClean="0"/>
              <a:t>We can not deliver it until Friday.</a:t>
            </a:r>
          </a:p>
          <a:p>
            <a:pPr>
              <a:buNone/>
            </a:pPr>
            <a:r>
              <a:rPr lang="en-US" sz="4400" dirty="0" smtClean="0"/>
              <a:t> </a:t>
            </a:r>
          </a:p>
          <a:p>
            <a:pPr>
              <a:buNone/>
            </a:pPr>
            <a:r>
              <a:rPr lang="en-US" sz="4400" dirty="0" smtClean="0"/>
              <a:t>Better writing may be:</a:t>
            </a:r>
          </a:p>
          <a:p>
            <a:r>
              <a:rPr lang="en-US" sz="4400" dirty="0" smtClean="0"/>
              <a:t>We can deliver the goods on Friday</a:t>
            </a:r>
            <a:r>
              <a:rPr lang="en-US" dirty="0" smtClean="0"/>
              <a:t>.</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858000"/>
          </a:xfrm>
        </p:spPr>
        <p:txBody>
          <a:bodyPr>
            <a:normAutofit/>
          </a:bodyPr>
          <a:lstStyle/>
          <a:p>
            <a:r>
              <a:rPr lang="en-US" dirty="0" smtClean="0"/>
              <a:t> </a:t>
            </a:r>
            <a:r>
              <a:rPr lang="en-US" sz="4800" dirty="0" smtClean="0"/>
              <a:t>we regret to inform you that we must deny your request for credit.</a:t>
            </a:r>
          </a:p>
          <a:p>
            <a:pPr>
              <a:buNone/>
            </a:pPr>
            <a:endParaRPr lang="en-US" sz="4800" dirty="0" smtClean="0"/>
          </a:p>
          <a:p>
            <a:pPr>
              <a:buNone/>
            </a:pPr>
            <a:r>
              <a:rPr lang="en-US" sz="4800" dirty="0" smtClean="0"/>
              <a:t>Better writing may be:</a:t>
            </a:r>
          </a:p>
          <a:p>
            <a:pPr>
              <a:buNone/>
            </a:pPr>
            <a:endParaRPr lang="en-US" sz="4800" dirty="0" smtClean="0"/>
          </a:p>
          <a:p>
            <a:r>
              <a:rPr lang="en-US" sz="4800" dirty="0" smtClean="0"/>
              <a:t>For the time being, we can serve you only on a cash basis.</a:t>
            </a:r>
            <a:endParaRPr lang="en-US" sz="4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solidFill>
                  <a:srgbClr val="FF0000"/>
                </a:solidFill>
              </a:rPr>
              <a:t>Overall tone of courtesy</a:t>
            </a:r>
            <a:endParaRPr lang="en-US" dirty="0">
              <a:solidFill>
                <a:srgbClr val="FF0000"/>
              </a:solidFill>
            </a:endParaRPr>
          </a:p>
        </p:txBody>
      </p:sp>
      <p:sp>
        <p:nvSpPr>
          <p:cNvPr id="3" name="Content Placeholder 2"/>
          <p:cNvSpPr>
            <a:spLocks noGrp="1"/>
          </p:cNvSpPr>
          <p:nvPr>
            <p:ph idx="1"/>
          </p:nvPr>
        </p:nvSpPr>
        <p:spPr>
          <a:xfrm>
            <a:off x="457200" y="990600"/>
            <a:ext cx="8229600" cy="5867400"/>
          </a:xfrm>
        </p:spPr>
        <p:txBody>
          <a:bodyPr>
            <a:noAutofit/>
          </a:bodyPr>
          <a:lstStyle/>
          <a:p>
            <a:r>
              <a:rPr lang="en-US" sz="4800" dirty="0" smtClean="0"/>
              <a:t>Develop courteous relationship</a:t>
            </a:r>
          </a:p>
          <a:p>
            <a:r>
              <a:rPr lang="en-US" sz="4800" dirty="0" smtClean="0"/>
              <a:t>Write in a courteous tone</a:t>
            </a:r>
          </a:p>
          <a:p>
            <a:r>
              <a:rPr lang="en-US" sz="4800" dirty="0" smtClean="0"/>
              <a:t>Write in conversational style</a:t>
            </a:r>
          </a:p>
          <a:p>
            <a:r>
              <a:rPr lang="en-US" sz="4800" dirty="0" smtClean="0"/>
              <a:t>Emphasize readers’ view point</a:t>
            </a:r>
          </a:p>
          <a:p>
            <a:r>
              <a:rPr lang="en-US" sz="4800" dirty="0" smtClean="0"/>
              <a:t>Select positive words</a:t>
            </a:r>
            <a:endParaRPr lang="en-US" sz="4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achieve courteous tone?</a:t>
            </a:r>
            <a:endParaRPr lang="en-US" dirty="0"/>
          </a:p>
        </p:txBody>
      </p:sp>
      <p:sp>
        <p:nvSpPr>
          <p:cNvPr id="3" name="Content Placeholder 2"/>
          <p:cNvSpPr>
            <a:spLocks noGrp="1"/>
          </p:cNvSpPr>
          <p:nvPr>
            <p:ph idx="1"/>
          </p:nvPr>
        </p:nvSpPr>
        <p:spPr/>
        <p:txBody>
          <a:bodyPr>
            <a:normAutofit fontScale="92500" lnSpcReduction="10000"/>
          </a:bodyPr>
          <a:lstStyle/>
          <a:p>
            <a:pPr marL="514350" indent="-514350">
              <a:buFont typeface="+mj-lt"/>
              <a:buAutoNum type="arabicPeriod"/>
            </a:pPr>
            <a:r>
              <a:rPr lang="en-US" dirty="0" smtClean="0"/>
              <a:t>Singling out your reader</a:t>
            </a:r>
          </a:p>
          <a:p>
            <a:pPr marL="514350" indent="-514350"/>
            <a:r>
              <a:rPr lang="en-US" dirty="0" smtClean="0"/>
              <a:t>Write directly to your reader</a:t>
            </a:r>
          </a:p>
          <a:p>
            <a:pPr marL="514350" indent="-514350"/>
            <a:r>
              <a:rPr lang="en-US" dirty="0" smtClean="0"/>
              <a:t>Give individual treatment</a:t>
            </a:r>
          </a:p>
          <a:p>
            <a:pPr marL="514350" indent="-514350"/>
            <a:r>
              <a:rPr lang="en-US" dirty="0" smtClean="0"/>
              <a:t>Don’t be cold and impersonal</a:t>
            </a:r>
          </a:p>
          <a:p>
            <a:pPr marL="514350" indent="-514350"/>
            <a:r>
              <a:rPr lang="en-US" dirty="0" smtClean="0"/>
              <a:t>Be humane</a:t>
            </a:r>
          </a:p>
          <a:p>
            <a:pPr marL="514350" indent="-514350"/>
            <a:r>
              <a:rPr lang="en-US" dirty="0" smtClean="0"/>
              <a:t>Customize your letter, refer to the reader by name</a:t>
            </a:r>
          </a:p>
          <a:p>
            <a:pPr marL="514350" indent="-514350"/>
            <a:r>
              <a:rPr lang="en-US" dirty="0" smtClean="0"/>
              <a:t>Make your letter fit the facts of the one case. For example:</a:t>
            </a:r>
          </a:p>
          <a:p>
            <a:pPr marL="514350" indent="-514350"/>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858000"/>
          </a:xfrm>
        </p:spPr>
        <p:txBody>
          <a:bodyPr>
            <a:normAutofit/>
          </a:bodyPr>
          <a:lstStyle/>
          <a:p>
            <a:pPr>
              <a:buNone/>
            </a:pPr>
            <a:r>
              <a:rPr lang="en-US" sz="5400" dirty="0" smtClean="0"/>
              <a:t>   Not good expression:</a:t>
            </a:r>
          </a:p>
          <a:p>
            <a:r>
              <a:rPr lang="en-US" sz="5400" dirty="0" smtClean="0"/>
              <a:t>If we can be of any further assistance, please call on us.</a:t>
            </a:r>
          </a:p>
          <a:p>
            <a:pPr>
              <a:buNone/>
            </a:pPr>
            <a:r>
              <a:rPr lang="en-US" sz="5400" dirty="0" smtClean="0"/>
              <a:t>    Better expression may be:</a:t>
            </a:r>
          </a:p>
          <a:p>
            <a:r>
              <a:rPr lang="en-US" sz="5400" dirty="0" smtClean="0"/>
              <a:t>We wish you the best of success on the book.</a:t>
            </a:r>
            <a:endParaRPr lang="en-US" sz="5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858000"/>
          </a:xfrm>
        </p:spPr>
        <p:txBody>
          <a:bodyPr>
            <a:normAutofit fontScale="92500" lnSpcReduction="10000"/>
          </a:bodyPr>
          <a:lstStyle/>
          <a:p>
            <a:pPr>
              <a:buNone/>
            </a:pPr>
            <a:r>
              <a:rPr lang="en-US" sz="4300" dirty="0" smtClean="0"/>
              <a:t> </a:t>
            </a:r>
            <a:r>
              <a:rPr lang="en-US" sz="4300" dirty="0" smtClean="0"/>
              <a:t>    </a:t>
            </a:r>
            <a:r>
              <a:rPr lang="en-US" sz="4300" dirty="0" smtClean="0"/>
              <a:t> </a:t>
            </a:r>
            <a:r>
              <a:rPr lang="en-US" sz="4300" dirty="0" smtClean="0">
                <a:solidFill>
                  <a:srgbClr val="FF0000"/>
                </a:solidFill>
              </a:rPr>
              <a:t>Refrain from preaching:</a:t>
            </a:r>
          </a:p>
          <a:p>
            <a:r>
              <a:rPr lang="en-US" sz="4300" dirty="0" smtClean="0"/>
              <a:t>Don’t have lecturing tone in your letter</a:t>
            </a:r>
          </a:p>
          <a:p>
            <a:r>
              <a:rPr lang="en-US" sz="4300" dirty="0" smtClean="0"/>
              <a:t>( in rare cases, you may write like preaching)</a:t>
            </a:r>
          </a:p>
          <a:p>
            <a:r>
              <a:rPr lang="en-US" sz="4300" dirty="0" smtClean="0"/>
              <a:t>Treat them like equal</a:t>
            </a:r>
          </a:p>
          <a:p>
            <a:r>
              <a:rPr lang="en-US" sz="4300" dirty="0" smtClean="0"/>
              <a:t>For example: You must take advantage of savings like this if you are to be successful. The pennies you save will pile up, and in time you will have dollars.</a:t>
            </a: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p:txBody>
          <a:bodyPr/>
          <a:lstStyle/>
          <a:p>
            <a:r>
              <a:rPr lang="en-US" dirty="0" smtClean="0"/>
              <a:t>Readers may often take it as an insult</a:t>
            </a:r>
          </a:p>
          <a:p>
            <a:r>
              <a:rPr lang="en-US" dirty="0" smtClean="0"/>
              <a:t>Flat and obvious statements often sound preachy</a:t>
            </a:r>
          </a:p>
          <a:p>
            <a:r>
              <a:rPr lang="en-US" dirty="0" smtClean="0"/>
              <a:t>Obvious question answer pattern may also sound preachy. For example- Would you like to make a profit?</a:t>
            </a:r>
          </a:p>
          <a:p>
            <a:r>
              <a:rPr lang="en-US" dirty="0" smtClean="0"/>
              <a:t>Such questions offend listener.</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a:buNone/>
            </a:pPr>
            <a:r>
              <a:rPr lang="en-US" dirty="0" smtClean="0"/>
              <a:t> </a:t>
            </a:r>
            <a:r>
              <a:rPr lang="en-US" dirty="0" smtClean="0"/>
              <a:t>     </a:t>
            </a:r>
            <a:r>
              <a:rPr lang="en-US" sz="4300" dirty="0" smtClean="0">
                <a:solidFill>
                  <a:srgbClr val="FF0000"/>
                </a:solidFill>
              </a:rPr>
              <a:t>Doing </a:t>
            </a:r>
            <a:r>
              <a:rPr lang="en-US" sz="4300" dirty="0" smtClean="0">
                <a:solidFill>
                  <a:srgbClr val="FF0000"/>
                </a:solidFill>
              </a:rPr>
              <a:t>more than is expected:</a:t>
            </a:r>
            <a:endParaRPr lang="en-US" dirty="0" smtClean="0">
              <a:solidFill>
                <a:srgbClr val="FF0000"/>
              </a:solidFill>
            </a:endParaRPr>
          </a:p>
          <a:p>
            <a:r>
              <a:rPr lang="en-US" dirty="0" smtClean="0"/>
              <a:t>Give little extra</a:t>
            </a:r>
          </a:p>
          <a:p>
            <a:r>
              <a:rPr lang="en-US" dirty="0" smtClean="0"/>
              <a:t>Provide a bit more care</a:t>
            </a:r>
          </a:p>
          <a:p>
            <a:r>
              <a:rPr lang="en-US" dirty="0" smtClean="0"/>
              <a:t>Doing something more than necessary</a:t>
            </a:r>
          </a:p>
          <a:p>
            <a:r>
              <a:rPr lang="en-US" dirty="0" smtClean="0"/>
              <a:t>Something personal for personal relationship building</a:t>
            </a:r>
          </a:p>
          <a:p>
            <a:r>
              <a:rPr lang="en-US" dirty="0" smtClean="0"/>
              <a:t>It may make your letter not -concise. Don’t write too many extra words. You should justify.</a:t>
            </a:r>
          </a:p>
          <a:p>
            <a:r>
              <a:rPr lang="en-US" dirty="0" smtClean="0"/>
              <a:t>You must take care to use neither more nor less  than you need  to reach your goal.</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a:buNone/>
            </a:pPr>
            <a:r>
              <a:rPr lang="en-US" dirty="0" smtClean="0"/>
              <a:t> </a:t>
            </a:r>
            <a:r>
              <a:rPr lang="en-US" dirty="0" smtClean="0"/>
              <a:t>                  </a:t>
            </a:r>
            <a:r>
              <a:rPr lang="en-US" sz="4800" dirty="0" smtClean="0">
                <a:solidFill>
                  <a:srgbClr val="FF0000"/>
                </a:solidFill>
              </a:rPr>
              <a:t>Avoid </a:t>
            </a:r>
            <a:r>
              <a:rPr lang="en-US" sz="4800" dirty="0" smtClean="0">
                <a:solidFill>
                  <a:srgbClr val="FF0000"/>
                </a:solidFill>
              </a:rPr>
              <a:t>anger</a:t>
            </a:r>
            <a:endParaRPr lang="en-US" dirty="0" smtClean="0">
              <a:solidFill>
                <a:srgbClr val="FF0000"/>
              </a:solidFill>
            </a:endParaRPr>
          </a:p>
          <a:p>
            <a:r>
              <a:rPr lang="en-US" dirty="0" smtClean="0"/>
              <a:t>Rarely is anger justified in letters</a:t>
            </a:r>
          </a:p>
          <a:p>
            <a:r>
              <a:rPr lang="en-US" dirty="0" smtClean="0"/>
              <a:t>Anger destroys goodwill</a:t>
            </a:r>
          </a:p>
          <a:p>
            <a:r>
              <a:rPr lang="en-US" dirty="0" smtClean="0"/>
              <a:t>For example: If you had read section IV of your policy, you would know that you are not covered on accidents that occur on water.</a:t>
            </a:r>
          </a:p>
          <a:p>
            <a:pPr>
              <a:buNone/>
            </a:pPr>
            <a:r>
              <a:rPr lang="en-US" dirty="0" smtClean="0"/>
              <a:t>Better option is:</a:t>
            </a:r>
          </a:p>
          <a:p>
            <a:r>
              <a:rPr lang="en-US" dirty="0" smtClean="0"/>
              <a:t>As a review of section IV of your policy indicates, you are covered on accidents that occur on the grounds of your residence only.</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Sarcasm, insults, exclamations may have angry tone.</a:t>
            </a:r>
          </a:p>
          <a:p>
            <a:pPr>
              <a:buNone/>
            </a:pPr>
            <a:r>
              <a:rPr lang="en-US" dirty="0" smtClean="0"/>
              <a:t>    For example: </a:t>
            </a:r>
          </a:p>
          <a:p>
            <a:r>
              <a:rPr lang="en-US" dirty="0" smtClean="0"/>
              <a:t>We will not tolerate this condition.</a:t>
            </a:r>
          </a:p>
          <a:p>
            <a:r>
              <a:rPr lang="en-US" dirty="0" smtClean="0"/>
              <a:t>I can’t accept your negligence.</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a:buNone/>
            </a:pPr>
            <a:r>
              <a:rPr lang="en-US" dirty="0" smtClean="0"/>
              <a:t> </a:t>
            </a:r>
            <a:r>
              <a:rPr lang="en-US" dirty="0" smtClean="0"/>
              <a:t>              </a:t>
            </a:r>
            <a:r>
              <a:rPr lang="en-US" sz="6000" dirty="0" smtClean="0">
                <a:solidFill>
                  <a:srgbClr val="FF0000"/>
                </a:solidFill>
              </a:rPr>
              <a:t>Show </a:t>
            </a:r>
            <a:r>
              <a:rPr lang="en-US" sz="6000" dirty="0" smtClean="0">
                <a:solidFill>
                  <a:srgbClr val="FF0000"/>
                </a:solidFill>
              </a:rPr>
              <a:t>sincerity</a:t>
            </a:r>
            <a:endParaRPr lang="en-US" dirty="0" smtClean="0">
              <a:solidFill>
                <a:srgbClr val="FF0000"/>
              </a:solidFill>
            </a:endParaRPr>
          </a:p>
          <a:p>
            <a:r>
              <a:rPr lang="en-US" dirty="0" smtClean="0"/>
              <a:t>Be sincere, sound sincere</a:t>
            </a:r>
          </a:p>
          <a:p>
            <a:r>
              <a:rPr lang="en-US" dirty="0" smtClean="0"/>
              <a:t>False courtesy does not always work, neither does it work for long. You must be sincere from within.</a:t>
            </a:r>
          </a:p>
          <a:p>
            <a:r>
              <a:rPr lang="en-US" dirty="0" smtClean="0"/>
              <a:t>You must try to be courteous, truly.</a:t>
            </a:r>
          </a:p>
          <a:p>
            <a:r>
              <a:rPr lang="en-US" dirty="0" smtClean="0"/>
              <a:t>Truly use you-viewpoint.</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a:buNone/>
            </a:pPr>
            <a:r>
              <a:rPr lang="en-US" sz="4000" dirty="0" smtClean="0"/>
              <a:t>Follow these guidelines for better business writing:</a:t>
            </a:r>
          </a:p>
          <a:p>
            <a:r>
              <a:rPr lang="en-US" sz="4000" dirty="0" smtClean="0"/>
              <a:t>Don’t overdo the above suggestion</a:t>
            </a:r>
          </a:p>
          <a:p>
            <a:r>
              <a:rPr lang="en-US" sz="4000" dirty="0" smtClean="0"/>
              <a:t>Too much viewpoint sounds insincere</a:t>
            </a:r>
          </a:p>
          <a:p>
            <a:r>
              <a:rPr lang="en-US" sz="4000" dirty="0" smtClean="0"/>
              <a:t>For example: we are extremely pleased to be able to help you and want you to know that your satisfaction means more than anything to us. ( it sounds fake)</a:t>
            </a:r>
          </a:p>
          <a:p>
            <a:r>
              <a:rPr lang="en-US" sz="4000" dirty="0" smtClean="0"/>
              <a:t>Avoid exaggeration</a:t>
            </a:r>
          </a:p>
          <a:p>
            <a:pPr>
              <a:buNone/>
            </a:pP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 of Emphasis</a:t>
            </a:r>
            <a:endParaRPr lang="en-US" dirty="0"/>
          </a:p>
        </p:txBody>
      </p:sp>
      <p:sp>
        <p:nvSpPr>
          <p:cNvPr id="3" name="Content Placeholder 2"/>
          <p:cNvSpPr>
            <a:spLocks noGrp="1"/>
          </p:cNvSpPr>
          <p:nvPr>
            <p:ph idx="1"/>
          </p:nvPr>
        </p:nvSpPr>
        <p:spPr/>
        <p:txBody>
          <a:bodyPr>
            <a:normAutofit lnSpcReduction="10000"/>
          </a:bodyPr>
          <a:lstStyle/>
          <a:p>
            <a:r>
              <a:rPr lang="en-US" dirty="0" smtClean="0"/>
              <a:t>Emphasis also determines effect</a:t>
            </a:r>
          </a:p>
          <a:p>
            <a:r>
              <a:rPr lang="en-US" dirty="0" smtClean="0"/>
              <a:t>There are 4 major emphasis techniques</a:t>
            </a:r>
          </a:p>
          <a:p>
            <a:pPr marL="514350" indent="-514350">
              <a:buAutoNum type="arabicPeriod"/>
            </a:pPr>
            <a:r>
              <a:rPr lang="en-US" dirty="0" smtClean="0">
                <a:solidFill>
                  <a:srgbClr val="FF0000"/>
                </a:solidFill>
              </a:rPr>
              <a:t>Emphasis by position</a:t>
            </a:r>
          </a:p>
          <a:p>
            <a:pPr marL="514350" indent="-514350"/>
            <a:r>
              <a:rPr lang="en-US" dirty="0" smtClean="0"/>
              <a:t>Position determines emphasis. Beginnings and endings carry the most emphasis</a:t>
            </a:r>
          </a:p>
          <a:p>
            <a:pPr marL="514350" indent="-514350"/>
            <a:r>
              <a:rPr lang="en-US" dirty="0" smtClean="0"/>
              <a:t>The first and last sentences of a letter, first and last sentences of a paragraph, first and last words of a sentence, carry more emphasis than middle parts. </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smtClean="0"/>
              <a:t>2. </a:t>
            </a:r>
            <a:r>
              <a:rPr lang="en-US" dirty="0" smtClean="0">
                <a:solidFill>
                  <a:srgbClr val="FF0000"/>
                </a:solidFill>
              </a:rPr>
              <a:t>Emphasis by space</a:t>
            </a:r>
          </a:p>
          <a:p>
            <a:r>
              <a:rPr lang="en-US" dirty="0" smtClean="0"/>
              <a:t>The more space you give to something, the more emphasis you have given it.</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a:buNone/>
            </a:pPr>
            <a:r>
              <a:rPr lang="en-US" dirty="0" smtClean="0"/>
              <a:t>3</a:t>
            </a:r>
            <a:r>
              <a:rPr lang="en-US" sz="5400" dirty="0" smtClean="0"/>
              <a:t>. </a:t>
            </a:r>
            <a:r>
              <a:rPr lang="en-US" sz="4800" dirty="0" smtClean="0">
                <a:solidFill>
                  <a:srgbClr val="FF0000"/>
                </a:solidFill>
              </a:rPr>
              <a:t>Emphasis by sentence structure</a:t>
            </a:r>
            <a:endParaRPr lang="en-US" sz="5400" dirty="0" smtClean="0">
              <a:solidFill>
                <a:srgbClr val="FF0000"/>
              </a:solidFill>
            </a:endParaRPr>
          </a:p>
          <a:p>
            <a:r>
              <a:rPr lang="en-US" sz="5400" dirty="0" smtClean="0"/>
              <a:t>Short, simple sentences emphasize content</a:t>
            </a:r>
          </a:p>
          <a:p>
            <a:r>
              <a:rPr lang="en-US" sz="5400" dirty="0" smtClean="0"/>
              <a:t>More important information in independent clause, less important information can be put into subordinate clause.</a:t>
            </a:r>
            <a:endParaRPr lang="en-US" sz="54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a:buNone/>
            </a:pPr>
            <a:r>
              <a:rPr lang="en-US" dirty="0" smtClean="0"/>
              <a:t>4</a:t>
            </a:r>
            <a:r>
              <a:rPr lang="en-US" sz="5400" dirty="0" smtClean="0"/>
              <a:t>. </a:t>
            </a:r>
            <a:r>
              <a:rPr lang="en-US" sz="4800" dirty="0" smtClean="0">
                <a:solidFill>
                  <a:srgbClr val="FF0000"/>
                </a:solidFill>
              </a:rPr>
              <a:t>Emphasis by mechanical means:</a:t>
            </a:r>
            <a:endParaRPr lang="en-US" sz="5400" dirty="0" smtClean="0">
              <a:solidFill>
                <a:srgbClr val="FF0000"/>
              </a:solidFill>
            </a:endParaRPr>
          </a:p>
          <a:p>
            <a:r>
              <a:rPr lang="en-US" sz="5400" dirty="0" smtClean="0"/>
              <a:t>Underscore, highlighting, coloring, diagramming, underlining etc put more emphasis.</a:t>
            </a:r>
          </a:p>
          <a:p>
            <a:r>
              <a:rPr lang="en-US" sz="5400" dirty="0" smtClean="0"/>
              <a:t>Italicized part of a sentence is also emphasized often.</a:t>
            </a:r>
            <a:endParaRPr lang="en-US" sz="54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Coherence in the letter</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Letter should have coherence. The relationship among parts should be clear.</a:t>
            </a:r>
          </a:p>
          <a:p>
            <a:r>
              <a:rPr lang="en-US" dirty="0" smtClean="0"/>
              <a:t>Arrange the information in the logical order</a:t>
            </a:r>
          </a:p>
          <a:p>
            <a:r>
              <a:rPr lang="en-US" dirty="0" smtClean="0"/>
              <a:t>Use transitional devices where necessary</a:t>
            </a:r>
          </a:p>
          <a:p>
            <a:r>
              <a:rPr lang="en-US" dirty="0" smtClean="0"/>
              <a:t>These 4 tips can be very helpful here:</a:t>
            </a:r>
          </a:p>
          <a:p>
            <a:pPr marL="514350" indent="-514350">
              <a:buFont typeface="+mj-lt"/>
              <a:buAutoNum type="arabicPeriod"/>
            </a:pPr>
            <a:r>
              <a:rPr lang="en-US" dirty="0" smtClean="0"/>
              <a:t>Tie-in sentences</a:t>
            </a:r>
          </a:p>
          <a:p>
            <a:pPr marL="514350" indent="-514350">
              <a:buFont typeface="+mj-lt"/>
              <a:buAutoNum type="arabicPeriod"/>
            </a:pPr>
            <a:r>
              <a:rPr lang="en-US" dirty="0" smtClean="0"/>
              <a:t>Repetition of key words</a:t>
            </a:r>
          </a:p>
          <a:p>
            <a:pPr marL="514350" indent="-514350">
              <a:buFont typeface="+mj-lt"/>
              <a:buAutoNum type="arabicPeriod"/>
            </a:pPr>
            <a:r>
              <a:rPr lang="en-US" dirty="0" smtClean="0"/>
              <a:t>Use of pronouns</a:t>
            </a:r>
          </a:p>
          <a:p>
            <a:pPr marL="514350" indent="-514350">
              <a:buFont typeface="+mj-lt"/>
              <a:buAutoNum type="arabicPeriod"/>
            </a:pPr>
            <a:r>
              <a:rPr lang="en-US" dirty="0" smtClean="0"/>
              <a:t>Transitional words</a:t>
            </a:r>
          </a:p>
          <a:p>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err="1" smtClean="0"/>
              <a:t>Ctd</a:t>
            </a:r>
            <a:r>
              <a:rPr lang="en-US" dirty="0" smtClean="0"/>
              <a:t>.</a:t>
            </a:r>
            <a:endParaRPr lang="en-US" dirty="0"/>
          </a:p>
        </p:txBody>
      </p:sp>
      <p:sp>
        <p:nvSpPr>
          <p:cNvPr id="3" name="Content Placeholder 2"/>
          <p:cNvSpPr>
            <a:spLocks noGrp="1"/>
          </p:cNvSpPr>
          <p:nvPr>
            <p:ph idx="1"/>
          </p:nvPr>
        </p:nvSpPr>
        <p:spPr>
          <a:xfrm>
            <a:off x="457200" y="1066800"/>
            <a:ext cx="8229600" cy="5059363"/>
          </a:xfrm>
        </p:spPr>
        <p:txBody>
          <a:bodyPr>
            <a:normAutofit lnSpcReduction="10000"/>
          </a:bodyPr>
          <a:lstStyle/>
          <a:p>
            <a:pPr marL="514350" indent="-514350">
              <a:buAutoNum type="arabicPeriod"/>
            </a:pPr>
            <a:r>
              <a:rPr lang="en-US" dirty="0" smtClean="0">
                <a:solidFill>
                  <a:srgbClr val="FF0000"/>
                </a:solidFill>
              </a:rPr>
              <a:t>tie-in sentences:</a:t>
            </a:r>
          </a:p>
          <a:p>
            <a:pPr marL="514350" indent="-514350"/>
            <a:r>
              <a:rPr lang="en-US" dirty="0" smtClean="0"/>
              <a:t>Skillfully relate the ideas</a:t>
            </a:r>
          </a:p>
          <a:p>
            <a:pPr marL="514350" indent="-514350"/>
            <a:r>
              <a:rPr lang="en-US" dirty="0" smtClean="0"/>
              <a:t>For example: Abrupt shift</a:t>
            </a:r>
          </a:p>
          <a:p>
            <a:pPr marL="514350" indent="-514350">
              <a:buNone/>
            </a:pPr>
            <a:r>
              <a:rPr lang="en-US" dirty="0" smtClean="0"/>
              <a:t>   we have found some additional information you will want to consider.</a:t>
            </a:r>
          </a:p>
          <a:p>
            <a:pPr marL="514350" indent="-514350">
              <a:buNone/>
            </a:pPr>
            <a:r>
              <a:rPr lang="en-US" dirty="0" smtClean="0"/>
              <a:t>Good tie-in writing:</a:t>
            </a:r>
          </a:p>
          <a:p>
            <a:pPr marL="514350" indent="-514350">
              <a:buNone/>
            </a:pPr>
            <a:r>
              <a:rPr lang="en-US" dirty="0" smtClean="0"/>
              <a:t>   In the same spirit of friendly objectivity, we are confident that you will want to consider some additional information we have assembled.</a:t>
            </a: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a:buNone/>
            </a:pPr>
            <a:r>
              <a:rPr lang="en-US" dirty="0" smtClean="0"/>
              <a:t>2. </a:t>
            </a:r>
            <a:r>
              <a:rPr lang="en-US" sz="6600" dirty="0" smtClean="0">
                <a:solidFill>
                  <a:srgbClr val="FF0000"/>
                </a:solidFill>
              </a:rPr>
              <a:t>Repetition of key words</a:t>
            </a:r>
            <a:r>
              <a:rPr lang="en-US" sz="6600" dirty="0" smtClean="0"/>
              <a:t>:</a:t>
            </a:r>
          </a:p>
          <a:p>
            <a:r>
              <a:rPr lang="en-US" sz="6600" dirty="0" smtClean="0"/>
              <a:t>It connects thoughts</a:t>
            </a:r>
          </a:p>
          <a:p>
            <a:pPr>
              <a:buNone/>
            </a:pP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a:buNone/>
            </a:pPr>
            <a:r>
              <a:rPr lang="en-US" dirty="0" smtClean="0"/>
              <a:t>3. </a:t>
            </a:r>
            <a:r>
              <a:rPr lang="en-US" sz="6600" dirty="0" smtClean="0">
                <a:solidFill>
                  <a:srgbClr val="FF0000"/>
                </a:solidFill>
              </a:rPr>
              <a:t>Use of pronouns</a:t>
            </a:r>
            <a:r>
              <a:rPr lang="en-US" sz="6600" dirty="0" smtClean="0"/>
              <a:t>:</a:t>
            </a:r>
          </a:p>
          <a:p>
            <a:r>
              <a:rPr lang="en-US" sz="6600" dirty="0" smtClean="0"/>
              <a:t>This, that, these, those, his, her, etc. connect thoughts. Use them properly.</a:t>
            </a:r>
            <a:endParaRPr lang="en-US" sz="66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lnSpcReduction="10000"/>
          </a:bodyPr>
          <a:lstStyle/>
          <a:p>
            <a:pPr algn="ctr">
              <a:buNone/>
            </a:pPr>
            <a:r>
              <a:rPr lang="en-US" dirty="0" smtClean="0"/>
              <a:t>4. </a:t>
            </a:r>
            <a:r>
              <a:rPr lang="en-US" sz="5400" dirty="0" smtClean="0">
                <a:solidFill>
                  <a:srgbClr val="FF0000"/>
                </a:solidFill>
              </a:rPr>
              <a:t>Transitional words:</a:t>
            </a:r>
          </a:p>
          <a:p>
            <a:r>
              <a:rPr lang="en-US" sz="5400" dirty="0" smtClean="0"/>
              <a:t>Use them to bridge ideas</a:t>
            </a:r>
          </a:p>
          <a:p>
            <a:r>
              <a:rPr lang="en-US" sz="5400" dirty="0" smtClean="0"/>
              <a:t>In addition, besides, in spite of, in contrast, however, likewise, thus, therefore, for example, also etc.</a:t>
            </a:r>
          </a:p>
          <a:p>
            <a:pPr>
              <a:buNone/>
            </a:pPr>
            <a:r>
              <a:rPr lang="en-US" sz="3600" dirty="0" smtClean="0"/>
              <a:t>WORD OF CAUTION</a:t>
            </a:r>
            <a:r>
              <a:rPr lang="en-US" sz="5400" dirty="0" smtClean="0"/>
              <a:t>: </a:t>
            </a:r>
            <a:r>
              <a:rPr lang="en-US" sz="5400" dirty="0" smtClean="0">
                <a:solidFill>
                  <a:srgbClr val="FF0000"/>
                </a:solidFill>
              </a:rPr>
              <a:t>Don’t overdo the given suggestion</a:t>
            </a:r>
            <a:r>
              <a:rPr lang="en-US" sz="5400" dirty="0" smtClean="0"/>
              <a:t>.</a:t>
            </a:r>
            <a:endParaRPr lang="en-US" sz="5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TotalTime>
  <Words>1948</Words>
  <Application>Microsoft Office PowerPoint</Application>
  <PresentationFormat>On-screen Show (4:3)</PresentationFormat>
  <Paragraphs>190</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Qualities of effective correspondence</vt:lpstr>
      <vt:lpstr>Objectives of business letters</vt:lpstr>
      <vt:lpstr>Slide 3</vt:lpstr>
      <vt:lpstr>Ctd.</vt:lpstr>
      <vt:lpstr>Conversational style</vt:lpstr>
      <vt:lpstr>Tendency to be formal</vt:lpstr>
      <vt:lpstr>The language of business</vt:lpstr>
      <vt:lpstr>Ctd.</vt:lpstr>
      <vt:lpstr>Don’t use rubber stamps</vt:lpstr>
      <vt:lpstr>Slide 10</vt:lpstr>
      <vt:lpstr>Slide 11</vt:lpstr>
      <vt:lpstr>The You-viewpoint</vt:lpstr>
      <vt:lpstr>Slide 13</vt:lpstr>
      <vt:lpstr>The you-viewpoint illustrated</vt:lpstr>
      <vt:lpstr>Slide 15</vt:lpstr>
      <vt:lpstr>Slide 16</vt:lpstr>
      <vt:lpstr>Accent on positive language</vt:lpstr>
      <vt:lpstr>Slide 18</vt:lpstr>
      <vt:lpstr>An example of negative message</vt:lpstr>
      <vt:lpstr>Improved Message</vt:lpstr>
      <vt:lpstr>Illustration II</vt:lpstr>
      <vt:lpstr>Improved writing</vt:lpstr>
      <vt:lpstr>Slide 23</vt:lpstr>
      <vt:lpstr>Slide 24</vt:lpstr>
      <vt:lpstr>Overall tone of courtesy</vt:lpstr>
      <vt:lpstr>How to achieve courteous tone?</vt:lpstr>
      <vt:lpstr>Slide 27</vt:lpstr>
      <vt:lpstr>Slide 28</vt:lpstr>
      <vt:lpstr>Ctd.</vt:lpstr>
      <vt:lpstr>Slide 30</vt:lpstr>
      <vt:lpstr>Slide 31</vt:lpstr>
      <vt:lpstr>Slide 32</vt:lpstr>
      <vt:lpstr>Slide 33</vt:lpstr>
      <vt:lpstr>Slide 34</vt:lpstr>
      <vt:lpstr>Techniques of Emphasis</vt:lpstr>
      <vt:lpstr>Slide 36</vt:lpstr>
      <vt:lpstr>Slide 37</vt:lpstr>
      <vt:lpstr>Slide 38</vt:lpstr>
      <vt:lpstr>Coherence in the letter</vt:lpstr>
      <vt:lpstr>Ctd.</vt:lpstr>
      <vt:lpstr>Slide 41</vt:lpstr>
      <vt:lpstr>Slide 42</vt:lpstr>
      <vt:lpstr>Slide 43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Qualities of effective correspondence</dc:title>
  <dc:creator>ananta</dc:creator>
  <cp:lastModifiedBy>Dell</cp:lastModifiedBy>
  <cp:revision>36</cp:revision>
  <dcterms:created xsi:type="dcterms:W3CDTF">2006-08-16T00:00:00Z</dcterms:created>
  <dcterms:modified xsi:type="dcterms:W3CDTF">2013-04-26T04:58:56Z</dcterms:modified>
</cp:coreProperties>
</file>