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313" r:id="rId2"/>
    <p:sldId id="315" r:id="rId3"/>
    <p:sldId id="316" r:id="rId4"/>
    <p:sldId id="323" r:id="rId5"/>
    <p:sldId id="324" r:id="rId6"/>
    <p:sldId id="260" r:id="rId7"/>
    <p:sldId id="261" r:id="rId8"/>
    <p:sldId id="262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303" r:id="rId20"/>
    <p:sldId id="276" r:id="rId21"/>
    <p:sldId id="277" r:id="rId22"/>
    <p:sldId id="279" r:id="rId23"/>
    <p:sldId id="302" r:id="rId24"/>
    <p:sldId id="349" r:id="rId25"/>
    <p:sldId id="282" r:id="rId26"/>
    <p:sldId id="281" r:id="rId27"/>
    <p:sldId id="286" r:id="rId28"/>
    <p:sldId id="292" r:id="rId29"/>
    <p:sldId id="295" r:id="rId30"/>
    <p:sldId id="298" r:id="rId31"/>
    <p:sldId id="299" r:id="rId32"/>
    <p:sldId id="325" r:id="rId33"/>
    <p:sldId id="326" r:id="rId34"/>
    <p:sldId id="327" r:id="rId35"/>
    <p:sldId id="328" r:id="rId36"/>
    <p:sldId id="333" r:id="rId37"/>
    <p:sldId id="335" r:id="rId38"/>
    <p:sldId id="350" r:id="rId39"/>
    <p:sldId id="338" r:id="rId40"/>
    <p:sldId id="340" r:id="rId41"/>
    <p:sldId id="352" r:id="rId42"/>
    <p:sldId id="353" r:id="rId4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310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104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C3FE74-5B34-4FE5-A86A-DB09BC5E6D1A}" type="datetimeFigureOut">
              <a:rPr lang="en-US" smtClean="0"/>
              <a:pPr/>
              <a:t>9/22/2013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046C0C-02E7-4921-A383-F0FE212B257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74F8BDD-07FF-4D0A-8F27-C87A7B63732A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5AA5A-17C1-412F-BE42-92C9B49E8D7C}" type="datetimeFigureOut">
              <a:rPr lang="en-US"/>
              <a:pPr>
                <a:defRPr/>
              </a:pPr>
              <a:t>9/22/2013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F1988-BA3F-46DF-92C2-739E4F8F4F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7ACBF-18A5-490F-A05E-4F8A7A523D8E}" type="datetimeFigureOut">
              <a:rPr lang="en-US"/>
              <a:pPr>
                <a:defRPr/>
              </a:pPr>
              <a:t>9/22/2013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34AB0-CD95-44E6-8452-F5B05C775B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D6581-81E0-4821-9AAD-DB125BCFF83E}" type="datetimeFigureOut">
              <a:rPr lang="en-US"/>
              <a:pPr>
                <a:defRPr/>
              </a:pPr>
              <a:t>9/22/2013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20B50-A6CE-4FF1-A936-02B554FD36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F86D58-BAF9-4BCA-8EB0-56B482143A51}" type="datetimeFigureOut">
              <a:rPr lang="en-US"/>
              <a:pPr>
                <a:defRPr/>
              </a:pPr>
              <a:t>9/22/2013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5E32B-19DC-4D7E-95AC-EF549AAFBD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D936A-F970-4D0E-9DD7-1B8D77305092}" type="datetimeFigureOut">
              <a:rPr lang="en-US"/>
              <a:pPr>
                <a:defRPr/>
              </a:pPr>
              <a:t>9/22/2013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024B4-46B0-4D34-AC41-0CD165D327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ED173-B4D5-486D-9463-1D35E92B1E45}" type="datetimeFigureOut">
              <a:rPr lang="en-US"/>
              <a:pPr>
                <a:defRPr/>
              </a:pPr>
              <a:t>9/22/2013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DCEE9-970C-471F-8DEA-0FA58EB16D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F3782-90CF-4BD1-B016-7DCF69A2A243}" type="datetimeFigureOut">
              <a:rPr lang="en-US"/>
              <a:pPr>
                <a:defRPr/>
              </a:pPr>
              <a:t>9/22/2013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9F70-5C76-4751-ACE0-F3A6D27142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670BC-300A-4925-B2C9-7D97B23D4240}" type="datetimeFigureOut">
              <a:rPr lang="en-US"/>
              <a:pPr>
                <a:defRPr/>
              </a:pPr>
              <a:t>9/22/2013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12B4E-E76E-439D-86A3-FA4552D2E8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87F87-815D-48B2-B0D9-701C7F2BC2DB}" type="datetimeFigureOut">
              <a:rPr lang="en-US"/>
              <a:pPr>
                <a:defRPr/>
              </a:pPr>
              <a:t>9/22/2013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188B8-665C-47F1-96EE-8C241EF5A1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7182C-FEB5-4D2D-AC7B-A4BBB0924D5F}" type="datetimeFigureOut">
              <a:rPr lang="en-US"/>
              <a:pPr>
                <a:defRPr/>
              </a:pPr>
              <a:t>9/22/2013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FBE18-A0E9-4915-9BA5-43CD229C60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21DE4-BFCD-415F-A37D-42702C07328A}" type="datetimeFigureOut">
              <a:rPr lang="en-US"/>
              <a:pPr>
                <a:defRPr/>
              </a:pPr>
              <a:t>9/22/2013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6019C-4BB1-4628-AD48-6965486822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D8D34B5-F19C-4DF1-B638-D6C3B8CE7D4F}" type="datetimeFigureOut">
              <a:rPr lang="en-US"/>
              <a:pPr>
                <a:defRPr/>
              </a:pPr>
              <a:t>9/22/2013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C31E605-2D50-4F29-8927-1E60745432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685800" y="1295400"/>
            <a:ext cx="7772400" cy="3886200"/>
          </a:xfrm>
        </p:spPr>
        <p:txBody>
          <a:bodyPr/>
          <a:lstStyle/>
          <a:p>
            <a:pPr eaLnBrk="1" hangingPunct="1"/>
            <a:r>
              <a:rPr lang="en-US" sz="4800" b="1" dirty="0" smtClean="0">
                <a:solidFill>
                  <a:schemeClr val="accent6">
                    <a:lumMod val="75000"/>
                  </a:schemeClr>
                </a:solidFill>
              </a:rPr>
              <a:t>Nonverbal</a:t>
            </a:r>
            <a:br>
              <a:rPr lang="en-US" sz="48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sz="4800" b="1" dirty="0" smtClean="0">
                <a:solidFill>
                  <a:schemeClr val="accent6">
                    <a:lumMod val="75000"/>
                  </a:schemeClr>
                </a:solidFill>
              </a:rPr>
              <a:t>Communication</a:t>
            </a:r>
            <a:br>
              <a:rPr lang="en-US" sz="4800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US" sz="48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153400" cy="990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Action Speaks Louder than Words!!</a:t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US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09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352800" y="2343150"/>
            <a:ext cx="2398713" cy="2990850"/>
          </a:xfr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3962400" y="1981200"/>
            <a:ext cx="10679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  <a:t>ZIDANE</a:t>
            </a: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3429000" y="5334000"/>
            <a:ext cx="3276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He’s probably very angry.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5000" b="1" dirty="0" smtClean="0">
                <a:solidFill>
                  <a:schemeClr val="accent6">
                    <a:lumMod val="75000"/>
                  </a:schemeClr>
                </a:solidFill>
              </a:rPr>
              <a:t>Nonverbal </a:t>
            </a:r>
            <a:br>
              <a:rPr lang="en-US" sz="50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sz="5000" b="1" dirty="0" smtClean="0">
                <a:solidFill>
                  <a:schemeClr val="accent6">
                    <a:lumMod val="75000"/>
                  </a:schemeClr>
                </a:solidFill>
              </a:rPr>
              <a:t>Communication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endParaRPr lang="en-US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US" sz="4000" dirty="0" smtClean="0">
                <a:solidFill>
                  <a:schemeClr val="accent5">
                    <a:lumMod val="50000"/>
                  </a:schemeClr>
                </a:solidFill>
              </a:rPr>
              <a:t>All kinds of human messages/responses expressed without using words</a:t>
            </a:r>
          </a:p>
          <a:p>
            <a:r>
              <a:rPr lang="en-US" sz="4000" dirty="0" smtClean="0">
                <a:solidFill>
                  <a:schemeClr val="accent5">
                    <a:lumMod val="50000"/>
                  </a:schemeClr>
                </a:solidFill>
              </a:rPr>
              <a:t>Expressed both consciously and     unconsciously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Types of Nonverbal</a:t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Communication</a:t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US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	1. Kinesics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	2. Paralanguage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	3.Proxemics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   4. time language</a:t>
            </a:r>
          </a:p>
          <a:p>
            <a:pPr marL="515938" indent="-515938" fontAlgn="auto">
              <a:spcAft>
                <a:spcPts val="0"/>
              </a:spcAft>
              <a:buNone/>
              <a:defRPr/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    5. Physical context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500" dirty="0" smtClean="0"/>
              <a:t/>
            </a:r>
            <a:br>
              <a:rPr lang="en-US" sz="4500" dirty="0" smtClean="0"/>
            </a:br>
            <a:r>
              <a:rPr lang="en-US" sz="4500" b="1" dirty="0" smtClean="0">
                <a:solidFill>
                  <a:schemeClr val="accent6">
                    <a:lumMod val="75000"/>
                  </a:schemeClr>
                </a:solidFill>
              </a:rPr>
              <a:t>Kinesics</a:t>
            </a:r>
            <a:r>
              <a:rPr lang="en-US" sz="4500" dirty="0" smtClean="0"/>
              <a:t/>
            </a:r>
            <a:br>
              <a:rPr lang="en-US" sz="4500" dirty="0" smtClean="0"/>
            </a:br>
            <a:endParaRPr lang="en-US" sz="4500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Body language or kinesics: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		- Body Movement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 		- Gestures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 		- Posture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 		- Facial Expressions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 		- Eye Contact</a:t>
            </a:r>
          </a:p>
          <a:p>
            <a:pPr marL="1081088" indent="-1081088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         - body shape( </a:t>
            </a:r>
            <a:r>
              <a:rPr lang="en-US" dirty="0" err="1" smtClean="0">
                <a:solidFill>
                  <a:schemeClr val="accent5">
                    <a:lumMod val="50000"/>
                  </a:schemeClr>
                </a:solidFill>
              </a:rPr>
              <a:t>ectomorph</a:t>
            </a: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- thin and      tall, endomorph, </a:t>
            </a:r>
            <a:r>
              <a:rPr lang="en-US" dirty="0" err="1" smtClean="0">
                <a:solidFill>
                  <a:schemeClr val="accent5">
                    <a:lumMod val="50000"/>
                  </a:schemeClr>
                </a:solidFill>
              </a:rPr>
              <a:t>mesomorph</a:t>
            </a:r>
            <a:endParaRPr lang="en-US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	“Communication depends heavily on the actions, postures, movements and expression of our bodies“ – by Desmond Morris(1979).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dirty="0" err="1" smtClean="0">
                <a:solidFill>
                  <a:schemeClr val="accent5">
                    <a:lumMod val="50000"/>
                  </a:schemeClr>
                </a:solidFill>
              </a:rPr>
              <a:t>Walzlawick</a:t>
            </a: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 wrote: You can not </a:t>
            </a:r>
            <a:r>
              <a:rPr lang="en-US" dirty="0" err="1" smtClean="0">
                <a:solidFill>
                  <a:schemeClr val="accent5">
                    <a:lumMod val="50000"/>
                  </a:schemeClr>
                </a:solidFill>
              </a:rPr>
              <a:t>not</a:t>
            </a: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 communicate.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525963"/>
          </a:xfrm>
        </p:spPr>
        <p:txBody>
          <a:bodyPr/>
          <a:lstStyle/>
          <a:p>
            <a:endParaRPr lang="en-US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In spite of your intelligence you may not get a job.</a:t>
            </a:r>
          </a:p>
          <a:p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Even though you are not a best scorer, you may get a good job by your nonverbal behavior</a:t>
            </a:r>
          </a:p>
        </p:txBody>
      </p:sp>
      <p:sp>
        <p:nvSpPr>
          <p:cNvPr id="4" name="Rectangle 3"/>
          <p:cNvSpPr/>
          <p:nvPr/>
        </p:nvSpPr>
        <p:spPr>
          <a:xfrm>
            <a:off x="381000" y="457200"/>
            <a:ext cx="86106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Bradley Hand ITC" pitchFamily="66" charset="0"/>
              </a:rPr>
              <a:t>Be Aware About Your Body Language</a:t>
            </a:r>
            <a:br>
              <a:rPr lang="en-US" sz="4000" b="1" dirty="0" smtClean="0">
                <a:solidFill>
                  <a:srgbClr val="FF0000"/>
                </a:solidFill>
                <a:latin typeface="Bradley Hand ITC" pitchFamily="66" charset="0"/>
              </a:rPr>
            </a:br>
            <a:endParaRPr lang="en-US" sz="4000" b="1" dirty="0">
              <a:solidFill>
                <a:srgbClr val="FF0000"/>
              </a:solidFill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5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0"/>
            <a:ext cx="8229600" cy="35814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</a:rPr>
              <a:t>Before people started speaking languages. </a:t>
            </a:r>
            <a:br>
              <a:rPr lang="en-US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</a:rPr>
              <a:t>Gestures </a:t>
            </a:r>
            <a:br>
              <a:rPr lang="en-US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</a:rPr>
              <a:t>were  the only medium of communication &amp; of revealing one’s intensions </a:t>
            </a:r>
            <a:endParaRPr lang="en-US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6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229600" cy="46482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rgbClr val="7030A0"/>
                </a:solidFill>
              </a:rPr>
              <a:t>Gestures may not be inborn 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as crying , shouting etc. </a:t>
            </a:r>
            <a:br>
              <a:rPr lang="en-US" b="1" dirty="0" smtClean="0"/>
            </a:br>
            <a:r>
              <a:rPr lang="en-US" b="1" dirty="0" smtClean="0"/>
              <a:t>Some gestures </a:t>
            </a:r>
            <a:br>
              <a:rPr lang="en-US" b="1" dirty="0" smtClean="0"/>
            </a:br>
            <a:r>
              <a:rPr lang="en-US" b="1" dirty="0" smtClean="0">
                <a:solidFill>
                  <a:srgbClr val="FF0000"/>
                </a:solidFill>
              </a:rPr>
              <a:t>however are genetic; 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4900" b="1" dirty="0" smtClean="0">
                <a:solidFill>
                  <a:srgbClr val="00B050"/>
                </a:solidFill>
              </a:rPr>
              <a:t>where as some are learnt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 and </a:t>
            </a:r>
            <a:br>
              <a:rPr lang="en-US" b="1" dirty="0" smtClean="0"/>
            </a:br>
            <a:r>
              <a:rPr lang="en-US" b="1" dirty="0" smtClean="0">
                <a:solidFill>
                  <a:srgbClr val="00B0F0"/>
                </a:solidFill>
              </a:rPr>
              <a:t>few are related to one’s culture</a:t>
            </a:r>
            <a:endParaRPr lang="en-US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600" b="1" smtClean="0">
                <a:solidFill>
                  <a:srgbClr val="FFFF00"/>
                </a:solidFill>
              </a:rPr>
              <a:t>Fear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b="1" dirty="0" smtClean="0">
                <a:solidFill>
                  <a:srgbClr val="00B0F0"/>
                </a:solidFill>
              </a:rPr>
              <a:t>Anger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dirty="0" smtClean="0"/>
              <a:t>                      Surprise</a:t>
            </a:r>
            <a:br>
              <a:rPr lang="en-US" sz="4800" b="1" dirty="0" smtClean="0"/>
            </a:br>
            <a:endParaRPr lang="en-US" sz="4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91200" cy="1143000"/>
          </a:xfrm>
        </p:spPr>
        <p:txBody>
          <a:bodyPr/>
          <a:lstStyle/>
          <a:p>
            <a:r>
              <a:rPr lang="en-US" sz="4800" b="1" smtClean="0"/>
              <a:t>Happiness</a:t>
            </a:r>
            <a:br>
              <a:rPr lang="en-US" sz="4800" b="1" smtClean="0"/>
            </a:br>
            <a:endParaRPr lang="en-US" sz="48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800" b="1" dirty="0" smtClean="0">
                <a:solidFill>
                  <a:srgbClr val="00B0F0"/>
                </a:solidFill>
              </a:rPr>
              <a:t>Disgust</a:t>
            </a:r>
            <a:br>
              <a:rPr lang="en-US" sz="4800" b="1" dirty="0" smtClean="0">
                <a:solidFill>
                  <a:srgbClr val="00B0F0"/>
                </a:solidFill>
              </a:rPr>
            </a:br>
            <a:endParaRPr lang="en-US" sz="48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chemeClr val="bg1"/>
                </a:solidFill>
              </a:rPr>
              <a:t/>
            </a:r>
            <a:br>
              <a:rPr lang="en-US" b="1" smtClean="0">
                <a:solidFill>
                  <a:schemeClr val="bg1"/>
                </a:solidFill>
              </a:rPr>
            </a:br>
            <a:r>
              <a:rPr lang="en-US" b="1" smtClean="0">
                <a:solidFill>
                  <a:schemeClr val="bg1"/>
                </a:solidFill>
              </a:rPr>
              <a:t>Sadness</a:t>
            </a:r>
            <a:br>
              <a:rPr lang="en-US" b="1" smtClean="0">
                <a:solidFill>
                  <a:schemeClr val="bg1"/>
                </a:solidFill>
              </a:rPr>
            </a:br>
            <a:endParaRPr lang="en-US" b="1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en-US" sz="54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/>
            </a:r>
            <a:br>
              <a:rPr lang="en-US" sz="54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en-US" sz="54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Telling a Lie</a:t>
            </a:r>
            <a:br>
              <a:rPr lang="en-US" sz="54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endParaRPr lang="en-US" sz="5400" b="1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rgbClr val="FF0000"/>
                </a:solidFill>
              </a:rPr>
              <a:t>Attention</a:t>
            </a:r>
            <a:br>
              <a:rPr lang="en-US" b="1" dirty="0" smtClean="0">
                <a:solidFill>
                  <a:srgbClr val="FF0000"/>
                </a:solidFill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6000"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Fear or Frustration</a:t>
            </a:r>
            <a:br>
              <a:rPr lang="en-US" b="1" dirty="0" smtClean="0">
                <a:solidFill>
                  <a:schemeClr val="bg1"/>
                </a:solidFill>
              </a:rPr>
            </a:br>
            <a:endParaRPr lang="en-US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Winning Face</a:t>
            </a:r>
            <a:br>
              <a:rPr lang="en-US" b="1" dirty="0" smtClean="0"/>
            </a:b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381000"/>
            <a:ext cx="2895600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500" b="1" dirty="0" smtClean="0">
                <a:solidFill>
                  <a:schemeClr val="accent5">
                    <a:lumMod val="75000"/>
                  </a:schemeClr>
                </a:solidFill>
                <a:latin typeface="+mj-lt"/>
              </a:rPr>
              <a:t>Eye Contact</a:t>
            </a:r>
            <a:endParaRPr lang="en-US" sz="3500" b="1" dirty="0">
              <a:solidFill>
                <a:schemeClr val="accent5">
                  <a:lumMod val="75000"/>
                </a:schemeClr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819400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rgbClr val="9999FF"/>
                </a:solidFill>
              </a:rPr>
              <a:t>Eyes which can find out the behavior</a:t>
            </a:r>
            <a:endParaRPr lang="en-US" b="1" dirty="0">
              <a:solidFill>
                <a:srgbClr val="9999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810000"/>
            <a:ext cx="5943600" cy="20574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2200" dirty="0" smtClean="0"/>
              <a:t/>
            </a:r>
            <a:br>
              <a:rPr lang="en-US" sz="2200" dirty="0" smtClean="0"/>
            </a:br>
            <a:r>
              <a:rPr lang="en-US" sz="2200" dirty="0" smtClean="0"/>
              <a:t/>
            </a:r>
            <a:br>
              <a:rPr lang="en-US" sz="2200" dirty="0" smtClean="0"/>
            </a:br>
            <a:r>
              <a:rPr lang="en-US" sz="2200" dirty="0" smtClean="0"/>
              <a:t/>
            </a:r>
            <a:br>
              <a:rPr lang="en-US" sz="2200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1219200" y="685800"/>
            <a:ext cx="39624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 b="1">
                <a:solidFill>
                  <a:srgbClr val="FF0000"/>
                </a:solidFill>
                <a:latin typeface="Bradley Hand ITC" pitchFamily="66" charset="0"/>
              </a:rPr>
              <a:t>Eye is the window of the mind</a:t>
            </a:r>
            <a:endParaRPr lang="en-US" sz="3600"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7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1371600" y="304800"/>
            <a:ext cx="7543800" cy="1905000"/>
          </a:xfrm>
        </p:spPr>
        <p:txBody>
          <a:bodyPr/>
          <a:lstStyle/>
          <a:p>
            <a:r>
              <a:rPr lang="en-US" sz="3500" b="1" dirty="0" smtClean="0">
                <a:solidFill>
                  <a:srgbClr val="002060"/>
                </a:solidFill>
              </a:rPr>
              <a:t>Maintaining good eye contact shows </a:t>
            </a:r>
            <a:br>
              <a:rPr lang="en-US" sz="3500" b="1" dirty="0" smtClean="0">
                <a:solidFill>
                  <a:srgbClr val="002060"/>
                </a:solidFill>
              </a:rPr>
            </a:br>
            <a:r>
              <a:rPr lang="en-US" sz="3500" b="1" dirty="0" smtClean="0">
                <a:solidFill>
                  <a:srgbClr val="002060"/>
                </a:solidFill>
              </a:rPr>
              <a:t>respect and interest in </a:t>
            </a:r>
            <a:br>
              <a:rPr lang="en-US" sz="3500" b="1" dirty="0" smtClean="0">
                <a:solidFill>
                  <a:srgbClr val="002060"/>
                </a:solidFill>
              </a:rPr>
            </a:br>
            <a:r>
              <a:rPr lang="en-US" sz="3500" b="1" dirty="0" smtClean="0">
                <a:solidFill>
                  <a:srgbClr val="002060"/>
                </a:solidFill>
              </a:rPr>
              <a:t>what they have to say.</a:t>
            </a:r>
            <a:br>
              <a:rPr lang="en-US" sz="3500" b="1" dirty="0" smtClean="0">
                <a:solidFill>
                  <a:srgbClr val="002060"/>
                </a:solidFill>
              </a:rPr>
            </a:br>
            <a:endParaRPr lang="en-US" sz="3500" b="1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• </a:t>
            </a:r>
            <a:r>
              <a:rPr lang="en-US" sz="3300" dirty="0" smtClean="0">
                <a:solidFill>
                  <a:schemeClr val="accent5">
                    <a:lumMod val="50000"/>
                  </a:schemeClr>
                </a:solidFill>
              </a:rPr>
              <a:t>Western cultures — see direct eye to eye contact as positive (advise children to look a person in the eyes). But within USA, African-Americans use more eye contact when talking and less when listening. </a:t>
            </a:r>
          </a:p>
          <a:p>
            <a:pPr>
              <a:buFont typeface="Arial" charset="0"/>
              <a:buNone/>
            </a:pPr>
            <a:r>
              <a:rPr lang="es-ES" dirty="0" smtClean="0">
                <a:solidFill>
                  <a:schemeClr val="accent5">
                    <a:lumMod val="50000"/>
                  </a:schemeClr>
                </a:solidFill>
              </a:rPr>
              <a:t>• Nepal, </a:t>
            </a:r>
            <a:r>
              <a:rPr lang="es-ES" sz="3300" dirty="0" err="1" smtClean="0">
                <a:solidFill>
                  <a:schemeClr val="accent5">
                    <a:lumMod val="50000"/>
                  </a:schemeClr>
                </a:solidFill>
              </a:rPr>
              <a:t>Japan</a:t>
            </a:r>
            <a:r>
              <a:rPr lang="es-ES" sz="3300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es-ES" sz="3300" dirty="0" err="1" smtClean="0">
                <a:solidFill>
                  <a:schemeClr val="accent5">
                    <a:lumMod val="50000"/>
                  </a:schemeClr>
                </a:solidFill>
              </a:rPr>
              <a:t>Africa</a:t>
            </a:r>
            <a:r>
              <a:rPr lang="es-ES" sz="3300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es-ES" sz="3300" dirty="0" err="1" smtClean="0">
                <a:solidFill>
                  <a:schemeClr val="accent5">
                    <a:lumMod val="50000"/>
                  </a:schemeClr>
                </a:solidFill>
              </a:rPr>
              <a:t>Latin</a:t>
            </a:r>
            <a:r>
              <a:rPr lang="es-ES" sz="3300" dirty="0" smtClean="0">
                <a:solidFill>
                  <a:schemeClr val="accent5">
                    <a:lumMod val="50000"/>
                  </a:schemeClr>
                </a:solidFill>
              </a:rPr>
              <a:t> American, </a:t>
            </a:r>
            <a:r>
              <a:rPr lang="es-ES" sz="3300" dirty="0" err="1" smtClean="0">
                <a:solidFill>
                  <a:schemeClr val="accent5">
                    <a:lumMod val="50000"/>
                  </a:schemeClr>
                </a:solidFill>
              </a:rPr>
              <a:t>Caribbean</a:t>
            </a:r>
            <a:r>
              <a:rPr lang="es-ES" sz="33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3300" dirty="0" smtClean="0">
                <a:solidFill>
                  <a:schemeClr val="accent5">
                    <a:lumMod val="50000"/>
                  </a:schemeClr>
                </a:solidFill>
              </a:rPr>
              <a:t>avoid eye contact to show respect.</a:t>
            </a:r>
          </a:p>
          <a:p>
            <a:endParaRPr lang="en-US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Palm facing down indicates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457200" y="2590800"/>
            <a:ext cx="8229600" cy="3535363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en-US" sz="4800" smtClean="0">
                <a:solidFill>
                  <a:schemeClr val="accent5">
                    <a:lumMod val="50000"/>
                  </a:schemeClr>
                </a:solidFill>
              </a:rPr>
              <a:t>Telling some body to sit down</a:t>
            </a:r>
          </a:p>
          <a:p>
            <a:pPr algn="ctr">
              <a:buFont typeface="Arial" charset="0"/>
              <a:buNone/>
            </a:pPr>
            <a:r>
              <a:rPr lang="en-US" sz="4800" smtClean="0">
                <a:solidFill>
                  <a:schemeClr val="accent5">
                    <a:lumMod val="50000"/>
                  </a:schemeClr>
                </a:solidFill>
              </a:rPr>
              <a:t> or </a:t>
            </a:r>
          </a:p>
          <a:p>
            <a:pPr algn="ctr">
              <a:buFont typeface="Arial" charset="0"/>
              <a:buNone/>
            </a:pPr>
            <a:r>
              <a:rPr lang="en-US" sz="4800" smtClean="0">
                <a:solidFill>
                  <a:schemeClr val="accent5">
                    <a:lumMod val="50000"/>
                  </a:schemeClr>
                </a:solidFill>
              </a:rPr>
              <a:t>stopping some body</a:t>
            </a:r>
            <a:endParaRPr lang="en-US" smtClean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rgbClr val="00B050"/>
                </a:solidFill>
              </a:rPr>
              <a:t>Facing down position</a:t>
            </a:r>
            <a:br>
              <a:rPr lang="en-US" dirty="0" smtClean="0">
                <a:solidFill>
                  <a:srgbClr val="00B050"/>
                </a:solidFill>
              </a:rPr>
            </a:b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sz="2800" dirty="0" smtClean="0">
                <a:solidFill>
                  <a:srgbClr val="00B050"/>
                </a:solidFill>
                <a:latin typeface="Bradley Hand ITC" pitchFamily="66" charset="0"/>
              </a:rPr>
              <a:t>(request with authority )</a:t>
            </a:r>
            <a:endParaRPr lang="en-US" sz="2800" dirty="0">
              <a:solidFill>
                <a:srgbClr val="00B050"/>
              </a:solidFill>
              <a:latin typeface="Bradley Hand ITC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066800"/>
            <a:ext cx="7772400" cy="1500188"/>
          </a:xfrm>
        </p:spPr>
        <p:txBody>
          <a:bodyPr rtlCol="0">
            <a:normAutofit lnSpcReduction="1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400" dirty="0" smtClean="0">
                <a:solidFill>
                  <a:srgbClr val="00B050"/>
                </a:solidFill>
              </a:rPr>
              <a:t>Facing up position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400" b="1" dirty="0" smtClean="0">
                <a:solidFill>
                  <a:srgbClr val="002060"/>
                </a:solidFill>
              </a:rPr>
              <a:t> </a:t>
            </a:r>
            <a:r>
              <a:rPr lang="en-US" sz="4400" b="1" dirty="0" smtClean="0">
                <a:solidFill>
                  <a:srgbClr val="002060"/>
                </a:solidFill>
                <a:latin typeface="Bradley Hand ITC" pitchFamily="66" charset="0"/>
              </a:rPr>
              <a:t>(gesture of submission)</a:t>
            </a:r>
            <a:endParaRPr lang="en-US" sz="4400" b="1" dirty="0">
              <a:solidFill>
                <a:srgbClr val="002060"/>
              </a:solidFill>
              <a:latin typeface="Bradley Hand ITC" pitchFamily="66" charset="0"/>
            </a:endParaRPr>
          </a:p>
        </p:txBody>
      </p:sp>
      <p:pic>
        <p:nvPicPr>
          <p:cNvPr id="30724" name="Picture 2" descr="C:\Documents and Settings\bharathan\My Documents\My Pictures\bodylangu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352925"/>
            <a:ext cx="1676400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3" descr="C:\Documents and Settings\bharathan\My Documents\My Pictures\ist2_6058296-open-han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0"/>
            <a:ext cx="1828800" cy="274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12838"/>
          </a:xfrm>
        </p:spPr>
        <p:txBody>
          <a:bodyPr/>
          <a:lstStyle/>
          <a:p>
            <a:r>
              <a:rPr lang="en-US" sz="4800" b="1" smtClean="0">
                <a:solidFill>
                  <a:srgbClr val="FF0000"/>
                </a:solidFill>
              </a:rPr>
              <a:t>Equality</a:t>
            </a:r>
            <a:br>
              <a:rPr lang="en-US" sz="4800" b="1" smtClean="0">
                <a:solidFill>
                  <a:srgbClr val="FF0000"/>
                </a:solidFill>
              </a:rPr>
            </a:br>
            <a:endParaRPr lang="en-US" sz="4800" b="1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5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305800" cy="1905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</a:rPr>
              <a:t>When a person rubs his palms together he is communicating something positive</a:t>
            </a:r>
            <a:endParaRPr lang="en-US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0963" name="Rectangle 2"/>
          <p:cNvSpPr>
            <a:spLocks noChangeArrowheads="1"/>
          </p:cNvSpPr>
          <p:nvPr/>
        </p:nvSpPr>
        <p:spPr bwMode="auto">
          <a:xfrm>
            <a:off x="1752600" y="4800600"/>
            <a:ext cx="457200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400" dirty="0">
                <a:solidFill>
                  <a:srgbClr val="FF0000"/>
                </a:solidFill>
                <a:latin typeface="+mn-lt"/>
              </a:rPr>
              <a:t>News of success </a:t>
            </a:r>
          </a:p>
          <a:p>
            <a:pPr algn="ctr"/>
            <a:r>
              <a:rPr lang="en-US" sz="3400" dirty="0">
                <a:solidFill>
                  <a:srgbClr val="FF0000"/>
                </a:solidFill>
                <a:latin typeface="+mn-lt"/>
              </a:rPr>
              <a:t>Cheerful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981200"/>
            <a:ext cx="8229600" cy="1828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If a person </a:t>
            </a:r>
            <a:r>
              <a:rPr lang="en-US" b="1" dirty="0" smtClean="0">
                <a:solidFill>
                  <a:schemeClr val="bg1"/>
                </a:solidFill>
              </a:rPr>
              <a:t>Sits back , crosses her arms and legs, it is definite that her decision is negative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7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Gripping arms around the body tightly indicates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7107" name="Rectangle 2"/>
          <p:cNvSpPr>
            <a:spLocks noChangeArrowheads="1"/>
          </p:cNvSpPr>
          <p:nvPr/>
        </p:nvSpPr>
        <p:spPr bwMode="auto">
          <a:xfrm>
            <a:off x="1219200" y="5105400"/>
            <a:ext cx="6477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…the 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person is waiting for a call or anxious to know a thing that is unfamiliar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3200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Fold</a:t>
            </a:r>
            <a:r>
              <a:rPr lang="en-US" b="1" dirty="0" smtClean="0">
                <a:solidFill>
                  <a:schemeClr val="bg1"/>
                </a:solidFill>
              </a:rPr>
              <a:t>ing arms  indicates the social status also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8131" name="Rectangle 2"/>
          <p:cNvSpPr>
            <a:spLocks noChangeArrowheads="1"/>
          </p:cNvSpPr>
          <p:nvPr/>
        </p:nvSpPr>
        <p:spPr bwMode="auto">
          <a:xfrm>
            <a:off x="2362200" y="5257800"/>
            <a:ext cx="4572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+mn-lt"/>
              </a:rPr>
              <a:t>Boss intends to speak to his juniors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2. Time language</a:t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US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• The study of our use of time</a:t>
            </a:r>
          </a:p>
          <a:p>
            <a:pPr indent="4763" eaLnBrk="1" fontAlgn="auto" hangingPunct="1">
              <a:spcAft>
                <a:spcPts val="0"/>
              </a:spcAft>
              <a:buFont typeface="Wingdings" pitchFamily="2" charset="2"/>
              <a:buChar char="ü"/>
              <a:tabLst>
                <a:tab pos="739775" algn="l"/>
              </a:tabLst>
              <a:defRPr/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	Ancient cultures have established their own system in measuring time which differs from 	one to another.</a:t>
            </a:r>
          </a:p>
          <a:p>
            <a:pPr marL="682625" indent="57150" eaLnBrk="1" fontAlgn="auto" hangingPunct="1">
              <a:spcAft>
                <a:spcPts val="0"/>
              </a:spcAft>
              <a:tabLst>
                <a:tab pos="465138" algn="l"/>
                <a:tab pos="1030288" algn="l"/>
              </a:tabLst>
              <a:defRPr/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	Example 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		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</a:rPr>
              <a:t>Muslims  use moon-based calendar system.</a:t>
            </a:r>
          </a:p>
          <a:p>
            <a:pPr indent="4763" eaLnBrk="1" fontAlgn="auto" hangingPunct="1">
              <a:spcAft>
                <a:spcPts val="0"/>
              </a:spcAft>
              <a:buFont typeface="Wingdings" pitchFamily="2" charset="2"/>
              <a:buChar char="ü"/>
              <a:tabLst>
                <a:tab pos="739775" algn="l"/>
              </a:tabLst>
              <a:defRPr/>
            </a:pP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</a:rPr>
              <a:t>	</a:t>
            </a:r>
            <a:r>
              <a:rPr lang="en-US" sz="3100" dirty="0" smtClean="0">
                <a:solidFill>
                  <a:schemeClr val="accent5">
                    <a:lumMod val="50000"/>
                  </a:schemeClr>
                </a:solidFill>
              </a:rPr>
              <a:t>The usage of time varies from culture to culture.</a:t>
            </a:r>
          </a:p>
          <a:p>
            <a:pPr marL="677863" indent="339725" eaLnBrk="1" fontAlgn="auto" hangingPunct="1">
              <a:spcAft>
                <a:spcPts val="0"/>
              </a:spcAft>
              <a:tabLst>
                <a:tab pos="1030288" algn="l"/>
              </a:tabLst>
              <a:defRPr/>
            </a:pPr>
            <a:r>
              <a:rPr lang="en-US" sz="3100" dirty="0" smtClean="0">
                <a:solidFill>
                  <a:schemeClr val="accent5">
                    <a:lumMod val="50000"/>
                  </a:schemeClr>
                </a:solidFill>
              </a:rPr>
              <a:t>	Example :</a:t>
            </a:r>
          </a:p>
          <a:p>
            <a:pPr lvl="1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		Arabs engage in up to half an hour of informal 	conversation before turning to business.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3. Paralanguage(like language)</a:t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US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" y="1219200"/>
            <a:ext cx="4344988" cy="4906963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</a:rPr>
              <a:t>Paralanguage include the following: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</a:rPr>
              <a:t>	- Vocal characterizers such as laughter and sobs.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</a:rPr>
              <a:t>	- Vocal qualifiers, such as intensity(loud/soft), pitch (high/low), extent (clipping).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</a:rPr>
              <a:t>	- Vocal segregates, such as  </a:t>
            </a:r>
            <a:r>
              <a:rPr lang="de-DE" sz="2800" dirty="0" smtClean="0">
                <a:solidFill>
                  <a:schemeClr val="accent5">
                    <a:lumMod val="50000"/>
                  </a:schemeClr>
                </a:solidFill>
              </a:rPr>
              <a:t>“Uh“, “Um“ and “ Uh-huh“.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5800" y="1143000"/>
            <a:ext cx="4041775" cy="639763"/>
          </a:xfrm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i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i="1" dirty="0" smtClean="0">
                <a:solidFill>
                  <a:schemeClr val="accent5">
                    <a:lumMod val="50000"/>
                  </a:schemeClr>
                </a:solidFill>
              </a:rPr>
              <a:t>Examples: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1600200"/>
            <a:ext cx="4419599" cy="5257800"/>
          </a:xfrm>
        </p:spPr>
        <p:txBody>
          <a:bodyPr rtlCol="0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6000" dirty="0" smtClean="0">
                <a:solidFill>
                  <a:schemeClr val="accent5">
                    <a:lumMod val="50000"/>
                  </a:schemeClr>
                </a:solidFill>
              </a:rPr>
              <a:t>•</a:t>
            </a: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9200" dirty="0" smtClean="0">
                <a:solidFill>
                  <a:schemeClr val="accent5">
                    <a:lumMod val="50000"/>
                  </a:schemeClr>
                </a:solidFill>
              </a:rPr>
              <a:t>Loudness indicates strength in Arabic cultures, indicates confidence and authority to the Germans and softness indicates weakness;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9200" dirty="0" smtClean="0">
                <a:solidFill>
                  <a:schemeClr val="accent5">
                    <a:lumMod val="50000"/>
                  </a:schemeClr>
                </a:solidFill>
              </a:rPr>
              <a:t>• But it is opposite to Asian culture. Loudness indicates impoliteness to the Nepalese/Thais indicates loss of control to the Japanese. Generally, one learns not to “shout” in Asia for nearly any reason.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9200" dirty="0" smtClean="0">
                <a:solidFill>
                  <a:schemeClr val="accent5">
                    <a:lumMod val="50000"/>
                  </a:schemeClr>
                </a:solidFill>
              </a:rPr>
              <a:t>• Gender based as well: women tend to speak higher and more softly than men.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6000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sz="48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sz="4800" b="1" dirty="0" smtClean="0">
                <a:solidFill>
                  <a:schemeClr val="accent6">
                    <a:lumMod val="75000"/>
                  </a:schemeClr>
                </a:solidFill>
              </a:rPr>
              <a:t>4. </a:t>
            </a:r>
            <a:r>
              <a:rPr lang="en-US" sz="4800" b="1" dirty="0" err="1" smtClean="0">
                <a:solidFill>
                  <a:schemeClr val="accent6">
                    <a:lumMod val="75000"/>
                  </a:schemeClr>
                </a:solidFill>
              </a:rPr>
              <a:t>Proxemics</a:t>
            </a:r>
            <a:endParaRPr lang="en-US" sz="48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The study of our use of personal distance is </a:t>
            </a:r>
            <a:r>
              <a:rPr lang="en-US" dirty="0" err="1" smtClean="0">
                <a:solidFill>
                  <a:schemeClr val="accent5">
                    <a:lumMod val="50000"/>
                  </a:schemeClr>
                </a:solidFill>
              </a:rPr>
              <a:t>proxemics</a:t>
            </a: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  <a:p>
            <a:pPr eaLnBrk="1" hangingPunct="1">
              <a:lnSpc>
                <a:spcPct val="150000"/>
              </a:lnSpc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“Cultures differ substantially in their use of personal space” – Edward Hall (1959).</a:t>
            </a:r>
          </a:p>
          <a:p>
            <a:pPr eaLnBrk="1" hangingPunct="1"/>
            <a:endParaRPr lang="en-US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b="1" dirty="0" err="1" smtClean="0">
                <a:solidFill>
                  <a:schemeClr val="accent6">
                    <a:lumMod val="75000"/>
                  </a:schemeClr>
                </a:solidFill>
              </a:rPr>
              <a:t>Proxemics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 …</a:t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US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04800" y="1096963"/>
          <a:ext cx="8229600" cy="5958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24000"/>
                <a:gridCol w="2286000"/>
                <a:gridCol w="2819400"/>
                <a:gridCol w="1600200"/>
              </a:tblGrid>
              <a:tr h="5943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kern="1200" baseline="0" dirty="0" smtClean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  <a:p>
                      <a:endParaRPr lang="en-US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Distance</a:t>
                      </a:r>
                    </a:p>
                    <a:p>
                      <a:endParaRPr lang="en-US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Description</a:t>
                      </a:r>
                    </a:p>
                    <a:p>
                      <a:endParaRPr lang="en-US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Voice</a:t>
                      </a:r>
                      <a:endParaRPr lang="en-US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1120">
                <a:tc>
                  <a:txBody>
                    <a:bodyPr/>
                    <a:lstStyle/>
                    <a:p>
                      <a:endParaRPr lang="en-US" sz="2400" dirty="0" smtClean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en-US" sz="24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Intimate </a:t>
                      </a:r>
                      <a:endParaRPr lang="en-US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 kern="1200" baseline="0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240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Touching to 18</a:t>
                      </a:r>
                    </a:p>
                    <a:p>
                      <a:r>
                        <a:rPr lang="en-US" sz="240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inches</a:t>
                      </a:r>
                    </a:p>
                    <a:p>
                      <a:endParaRPr lang="en-US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Private situation</a:t>
                      </a:r>
                    </a:p>
                    <a:p>
                      <a:r>
                        <a:rPr lang="en-US" sz="240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with people who</a:t>
                      </a:r>
                    </a:p>
                    <a:p>
                      <a:r>
                        <a:rPr lang="en-US" sz="240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are emotionally</a:t>
                      </a:r>
                    </a:p>
                    <a:p>
                      <a:r>
                        <a:rPr lang="en-US" sz="240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Close.</a:t>
                      </a:r>
                      <a:endParaRPr lang="en-US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kern="1200" baseline="0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whisper</a:t>
                      </a:r>
                    </a:p>
                    <a:p>
                      <a:endParaRPr lang="en-US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Personal </a:t>
                      </a:r>
                      <a:endParaRPr lang="en-US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18 inches to 4</a:t>
                      </a:r>
                    </a:p>
                    <a:p>
                      <a:r>
                        <a:rPr lang="en-US" sz="240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feet</a:t>
                      </a:r>
                      <a:endParaRPr lang="en-US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Handshake</a:t>
                      </a:r>
                    </a:p>
                    <a:p>
                      <a:r>
                        <a:rPr lang="en-US" sz="240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Distance.</a:t>
                      </a:r>
                      <a:endParaRPr lang="en-US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Soft voice</a:t>
                      </a:r>
                    </a:p>
                    <a:p>
                      <a:endParaRPr lang="en-US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3960">
                <a:tc>
                  <a:txBody>
                    <a:bodyPr/>
                    <a:lstStyle/>
                    <a:p>
                      <a:endParaRPr lang="en-US" sz="2400" dirty="0" smtClean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en-US" sz="24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Social</a:t>
                      </a:r>
                      <a:endParaRPr lang="en-US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kern="1200" baseline="0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 to 12 feet</a:t>
                      </a:r>
                    </a:p>
                    <a:p>
                      <a:endParaRPr lang="en-US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Distance between customers and people.</a:t>
                      </a:r>
                      <a:endParaRPr lang="en-US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kern="1200" baseline="0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Full voice</a:t>
                      </a:r>
                    </a:p>
                    <a:p>
                      <a:endParaRPr lang="en-US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6637">
                <a:tc>
                  <a:txBody>
                    <a:bodyPr/>
                    <a:lstStyle/>
                    <a:p>
                      <a:endParaRPr lang="en-US" sz="2400" dirty="0" smtClean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en-US" sz="24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Public</a:t>
                      </a:r>
                      <a:endParaRPr lang="en-US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kern="1200" baseline="0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12 feet</a:t>
                      </a:r>
                    </a:p>
                    <a:p>
                      <a:endParaRPr lang="en-US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Teacher in a classroom.</a:t>
                      </a:r>
                    </a:p>
                    <a:p>
                      <a:endParaRPr lang="en-US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kern="1200" baseline="0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endParaRPr lang="en-US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/>
            <a:r>
              <a:rPr lang="en-US" sz="4800" b="1" dirty="0" smtClean="0">
                <a:solidFill>
                  <a:srgbClr val="002060"/>
                </a:solidFill>
              </a:rPr>
              <a:t>5. Physical Context</a:t>
            </a: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381000" y="0"/>
            <a:ext cx="8763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31775" indent="-231775">
              <a:defRPr/>
            </a:pPr>
            <a:endParaRPr lang="en-US" sz="2800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  <a:p>
            <a:pPr>
              <a:defRPr/>
            </a:pPr>
            <a:r>
              <a:rPr lang="en-US" sz="28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–</a:t>
            </a:r>
            <a:r>
              <a:rPr lang="en-US" sz="2800" i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.</a:t>
            </a:r>
            <a:endParaRPr lang="en-US" sz="2800" i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5105400" y="4953000"/>
            <a:ext cx="7318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/>
              <a:t>Agora</a:t>
            </a:r>
          </a:p>
        </p:txBody>
      </p:sp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7772400" y="4572000"/>
            <a:ext cx="6397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/>
              <a:t>Pnyx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943600"/>
          </a:xfrm>
        </p:spPr>
        <p:txBody>
          <a:bodyPr/>
          <a:lstStyle/>
          <a:p>
            <a:r>
              <a:rPr lang="en-US" dirty="0" smtClean="0"/>
              <a:t>How color, lay out , design etc. communicate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Color</a:t>
            </a:r>
            <a:r>
              <a:rPr lang="en-US" dirty="0" smtClean="0"/>
              <a:t>: it can project certain mood or feeling</a:t>
            </a:r>
          </a:p>
          <a:p>
            <a:r>
              <a:rPr lang="en-US" dirty="0" smtClean="0"/>
              <a:t>Black, grey- negative</a:t>
            </a:r>
          </a:p>
          <a:p>
            <a:r>
              <a:rPr lang="en-US" dirty="0" smtClean="0"/>
              <a:t>Blue, yellow- pleasant</a:t>
            </a:r>
          </a:p>
          <a:p>
            <a:pPr>
              <a:buNone/>
            </a:pPr>
            <a:r>
              <a:rPr lang="en-US" dirty="0" smtClean="0"/>
              <a:t>  </a:t>
            </a:r>
            <a:r>
              <a:rPr lang="en-US" dirty="0" smtClean="0">
                <a:solidFill>
                  <a:srgbClr val="FF0000"/>
                </a:solidFill>
              </a:rPr>
              <a:t>Lay out and design</a:t>
            </a:r>
          </a:p>
          <a:p>
            <a:r>
              <a:rPr lang="en-US" dirty="0" smtClean="0"/>
              <a:t>Carpeting, arrangement of desk and bench, office size, design etc. communicate a lot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6583362"/>
          </a:xfrm>
        </p:spPr>
        <p:txBody>
          <a:bodyPr/>
          <a:lstStyle/>
          <a:p>
            <a:r>
              <a:rPr lang="en-US" sz="4800" b="1" dirty="0" smtClean="0">
                <a:solidFill>
                  <a:schemeClr val="accent6">
                    <a:lumMod val="75000"/>
                  </a:schemeClr>
                </a:solidFill>
              </a:rPr>
              <a:t>Nonverbal Issues and </a:t>
            </a:r>
            <a:br>
              <a:rPr lang="en-US" sz="48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sz="4800" b="1" dirty="0" smtClean="0">
                <a:solidFill>
                  <a:schemeClr val="accent6">
                    <a:lumMod val="75000"/>
                  </a:schemeClr>
                </a:solidFill>
              </a:rPr>
              <a:t>Misinterpretation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Nonverbal communication is pervasive</a:t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Nonverbal actions and their</a:t>
            </a:r>
            <a:b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</a:b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different meaning due to cultural</a:t>
            </a:r>
            <a:b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</a:b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differences.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 smtClean="0"/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cd_example_ok-gesture"/>
          <p:cNvPicPr>
            <a:picLocks noChangeAspect="1" noChangeArrowheads="1"/>
          </p:cNvPicPr>
          <p:nvPr/>
        </p:nvPicPr>
        <p:blipFill>
          <a:blip r:embed="rId2"/>
          <a:srcRect t="6061"/>
          <a:stretch>
            <a:fillRect/>
          </a:stretch>
        </p:blipFill>
        <p:spPr bwMode="auto">
          <a:xfrm>
            <a:off x="228600" y="457200"/>
            <a:ext cx="8676968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1143000" y="2209800"/>
            <a:ext cx="1828800" cy="366713"/>
          </a:xfrm>
          <a:prstGeom prst="rect">
            <a:avLst/>
          </a:prstGeom>
          <a:solidFill>
            <a:srgbClr val="FF0000">
              <a:alpha val="59999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Verdana" pitchFamily="34" charset="0"/>
              </a:rPr>
              <a:t>   </a:t>
            </a:r>
            <a:r>
              <a:rPr lang="en-US" sz="1800" b="1"/>
              <a:t>USA=OK</a:t>
            </a:r>
          </a:p>
        </p:txBody>
      </p:sp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5638800" y="2209800"/>
            <a:ext cx="2133600" cy="366713"/>
          </a:xfrm>
          <a:prstGeom prst="rect">
            <a:avLst/>
          </a:prstGeom>
          <a:solidFill>
            <a:srgbClr val="FF0000">
              <a:alpha val="59999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Verdana" pitchFamily="34" charset="0"/>
              </a:rPr>
              <a:t> </a:t>
            </a:r>
            <a:r>
              <a:rPr lang="en-US" sz="1800" b="1"/>
              <a:t>JAPAN=MONEY</a:t>
            </a:r>
          </a:p>
        </p:txBody>
      </p:sp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1143000" y="5105400"/>
            <a:ext cx="1905000" cy="366713"/>
          </a:xfrm>
          <a:prstGeom prst="rect">
            <a:avLst/>
          </a:prstGeom>
          <a:solidFill>
            <a:srgbClr val="FF0000">
              <a:alpha val="59999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RUSSIA=ZERO</a:t>
            </a:r>
          </a:p>
        </p:txBody>
      </p:sp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5638800" y="5105400"/>
            <a:ext cx="2209800" cy="366713"/>
          </a:xfrm>
          <a:prstGeom prst="rect">
            <a:avLst/>
          </a:prstGeom>
          <a:solidFill>
            <a:srgbClr val="FF0000">
              <a:alpha val="59999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 BRAZIL=INSULT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animBg="1"/>
      <p:bldP spid="60420" grpId="0" animBg="1"/>
      <p:bldP spid="60421" grpId="0" animBg="1"/>
      <p:bldP spid="6042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Posture</a:t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US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765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38200" y="2590800"/>
            <a:ext cx="2667000" cy="1447800"/>
          </a:xfrm>
          <a:noFill/>
        </p:spPr>
      </p:pic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1219200"/>
            <a:ext cx="4953000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15888">
              <a:tabLst>
                <a:tab pos="347663" algn="l"/>
              </a:tabLst>
            </a:pPr>
            <a:r>
              <a:rPr lang="en-US" sz="3000" dirty="0"/>
              <a:t>•</a:t>
            </a: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sz="2600" dirty="0" smtClean="0">
                <a:solidFill>
                  <a:schemeClr val="accent5">
                    <a:lumMod val="75000"/>
                  </a:schemeClr>
                </a:solidFill>
                <a:latin typeface="+mn-lt"/>
              </a:rPr>
              <a:t>Bowing </a:t>
            </a:r>
            <a:r>
              <a:rPr lang="en-US" sz="26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(not done, criticized, 	or affected in US; shows </a:t>
            </a:r>
            <a:r>
              <a:rPr lang="en-US" sz="2600" dirty="0" smtClean="0">
                <a:solidFill>
                  <a:schemeClr val="accent5">
                    <a:lumMod val="75000"/>
                  </a:schemeClr>
                </a:solidFill>
                <a:latin typeface="+mn-lt"/>
              </a:rPr>
              <a:t>	rank in </a:t>
            </a:r>
            <a:r>
              <a:rPr lang="en-US" sz="26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Japan)</a:t>
            </a: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0" y="4343400"/>
            <a:ext cx="45720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47663" algn="l"/>
              </a:tabLst>
            </a:pPr>
            <a:r>
              <a:rPr lang="en-US" sz="3000" dirty="0"/>
              <a:t>•</a:t>
            </a:r>
            <a:r>
              <a:rPr lang="en-US" dirty="0"/>
              <a:t>  </a:t>
            </a:r>
            <a:r>
              <a:rPr lang="en-US" sz="26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Slouching (rude in most 	Northern European areas)</a:t>
            </a:r>
          </a:p>
        </p:txBody>
      </p:sp>
      <p:pic>
        <p:nvPicPr>
          <p:cNvPr id="2765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5334000"/>
            <a:ext cx="184308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4724400" y="2286000"/>
            <a:ext cx="4419600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600" dirty="0"/>
              <a:t>• </a:t>
            </a:r>
            <a:r>
              <a:rPr lang="en-US" sz="26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Hands in pocket  </a:t>
            </a:r>
            <a:r>
              <a:rPr lang="en-US" sz="2600" dirty="0" smtClean="0">
                <a:solidFill>
                  <a:schemeClr val="accent5">
                    <a:lumMod val="75000"/>
                  </a:schemeClr>
                </a:solidFill>
                <a:latin typeface="+mn-lt"/>
              </a:rPr>
              <a:t>(disrespectful </a:t>
            </a:r>
            <a:r>
              <a:rPr lang="en-US" sz="26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in Turkey)</a:t>
            </a:r>
          </a:p>
          <a:p>
            <a:r>
              <a:rPr lang="en-US" sz="26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• Sitting with legs crossed</a:t>
            </a:r>
          </a:p>
          <a:p>
            <a:r>
              <a:rPr lang="en-US" sz="26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	(offensive in Ghana, 	Turkey)</a:t>
            </a:r>
          </a:p>
          <a:p>
            <a:r>
              <a:rPr lang="en-US" sz="26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• Showing soles of feet</a:t>
            </a:r>
          </a:p>
          <a:p>
            <a:r>
              <a:rPr lang="en-US" sz="26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	(Offensive in </a:t>
            </a:r>
            <a:r>
              <a:rPr lang="en-US" sz="2600" dirty="0" smtClean="0">
                <a:solidFill>
                  <a:schemeClr val="accent5">
                    <a:lumMod val="75000"/>
                  </a:schemeClr>
                </a:solidFill>
                <a:latin typeface="+mn-lt"/>
              </a:rPr>
              <a:t>        Thailand</a:t>
            </a:r>
            <a:r>
              <a:rPr lang="en-US" sz="26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, </a:t>
            </a:r>
            <a:r>
              <a:rPr lang="en-US" sz="2600" dirty="0" smtClean="0">
                <a:solidFill>
                  <a:schemeClr val="accent5">
                    <a:lumMod val="75000"/>
                  </a:schemeClr>
                </a:solidFill>
                <a:latin typeface="+mn-lt"/>
              </a:rPr>
              <a:t>Saudi </a:t>
            </a:r>
            <a:r>
              <a:rPr lang="en-US" sz="26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Arabia)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Touch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447800"/>
            <a:ext cx="8382000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dirty="0" smtClean="0"/>
              <a:t>• 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</a:rPr>
              <a:t>Touch is culturally determined and each culture has a clear concept of what parts of the body one may not touch.</a:t>
            </a:r>
          </a:p>
          <a:p>
            <a:pPr>
              <a:buFont typeface="Arial" charset="0"/>
              <a:buNone/>
            </a:pPr>
            <a:r>
              <a:rPr lang="en-US" dirty="0" smtClean="0">
                <a:solidFill>
                  <a:schemeClr val="accent5">
                    <a:lumMod val="75000"/>
                  </a:schemeClr>
                </a:solidFill>
              </a:rPr>
              <a:t>• In Western culture, handshake is common (even for strangers), hugs, kisses for those of opposite gender or of family (usually) on an increasingly more intimate basis. </a:t>
            </a:r>
          </a:p>
          <a:p>
            <a:pPr>
              <a:buFont typeface="Arial" charset="0"/>
              <a:buNone/>
            </a:pPr>
            <a:r>
              <a:rPr lang="en-US" dirty="0" smtClean="0">
                <a:solidFill>
                  <a:schemeClr val="accent5">
                    <a:lumMod val="75000"/>
                  </a:schemeClr>
                </a:solidFill>
              </a:rPr>
              <a:t>• Most Africans touch on greeting but are annoyed if touched on the head (good boy, good girl overtones).</a:t>
            </a:r>
          </a:p>
          <a:p>
            <a:endParaRPr lang="en-US" sz="26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Touch …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Islamic and Hindu: typically don’t touch with the left hand. To do so is a social insult. Left hand is for toilet functions. In Nepal, India/Bangladesh (some other Asian countries) to receive anything from others is only allowed with right hand.</a:t>
            </a:r>
          </a:p>
          <a:p>
            <a:pPr>
              <a:buNone/>
            </a:pP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• Islamic cultures generally don’t approve of any touching between opposite-sex (even hand shakes). But consider such touching (including hand holding, hugs) between same sex to be appropriate.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126163"/>
          </a:xfrm>
        </p:spPr>
        <p:txBody>
          <a:bodyPr/>
          <a:lstStyle/>
          <a:p>
            <a:r>
              <a:rPr lang="en-US" dirty="0" smtClean="0"/>
              <a:t>Mind your body language.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Be an </a:t>
            </a:r>
            <a:r>
              <a:rPr lang="en-US" smtClean="0"/>
              <a:t>effective communicator.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Custom 1">
      <a:majorFont>
        <a:latin typeface="Bradley Hand ITC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665</TotalTime>
  <Words>715</Words>
  <Application>Microsoft Office PowerPoint</Application>
  <PresentationFormat>On-screen Show (4:3)</PresentationFormat>
  <Paragraphs>155</Paragraphs>
  <Slides>42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Office Theme</vt:lpstr>
      <vt:lpstr>Nonverbal Communication </vt:lpstr>
      <vt:lpstr>Action Speaks Louder than Words!! </vt:lpstr>
      <vt:lpstr>Nonverbal  Communication</vt:lpstr>
      <vt:lpstr> Types of Nonverbal Communication </vt:lpstr>
      <vt:lpstr> Kinesics </vt:lpstr>
      <vt:lpstr>Slide 6</vt:lpstr>
      <vt:lpstr>Before people started speaking languages.  Gestures  were  the only medium of communication &amp; of revealing one’s intensions </vt:lpstr>
      <vt:lpstr>Gestures may not be inborn  as crying , shouting etc.  Some gestures  however are genetic;  where as some are learnt  and  few are related to one’s culture</vt:lpstr>
      <vt:lpstr>Fear</vt:lpstr>
      <vt:lpstr>Anger </vt:lpstr>
      <vt:lpstr>                      Surprise </vt:lpstr>
      <vt:lpstr>Happiness </vt:lpstr>
      <vt:lpstr>Disgust </vt:lpstr>
      <vt:lpstr> Sadness </vt:lpstr>
      <vt:lpstr> Telling a Lie </vt:lpstr>
      <vt:lpstr>Attention </vt:lpstr>
      <vt:lpstr>Fear or Frustration </vt:lpstr>
      <vt:lpstr>Winning Face </vt:lpstr>
      <vt:lpstr>Slide 19</vt:lpstr>
      <vt:lpstr>Eyes which can find out the behavior</vt:lpstr>
      <vt:lpstr>Slide 21</vt:lpstr>
      <vt:lpstr>    </vt:lpstr>
      <vt:lpstr>Maintaining good eye contact shows  respect and interest in  what they have to say. </vt:lpstr>
      <vt:lpstr>Slide 24</vt:lpstr>
      <vt:lpstr>Palm facing down indicates</vt:lpstr>
      <vt:lpstr>Facing down position  (request with authority )</vt:lpstr>
      <vt:lpstr>Equality </vt:lpstr>
      <vt:lpstr>When a person rubs his palms together he is communicating something positive</vt:lpstr>
      <vt:lpstr>If a person Sits back , crosses her arms and legs, it is definite that her decision is negative</vt:lpstr>
      <vt:lpstr>Gripping arms around the body tightly indicates</vt:lpstr>
      <vt:lpstr>Folding arms  indicates the social status also</vt:lpstr>
      <vt:lpstr> 2. Time language </vt:lpstr>
      <vt:lpstr> 3. Paralanguage(like language) </vt:lpstr>
      <vt:lpstr> 4. Proxemics</vt:lpstr>
      <vt:lpstr> Proxemics … </vt:lpstr>
      <vt:lpstr>5. Physical Context</vt:lpstr>
      <vt:lpstr>Nonverbal Issues and  Misinterpretation  Nonverbal communication is pervasive  Nonverbal actions and their different meaning due to cultural differences. </vt:lpstr>
      <vt:lpstr>Slide 38</vt:lpstr>
      <vt:lpstr> Posture </vt:lpstr>
      <vt:lpstr>Touch</vt:lpstr>
      <vt:lpstr>Touch …</vt:lpstr>
      <vt:lpstr>Slide 42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 VERBAL COMMUNICATION</dc:title>
  <dc:creator>Bharathan&amp;Viji</dc:creator>
  <cp:lastModifiedBy>Dell</cp:lastModifiedBy>
  <cp:revision>75</cp:revision>
  <dcterms:created xsi:type="dcterms:W3CDTF">2009-01-05T15:57:02Z</dcterms:created>
  <dcterms:modified xsi:type="dcterms:W3CDTF">2013-09-22T03:44:26Z</dcterms:modified>
</cp:coreProperties>
</file>