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448" r:id="rId2"/>
    <p:sldId id="257" r:id="rId3"/>
    <p:sldId id="258" r:id="rId4"/>
    <p:sldId id="432" r:id="rId5"/>
    <p:sldId id="259" r:id="rId6"/>
    <p:sldId id="433" r:id="rId7"/>
    <p:sldId id="260" r:id="rId8"/>
    <p:sldId id="434" r:id="rId9"/>
    <p:sldId id="261" r:id="rId10"/>
    <p:sldId id="435" r:id="rId11"/>
    <p:sldId id="262" r:id="rId12"/>
    <p:sldId id="436" r:id="rId13"/>
    <p:sldId id="263" r:id="rId14"/>
    <p:sldId id="437" r:id="rId15"/>
    <p:sldId id="264" r:id="rId16"/>
    <p:sldId id="274" r:id="rId17"/>
    <p:sldId id="272" r:id="rId18"/>
    <p:sldId id="265" r:id="rId19"/>
    <p:sldId id="266" r:id="rId20"/>
    <p:sldId id="270" r:id="rId21"/>
    <p:sldId id="267" r:id="rId22"/>
    <p:sldId id="268" r:id="rId23"/>
    <p:sldId id="440" r:id="rId24"/>
    <p:sldId id="441" r:id="rId25"/>
    <p:sldId id="442" r:id="rId26"/>
    <p:sldId id="443" r:id="rId27"/>
    <p:sldId id="444" r:id="rId28"/>
    <p:sldId id="445" r:id="rId29"/>
    <p:sldId id="421" r:id="rId30"/>
    <p:sldId id="422" r:id="rId31"/>
    <p:sldId id="423" r:id="rId32"/>
    <p:sldId id="424" r:id="rId33"/>
    <p:sldId id="425" r:id="rId34"/>
    <p:sldId id="446" r:id="rId35"/>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66" d="100"/>
          <a:sy n="66" d="100"/>
        </p:scale>
        <p:origin x="-1608" y="-45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image" Target="../media/image2.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43362" name="Group 2"/>
          <p:cNvGrpSpPr>
            <a:grpSpLocks/>
          </p:cNvGrpSpPr>
          <p:nvPr/>
        </p:nvGrpSpPr>
        <p:grpSpPr bwMode="auto">
          <a:xfrm>
            <a:off x="3175" y="4267200"/>
            <a:ext cx="9140825" cy="2590800"/>
            <a:chOff x="2" y="2688"/>
            <a:chExt cx="5758" cy="1632"/>
          </a:xfrm>
        </p:grpSpPr>
        <p:sp>
          <p:nvSpPr>
            <p:cNvPr id="143363" name="Freeform 3"/>
            <p:cNvSpPr>
              <a:spLocks/>
            </p:cNvSpPr>
            <p:nvPr/>
          </p:nvSpPr>
          <p:spPr bwMode="hidden">
            <a:xfrm>
              <a:off x="2" y="2688"/>
              <a:ext cx="5758" cy="1632"/>
            </a:xfrm>
            <a:custGeom>
              <a:avLst/>
              <a:gdLst/>
              <a:ahLst/>
              <a:cxnLst>
                <a:cxn ang="0">
                  <a:pos x="5740" y="4316"/>
                </a:cxn>
                <a:cxn ang="0">
                  <a:pos x="0" y="4316"/>
                </a:cxn>
                <a:cxn ang="0">
                  <a:pos x="0" y="0"/>
                </a:cxn>
                <a:cxn ang="0">
                  <a:pos x="5740" y="0"/>
                </a:cxn>
                <a:cxn ang="0">
                  <a:pos x="5740" y="4316"/>
                </a:cxn>
                <a:cxn ang="0">
                  <a:pos x="5740" y="4316"/>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w="9525">
              <a:noFill/>
              <a:round/>
              <a:headEnd/>
              <a:tailEnd/>
            </a:ln>
          </p:spPr>
          <p:txBody>
            <a:bodyPr/>
            <a:lstStyle/>
            <a:p>
              <a:endParaRPr lang="ru-RU"/>
            </a:p>
          </p:txBody>
        </p:sp>
        <p:grpSp>
          <p:nvGrpSpPr>
            <p:cNvPr id="143364" name="Group 4"/>
            <p:cNvGrpSpPr>
              <a:grpSpLocks/>
            </p:cNvGrpSpPr>
            <p:nvPr userDrawn="1"/>
          </p:nvGrpSpPr>
          <p:grpSpPr bwMode="auto">
            <a:xfrm>
              <a:off x="3528" y="3715"/>
              <a:ext cx="792" cy="521"/>
              <a:chOff x="3527" y="3715"/>
              <a:chExt cx="792" cy="521"/>
            </a:xfrm>
          </p:grpSpPr>
          <p:sp>
            <p:nvSpPr>
              <p:cNvPr id="143365" name="Oval 5"/>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endParaRPr lang="ru-RU"/>
              </a:p>
            </p:txBody>
          </p:sp>
          <p:sp>
            <p:nvSpPr>
              <p:cNvPr id="143366" name="Oval 6"/>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endParaRPr lang="ru-RU"/>
              </a:p>
            </p:txBody>
          </p:sp>
          <p:sp>
            <p:nvSpPr>
              <p:cNvPr id="143367" name="Oval 7"/>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endParaRPr lang="ru-RU"/>
              </a:p>
            </p:txBody>
          </p:sp>
          <p:sp>
            <p:nvSpPr>
              <p:cNvPr id="143368" name="Oval 8"/>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endParaRPr lang="ru-RU"/>
              </a:p>
            </p:txBody>
          </p:sp>
          <p:sp>
            <p:nvSpPr>
              <p:cNvPr id="143369" name="Oval 9"/>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endParaRPr lang="ru-RU"/>
              </a:p>
            </p:txBody>
          </p:sp>
          <p:sp>
            <p:nvSpPr>
              <p:cNvPr id="143370" name="Freeform 10"/>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endParaRPr lang="ru-RU"/>
              </a:p>
            </p:txBody>
          </p:sp>
          <p:sp>
            <p:nvSpPr>
              <p:cNvPr id="143371" name="Freeform 11"/>
              <p:cNvSpPr>
                <a:spLocks/>
              </p:cNvSpPr>
              <p:nvPr/>
            </p:nvSpPr>
            <p:spPr bwMode="hidden">
              <a:xfrm>
                <a:off x="3695"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endParaRPr lang="ru-RU"/>
              </a:p>
            </p:txBody>
          </p:sp>
          <p:sp>
            <p:nvSpPr>
              <p:cNvPr id="143372" name="Freeform 12"/>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endParaRPr lang="ru-RU"/>
              </a:p>
            </p:txBody>
          </p:sp>
          <p:sp>
            <p:nvSpPr>
              <p:cNvPr id="143373" name="Freeform 13"/>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endParaRPr lang="ru-RU"/>
              </a:p>
            </p:txBody>
          </p:sp>
          <p:sp>
            <p:nvSpPr>
              <p:cNvPr id="143374" name="Freeform 14"/>
              <p:cNvSpPr>
                <a:spLocks/>
              </p:cNvSpPr>
              <p:nvPr/>
            </p:nvSpPr>
            <p:spPr bwMode="hidden">
              <a:xfrm>
                <a:off x="4037" y="3721"/>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endParaRPr lang="ru-RU"/>
              </a:p>
            </p:txBody>
          </p:sp>
          <p:sp>
            <p:nvSpPr>
              <p:cNvPr id="143375" name="Oval 15"/>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endParaRPr lang="ru-RU"/>
              </a:p>
            </p:txBody>
          </p:sp>
        </p:grpSp>
        <p:grpSp>
          <p:nvGrpSpPr>
            <p:cNvPr id="143376" name="Group 16"/>
            <p:cNvGrpSpPr>
              <a:grpSpLocks/>
            </p:cNvGrpSpPr>
            <p:nvPr userDrawn="1"/>
          </p:nvGrpSpPr>
          <p:grpSpPr bwMode="auto">
            <a:xfrm>
              <a:off x="1776" y="3631"/>
              <a:ext cx="1626" cy="683"/>
              <a:chOff x="1776" y="3631"/>
              <a:chExt cx="1626" cy="683"/>
            </a:xfrm>
          </p:grpSpPr>
          <p:sp>
            <p:nvSpPr>
              <p:cNvPr id="143377" name="Oval 17"/>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endParaRPr lang="ru-RU"/>
              </a:p>
            </p:txBody>
          </p:sp>
          <p:sp>
            <p:nvSpPr>
              <p:cNvPr id="143378" name="Oval 18"/>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endParaRPr lang="ru-RU"/>
              </a:p>
            </p:txBody>
          </p:sp>
          <p:sp>
            <p:nvSpPr>
              <p:cNvPr id="143379" name="Oval 19"/>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endParaRPr lang="ru-RU"/>
              </a:p>
            </p:txBody>
          </p:sp>
          <p:sp>
            <p:nvSpPr>
              <p:cNvPr id="143380" name="Oval 20"/>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endParaRPr lang="ru-RU"/>
              </a:p>
            </p:txBody>
          </p:sp>
          <p:sp>
            <p:nvSpPr>
              <p:cNvPr id="143381" name="Oval 21"/>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endParaRPr lang="ru-RU"/>
              </a:p>
            </p:txBody>
          </p:sp>
          <p:sp>
            <p:nvSpPr>
              <p:cNvPr id="143382" name="Oval 22"/>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endParaRPr lang="ru-RU"/>
              </a:p>
            </p:txBody>
          </p:sp>
          <p:sp>
            <p:nvSpPr>
              <p:cNvPr id="143383" name="Oval 23"/>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endParaRPr lang="ru-RU"/>
              </a:p>
            </p:txBody>
          </p:sp>
          <p:sp>
            <p:nvSpPr>
              <p:cNvPr id="143384" name="Oval 24"/>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endParaRPr lang="ru-RU"/>
              </a:p>
            </p:txBody>
          </p:sp>
          <p:sp>
            <p:nvSpPr>
              <p:cNvPr id="143385" name="Freeform 25"/>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endParaRPr lang="ru-RU"/>
              </a:p>
            </p:txBody>
          </p:sp>
          <p:sp>
            <p:nvSpPr>
              <p:cNvPr id="143386" name="Freeform 26"/>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endParaRPr lang="ru-RU"/>
              </a:p>
            </p:txBody>
          </p:sp>
          <p:sp>
            <p:nvSpPr>
              <p:cNvPr id="143387" name="Freeform 27"/>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endParaRPr lang="ru-RU"/>
              </a:p>
            </p:txBody>
          </p:sp>
          <p:sp>
            <p:nvSpPr>
              <p:cNvPr id="143388" name="Freeform 28"/>
              <p:cNvSpPr>
                <a:spLocks/>
              </p:cNvSpPr>
              <p:nvPr/>
            </p:nvSpPr>
            <p:spPr bwMode="hidden">
              <a:xfrm>
                <a:off x="2987" y="4044"/>
                <a:ext cx="108" cy="252"/>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endParaRPr lang="ru-RU"/>
              </a:p>
            </p:txBody>
          </p:sp>
          <p:sp>
            <p:nvSpPr>
              <p:cNvPr id="143389" name="Freeform 29"/>
              <p:cNvSpPr>
                <a:spLocks/>
              </p:cNvSpPr>
              <p:nvPr/>
            </p:nvSpPr>
            <p:spPr bwMode="hidden">
              <a:xfrm>
                <a:off x="2068" y="3685"/>
                <a:ext cx="835" cy="150"/>
              </a:xfrm>
              <a:custGeom>
                <a:avLst/>
                <a:gdLst/>
                <a:ahLst/>
                <a:cxnLst>
                  <a:cxn ang="0">
                    <a:pos x="518" y="18"/>
                  </a:cxn>
                  <a:cxn ang="0">
                    <a:pos x="597" y="24"/>
                  </a:cxn>
                  <a:cxn ang="0">
                    <a:pos x="682" y="30"/>
                  </a:cxn>
                  <a:cxn ang="0">
                    <a:pos x="755" y="42"/>
                  </a:cxn>
                  <a:cxn ang="0">
                    <a:pos x="828" y="60"/>
                  </a:cxn>
                  <a:cxn ang="0">
                    <a:pos x="835" y="42"/>
                  </a:cxn>
                  <a:cxn ang="0">
                    <a:pos x="761" y="24"/>
                  </a:cxn>
                  <a:cxn ang="0">
                    <a:pos x="688" y="12"/>
                  </a:cxn>
                  <a:cxn ang="0">
                    <a:pos x="603" y="6"/>
                  </a:cxn>
                  <a:cxn ang="0">
                    <a:pos x="518" y="0"/>
                  </a:cxn>
                  <a:cxn ang="0">
                    <a:pos x="372" y="12"/>
                  </a:cxn>
                  <a:cxn ang="0">
                    <a:pos x="232" y="36"/>
                  </a:cxn>
                  <a:cxn ang="0">
                    <a:pos x="110" y="78"/>
                  </a:cxn>
                  <a:cxn ang="0">
                    <a:pos x="0" y="132"/>
                  </a:cxn>
                  <a:cxn ang="0">
                    <a:pos x="19" y="150"/>
                  </a:cxn>
                  <a:cxn ang="0">
                    <a:pos x="122" y="96"/>
                  </a:cxn>
                  <a:cxn ang="0">
                    <a:pos x="244" y="54"/>
                  </a:cxn>
                  <a:cxn ang="0">
                    <a:pos x="378" y="30"/>
                  </a:cxn>
                  <a:cxn ang="0">
                    <a:pos x="518" y="18"/>
                  </a:cxn>
                  <a:cxn ang="0">
                    <a:pos x="518" y="18"/>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w="9525">
                <a:noFill/>
                <a:round/>
                <a:headEnd/>
                <a:tailEnd/>
              </a:ln>
            </p:spPr>
            <p:txBody>
              <a:bodyPr/>
              <a:lstStyle/>
              <a:p>
                <a:endParaRPr lang="ru-RU"/>
              </a:p>
            </p:txBody>
          </p:sp>
          <p:sp>
            <p:nvSpPr>
              <p:cNvPr id="143390" name="Freeform 30"/>
              <p:cNvSpPr>
                <a:spLocks/>
              </p:cNvSpPr>
              <p:nvPr/>
            </p:nvSpPr>
            <p:spPr bwMode="hidden">
              <a:xfrm>
                <a:off x="1867" y="3853"/>
                <a:ext cx="171" cy="461"/>
              </a:xfrm>
              <a:custGeom>
                <a:avLst/>
                <a:gdLst/>
                <a:ahLst/>
                <a:cxnLst>
                  <a:cxn ang="0">
                    <a:pos x="31" y="263"/>
                  </a:cxn>
                  <a:cxn ang="0">
                    <a:pos x="43" y="191"/>
                  </a:cxn>
                  <a:cxn ang="0">
                    <a:pos x="67" y="131"/>
                  </a:cxn>
                  <a:cxn ang="0">
                    <a:pos x="116" y="72"/>
                  </a:cxn>
                  <a:cxn ang="0">
                    <a:pos x="171" y="18"/>
                  </a:cxn>
                  <a:cxn ang="0">
                    <a:pos x="153" y="0"/>
                  </a:cxn>
                  <a:cxn ang="0">
                    <a:pos x="86" y="60"/>
                  </a:cxn>
                  <a:cxn ang="0">
                    <a:pos x="43" y="120"/>
                  </a:cxn>
                  <a:cxn ang="0">
                    <a:pos x="13" y="191"/>
                  </a:cxn>
                  <a:cxn ang="0">
                    <a:pos x="0" y="263"/>
                  </a:cxn>
                  <a:cxn ang="0">
                    <a:pos x="6" y="317"/>
                  </a:cxn>
                  <a:cxn ang="0">
                    <a:pos x="25" y="365"/>
                  </a:cxn>
                  <a:cxn ang="0">
                    <a:pos x="49" y="413"/>
                  </a:cxn>
                  <a:cxn ang="0">
                    <a:pos x="86" y="461"/>
                  </a:cxn>
                  <a:cxn ang="0">
                    <a:pos x="122" y="461"/>
                  </a:cxn>
                  <a:cxn ang="0">
                    <a:pos x="86" y="413"/>
                  </a:cxn>
                  <a:cxn ang="0">
                    <a:pos x="55" y="365"/>
                  </a:cxn>
                  <a:cxn ang="0">
                    <a:pos x="37" y="317"/>
                  </a:cxn>
                  <a:cxn ang="0">
                    <a:pos x="31" y="263"/>
                  </a:cxn>
                  <a:cxn ang="0">
                    <a:pos x="31" y="263"/>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w="9525">
                <a:noFill/>
                <a:round/>
                <a:headEnd/>
                <a:tailEnd/>
              </a:ln>
            </p:spPr>
            <p:txBody>
              <a:bodyPr/>
              <a:lstStyle/>
              <a:p>
                <a:endParaRPr lang="ru-RU"/>
              </a:p>
            </p:txBody>
          </p:sp>
          <p:sp>
            <p:nvSpPr>
              <p:cNvPr id="143391" name="Freeform 31"/>
              <p:cNvSpPr>
                <a:spLocks/>
              </p:cNvSpPr>
              <p:nvPr/>
            </p:nvSpPr>
            <p:spPr bwMode="hidden">
              <a:xfrm>
                <a:off x="2951" y="3751"/>
                <a:ext cx="360" cy="563"/>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endParaRPr lang="ru-RU"/>
              </a:p>
            </p:txBody>
          </p:sp>
          <p:sp>
            <p:nvSpPr>
              <p:cNvPr id="143392" name="Freeform 32"/>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endParaRPr lang="ru-RU"/>
              </a:p>
            </p:txBody>
          </p:sp>
          <p:sp>
            <p:nvSpPr>
              <p:cNvPr id="143393" name="Freeform 33"/>
              <p:cNvSpPr>
                <a:spLocks/>
              </p:cNvSpPr>
              <p:nvPr/>
            </p:nvSpPr>
            <p:spPr bwMode="hidden">
              <a:xfrm>
                <a:off x="3304" y="4080"/>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endParaRPr lang="ru-RU"/>
              </a:p>
            </p:txBody>
          </p:sp>
          <p:sp>
            <p:nvSpPr>
              <p:cNvPr id="143394" name="Freeform 34"/>
              <p:cNvSpPr>
                <a:spLocks/>
              </p:cNvSpPr>
              <p:nvPr/>
            </p:nvSpPr>
            <p:spPr bwMode="hidden">
              <a:xfrm>
                <a:off x="1776" y="3673"/>
                <a:ext cx="481" cy="641"/>
              </a:xfrm>
              <a:custGeom>
                <a:avLst/>
                <a:gdLst/>
                <a:ahLst/>
                <a:cxnLst>
                  <a:cxn ang="0">
                    <a:pos x="18" y="443"/>
                  </a:cxn>
                  <a:cxn ang="0">
                    <a:pos x="24" y="371"/>
                  </a:cxn>
                  <a:cxn ang="0">
                    <a:pos x="55" y="305"/>
                  </a:cxn>
                  <a:cxn ang="0">
                    <a:pos x="91" y="246"/>
                  </a:cxn>
                  <a:cxn ang="0">
                    <a:pos x="146" y="186"/>
                  </a:cxn>
                  <a:cxn ang="0">
                    <a:pos x="213" y="132"/>
                  </a:cxn>
                  <a:cxn ang="0">
                    <a:pos x="292" y="84"/>
                  </a:cxn>
                  <a:cxn ang="0">
                    <a:pos x="384" y="48"/>
                  </a:cxn>
                  <a:cxn ang="0">
                    <a:pos x="481" y="12"/>
                  </a:cxn>
                  <a:cxn ang="0">
                    <a:pos x="457" y="0"/>
                  </a:cxn>
                  <a:cxn ang="0">
                    <a:pos x="359" y="36"/>
                  </a:cxn>
                  <a:cxn ang="0">
                    <a:pos x="274" y="78"/>
                  </a:cxn>
                  <a:cxn ang="0">
                    <a:pos x="195" y="126"/>
                  </a:cxn>
                  <a:cxn ang="0">
                    <a:pos x="128" y="180"/>
                  </a:cxn>
                  <a:cxn ang="0">
                    <a:pos x="73" y="240"/>
                  </a:cxn>
                  <a:cxn ang="0">
                    <a:pos x="37" y="305"/>
                  </a:cxn>
                  <a:cxn ang="0">
                    <a:pos x="6" y="371"/>
                  </a:cxn>
                  <a:cxn ang="0">
                    <a:pos x="0" y="443"/>
                  </a:cxn>
                  <a:cxn ang="0">
                    <a:pos x="6" y="497"/>
                  </a:cxn>
                  <a:cxn ang="0">
                    <a:pos x="18" y="545"/>
                  </a:cxn>
                  <a:cxn ang="0">
                    <a:pos x="43" y="593"/>
                  </a:cxn>
                  <a:cxn ang="0">
                    <a:pos x="73" y="641"/>
                  </a:cxn>
                  <a:cxn ang="0">
                    <a:pos x="97" y="641"/>
                  </a:cxn>
                  <a:cxn ang="0">
                    <a:pos x="67" y="593"/>
                  </a:cxn>
                  <a:cxn ang="0">
                    <a:pos x="43" y="545"/>
                  </a:cxn>
                  <a:cxn ang="0">
                    <a:pos x="24" y="497"/>
                  </a:cxn>
                  <a:cxn ang="0">
                    <a:pos x="18" y="443"/>
                  </a:cxn>
                  <a:cxn ang="0">
                    <a:pos x="18" y="443"/>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w="9525">
                <a:noFill/>
                <a:round/>
                <a:headEnd/>
                <a:tailEnd/>
              </a:ln>
            </p:spPr>
            <p:txBody>
              <a:bodyPr/>
              <a:lstStyle/>
              <a:p>
                <a:endParaRPr lang="ru-RU"/>
              </a:p>
            </p:txBody>
          </p:sp>
        </p:grpSp>
        <p:grpSp>
          <p:nvGrpSpPr>
            <p:cNvPr id="143395" name="Group 35"/>
            <p:cNvGrpSpPr>
              <a:grpSpLocks/>
            </p:cNvGrpSpPr>
            <p:nvPr userDrawn="1"/>
          </p:nvGrpSpPr>
          <p:grpSpPr bwMode="auto">
            <a:xfrm>
              <a:off x="4128" y="3360"/>
              <a:ext cx="1351" cy="821"/>
              <a:chOff x="4128" y="3360"/>
              <a:chExt cx="1351" cy="821"/>
            </a:xfrm>
          </p:grpSpPr>
          <p:sp>
            <p:nvSpPr>
              <p:cNvPr id="143396" name="Freeform 36"/>
              <p:cNvSpPr>
                <a:spLocks noEditPoints="1"/>
              </p:cNvSpPr>
              <p:nvPr/>
            </p:nvSpPr>
            <p:spPr bwMode="hidden">
              <a:xfrm>
                <a:off x="4200" y="3402"/>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endParaRPr lang="ru-RU"/>
              </a:p>
            </p:txBody>
          </p:sp>
          <p:sp>
            <p:nvSpPr>
              <p:cNvPr id="143397" name="Freeform 37"/>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endParaRPr lang="ru-RU"/>
              </a:p>
            </p:txBody>
          </p:sp>
          <p:sp>
            <p:nvSpPr>
              <p:cNvPr id="143398" name="Freeform 38"/>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endParaRPr lang="ru-RU"/>
              </a:p>
            </p:txBody>
          </p:sp>
          <p:sp>
            <p:nvSpPr>
              <p:cNvPr id="143399" name="Freeform 39"/>
              <p:cNvSpPr>
                <a:spLocks/>
              </p:cNvSpPr>
              <p:nvPr/>
            </p:nvSpPr>
            <p:spPr bwMode="hidden">
              <a:xfrm>
                <a:off x="5246" y="4007"/>
                <a:ext cx="72" cy="54"/>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endParaRPr lang="ru-RU"/>
              </a:p>
            </p:txBody>
          </p:sp>
          <p:sp>
            <p:nvSpPr>
              <p:cNvPr id="143400" name="Freeform 40"/>
              <p:cNvSpPr>
                <a:spLocks/>
              </p:cNvSpPr>
              <p:nvPr/>
            </p:nvSpPr>
            <p:spPr bwMode="hidden">
              <a:xfrm>
                <a:off x="4505" y="4073"/>
                <a:ext cx="705"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endParaRPr lang="ru-RU"/>
              </a:p>
            </p:txBody>
          </p:sp>
          <p:sp>
            <p:nvSpPr>
              <p:cNvPr id="143401" name="Freeform 41"/>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endParaRPr lang="ru-RU"/>
              </a:p>
            </p:txBody>
          </p:sp>
          <p:sp>
            <p:nvSpPr>
              <p:cNvPr id="143402" name="Freeform 42"/>
              <p:cNvSpPr>
                <a:spLocks/>
              </p:cNvSpPr>
              <p:nvPr/>
            </p:nvSpPr>
            <p:spPr bwMode="hidden">
              <a:xfrm>
                <a:off x="5061" y="3624"/>
                <a:ext cx="83" cy="90"/>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endParaRPr lang="ru-RU"/>
              </a:p>
            </p:txBody>
          </p:sp>
          <p:sp>
            <p:nvSpPr>
              <p:cNvPr id="143403" name="Freeform 43"/>
              <p:cNvSpPr>
                <a:spLocks/>
              </p:cNvSpPr>
              <p:nvPr/>
            </p:nvSpPr>
            <p:spPr bwMode="hidden">
              <a:xfrm>
                <a:off x="4445" y="3552"/>
                <a:ext cx="717" cy="431"/>
              </a:xfrm>
              <a:custGeom>
                <a:avLst/>
                <a:gdLst/>
                <a:ahLst/>
                <a:cxnLst>
                  <a:cxn ang="0">
                    <a:pos x="693" y="216"/>
                  </a:cxn>
                  <a:cxn ang="0">
                    <a:pos x="687" y="257"/>
                  </a:cxn>
                  <a:cxn ang="0">
                    <a:pos x="669" y="293"/>
                  </a:cxn>
                  <a:cxn ang="0">
                    <a:pos x="633" y="329"/>
                  </a:cxn>
                  <a:cxn ang="0">
                    <a:pos x="598" y="359"/>
                  </a:cxn>
                  <a:cxn ang="0">
                    <a:pos x="544" y="383"/>
                  </a:cxn>
                  <a:cxn ang="0">
                    <a:pos x="490" y="401"/>
                  </a:cxn>
                  <a:cxn ang="0">
                    <a:pos x="424" y="413"/>
                  </a:cxn>
                  <a:cxn ang="0">
                    <a:pos x="359" y="419"/>
                  </a:cxn>
                  <a:cxn ang="0">
                    <a:pos x="293" y="413"/>
                  </a:cxn>
                  <a:cxn ang="0">
                    <a:pos x="227" y="401"/>
                  </a:cxn>
                  <a:cxn ang="0">
                    <a:pos x="173" y="383"/>
                  </a:cxn>
                  <a:cxn ang="0">
                    <a:pos x="119" y="359"/>
                  </a:cxn>
                  <a:cxn ang="0">
                    <a:pos x="84" y="329"/>
                  </a:cxn>
                  <a:cxn ang="0">
                    <a:pos x="48" y="293"/>
                  </a:cxn>
                  <a:cxn ang="0">
                    <a:pos x="30" y="257"/>
                  </a:cxn>
                  <a:cxn ang="0">
                    <a:pos x="24" y="216"/>
                  </a:cxn>
                  <a:cxn ang="0">
                    <a:pos x="30" y="174"/>
                  </a:cxn>
                  <a:cxn ang="0">
                    <a:pos x="48" y="138"/>
                  </a:cxn>
                  <a:cxn ang="0">
                    <a:pos x="84" y="102"/>
                  </a:cxn>
                  <a:cxn ang="0">
                    <a:pos x="119" y="72"/>
                  </a:cxn>
                  <a:cxn ang="0">
                    <a:pos x="173" y="48"/>
                  </a:cxn>
                  <a:cxn ang="0">
                    <a:pos x="227" y="30"/>
                  </a:cxn>
                  <a:cxn ang="0">
                    <a:pos x="293" y="18"/>
                  </a:cxn>
                  <a:cxn ang="0">
                    <a:pos x="359" y="12"/>
                  </a:cxn>
                  <a:cxn ang="0">
                    <a:pos x="418" y="18"/>
                  </a:cxn>
                  <a:cxn ang="0">
                    <a:pos x="478" y="30"/>
                  </a:cxn>
                  <a:cxn ang="0">
                    <a:pos x="532" y="48"/>
                  </a:cxn>
                  <a:cxn ang="0">
                    <a:pos x="580" y="66"/>
                  </a:cxn>
                  <a:cxn ang="0">
                    <a:pos x="586" y="48"/>
                  </a:cxn>
                  <a:cxn ang="0">
                    <a:pos x="478" y="12"/>
                  </a:cxn>
                  <a:cxn ang="0">
                    <a:pos x="418" y="6"/>
                  </a:cxn>
                  <a:cxn ang="0">
                    <a:pos x="359" y="0"/>
                  </a:cxn>
                  <a:cxn ang="0">
                    <a:pos x="287" y="6"/>
                  </a:cxn>
                  <a:cxn ang="0">
                    <a:pos x="221" y="18"/>
                  </a:cxn>
                  <a:cxn ang="0">
                    <a:pos x="161" y="36"/>
                  </a:cxn>
                  <a:cxn ang="0">
                    <a:pos x="107" y="66"/>
                  </a:cxn>
                  <a:cxn ang="0">
                    <a:pos x="60" y="96"/>
                  </a:cxn>
                  <a:cxn ang="0">
                    <a:pos x="30" y="132"/>
                  </a:cxn>
                  <a:cxn ang="0">
                    <a:pos x="6" y="174"/>
                  </a:cxn>
                  <a:cxn ang="0">
                    <a:pos x="0" y="216"/>
                  </a:cxn>
                  <a:cxn ang="0">
                    <a:pos x="6" y="257"/>
                  </a:cxn>
                  <a:cxn ang="0">
                    <a:pos x="30" y="299"/>
                  </a:cxn>
                  <a:cxn ang="0">
                    <a:pos x="60" y="335"/>
                  </a:cxn>
                  <a:cxn ang="0">
                    <a:pos x="107" y="371"/>
                  </a:cxn>
                  <a:cxn ang="0">
                    <a:pos x="161" y="395"/>
                  </a:cxn>
                  <a:cxn ang="0">
                    <a:pos x="221" y="413"/>
                  </a:cxn>
                  <a:cxn ang="0">
                    <a:pos x="287" y="425"/>
                  </a:cxn>
                  <a:cxn ang="0">
                    <a:pos x="359" y="431"/>
                  </a:cxn>
                  <a:cxn ang="0">
                    <a:pos x="430" y="425"/>
                  </a:cxn>
                  <a:cxn ang="0">
                    <a:pos x="496" y="413"/>
                  </a:cxn>
                  <a:cxn ang="0">
                    <a:pos x="562" y="395"/>
                  </a:cxn>
                  <a:cxn ang="0">
                    <a:pos x="610" y="371"/>
                  </a:cxn>
                  <a:cxn ang="0">
                    <a:pos x="657" y="335"/>
                  </a:cxn>
                  <a:cxn ang="0">
                    <a:pos x="687" y="299"/>
                  </a:cxn>
                  <a:cxn ang="0">
                    <a:pos x="711" y="257"/>
                  </a:cxn>
                  <a:cxn ang="0">
                    <a:pos x="717" y="216"/>
                  </a:cxn>
                  <a:cxn ang="0">
                    <a:pos x="717" y="204"/>
                  </a:cxn>
                  <a:cxn ang="0">
                    <a:pos x="711" y="192"/>
                  </a:cxn>
                  <a:cxn ang="0">
                    <a:pos x="687" y="198"/>
                  </a:cxn>
                  <a:cxn ang="0">
                    <a:pos x="693" y="210"/>
                  </a:cxn>
                  <a:cxn ang="0">
                    <a:pos x="693" y="216"/>
                  </a:cxn>
                  <a:cxn ang="0">
                    <a:pos x="693" y="216"/>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w="9525">
                <a:noFill/>
                <a:round/>
                <a:headEnd/>
                <a:tailEnd/>
              </a:ln>
            </p:spPr>
            <p:txBody>
              <a:bodyPr/>
              <a:lstStyle/>
              <a:p>
                <a:endParaRPr lang="ru-RU"/>
              </a:p>
            </p:txBody>
          </p:sp>
          <p:sp>
            <p:nvSpPr>
              <p:cNvPr id="143404" name="Freeform 44"/>
              <p:cNvSpPr>
                <a:spLocks/>
              </p:cNvSpPr>
              <p:nvPr/>
            </p:nvSpPr>
            <p:spPr bwMode="hidden">
              <a:xfrm>
                <a:off x="4349" y="3510"/>
                <a:ext cx="909" cy="533"/>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endParaRPr lang="ru-RU"/>
              </a:p>
            </p:txBody>
          </p:sp>
          <p:sp>
            <p:nvSpPr>
              <p:cNvPr id="143405" name="Freeform 45"/>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endParaRPr lang="ru-RU"/>
              </a:p>
            </p:txBody>
          </p:sp>
          <p:sp>
            <p:nvSpPr>
              <p:cNvPr id="143406" name="Freeform 46"/>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endParaRPr lang="ru-RU"/>
              </a:p>
            </p:txBody>
          </p:sp>
          <p:sp>
            <p:nvSpPr>
              <p:cNvPr id="143407" name="Oval 47"/>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endParaRPr lang="ru-RU"/>
              </a:p>
            </p:txBody>
          </p:sp>
          <p:sp>
            <p:nvSpPr>
              <p:cNvPr id="143408" name="Oval 48"/>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endParaRPr lang="ru-RU"/>
              </a:p>
            </p:txBody>
          </p:sp>
          <p:sp>
            <p:nvSpPr>
              <p:cNvPr id="143409" name="Oval 49"/>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endParaRPr lang="ru-RU"/>
              </a:p>
            </p:txBody>
          </p:sp>
          <p:sp>
            <p:nvSpPr>
              <p:cNvPr id="143410" name="Oval 50"/>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endParaRPr lang="ru-RU"/>
              </a:p>
            </p:txBody>
          </p:sp>
          <p:sp>
            <p:nvSpPr>
              <p:cNvPr id="143411" name="Oval 51"/>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endParaRPr lang="ru-RU"/>
              </a:p>
            </p:txBody>
          </p:sp>
          <p:sp>
            <p:nvSpPr>
              <p:cNvPr id="143412" name="Oval 52"/>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endParaRPr lang="ru-RU"/>
              </a:p>
            </p:txBody>
          </p:sp>
        </p:grpSp>
        <p:grpSp>
          <p:nvGrpSpPr>
            <p:cNvPr id="143413" name="Group 53"/>
            <p:cNvGrpSpPr>
              <a:grpSpLocks/>
            </p:cNvGrpSpPr>
            <p:nvPr userDrawn="1"/>
          </p:nvGrpSpPr>
          <p:grpSpPr bwMode="auto">
            <a:xfrm>
              <a:off x="5280" y="3024"/>
              <a:ext cx="425" cy="258"/>
              <a:chOff x="5280" y="3024"/>
              <a:chExt cx="425" cy="258"/>
            </a:xfrm>
          </p:grpSpPr>
          <p:sp>
            <p:nvSpPr>
              <p:cNvPr id="143414" name="Freeform 54"/>
              <p:cNvSpPr>
                <a:spLocks/>
              </p:cNvSpPr>
              <p:nvPr/>
            </p:nvSpPr>
            <p:spPr bwMode="hidden">
              <a:xfrm>
                <a:off x="5280" y="3186"/>
                <a:ext cx="383" cy="96"/>
              </a:xfrm>
              <a:custGeom>
                <a:avLst/>
                <a:gdLst/>
                <a:ahLst/>
                <a:cxnLst>
                  <a:cxn ang="0">
                    <a:pos x="209" y="96"/>
                  </a:cxn>
                  <a:cxn ang="0">
                    <a:pos x="143" y="90"/>
                  </a:cxn>
                  <a:cxn ang="0">
                    <a:pos x="83" y="66"/>
                  </a:cxn>
                  <a:cxn ang="0">
                    <a:pos x="35" y="36"/>
                  </a:cxn>
                  <a:cxn ang="0">
                    <a:pos x="6" y="0"/>
                  </a:cxn>
                  <a:cxn ang="0">
                    <a:pos x="0" y="6"/>
                  </a:cxn>
                  <a:cxn ang="0">
                    <a:pos x="29" y="42"/>
                  </a:cxn>
                  <a:cxn ang="0">
                    <a:pos x="77" y="72"/>
                  </a:cxn>
                  <a:cxn ang="0">
                    <a:pos x="137" y="90"/>
                  </a:cxn>
                  <a:cxn ang="0">
                    <a:pos x="209" y="96"/>
                  </a:cxn>
                  <a:cxn ang="0">
                    <a:pos x="263" y="90"/>
                  </a:cxn>
                  <a:cxn ang="0">
                    <a:pos x="311" y="84"/>
                  </a:cxn>
                  <a:cxn ang="0">
                    <a:pos x="352" y="66"/>
                  </a:cxn>
                  <a:cxn ang="0">
                    <a:pos x="382" y="42"/>
                  </a:cxn>
                  <a:cxn ang="0">
                    <a:pos x="376" y="42"/>
                  </a:cxn>
                  <a:cxn ang="0">
                    <a:pos x="346" y="66"/>
                  </a:cxn>
                  <a:cxn ang="0">
                    <a:pos x="305" y="78"/>
                  </a:cxn>
                  <a:cxn ang="0">
                    <a:pos x="263" y="90"/>
                  </a:cxn>
                  <a:cxn ang="0">
                    <a:pos x="209" y="96"/>
                  </a:cxn>
                  <a:cxn ang="0">
                    <a:pos x="209" y="96"/>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ru-RU"/>
              </a:p>
            </p:txBody>
          </p:sp>
          <p:sp>
            <p:nvSpPr>
              <p:cNvPr id="143415" name="Freeform 55"/>
              <p:cNvSpPr>
                <a:spLocks/>
              </p:cNvSpPr>
              <p:nvPr/>
            </p:nvSpPr>
            <p:spPr bwMode="hidden">
              <a:xfrm>
                <a:off x="5315" y="3024"/>
                <a:ext cx="258" cy="54"/>
              </a:xfrm>
              <a:custGeom>
                <a:avLst/>
                <a:gdLst/>
                <a:ahLst/>
                <a:cxnLst>
                  <a:cxn ang="0">
                    <a:pos x="174" y="0"/>
                  </a:cxn>
                  <a:cxn ang="0">
                    <a:pos x="216" y="6"/>
                  </a:cxn>
                  <a:cxn ang="0">
                    <a:pos x="258" y="12"/>
                  </a:cxn>
                  <a:cxn ang="0">
                    <a:pos x="252" y="6"/>
                  </a:cxn>
                  <a:cxn ang="0">
                    <a:pos x="216" y="0"/>
                  </a:cxn>
                  <a:cxn ang="0">
                    <a:pos x="174" y="0"/>
                  </a:cxn>
                  <a:cxn ang="0">
                    <a:pos x="120" y="6"/>
                  </a:cxn>
                  <a:cxn ang="0">
                    <a:pos x="78" y="12"/>
                  </a:cxn>
                  <a:cxn ang="0">
                    <a:pos x="36" y="30"/>
                  </a:cxn>
                  <a:cxn ang="0">
                    <a:pos x="0" y="48"/>
                  </a:cxn>
                  <a:cxn ang="0">
                    <a:pos x="6" y="54"/>
                  </a:cxn>
                  <a:cxn ang="0">
                    <a:pos x="36" y="36"/>
                  </a:cxn>
                  <a:cxn ang="0">
                    <a:pos x="78" y="18"/>
                  </a:cxn>
                  <a:cxn ang="0">
                    <a:pos x="120" y="6"/>
                  </a:cxn>
                  <a:cxn ang="0">
                    <a:pos x="174" y="0"/>
                  </a:cxn>
                  <a:cxn ang="0">
                    <a:pos x="174" y="0"/>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ru-RU"/>
              </a:p>
            </p:txBody>
          </p:sp>
          <p:sp>
            <p:nvSpPr>
              <p:cNvPr id="143416" name="Freeform 56"/>
              <p:cNvSpPr>
                <a:spLocks/>
              </p:cNvSpPr>
              <p:nvPr/>
            </p:nvSpPr>
            <p:spPr bwMode="hidden">
              <a:xfrm>
                <a:off x="5645" y="3066"/>
                <a:ext cx="60" cy="156"/>
              </a:xfrm>
              <a:custGeom>
                <a:avLst/>
                <a:gdLst/>
                <a:ahLst/>
                <a:cxnLst>
                  <a:cxn ang="0">
                    <a:pos x="54" y="90"/>
                  </a:cxn>
                  <a:cxn ang="0">
                    <a:pos x="48" y="126"/>
                  </a:cxn>
                  <a:cxn ang="0">
                    <a:pos x="24" y="156"/>
                  </a:cxn>
                  <a:cxn ang="0">
                    <a:pos x="30" y="156"/>
                  </a:cxn>
                  <a:cxn ang="0">
                    <a:pos x="54" y="126"/>
                  </a:cxn>
                  <a:cxn ang="0">
                    <a:pos x="60" y="90"/>
                  </a:cxn>
                  <a:cxn ang="0">
                    <a:pos x="54" y="66"/>
                  </a:cxn>
                  <a:cxn ang="0">
                    <a:pos x="48" y="42"/>
                  </a:cxn>
                  <a:cxn ang="0">
                    <a:pos x="30" y="18"/>
                  </a:cxn>
                  <a:cxn ang="0">
                    <a:pos x="6" y="0"/>
                  </a:cxn>
                  <a:cxn ang="0">
                    <a:pos x="0" y="6"/>
                  </a:cxn>
                  <a:cxn ang="0">
                    <a:pos x="24" y="24"/>
                  </a:cxn>
                  <a:cxn ang="0">
                    <a:pos x="42" y="42"/>
                  </a:cxn>
                  <a:cxn ang="0">
                    <a:pos x="48" y="66"/>
                  </a:cxn>
                  <a:cxn ang="0">
                    <a:pos x="54" y="90"/>
                  </a:cxn>
                  <a:cxn ang="0">
                    <a:pos x="54" y="90"/>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ru-RU"/>
              </a:p>
            </p:txBody>
          </p:sp>
          <p:sp>
            <p:nvSpPr>
              <p:cNvPr id="143417" name="Freeform 57"/>
              <p:cNvSpPr>
                <a:spLocks/>
              </p:cNvSpPr>
              <p:nvPr/>
            </p:nvSpPr>
            <p:spPr bwMode="hidden">
              <a:xfrm>
                <a:off x="5375" y="3246"/>
                <a:ext cx="192" cy="18"/>
              </a:xfrm>
              <a:custGeom>
                <a:avLst/>
                <a:gdLst/>
                <a:ahLst/>
                <a:cxnLst>
                  <a:cxn ang="0">
                    <a:pos x="114" y="12"/>
                  </a:cxn>
                  <a:cxn ang="0">
                    <a:pos x="72" y="6"/>
                  </a:cxn>
                  <a:cxn ang="0">
                    <a:pos x="30" y="0"/>
                  </a:cxn>
                  <a:cxn ang="0">
                    <a:pos x="0" y="0"/>
                  </a:cxn>
                  <a:cxn ang="0">
                    <a:pos x="54" y="12"/>
                  </a:cxn>
                  <a:cxn ang="0">
                    <a:pos x="114" y="18"/>
                  </a:cxn>
                  <a:cxn ang="0">
                    <a:pos x="156" y="18"/>
                  </a:cxn>
                  <a:cxn ang="0">
                    <a:pos x="192" y="12"/>
                  </a:cxn>
                  <a:cxn ang="0">
                    <a:pos x="186" y="0"/>
                  </a:cxn>
                  <a:cxn ang="0">
                    <a:pos x="150" y="6"/>
                  </a:cxn>
                  <a:cxn ang="0">
                    <a:pos x="114" y="12"/>
                  </a:cxn>
                  <a:cxn ang="0">
                    <a:pos x="114" y="12"/>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ru-RU"/>
              </a:p>
            </p:txBody>
          </p:sp>
          <p:sp>
            <p:nvSpPr>
              <p:cNvPr id="143418" name="Freeform 58"/>
              <p:cNvSpPr>
                <a:spLocks/>
              </p:cNvSpPr>
              <p:nvPr/>
            </p:nvSpPr>
            <p:spPr bwMode="hidden">
              <a:xfrm>
                <a:off x="5304" y="3042"/>
                <a:ext cx="161" cy="186"/>
              </a:xfrm>
              <a:custGeom>
                <a:avLst/>
                <a:gdLst/>
                <a:ahLst/>
                <a:cxnLst>
                  <a:cxn ang="0">
                    <a:pos x="11" y="114"/>
                  </a:cxn>
                  <a:cxn ang="0">
                    <a:pos x="17" y="96"/>
                  </a:cxn>
                  <a:cxn ang="0">
                    <a:pos x="23" y="78"/>
                  </a:cxn>
                  <a:cxn ang="0">
                    <a:pos x="53" y="42"/>
                  </a:cxn>
                  <a:cxn ang="0">
                    <a:pos x="101" y="18"/>
                  </a:cxn>
                  <a:cxn ang="0">
                    <a:pos x="155" y="6"/>
                  </a:cxn>
                  <a:cxn ang="0">
                    <a:pos x="161" y="0"/>
                  </a:cxn>
                  <a:cxn ang="0">
                    <a:pos x="95" y="12"/>
                  </a:cxn>
                  <a:cxn ang="0">
                    <a:pos x="47" y="36"/>
                  </a:cxn>
                  <a:cxn ang="0">
                    <a:pos x="11" y="72"/>
                  </a:cxn>
                  <a:cxn ang="0">
                    <a:pos x="5" y="90"/>
                  </a:cxn>
                  <a:cxn ang="0">
                    <a:pos x="0" y="114"/>
                  </a:cxn>
                  <a:cxn ang="0">
                    <a:pos x="11" y="150"/>
                  </a:cxn>
                  <a:cxn ang="0">
                    <a:pos x="23" y="168"/>
                  </a:cxn>
                  <a:cxn ang="0">
                    <a:pos x="41" y="186"/>
                  </a:cxn>
                  <a:cxn ang="0">
                    <a:pos x="65" y="186"/>
                  </a:cxn>
                  <a:cxn ang="0">
                    <a:pos x="41" y="168"/>
                  </a:cxn>
                  <a:cxn ang="0">
                    <a:pos x="23" y="150"/>
                  </a:cxn>
                  <a:cxn ang="0">
                    <a:pos x="17" y="132"/>
                  </a:cxn>
                  <a:cxn ang="0">
                    <a:pos x="11" y="114"/>
                  </a:cxn>
                  <a:cxn ang="0">
                    <a:pos x="11" y="114"/>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w="9525">
                <a:noFill/>
                <a:round/>
                <a:headEnd/>
                <a:tailEnd/>
              </a:ln>
            </p:spPr>
            <p:txBody>
              <a:bodyPr/>
              <a:lstStyle/>
              <a:p>
                <a:endParaRPr lang="ru-RU"/>
              </a:p>
            </p:txBody>
          </p:sp>
          <p:sp>
            <p:nvSpPr>
              <p:cNvPr id="143419" name="Freeform 59"/>
              <p:cNvSpPr>
                <a:spLocks/>
              </p:cNvSpPr>
              <p:nvPr/>
            </p:nvSpPr>
            <p:spPr bwMode="hidden">
              <a:xfrm>
                <a:off x="5489" y="3042"/>
                <a:ext cx="186" cy="210"/>
              </a:xfrm>
              <a:custGeom>
                <a:avLst/>
                <a:gdLst/>
                <a:ahLst/>
                <a:cxnLst>
                  <a:cxn ang="0">
                    <a:pos x="0" y="6"/>
                  </a:cxn>
                  <a:cxn ang="0">
                    <a:pos x="66" y="12"/>
                  </a:cxn>
                  <a:cxn ang="0">
                    <a:pos x="119" y="36"/>
                  </a:cxn>
                  <a:cxn ang="0">
                    <a:pos x="155" y="72"/>
                  </a:cxn>
                  <a:cxn ang="0">
                    <a:pos x="161" y="90"/>
                  </a:cxn>
                  <a:cxn ang="0">
                    <a:pos x="167" y="114"/>
                  </a:cxn>
                  <a:cxn ang="0">
                    <a:pos x="161" y="138"/>
                  </a:cxn>
                  <a:cxn ang="0">
                    <a:pos x="149" y="162"/>
                  </a:cxn>
                  <a:cxn ang="0">
                    <a:pos x="119" y="180"/>
                  </a:cxn>
                  <a:cxn ang="0">
                    <a:pos x="90" y="198"/>
                  </a:cxn>
                  <a:cxn ang="0">
                    <a:pos x="96" y="210"/>
                  </a:cxn>
                  <a:cxn ang="0">
                    <a:pos x="131" y="192"/>
                  </a:cxn>
                  <a:cxn ang="0">
                    <a:pos x="161" y="168"/>
                  </a:cxn>
                  <a:cxn ang="0">
                    <a:pos x="179" y="144"/>
                  </a:cxn>
                  <a:cxn ang="0">
                    <a:pos x="185" y="114"/>
                  </a:cxn>
                  <a:cxn ang="0">
                    <a:pos x="179" y="90"/>
                  </a:cxn>
                  <a:cxn ang="0">
                    <a:pos x="173" y="66"/>
                  </a:cxn>
                  <a:cxn ang="0">
                    <a:pos x="155" y="48"/>
                  </a:cxn>
                  <a:cxn ang="0">
                    <a:pos x="131" y="30"/>
                  </a:cxn>
                  <a:cxn ang="0">
                    <a:pos x="72" y="6"/>
                  </a:cxn>
                  <a:cxn ang="0">
                    <a:pos x="0" y="0"/>
                  </a:cxn>
                  <a:cxn ang="0">
                    <a:pos x="0" y="6"/>
                  </a:cxn>
                  <a:cxn ang="0">
                    <a:pos x="0" y="6"/>
                  </a:cxn>
                  <a:cxn ang="0">
                    <a:pos x="0" y="6"/>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w="9525">
                <a:noFill/>
                <a:round/>
                <a:headEnd/>
                <a:tailEnd/>
              </a:ln>
            </p:spPr>
            <p:txBody>
              <a:bodyPr/>
              <a:lstStyle/>
              <a:p>
                <a:endParaRPr lang="ru-RU"/>
              </a:p>
            </p:txBody>
          </p:sp>
          <p:sp>
            <p:nvSpPr>
              <p:cNvPr id="143420" name="Freeform 60"/>
              <p:cNvSpPr>
                <a:spLocks noEditPoints="1"/>
              </p:cNvSpPr>
              <p:nvPr/>
            </p:nvSpPr>
            <p:spPr bwMode="hidden">
              <a:xfrm>
                <a:off x="5345" y="3058"/>
                <a:ext cx="299" cy="186"/>
              </a:xfrm>
              <a:custGeom>
                <a:avLst/>
                <a:gdLst/>
                <a:ahLst/>
                <a:cxnLst>
                  <a:cxn ang="0">
                    <a:pos x="150" y="0"/>
                  </a:cxn>
                  <a:cxn ang="0">
                    <a:pos x="90" y="6"/>
                  </a:cxn>
                  <a:cxn ang="0">
                    <a:pos x="42" y="30"/>
                  </a:cxn>
                  <a:cxn ang="0">
                    <a:pos x="12" y="54"/>
                  </a:cxn>
                  <a:cxn ang="0">
                    <a:pos x="6" y="72"/>
                  </a:cxn>
                  <a:cxn ang="0">
                    <a:pos x="0" y="90"/>
                  </a:cxn>
                  <a:cxn ang="0">
                    <a:pos x="6" y="108"/>
                  </a:cxn>
                  <a:cxn ang="0">
                    <a:pos x="12" y="126"/>
                  </a:cxn>
                  <a:cxn ang="0">
                    <a:pos x="42" y="156"/>
                  </a:cxn>
                  <a:cxn ang="0">
                    <a:pos x="90" y="180"/>
                  </a:cxn>
                  <a:cxn ang="0">
                    <a:pos x="150" y="186"/>
                  </a:cxn>
                  <a:cxn ang="0">
                    <a:pos x="209" y="180"/>
                  </a:cxn>
                  <a:cxn ang="0">
                    <a:pos x="257" y="156"/>
                  </a:cxn>
                  <a:cxn ang="0">
                    <a:pos x="287" y="126"/>
                  </a:cxn>
                  <a:cxn ang="0">
                    <a:pos x="299" y="108"/>
                  </a:cxn>
                  <a:cxn ang="0">
                    <a:pos x="299" y="90"/>
                  </a:cxn>
                  <a:cxn ang="0">
                    <a:pos x="299" y="72"/>
                  </a:cxn>
                  <a:cxn ang="0">
                    <a:pos x="287" y="54"/>
                  </a:cxn>
                  <a:cxn ang="0">
                    <a:pos x="257" y="30"/>
                  </a:cxn>
                  <a:cxn ang="0">
                    <a:pos x="209" y="6"/>
                  </a:cxn>
                  <a:cxn ang="0">
                    <a:pos x="150" y="0"/>
                  </a:cxn>
                  <a:cxn ang="0">
                    <a:pos x="150" y="0"/>
                  </a:cxn>
                  <a:cxn ang="0">
                    <a:pos x="150" y="180"/>
                  </a:cxn>
                  <a:cxn ang="0">
                    <a:pos x="96" y="174"/>
                  </a:cxn>
                  <a:cxn ang="0">
                    <a:pos x="48" y="156"/>
                  </a:cxn>
                  <a:cxn ang="0">
                    <a:pos x="18" y="126"/>
                  </a:cxn>
                  <a:cxn ang="0">
                    <a:pos x="12" y="108"/>
                  </a:cxn>
                  <a:cxn ang="0">
                    <a:pos x="6" y="90"/>
                  </a:cxn>
                  <a:cxn ang="0">
                    <a:pos x="12" y="72"/>
                  </a:cxn>
                  <a:cxn ang="0">
                    <a:pos x="18" y="54"/>
                  </a:cxn>
                  <a:cxn ang="0">
                    <a:pos x="48" y="30"/>
                  </a:cxn>
                  <a:cxn ang="0">
                    <a:pos x="96" y="12"/>
                  </a:cxn>
                  <a:cxn ang="0">
                    <a:pos x="150" y="6"/>
                  </a:cxn>
                  <a:cxn ang="0">
                    <a:pos x="203" y="12"/>
                  </a:cxn>
                  <a:cxn ang="0">
                    <a:pos x="251" y="30"/>
                  </a:cxn>
                  <a:cxn ang="0">
                    <a:pos x="281" y="54"/>
                  </a:cxn>
                  <a:cxn ang="0">
                    <a:pos x="293" y="72"/>
                  </a:cxn>
                  <a:cxn ang="0">
                    <a:pos x="293" y="90"/>
                  </a:cxn>
                  <a:cxn ang="0">
                    <a:pos x="293" y="108"/>
                  </a:cxn>
                  <a:cxn ang="0">
                    <a:pos x="281" y="126"/>
                  </a:cxn>
                  <a:cxn ang="0">
                    <a:pos x="251" y="156"/>
                  </a:cxn>
                  <a:cxn ang="0">
                    <a:pos x="203" y="174"/>
                  </a:cxn>
                  <a:cxn ang="0">
                    <a:pos x="150" y="180"/>
                  </a:cxn>
                  <a:cxn ang="0">
                    <a:pos x="150" y="180"/>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ru-RU"/>
              </a:p>
            </p:txBody>
          </p:sp>
          <p:grpSp>
            <p:nvGrpSpPr>
              <p:cNvPr id="143421" name="Group 61"/>
              <p:cNvGrpSpPr>
                <a:grpSpLocks/>
              </p:cNvGrpSpPr>
              <p:nvPr/>
            </p:nvGrpSpPr>
            <p:grpSpPr bwMode="auto">
              <a:xfrm>
                <a:off x="5381" y="3085"/>
                <a:ext cx="227" cy="132"/>
                <a:chOff x="5381" y="3085"/>
                <a:chExt cx="227" cy="132"/>
              </a:xfrm>
            </p:grpSpPr>
            <p:sp>
              <p:nvSpPr>
                <p:cNvPr id="143422" name="Oval 62"/>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endParaRPr lang="ru-RU"/>
                </a:p>
              </p:txBody>
            </p:sp>
            <p:sp>
              <p:nvSpPr>
                <p:cNvPr id="143423" name="Oval 63"/>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endParaRPr lang="ru-RU"/>
                </a:p>
              </p:txBody>
            </p:sp>
            <p:sp>
              <p:nvSpPr>
                <p:cNvPr id="143424" name="Oval 64"/>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endParaRPr lang="ru-RU"/>
                </a:p>
              </p:txBody>
            </p:sp>
            <p:sp>
              <p:nvSpPr>
                <p:cNvPr id="143425" name="Oval 65"/>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endParaRPr lang="ru-RU"/>
                </a:p>
              </p:txBody>
            </p:sp>
          </p:grpSp>
        </p:grpSp>
      </p:grpSp>
      <p:sp>
        <p:nvSpPr>
          <p:cNvPr id="143426" name="Rectangle 66"/>
          <p:cNvSpPr>
            <a:spLocks noGrp="1" noChangeArrowheads="1"/>
          </p:cNvSpPr>
          <p:nvPr>
            <p:ph type="ctrTitle" sz="quarter"/>
          </p:nvPr>
        </p:nvSpPr>
        <p:spPr>
          <a:xfrm>
            <a:off x="685800" y="1692275"/>
            <a:ext cx="7772400" cy="1736725"/>
          </a:xfrm>
        </p:spPr>
        <p:txBody>
          <a:bodyPr anchor="b"/>
          <a:lstStyle>
            <a:lvl1pPr>
              <a:defRPr sz="5400"/>
            </a:lvl1pPr>
          </a:lstStyle>
          <a:p>
            <a:r>
              <a:rPr lang="ru-RU"/>
              <a:t>Образец заголовка</a:t>
            </a:r>
          </a:p>
        </p:txBody>
      </p:sp>
      <p:sp>
        <p:nvSpPr>
          <p:cNvPr id="143427" name="Rectangle 67"/>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ru-RU"/>
              <a:t>Образец подзаголовка</a:t>
            </a:r>
          </a:p>
        </p:txBody>
      </p:sp>
      <p:sp>
        <p:nvSpPr>
          <p:cNvPr id="143428" name="Rectangle 68"/>
          <p:cNvSpPr>
            <a:spLocks noGrp="1" noChangeArrowheads="1"/>
          </p:cNvSpPr>
          <p:nvPr>
            <p:ph type="dt" sz="quarter" idx="2"/>
          </p:nvPr>
        </p:nvSpPr>
        <p:spPr>
          <a:xfrm>
            <a:off x="457200" y="6248400"/>
            <a:ext cx="2133600" cy="457200"/>
          </a:xfrm>
        </p:spPr>
        <p:txBody>
          <a:bodyPr/>
          <a:lstStyle>
            <a:lvl1pPr>
              <a:defRPr/>
            </a:lvl1pPr>
          </a:lstStyle>
          <a:p>
            <a:endParaRPr lang="ru-RU"/>
          </a:p>
        </p:txBody>
      </p:sp>
      <p:sp>
        <p:nvSpPr>
          <p:cNvPr id="143429" name="Rectangle 69"/>
          <p:cNvSpPr>
            <a:spLocks noGrp="1" noChangeArrowheads="1"/>
          </p:cNvSpPr>
          <p:nvPr>
            <p:ph type="ftr" sz="quarter" idx="3"/>
          </p:nvPr>
        </p:nvSpPr>
        <p:spPr>
          <a:xfrm>
            <a:off x="3124200" y="6248400"/>
            <a:ext cx="2895600" cy="457200"/>
          </a:xfrm>
        </p:spPr>
        <p:txBody>
          <a:bodyPr/>
          <a:lstStyle>
            <a:lvl1pPr>
              <a:defRPr/>
            </a:lvl1pPr>
          </a:lstStyle>
          <a:p>
            <a:endParaRPr lang="ru-RU"/>
          </a:p>
        </p:txBody>
      </p:sp>
      <p:sp>
        <p:nvSpPr>
          <p:cNvPr id="143430" name="Rectangle 70"/>
          <p:cNvSpPr>
            <a:spLocks noGrp="1" noChangeArrowheads="1"/>
          </p:cNvSpPr>
          <p:nvPr>
            <p:ph type="sldNum" sz="quarter" idx="4"/>
          </p:nvPr>
        </p:nvSpPr>
        <p:spPr>
          <a:xfrm>
            <a:off x="6553200" y="6248400"/>
            <a:ext cx="2133600" cy="457200"/>
          </a:xfrm>
        </p:spPr>
        <p:txBody>
          <a:bodyPr/>
          <a:lstStyle>
            <a:lvl1pPr>
              <a:defRPr/>
            </a:lvl1pPr>
          </a:lstStyle>
          <a:p>
            <a:fld id="{6F9E7900-5364-42B4-BA17-957479CE015A}" type="slidenum">
              <a:rPr lang="ru-RU"/>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BFE35E01-4664-4683-A090-CF594C33803C}" type="slidenum">
              <a:rPr lang="ru-RU"/>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5C4BA268-E3A8-4CAE-B92C-183173D43031}" type="slidenum">
              <a:rPr lang="ru-RU"/>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846C8933-BD9E-453C-AA02-19E845DC7B8B}" type="slidenum">
              <a:rPr lang="ru-RU"/>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ru-RU"/>
          </a:p>
        </p:txBody>
      </p:sp>
      <p:sp>
        <p:nvSpPr>
          <p:cNvPr id="8" name="Нижний колонтитул 7"/>
          <p:cNvSpPr>
            <a:spLocks noGrp="1"/>
          </p:cNvSpPr>
          <p:nvPr>
            <p:ph type="ftr" sz="quarter" idx="11"/>
          </p:nvPr>
        </p:nvSpPr>
        <p:spPr/>
        <p:txBody>
          <a:bodyPr/>
          <a:lstStyle>
            <a:lvl1pPr>
              <a:defRPr/>
            </a:lvl1pPr>
          </a:lstStyle>
          <a:p>
            <a:endParaRPr lang="ru-RU"/>
          </a:p>
        </p:txBody>
      </p:sp>
      <p:sp>
        <p:nvSpPr>
          <p:cNvPr id="9" name="Номер слайда 8"/>
          <p:cNvSpPr>
            <a:spLocks noGrp="1"/>
          </p:cNvSpPr>
          <p:nvPr>
            <p:ph type="sldNum" sz="quarter" idx="12"/>
          </p:nvPr>
        </p:nvSpPr>
        <p:spPr/>
        <p:txBody>
          <a:bodyPr/>
          <a:lstStyle>
            <a:lvl1pPr>
              <a:defRPr/>
            </a:lvl1pPr>
          </a:lstStyle>
          <a:p>
            <a:fld id="{08B9E610-2B9C-4A1C-9214-4A7BF2C88FF4}" type="slidenum">
              <a:rPr lang="ru-RU"/>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ru-RU"/>
          </a:p>
        </p:txBody>
      </p:sp>
      <p:sp>
        <p:nvSpPr>
          <p:cNvPr id="4" name="Нижний колонтитул 3"/>
          <p:cNvSpPr>
            <a:spLocks noGrp="1"/>
          </p:cNvSpPr>
          <p:nvPr>
            <p:ph type="ftr" sz="quarter" idx="11"/>
          </p:nvPr>
        </p:nvSpPr>
        <p:spPr/>
        <p:txBody>
          <a:bodyPr/>
          <a:lstStyle>
            <a:lvl1pPr>
              <a:defRPr/>
            </a:lvl1pPr>
          </a:lstStyle>
          <a:p>
            <a:endParaRPr lang="ru-RU"/>
          </a:p>
        </p:txBody>
      </p:sp>
      <p:sp>
        <p:nvSpPr>
          <p:cNvPr id="5" name="Номер слайда 4"/>
          <p:cNvSpPr>
            <a:spLocks noGrp="1"/>
          </p:cNvSpPr>
          <p:nvPr>
            <p:ph type="sldNum" sz="quarter" idx="12"/>
          </p:nvPr>
        </p:nvSpPr>
        <p:spPr/>
        <p:txBody>
          <a:bodyPr/>
          <a:lstStyle>
            <a:lvl1pPr>
              <a:defRPr/>
            </a:lvl1pPr>
          </a:lstStyle>
          <a:p>
            <a:fld id="{EC9E5C93-86B9-4870-B61C-649E5499FA07}" type="slidenum">
              <a:rPr lang="ru-RU"/>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ru-RU"/>
          </a:p>
        </p:txBody>
      </p:sp>
      <p:sp>
        <p:nvSpPr>
          <p:cNvPr id="3" name="Нижний колонтитул 2"/>
          <p:cNvSpPr>
            <a:spLocks noGrp="1"/>
          </p:cNvSpPr>
          <p:nvPr>
            <p:ph type="ftr" sz="quarter" idx="11"/>
          </p:nvPr>
        </p:nvSpPr>
        <p:spPr/>
        <p:txBody>
          <a:bodyPr/>
          <a:lstStyle>
            <a:lvl1pPr>
              <a:defRPr/>
            </a:lvl1pPr>
          </a:lstStyle>
          <a:p>
            <a:endParaRPr lang="ru-RU"/>
          </a:p>
        </p:txBody>
      </p:sp>
      <p:sp>
        <p:nvSpPr>
          <p:cNvPr id="4" name="Номер слайда 3"/>
          <p:cNvSpPr>
            <a:spLocks noGrp="1"/>
          </p:cNvSpPr>
          <p:nvPr>
            <p:ph type="sldNum" sz="quarter" idx="12"/>
          </p:nvPr>
        </p:nvSpPr>
        <p:spPr/>
        <p:txBody>
          <a:bodyPr/>
          <a:lstStyle>
            <a:lvl1pPr>
              <a:defRPr/>
            </a:lvl1pPr>
          </a:lstStyle>
          <a:p>
            <a:fld id="{F249869D-039A-4FC5-A432-876C84D35857}" type="slidenum">
              <a:rPr lang="ru-RU"/>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5D2CE643-EC7A-4ECF-8BBB-77390AED7D6D}" type="slidenum">
              <a:rPr lang="ru-RU"/>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0AEE3920-369B-48CF-8BB3-E2884AD572E5}" type="slidenum">
              <a:rPr lang="ru-RU"/>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EC6C24D3-93CB-4B42-A6D1-CF5599F351E4}" type="slidenum">
              <a:rPr lang="ru-RU"/>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4835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7813"/>
            <a:ext cx="6019800" cy="58483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57F77B81-2E5C-4C32-B28F-BD7B301013E1}" type="slidenum">
              <a:rPr lang="ru-RU"/>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2338" name="Freeform 2"/>
          <p:cNvSpPr>
            <a:spLocks/>
          </p:cNvSpPr>
          <p:nvPr/>
        </p:nvSpPr>
        <p:spPr bwMode="hidden">
          <a:xfrm>
            <a:off x="6627813" y="6429375"/>
            <a:ext cx="285750" cy="209550"/>
          </a:xfrm>
          <a:custGeom>
            <a:avLst/>
            <a:gdLst/>
            <a:ahLst/>
            <a:cxnLst>
              <a:cxn ang="0">
                <a:pos x="0" y="132"/>
              </a:cxn>
              <a:cxn ang="0">
                <a:pos x="29" y="132"/>
              </a:cxn>
              <a:cxn ang="0">
                <a:pos x="77" y="108"/>
              </a:cxn>
              <a:cxn ang="0">
                <a:pos x="119" y="78"/>
              </a:cxn>
              <a:cxn ang="0">
                <a:pos x="155" y="48"/>
              </a:cxn>
              <a:cxn ang="0">
                <a:pos x="179" y="12"/>
              </a:cxn>
              <a:cxn ang="0">
                <a:pos x="173" y="6"/>
              </a:cxn>
              <a:cxn ang="0">
                <a:pos x="167" y="0"/>
              </a:cxn>
              <a:cxn ang="0">
                <a:pos x="137" y="42"/>
              </a:cxn>
              <a:cxn ang="0">
                <a:pos x="101" y="78"/>
              </a:cxn>
              <a:cxn ang="0">
                <a:pos x="53" y="108"/>
              </a:cxn>
              <a:cxn ang="0">
                <a:pos x="0" y="132"/>
              </a:cxn>
              <a:cxn ang="0">
                <a:pos x="0" y="132"/>
              </a:cxn>
            </a:cxnLst>
            <a:rect l="0" t="0" r="r" b="b"/>
            <a:pathLst>
              <a:path w="179" h="132">
                <a:moveTo>
                  <a:pt x="0" y="132"/>
                </a:moveTo>
                <a:lnTo>
                  <a:pt x="29" y="132"/>
                </a:lnTo>
                <a:lnTo>
                  <a:pt x="77" y="108"/>
                </a:lnTo>
                <a:lnTo>
                  <a:pt x="119" y="78"/>
                </a:lnTo>
                <a:lnTo>
                  <a:pt x="155" y="48"/>
                </a:lnTo>
                <a:lnTo>
                  <a:pt x="179" y="12"/>
                </a:lnTo>
                <a:lnTo>
                  <a:pt x="173" y="6"/>
                </a:lnTo>
                <a:lnTo>
                  <a:pt x="167" y="0"/>
                </a:lnTo>
                <a:lnTo>
                  <a:pt x="137" y="42"/>
                </a:lnTo>
                <a:lnTo>
                  <a:pt x="101" y="78"/>
                </a:lnTo>
                <a:lnTo>
                  <a:pt x="53" y="108"/>
                </a:lnTo>
                <a:lnTo>
                  <a:pt x="0" y="132"/>
                </a:lnTo>
                <a:lnTo>
                  <a:pt x="0" y="132"/>
                </a:lnTo>
                <a:close/>
              </a:path>
            </a:pathLst>
          </a:custGeom>
          <a:gradFill rotWithShape="0">
            <a:gsLst>
              <a:gs pos="0">
                <a:schemeClr val="accent2"/>
              </a:gs>
              <a:gs pos="100000">
                <a:schemeClr val="accent2">
                  <a:gamma/>
                  <a:shade val="87843"/>
                  <a:invGamma/>
                </a:schemeClr>
              </a:gs>
            </a:gsLst>
            <a:lin ang="18900000" scaled="1"/>
          </a:gradFill>
          <a:ln w="9525">
            <a:noFill/>
            <a:round/>
            <a:headEnd/>
            <a:tailEnd/>
          </a:ln>
        </p:spPr>
        <p:txBody>
          <a:bodyPr/>
          <a:lstStyle/>
          <a:p>
            <a:endParaRPr lang="ru-RU"/>
          </a:p>
        </p:txBody>
      </p:sp>
      <p:grpSp>
        <p:nvGrpSpPr>
          <p:cNvPr id="142339" name="Group 3"/>
          <p:cNvGrpSpPr>
            <a:grpSpLocks/>
          </p:cNvGrpSpPr>
          <p:nvPr/>
        </p:nvGrpSpPr>
        <p:grpSpPr bwMode="auto">
          <a:xfrm>
            <a:off x="3175" y="4267200"/>
            <a:ext cx="9140825" cy="2590800"/>
            <a:chOff x="2" y="2688"/>
            <a:chExt cx="5758" cy="1632"/>
          </a:xfrm>
        </p:grpSpPr>
        <p:sp>
          <p:nvSpPr>
            <p:cNvPr id="142340" name="Freeform 4"/>
            <p:cNvSpPr>
              <a:spLocks/>
            </p:cNvSpPr>
            <p:nvPr/>
          </p:nvSpPr>
          <p:spPr bwMode="hidden">
            <a:xfrm>
              <a:off x="2" y="2688"/>
              <a:ext cx="5758" cy="1632"/>
            </a:xfrm>
            <a:custGeom>
              <a:avLst/>
              <a:gdLst/>
              <a:ahLst/>
              <a:cxnLst>
                <a:cxn ang="0">
                  <a:pos x="5740" y="4316"/>
                </a:cxn>
                <a:cxn ang="0">
                  <a:pos x="0" y="4316"/>
                </a:cxn>
                <a:cxn ang="0">
                  <a:pos x="0" y="0"/>
                </a:cxn>
                <a:cxn ang="0">
                  <a:pos x="5740" y="0"/>
                </a:cxn>
                <a:cxn ang="0">
                  <a:pos x="5740" y="4316"/>
                </a:cxn>
                <a:cxn ang="0">
                  <a:pos x="5740" y="4316"/>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w="9525">
              <a:noFill/>
              <a:round/>
              <a:headEnd/>
              <a:tailEnd/>
            </a:ln>
          </p:spPr>
          <p:txBody>
            <a:bodyPr/>
            <a:lstStyle/>
            <a:p>
              <a:endParaRPr lang="ru-RU"/>
            </a:p>
          </p:txBody>
        </p:sp>
        <p:grpSp>
          <p:nvGrpSpPr>
            <p:cNvPr id="142341" name="Group 5"/>
            <p:cNvGrpSpPr>
              <a:grpSpLocks/>
            </p:cNvGrpSpPr>
            <p:nvPr userDrawn="1"/>
          </p:nvGrpSpPr>
          <p:grpSpPr bwMode="auto">
            <a:xfrm>
              <a:off x="3528" y="3715"/>
              <a:ext cx="792" cy="521"/>
              <a:chOff x="3527" y="3715"/>
              <a:chExt cx="792" cy="521"/>
            </a:xfrm>
          </p:grpSpPr>
          <p:sp>
            <p:nvSpPr>
              <p:cNvPr id="142342" name="Oval 6"/>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endParaRPr lang="ru-RU"/>
              </a:p>
            </p:txBody>
          </p:sp>
          <p:sp>
            <p:nvSpPr>
              <p:cNvPr id="142343" name="Oval 7"/>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endParaRPr lang="ru-RU"/>
              </a:p>
            </p:txBody>
          </p:sp>
          <p:sp>
            <p:nvSpPr>
              <p:cNvPr id="142344" name="Oval 8"/>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endParaRPr lang="ru-RU"/>
              </a:p>
            </p:txBody>
          </p:sp>
          <p:sp>
            <p:nvSpPr>
              <p:cNvPr id="142345" name="Oval 9"/>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endParaRPr lang="ru-RU"/>
              </a:p>
            </p:txBody>
          </p:sp>
          <p:sp>
            <p:nvSpPr>
              <p:cNvPr id="142346" name="Oval 10"/>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endParaRPr lang="ru-RU"/>
              </a:p>
            </p:txBody>
          </p:sp>
          <p:sp>
            <p:nvSpPr>
              <p:cNvPr id="142347" name="Freeform 11"/>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endParaRPr lang="ru-RU"/>
              </a:p>
            </p:txBody>
          </p:sp>
          <p:sp>
            <p:nvSpPr>
              <p:cNvPr id="142348" name="Freeform 12"/>
              <p:cNvSpPr>
                <a:spLocks/>
              </p:cNvSpPr>
              <p:nvPr/>
            </p:nvSpPr>
            <p:spPr bwMode="hidden">
              <a:xfrm>
                <a:off x="3695"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endParaRPr lang="ru-RU"/>
              </a:p>
            </p:txBody>
          </p:sp>
          <p:sp>
            <p:nvSpPr>
              <p:cNvPr id="142349" name="Freeform 13"/>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endParaRPr lang="ru-RU"/>
              </a:p>
            </p:txBody>
          </p:sp>
          <p:sp>
            <p:nvSpPr>
              <p:cNvPr id="142350" name="Freeform 14"/>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endParaRPr lang="ru-RU"/>
              </a:p>
            </p:txBody>
          </p:sp>
          <p:sp>
            <p:nvSpPr>
              <p:cNvPr id="142351" name="Freeform 15"/>
              <p:cNvSpPr>
                <a:spLocks/>
              </p:cNvSpPr>
              <p:nvPr/>
            </p:nvSpPr>
            <p:spPr bwMode="hidden">
              <a:xfrm>
                <a:off x="4037" y="3721"/>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endParaRPr lang="ru-RU"/>
              </a:p>
            </p:txBody>
          </p:sp>
          <p:sp>
            <p:nvSpPr>
              <p:cNvPr id="142352" name="Oval 16"/>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endParaRPr lang="ru-RU"/>
              </a:p>
            </p:txBody>
          </p:sp>
        </p:grpSp>
        <p:grpSp>
          <p:nvGrpSpPr>
            <p:cNvPr id="142353" name="Group 17"/>
            <p:cNvGrpSpPr>
              <a:grpSpLocks/>
            </p:cNvGrpSpPr>
            <p:nvPr userDrawn="1"/>
          </p:nvGrpSpPr>
          <p:grpSpPr bwMode="auto">
            <a:xfrm>
              <a:off x="1776" y="3631"/>
              <a:ext cx="1626" cy="683"/>
              <a:chOff x="1776" y="3631"/>
              <a:chExt cx="1626" cy="683"/>
            </a:xfrm>
          </p:grpSpPr>
          <p:sp>
            <p:nvSpPr>
              <p:cNvPr id="142354" name="Oval 18"/>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endParaRPr lang="ru-RU"/>
              </a:p>
            </p:txBody>
          </p:sp>
          <p:sp>
            <p:nvSpPr>
              <p:cNvPr id="142355" name="Oval 19"/>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endParaRPr lang="ru-RU"/>
              </a:p>
            </p:txBody>
          </p:sp>
          <p:sp>
            <p:nvSpPr>
              <p:cNvPr id="142356" name="Oval 20"/>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endParaRPr lang="ru-RU"/>
              </a:p>
            </p:txBody>
          </p:sp>
          <p:sp>
            <p:nvSpPr>
              <p:cNvPr id="142357" name="Oval 21"/>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endParaRPr lang="ru-RU"/>
              </a:p>
            </p:txBody>
          </p:sp>
          <p:sp>
            <p:nvSpPr>
              <p:cNvPr id="142358" name="Oval 22"/>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endParaRPr lang="ru-RU"/>
              </a:p>
            </p:txBody>
          </p:sp>
          <p:sp>
            <p:nvSpPr>
              <p:cNvPr id="142359" name="Oval 23"/>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endParaRPr lang="ru-RU"/>
              </a:p>
            </p:txBody>
          </p:sp>
          <p:sp>
            <p:nvSpPr>
              <p:cNvPr id="142360" name="Oval 24"/>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endParaRPr lang="ru-RU"/>
              </a:p>
            </p:txBody>
          </p:sp>
          <p:sp>
            <p:nvSpPr>
              <p:cNvPr id="142361" name="Oval 25"/>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endParaRPr lang="ru-RU"/>
              </a:p>
            </p:txBody>
          </p:sp>
          <p:sp>
            <p:nvSpPr>
              <p:cNvPr id="142362" name="Freeform 26"/>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endParaRPr lang="ru-RU"/>
              </a:p>
            </p:txBody>
          </p:sp>
          <p:sp>
            <p:nvSpPr>
              <p:cNvPr id="142363" name="Freeform 27"/>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endParaRPr lang="ru-RU"/>
              </a:p>
            </p:txBody>
          </p:sp>
          <p:sp>
            <p:nvSpPr>
              <p:cNvPr id="142364" name="Freeform 28"/>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endParaRPr lang="ru-RU"/>
              </a:p>
            </p:txBody>
          </p:sp>
          <p:sp>
            <p:nvSpPr>
              <p:cNvPr id="142365" name="Freeform 29"/>
              <p:cNvSpPr>
                <a:spLocks/>
              </p:cNvSpPr>
              <p:nvPr/>
            </p:nvSpPr>
            <p:spPr bwMode="hidden">
              <a:xfrm>
                <a:off x="2987" y="4044"/>
                <a:ext cx="108" cy="252"/>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endParaRPr lang="ru-RU"/>
              </a:p>
            </p:txBody>
          </p:sp>
          <p:sp>
            <p:nvSpPr>
              <p:cNvPr id="142366" name="Freeform 30"/>
              <p:cNvSpPr>
                <a:spLocks/>
              </p:cNvSpPr>
              <p:nvPr/>
            </p:nvSpPr>
            <p:spPr bwMode="hidden">
              <a:xfrm>
                <a:off x="2068" y="3685"/>
                <a:ext cx="835" cy="150"/>
              </a:xfrm>
              <a:custGeom>
                <a:avLst/>
                <a:gdLst/>
                <a:ahLst/>
                <a:cxnLst>
                  <a:cxn ang="0">
                    <a:pos x="518" y="18"/>
                  </a:cxn>
                  <a:cxn ang="0">
                    <a:pos x="597" y="24"/>
                  </a:cxn>
                  <a:cxn ang="0">
                    <a:pos x="682" y="30"/>
                  </a:cxn>
                  <a:cxn ang="0">
                    <a:pos x="755" y="42"/>
                  </a:cxn>
                  <a:cxn ang="0">
                    <a:pos x="828" y="60"/>
                  </a:cxn>
                  <a:cxn ang="0">
                    <a:pos x="835" y="42"/>
                  </a:cxn>
                  <a:cxn ang="0">
                    <a:pos x="761" y="24"/>
                  </a:cxn>
                  <a:cxn ang="0">
                    <a:pos x="688" y="12"/>
                  </a:cxn>
                  <a:cxn ang="0">
                    <a:pos x="603" y="6"/>
                  </a:cxn>
                  <a:cxn ang="0">
                    <a:pos x="518" y="0"/>
                  </a:cxn>
                  <a:cxn ang="0">
                    <a:pos x="372" y="12"/>
                  </a:cxn>
                  <a:cxn ang="0">
                    <a:pos x="232" y="36"/>
                  </a:cxn>
                  <a:cxn ang="0">
                    <a:pos x="110" y="78"/>
                  </a:cxn>
                  <a:cxn ang="0">
                    <a:pos x="0" y="132"/>
                  </a:cxn>
                  <a:cxn ang="0">
                    <a:pos x="19" y="150"/>
                  </a:cxn>
                  <a:cxn ang="0">
                    <a:pos x="122" y="96"/>
                  </a:cxn>
                  <a:cxn ang="0">
                    <a:pos x="244" y="54"/>
                  </a:cxn>
                  <a:cxn ang="0">
                    <a:pos x="378" y="30"/>
                  </a:cxn>
                  <a:cxn ang="0">
                    <a:pos x="518" y="18"/>
                  </a:cxn>
                  <a:cxn ang="0">
                    <a:pos x="518" y="18"/>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w="9525">
                <a:noFill/>
                <a:round/>
                <a:headEnd/>
                <a:tailEnd/>
              </a:ln>
            </p:spPr>
            <p:txBody>
              <a:bodyPr/>
              <a:lstStyle/>
              <a:p>
                <a:endParaRPr lang="ru-RU"/>
              </a:p>
            </p:txBody>
          </p:sp>
          <p:sp>
            <p:nvSpPr>
              <p:cNvPr id="142367" name="Freeform 31"/>
              <p:cNvSpPr>
                <a:spLocks/>
              </p:cNvSpPr>
              <p:nvPr/>
            </p:nvSpPr>
            <p:spPr bwMode="hidden">
              <a:xfrm>
                <a:off x="1867" y="3853"/>
                <a:ext cx="171" cy="461"/>
              </a:xfrm>
              <a:custGeom>
                <a:avLst/>
                <a:gdLst/>
                <a:ahLst/>
                <a:cxnLst>
                  <a:cxn ang="0">
                    <a:pos x="31" y="263"/>
                  </a:cxn>
                  <a:cxn ang="0">
                    <a:pos x="43" y="191"/>
                  </a:cxn>
                  <a:cxn ang="0">
                    <a:pos x="67" y="131"/>
                  </a:cxn>
                  <a:cxn ang="0">
                    <a:pos x="116" y="72"/>
                  </a:cxn>
                  <a:cxn ang="0">
                    <a:pos x="171" y="18"/>
                  </a:cxn>
                  <a:cxn ang="0">
                    <a:pos x="153" y="0"/>
                  </a:cxn>
                  <a:cxn ang="0">
                    <a:pos x="86" y="60"/>
                  </a:cxn>
                  <a:cxn ang="0">
                    <a:pos x="43" y="120"/>
                  </a:cxn>
                  <a:cxn ang="0">
                    <a:pos x="13" y="191"/>
                  </a:cxn>
                  <a:cxn ang="0">
                    <a:pos x="0" y="263"/>
                  </a:cxn>
                  <a:cxn ang="0">
                    <a:pos x="6" y="317"/>
                  </a:cxn>
                  <a:cxn ang="0">
                    <a:pos x="25" y="365"/>
                  </a:cxn>
                  <a:cxn ang="0">
                    <a:pos x="49" y="413"/>
                  </a:cxn>
                  <a:cxn ang="0">
                    <a:pos x="86" y="461"/>
                  </a:cxn>
                  <a:cxn ang="0">
                    <a:pos x="122" y="461"/>
                  </a:cxn>
                  <a:cxn ang="0">
                    <a:pos x="86" y="413"/>
                  </a:cxn>
                  <a:cxn ang="0">
                    <a:pos x="55" y="365"/>
                  </a:cxn>
                  <a:cxn ang="0">
                    <a:pos x="37" y="317"/>
                  </a:cxn>
                  <a:cxn ang="0">
                    <a:pos x="31" y="263"/>
                  </a:cxn>
                  <a:cxn ang="0">
                    <a:pos x="31" y="263"/>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w="9525">
                <a:noFill/>
                <a:round/>
                <a:headEnd/>
                <a:tailEnd/>
              </a:ln>
            </p:spPr>
            <p:txBody>
              <a:bodyPr/>
              <a:lstStyle/>
              <a:p>
                <a:endParaRPr lang="ru-RU"/>
              </a:p>
            </p:txBody>
          </p:sp>
          <p:sp>
            <p:nvSpPr>
              <p:cNvPr id="142368" name="Freeform 32"/>
              <p:cNvSpPr>
                <a:spLocks/>
              </p:cNvSpPr>
              <p:nvPr/>
            </p:nvSpPr>
            <p:spPr bwMode="hidden">
              <a:xfrm>
                <a:off x="2951" y="3751"/>
                <a:ext cx="360" cy="563"/>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endParaRPr lang="ru-RU"/>
              </a:p>
            </p:txBody>
          </p:sp>
          <p:sp>
            <p:nvSpPr>
              <p:cNvPr id="142369" name="Freeform 33"/>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endParaRPr lang="ru-RU"/>
              </a:p>
            </p:txBody>
          </p:sp>
          <p:sp>
            <p:nvSpPr>
              <p:cNvPr id="142370" name="Freeform 34"/>
              <p:cNvSpPr>
                <a:spLocks/>
              </p:cNvSpPr>
              <p:nvPr/>
            </p:nvSpPr>
            <p:spPr bwMode="hidden">
              <a:xfrm>
                <a:off x="3304" y="4080"/>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endParaRPr lang="ru-RU"/>
              </a:p>
            </p:txBody>
          </p:sp>
          <p:sp>
            <p:nvSpPr>
              <p:cNvPr id="142371" name="Freeform 35"/>
              <p:cNvSpPr>
                <a:spLocks/>
              </p:cNvSpPr>
              <p:nvPr/>
            </p:nvSpPr>
            <p:spPr bwMode="hidden">
              <a:xfrm>
                <a:off x="1776" y="3673"/>
                <a:ext cx="481" cy="641"/>
              </a:xfrm>
              <a:custGeom>
                <a:avLst/>
                <a:gdLst/>
                <a:ahLst/>
                <a:cxnLst>
                  <a:cxn ang="0">
                    <a:pos x="18" y="443"/>
                  </a:cxn>
                  <a:cxn ang="0">
                    <a:pos x="24" y="371"/>
                  </a:cxn>
                  <a:cxn ang="0">
                    <a:pos x="55" y="305"/>
                  </a:cxn>
                  <a:cxn ang="0">
                    <a:pos x="91" y="246"/>
                  </a:cxn>
                  <a:cxn ang="0">
                    <a:pos x="146" y="186"/>
                  </a:cxn>
                  <a:cxn ang="0">
                    <a:pos x="213" y="132"/>
                  </a:cxn>
                  <a:cxn ang="0">
                    <a:pos x="292" y="84"/>
                  </a:cxn>
                  <a:cxn ang="0">
                    <a:pos x="384" y="48"/>
                  </a:cxn>
                  <a:cxn ang="0">
                    <a:pos x="481" y="12"/>
                  </a:cxn>
                  <a:cxn ang="0">
                    <a:pos x="457" y="0"/>
                  </a:cxn>
                  <a:cxn ang="0">
                    <a:pos x="359" y="36"/>
                  </a:cxn>
                  <a:cxn ang="0">
                    <a:pos x="274" y="78"/>
                  </a:cxn>
                  <a:cxn ang="0">
                    <a:pos x="195" y="126"/>
                  </a:cxn>
                  <a:cxn ang="0">
                    <a:pos x="128" y="180"/>
                  </a:cxn>
                  <a:cxn ang="0">
                    <a:pos x="73" y="240"/>
                  </a:cxn>
                  <a:cxn ang="0">
                    <a:pos x="37" y="305"/>
                  </a:cxn>
                  <a:cxn ang="0">
                    <a:pos x="6" y="371"/>
                  </a:cxn>
                  <a:cxn ang="0">
                    <a:pos x="0" y="443"/>
                  </a:cxn>
                  <a:cxn ang="0">
                    <a:pos x="6" y="497"/>
                  </a:cxn>
                  <a:cxn ang="0">
                    <a:pos x="18" y="545"/>
                  </a:cxn>
                  <a:cxn ang="0">
                    <a:pos x="43" y="593"/>
                  </a:cxn>
                  <a:cxn ang="0">
                    <a:pos x="73" y="641"/>
                  </a:cxn>
                  <a:cxn ang="0">
                    <a:pos x="97" y="641"/>
                  </a:cxn>
                  <a:cxn ang="0">
                    <a:pos x="67" y="593"/>
                  </a:cxn>
                  <a:cxn ang="0">
                    <a:pos x="43" y="545"/>
                  </a:cxn>
                  <a:cxn ang="0">
                    <a:pos x="24" y="497"/>
                  </a:cxn>
                  <a:cxn ang="0">
                    <a:pos x="18" y="443"/>
                  </a:cxn>
                  <a:cxn ang="0">
                    <a:pos x="18" y="443"/>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w="9525">
                <a:noFill/>
                <a:round/>
                <a:headEnd/>
                <a:tailEnd/>
              </a:ln>
            </p:spPr>
            <p:txBody>
              <a:bodyPr/>
              <a:lstStyle/>
              <a:p>
                <a:endParaRPr lang="ru-RU"/>
              </a:p>
            </p:txBody>
          </p:sp>
        </p:grpSp>
        <p:grpSp>
          <p:nvGrpSpPr>
            <p:cNvPr id="142372" name="Group 36"/>
            <p:cNvGrpSpPr>
              <a:grpSpLocks/>
            </p:cNvGrpSpPr>
            <p:nvPr userDrawn="1"/>
          </p:nvGrpSpPr>
          <p:grpSpPr bwMode="auto">
            <a:xfrm>
              <a:off x="4128" y="3360"/>
              <a:ext cx="1351" cy="821"/>
              <a:chOff x="4128" y="3360"/>
              <a:chExt cx="1351" cy="821"/>
            </a:xfrm>
          </p:grpSpPr>
          <p:sp>
            <p:nvSpPr>
              <p:cNvPr id="142373" name="Freeform 37"/>
              <p:cNvSpPr>
                <a:spLocks noEditPoints="1"/>
              </p:cNvSpPr>
              <p:nvPr/>
            </p:nvSpPr>
            <p:spPr bwMode="hidden">
              <a:xfrm>
                <a:off x="4200" y="3402"/>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endParaRPr lang="ru-RU"/>
              </a:p>
            </p:txBody>
          </p:sp>
          <p:sp>
            <p:nvSpPr>
              <p:cNvPr id="142374" name="Freeform 38"/>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endParaRPr lang="ru-RU"/>
              </a:p>
            </p:txBody>
          </p:sp>
          <p:sp>
            <p:nvSpPr>
              <p:cNvPr id="142375" name="Freeform 39"/>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endParaRPr lang="ru-RU"/>
              </a:p>
            </p:txBody>
          </p:sp>
          <p:sp>
            <p:nvSpPr>
              <p:cNvPr id="142376" name="Freeform 40"/>
              <p:cNvSpPr>
                <a:spLocks/>
              </p:cNvSpPr>
              <p:nvPr/>
            </p:nvSpPr>
            <p:spPr bwMode="hidden">
              <a:xfrm>
                <a:off x="5246" y="4007"/>
                <a:ext cx="72" cy="54"/>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endParaRPr lang="ru-RU"/>
              </a:p>
            </p:txBody>
          </p:sp>
          <p:sp>
            <p:nvSpPr>
              <p:cNvPr id="142377" name="Freeform 41"/>
              <p:cNvSpPr>
                <a:spLocks/>
              </p:cNvSpPr>
              <p:nvPr/>
            </p:nvSpPr>
            <p:spPr bwMode="hidden">
              <a:xfrm>
                <a:off x="4505" y="4073"/>
                <a:ext cx="705"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endParaRPr lang="ru-RU"/>
              </a:p>
            </p:txBody>
          </p:sp>
          <p:sp>
            <p:nvSpPr>
              <p:cNvPr id="142378" name="Freeform 42"/>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endParaRPr lang="ru-RU"/>
              </a:p>
            </p:txBody>
          </p:sp>
          <p:sp>
            <p:nvSpPr>
              <p:cNvPr id="142379" name="Freeform 43"/>
              <p:cNvSpPr>
                <a:spLocks/>
              </p:cNvSpPr>
              <p:nvPr/>
            </p:nvSpPr>
            <p:spPr bwMode="hidden">
              <a:xfrm>
                <a:off x="5061" y="3624"/>
                <a:ext cx="83" cy="90"/>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endParaRPr lang="ru-RU"/>
              </a:p>
            </p:txBody>
          </p:sp>
          <p:sp>
            <p:nvSpPr>
              <p:cNvPr id="142380" name="Freeform 44"/>
              <p:cNvSpPr>
                <a:spLocks/>
              </p:cNvSpPr>
              <p:nvPr/>
            </p:nvSpPr>
            <p:spPr bwMode="hidden">
              <a:xfrm>
                <a:off x="4445" y="3552"/>
                <a:ext cx="717" cy="431"/>
              </a:xfrm>
              <a:custGeom>
                <a:avLst/>
                <a:gdLst/>
                <a:ahLst/>
                <a:cxnLst>
                  <a:cxn ang="0">
                    <a:pos x="693" y="216"/>
                  </a:cxn>
                  <a:cxn ang="0">
                    <a:pos x="687" y="257"/>
                  </a:cxn>
                  <a:cxn ang="0">
                    <a:pos x="669" y="293"/>
                  </a:cxn>
                  <a:cxn ang="0">
                    <a:pos x="633" y="329"/>
                  </a:cxn>
                  <a:cxn ang="0">
                    <a:pos x="598" y="359"/>
                  </a:cxn>
                  <a:cxn ang="0">
                    <a:pos x="544" y="383"/>
                  </a:cxn>
                  <a:cxn ang="0">
                    <a:pos x="490" y="401"/>
                  </a:cxn>
                  <a:cxn ang="0">
                    <a:pos x="424" y="413"/>
                  </a:cxn>
                  <a:cxn ang="0">
                    <a:pos x="359" y="419"/>
                  </a:cxn>
                  <a:cxn ang="0">
                    <a:pos x="293" y="413"/>
                  </a:cxn>
                  <a:cxn ang="0">
                    <a:pos x="227" y="401"/>
                  </a:cxn>
                  <a:cxn ang="0">
                    <a:pos x="173" y="383"/>
                  </a:cxn>
                  <a:cxn ang="0">
                    <a:pos x="119" y="359"/>
                  </a:cxn>
                  <a:cxn ang="0">
                    <a:pos x="84" y="329"/>
                  </a:cxn>
                  <a:cxn ang="0">
                    <a:pos x="48" y="293"/>
                  </a:cxn>
                  <a:cxn ang="0">
                    <a:pos x="30" y="257"/>
                  </a:cxn>
                  <a:cxn ang="0">
                    <a:pos x="24" y="216"/>
                  </a:cxn>
                  <a:cxn ang="0">
                    <a:pos x="30" y="174"/>
                  </a:cxn>
                  <a:cxn ang="0">
                    <a:pos x="48" y="138"/>
                  </a:cxn>
                  <a:cxn ang="0">
                    <a:pos x="84" y="102"/>
                  </a:cxn>
                  <a:cxn ang="0">
                    <a:pos x="119" y="72"/>
                  </a:cxn>
                  <a:cxn ang="0">
                    <a:pos x="173" y="48"/>
                  </a:cxn>
                  <a:cxn ang="0">
                    <a:pos x="227" y="30"/>
                  </a:cxn>
                  <a:cxn ang="0">
                    <a:pos x="293" y="18"/>
                  </a:cxn>
                  <a:cxn ang="0">
                    <a:pos x="359" y="12"/>
                  </a:cxn>
                  <a:cxn ang="0">
                    <a:pos x="418" y="18"/>
                  </a:cxn>
                  <a:cxn ang="0">
                    <a:pos x="478" y="30"/>
                  </a:cxn>
                  <a:cxn ang="0">
                    <a:pos x="532" y="48"/>
                  </a:cxn>
                  <a:cxn ang="0">
                    <a:pos x="580" y="66"/>
                  </a:cxn>
                  <a:cxn ang="0">
                    <a:pos x="586" y="48"/>
                  </a:cxn>
                  <a:cxn ang="0">
                    <a:pos x="478" y="12"/>
                  </a:cxn>
                  <a:cxn ang="0">
                    <a:pos x="418" y="6"/>
                  </a:cxn>
                  <a:cxn ang="0">
                    <a:pos x="359" y="0"/>
                  </a:cxn>
                  <a:cxn ang="0">
                    <a:pos x="287" y="6"/>
                  </a:cxn>
                  <a:cxn ang="0">
                    <a:pos x="221" y="18"/>
                  </a:cxn>
                  <a:cxn ang="0">
                    <a:pos x="161" y="36"/>
                  </a:cxn>
                  <a:cxn ang="0">
                    <a:pos x="107" y="66"/>
                  </a:cxn>
                  <a:cxn ang="0">
                    <a:pos x="60" y="96"/>
                  </a:cxn>
                  <a:cxn ang="0">
                    <a:pos x="30" y="132"/>
                  </a:cxn>
                  <a:cxn ang="0">
                    <a:pos x="6" y="174"/>
                  </a:cxn>
                  <a:cxn ang="0">
                    <a:pos x="0" y="216"/>
                  </a:cxn>
                  <a:cxn ang="0">
                    <a:pos x="6" y="257"/>
                  </a:cxn>
                  <a:cxn ang="0">
                    <a:pos x="30" y="299"/>
                  </a:cxn>
                  <a:cxn ang="0">
                    <a:pos x="60" y="335"/>
                  </a:cxn>
                  <a:cxn ang="0">
                    <a:pos x="107" y="371"/>
                  </a:cxn>
                  <a:cxn ang="0">
                    <a:pos x="161" y="395"/>
                  </a:cxn>
                  <a:cxn ang="0">
                    <a:pos x="221" y="413"/>
                  </a:cxn>
                  <a:cxn ang="0">
                    <a:pos x="287" y="425"/>
                  </a:cxn>
                  <a:cxn ang="0">
                    <a:pos x="359" y="431"/>
                  </a:cxn>
                  <a:cxn ang="0">
                    <a:pos x="430" y="425"/>
                  </a:cxn>
                  <a:cxn ang="0">
                    <a:pos x="496" y="413"/>
                  </a:cxn>
                  <a:cxn ang="0">
                    <a:pos x="562" y="395"/>
                  </a:cxn>
                  <a:cxn ang="0">
                    <a:pos x="610" y="371"/>
                  </a:cxn>
                  <a:cxn ang="0">
                    <a:pos x="657" y="335"/>
                  </a:cxn>
                  <a:cxn ang="0">
                    <a:pos x="687" y="299"/>
                  </a:cxn>
                  <a:cxn ang="0">
                    <a:pos x="711" y="257"/>
                  </a:cxn>
                  <a:cxn ang="0">
                    <a:pos x="717" y="216"/>
                  </a:cxn>
                  <a:cxn ang="0">
                    <a:pos x="717" y="204"/>
                  </a:cxn>
                  <a:cxn ang="0">
                    <a:pos x="711" y="192"/>
                  </a:cxn>
                  <a:cxn ang="0">
                    <a:pos x="687" y="198"/>
                  </a:cxn>
                  <a:cxn ang="0">
                    <a:pos x="693" y="210"/>
                  </a:cxn>
                  <a:cxn ang="0">
                    <a:pos x="693" y="216"/>
                  </a:cxn>
                  <a:cxn ang="0">
                    <a:pos x="693" y="216"/>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w="9525">
                <a:noFill/>
                <a:round/>
                <a:headEnd/>
                <a:tailEnd/>
              </a:ln>
            </p:spPr>
            <p:txBody>
              <a:bodyPr/>
              <a:lstStyle/>
              <a:p>
                <a:endParaRPr lang="ru-RU"/>
              </a:p>
            </p:txBody>
          </p:sp>
          <p:sp>
            <p:nvSpPr>
              <p:cNvPr id="142381" name="Freeform 45"/>
              <p:cNvSpPr>
                <a:spLocks/>
              </p:cNvSpPr>
              <p:nvPr/>
            </p:nvSpPr>
            <p:spPr bwMode="hidden">
              <a:xfrm>
                <a:off x="4349" y="3510"/>
                <a:ext cx="909" cy="533"/>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endParaRPr lang="ru-RU"/>
              </a:p>
            </p:txBody>
          </p:sp>
          <p:sp>
            <p:nvSpPr>
              <p:cNvPr id="142382" name="Freeform 46"/>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endParaRPr lang="ru-RU"/>
              </a:p>
            </p:txBody>
          </p:sp>
          <p:sp>
            <p:nvSpPr>
              <p:cNvPr id="142383" name="Freeform 47"/>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endParaRPr lang="ru-RU"/>
              </a:p>
            </p:txBody>
          </p:sp>
          <p:sp>
            <p:nvSpPr>
              <p:cNvPr id="142384" name="Oval 48"/>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endParaRPr lang="ru-RU"/>
              </a:p>
            </p:txBody>
          </p:sp>
          <p:sp>
            <p:nvSpPr>
              <p:cNvPr id="142385" name="Oval 49"/>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endParaRPr lang="ru-RU"/>
              </a:p>
            </p:txBody>
          </p:sp>
          <p:sp>
            <p:nvSpPr>
              <p:cNvPr id="142386" name="Oval 50"/>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endParaRPr lang="ru-RU"/>
              </a:p>
            </p:txBody>
          </p:sp>
          <p:sp>
            <p:nvSpPr>
              <p:cNvPr id="142387" name="Oval 51"/>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endParaRPr lang="ru-RU"/>
              </a:p>
            </p:txBody>
          </p:sp>
          <p:sp>
            <p:nvSpPr>
              <p:cNvPr id="142388" name="Oval 52"/>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endParaRPr lang="ru-RU"/>
              </a:p>
            </p:txBody>
          </p:sp>
          <p:sp>
            <p:nvSpPr>
              <p:cNvPr id="142389" name="Oval 53"/>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endParaRPr lang="ru-RU"/>
              </a:p>
            </p:txBody>
          </p:sp>
        </p:grpSp>
        <p:grpSp>
          <p:nvGrpSpPr>
            <p:cNvPr id="142390" name="Group 54"/>
            <p:cNvGrpSpPr>
              <a:grpSpLocks/>
            </p:cNvGrpSpPr>
            <p:nvPr userDrawn="1"/>
          </p:nvGrpSpPr>
          <p:grpSpPr bwMode="auto">
            <a:xfrm>
              <a:off x="5280" y="3024"/>
              <a:ext cx="425" cy="258"/>
              <a:chOff x="5280" y="3024"/>
              <a:chExt cx="425" cy="258"/>
            </a:xfrm>
          </p:grpSpPr>
          <p:sp>
            <p:nvSpPr>
              <p:cNvPr id="142391" name="Freeform 55"/>
              <p:cNvSpPr>
                <a:spLocks/>
              </p:cNvSpPr>
              <p:nvPr/>
            </p:nvSpPr>
            <p:spPr bwMode="hidden">
              <a:xfrm>
                <a:off x="5280" y="3186"/>
                <a:ext cx="383" cy="96"/>
              </a:xfrm>
              <a:custGeom>
                <a:avLst/>
                <a:gdLst/>
                <a:ahLst/>
                <a:cxnLst>
                  <a:cxn ang="0">
                    <a:pos x="209" y="96"/>
                  </a:cxn>
                  <a:cxn ang="0">
                    <a:pos x="143" y="90"/>
                  </a:cxn>
                  <a:cxn ang="0">
                    <a:pos x="83" y="66"/>
                  </a:cxn>
                  <a:cxn ang="0">
                    <a:pos x="35" y="36"/>
                  </a:cxn>
                  <a:cxn ang="0">
                    <a:pos x="6" y="0"/>
                  </a:cxn>
                  <a:cxn ang="0">
                    <a:pos x="0" y="6"/>
                  </a:cxn>
                  <a:cxn ang="0">
                    <a:pos x="29" y="42"/>
                  </a:cxn>
                  <a:cxn ang="0">
                    <a:pos x="77" y="72"/>
                  </a:cxn>
                  <a:cxn ang="0">
                    <a:pos x="137" y="90"/>
                  </a:cxn>
                  <a:cxn ang="0">
                    <a:pos x="209" y="96"/>
                  </a:cxn>
                  <a:cxn ang="0">
                    <a:pos x="263" y="90"/>
                  </a:cxn>
                  <a:cxn ang="0">
                    <a:pos x="311" y="84"/>
                  </a:cxn>
                  <a:cxn ang="0">
                    <a:pos x="352" y="66"/>
                  </a:cxn>
                  <a:cxn ang="0">
                    <a:pos x="382" y="42"/>
                  </a:cxn>
                  <a:cxn ang="0">
                    <a:pos x="376" y="42"/>
                  </a:cxn>
                  <a:cxn ang="0">
                    <a:pos x="346" y="66"/>
                  </a:cxn>
                  <a:cxn ang="0">
                    <a:pos x="305" y="78"/>
                  </a:cxn>
                  <a:cxn ang="0">
                    <a:pos x="263" y="90"/>
                  </a:cxn>
                  <a:cxn ang="0">
                    <a:pos x="209" y="96"/>
                  </a:cxn>
                  <a:cxn ang="0">
                    <a:pos x="209" y="96"/>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ru-RU"/>
              </a:p>
            </p:txBody>
          </p:sp>
          <p:sp>
            <p:nvSpPr>
              <p:cNvPr id="142392" name="Freeform 56"/>
              <p:cNvSpPr>
                <a:spLocks/>
              </p:cNvSpPr>
              <p:nvPr/>
            </p:nvSpPr>
            <p:spPr bwMode="hidden">
              <a:xfrm>
                <a:off x="5315" y="3024"/>
                <a:ext cx="258" cy="54"/>
              </a:xfrm>
              <a:custGeom>
                <a:avLst/>
                <a:gdLst/>
                <a:ahLst/>
                <a:cxnLst>
                  <a:cxn ang="0">
                    <a:pos x="174" y="0"/>
                  </a:cxn>
                  <a:cxn ang="0">
                    <a:pos x="216" y="6"/>
                  </a:cxn>
                  <a:cxn ang="0">
                    <a:pos x="258" y="12"/>
                  </a:cxn>
                  <a:cxn ang="0">
                    <a:pos x="252" y="6"/>
                  </a:cxn>
                  <a:cxn ang="0">
                    <a:pos x="216" y="0"/>
                  </a:cxn>
                  <a:cxn ang="0">
                    <a:pos x="174" y="0"/>
                  </a:cxn>
                  <a:cxn ang="0">
                    <a:pos x="120" y="6"/>
                  </a:cxn>
                  <a:cxn ang="0">
                    <a:pos x="78" y="12"/>
                  </a:cxn>
                  <a:cxn ang="0">
                    <a:pos x="36" y="30"/>
                  </a:cxn>
                  <a:cxn ang="0">
                    <a:pos x="0" y="48"/>
                  </a:cxn>
                  <a:cxn ang="0">
                    <a:pos x="6" y="54"/>
                  </a:cxn>
                  <a:cxn ang="0">
                    <a:pos x="36" y="36"/>
                  </a:cxn>
                  <a:cxn ang="0">
                    <a:pos x="78" y="18"/>
                  </a:cxn>
                  <a:cxn ang="0">
                    <a:pos x="120" y="6"/>
                  </a:cxn>
                  <a:cxn ang="0">
                    <a:pos x="174" y="0"/>
                  </a:cxn>
                  <a:cxn ang="0">
                    <a:pos x="174" y="0"/>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ru-RU"/>
              </a:p>
            </p:txBody>
          </p:sp>
          <p:sp>
            <p:nvSpPr>
              <p:cNvPr id="142393" name="Freeform 57"/>
              <p:cNvSpPr>
                <a:spLocks/>
              </p:cNvSpPr>
              <p:nvPr/>
            </p:nvSpPr>
            <p:spPr bwMode="hidden">
              <a:xfrm>
                <a:off x="5645" y="3066"/>
                <a:ext cx="60" cy="156"/>
              </a:xfrm>
              <a:custGeom>
                <a:avLst/>
                <a:gdLst/>
                <a:ahLst/>
                <a:cxnLst>
                  <a:cxn ang="0">
                    <a:pos x="54" y="90"/>
                  </a:cxn>
                  <a:cxn ang="0">
                    <a:pos x="48" y="126"/>
                  </a:cxn>
                  <a:cxn ang="0">
                    <a:pos x="24" y="156"/>
                  </a:cxn>
                  <a:cxn ang="0">
                    <a:pos x="30" y="156"/>
                  </a:cxn>
                  <a:cxn ang="0">
                    <a:pos x="54" y="126"/>
                  </a:cxn>
                  <a:cxn ang="0">
                    <a:pos x="60" y="90"/>
                  </a:cxn>
                  <a:cxn ang="0">
                    <a:pos x="54" y="66"/>
                  </a:cxn>
                  <a:cxn ang="0">
                    <a:pos x="48" y="42"/>
                  </a:cxn>
                  <a:cxn ang="0">
                    <a:pos x="30" y="18"/>
                  </a:cxn>
                  <a:cxn ang="0">
                    <a:pos x="6" y="0"/>
                  </a:cxn>
                  <a:cxn ang="0">
                    <a:pos x="0" y="6"/>
                  </a:cxn>
                  <a:cxn ang="0">
                    <a:pos x="24" y="24"/>
                  </a:cxn>
                  <a:cxn ang="0">
                    <a:pos x="42" y="42"/>
                  </a:cxn>
                  <a:cxn ang="0">
                    <a:pos x="48" y="66"/>
                  </a:cxn>
                  <a:cxn ang="0">
                    <a:pos x="54" y="90"/>
                  </a:cxn>
                  <a:cxn ang="0">
                    <a:pos x="54" y="90"/>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ru-RU"/>
              </a:p>
            </p:txBody>
          </p:sp>
          <p:sp>
            <p:nvSpPr>
              <p:cNvPr id="142394" name="Freeform 58"/>
              <p:cNvSpPr>
                <a:spLocks/>
              </p:cNvSpPr>
              <p:nvPr/>
            </p:nvSpPr>
            <p:spPr bwMode="hidden">
              <a:xfrm>
                <a:off x="5375" y="3246"/>
                <a:ext cx="192" cy="18"/>
              </a:xfrm>
              <a:custGeom>
                <a:avLst/>
                <a:gdLst/>
                <a:ahLst/>
                <a:cxnLst>
                  <a:cxn ang="0">
                    <a:pos x="114" y="12"/>
                  </a:cxn>
                  <a:cxn ang="0">
                    <a:pos x="72" y="6"/>
                  </a:cxn>
                  <a:cxn ang="0">
                    <a:pos x="30" y="0"/>
                  </a:cxn>
                  <a:cxn ang="0">
                    <a:pos x="0" y="0"/>
                  </a:cxn>
                  <a:cxn ang="0">
                    <a:pos x="54" y="12"/>
                  </a:cxn>
                  <a:cxn ang="0">
                    <a:pos x="114" y="18"/>
                  </a:cxn>
                  <a:cxn ang="0">
                    <a:pos x="156" y="18"/>
                  </a:cxn>
                  <a:cxn ang="0">
                    <a:pos x="192" y="12"/>
                  </a:cxn>
                  <a:cxn ang="0">
                    <a:pos x="186" y="0"/>
                  </a:cxn>
                  <a:cxn ang="0">
                    <a:pos x="150" y="6"/>
                  </a:cxn>
                  <a:cxn ang="0">
                    <a:pos x="114" y="12"/>
                  </a:cxn>
                  <a:cxn ang="0">
                    <a:pos x="114" y="12"/>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ru-RU"/>
              </a:p>
            </p:txBody>
          </p:sp>
          <p:sp>
            <p:nvSpPr>
              <p:cNvPr id="142395" name="Freeform 59"/>
              <p:cNvSpPr>
                <a:spLocks/>
              </p:cNvSpPr>
              <p:nvPr/>
            </p:nvSpPr>
            <p:spPr bwMode="hidden">
              <a:xfrm>
                <a:off x="5304" y="3042"/>
                <a:ext cx="161" cy="186"/>
              </a:xfrm>
              <a:custGeom>
                <a:avLst/>
                <a:gdLst/>
                <a:ahLst/>
                <a:cxnLst>
                  <a:cxn ang="0">
                    <a:pos x="11" y="114"/>
                  </a:cxn>
                  <a:cxn ang="0">
                    <a:pos x="17" y="96"/>
                  </a:cxn>
                  <a:cxn ang="0">
                    <a:pos x="23" y="78"/>
                  </a:cxn>
                  <a:cxn ang="0">
                    <a:pos x="53" y="42"/>
                  </a:cxn>
                  <a:cxn ang="0">
                    <a:pos x="101" y="18"/>
                  </a:cxn>
                  <a:cxn ang="0">
                    <a:pos x="155" y="6"/>
                  </a:cxn>
                  <a:cxn ang="0">
                    <a:pos x="161" y="0"/>
                  </a:cxn>
                  <a:cxn ang="0">
                    <a:pos x="95" y="12"/>
                  </a:cxn>
                  <a:cxn ang="0">
                    <a:pos x="47" y="36"/>
                  </a:cxn>
                  <a:cxn ang="0">
                    <a:pos x="11" y="72"/>
                  </a:cxn>
                  <a:cxn ang="0">
                    <a:pos x="5" y="90"/>
                  </a:cxn>
                  <a:cxn ang="0">
                    <a:pos x="0" y="114"/>
                  </a:cxn>
                  <a:cxn ang="0">
                    <a:pos x="11" y="150"/>
                  </a:cxn>
                  <a:cxn ang="0">
                    <a:pos x="23" y="168"/>
                  </a:cxn>
                  <a:cxn ang="0">
                    <a:pos x="41" y="186"/>
                  </a:cxn>
                  <a:cxn ang="0">
                    <a:pos x="65" y="186"/>
                  </a:cxn>
                  <a:cxn ang="0">
                    <a:pos x="41" y="168"/>
                  </a:cxn>
                  <a:cxn ang="0">
                    <a:pos x="23" y="150"/>
                  </a:cxn>
                  <a:cxn ang="0">
                    <a:pos x="17" y="132"/>
                  </a:cxn>
                  <a:cxn ang="0">
                    <a:pos x="11" y="114"/>
                  </a:cxn>
                  <a:cxn ang="0">
                    <a:pos x="11" y="114"/>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w="9525">
                <a:noFill/>
                <a:round/>
                <a:headEnd/>
                <a:tailEnd/>
              </a:ln>
            </p:spPr>
            <p:txBody>
              <a:bodyPr/>
              <a:lstStyle/>
              <a:p>
                <a:endParaRPr lang="ru-RU"/>
              </a:p>
            </p:txBody>
          </p:sp>
          <p:sp>
            <p:nvSpPr>
              <p:cNvPr id="142396" name="Freeform 60"/>
              <p:cNvSpPr>
                <a:spLocks/>
              </p:cNvSpPr>
              <p:nvPr/>
            </p:nvSpPr>
            <p:spPr bwMode="hidden">
              <a:xfrm>
                <a:off x="5489" y="3042"/>
                <a:ext cx="186" cy="210"/>
              </a:xfrm>
              <a:custGeom>
                <a:avLst/>
                <a:gdLst/>
                <a:ahLst/>
                <a:cxnLst>
                  <a:cxn ang="0">
                    <a:pos x="0" y="6"/>
                  </a:cxn>
                  <a:cxn ang="0">
                    <a:pos x="66" y="12"/>
                  </a:cxn>
                  <a:cxn ang="0">
                    <a:pos x="119" y="36"/>
                  </a:cxn>
                  <a:cxn ang="0">
                    <a:pos x="155" y="72"/>
                  </a:cxn>
                  <a:cxn ang="0">
                    <a:pos x="161" y="90"/>
                  </a:cxn>
                  <a:cxn ang="0">
                    <a:pos x="167" y="114"/>
                  </a:cxn>
                  <a:cxn ang="0">
                    <a:pos x="161" y="138"/>
                  </a:cxn>
                  <a:cxn ang="0">
                    <a:pos x="149" y="162"/>
                  </a:cxn>
                  <a:cxn ang="0">
                    <a:pos x="119" y="180"/>
                  </a:cxn>
                  <a:cxn ang="0">
                    <a:pos x="90" y="198"/>
                  </a:cxn>
                  <a:cxn ang="0">
                    <a:pos x="96" y="210"/>
                  </a:cxn>
                  <a:cxn ang="0">
                    <a:pos x="131" y="192"/>
                  </a:cxn>
                  <a:cxn ang="0">
                    <a:pos x="161" y="168"/>
                  </a:cxn>
                  <a:cxn ang="0">
                    <a:pos x="179" y="144"/>
                  </a:cxn>
                  <a:cxn ang="0">
                    <a:pos x="185" y="114"/>
                  </a:cxn>
                  <a:cxn ang="0">
                    <a:pos x="179" y="90"/>
                  </a:cxn>
                  <a:cxn ang="0">
                    <a:pos x="173" y="66"/>
                  </a:cxn>
                  <a:cxn ang="0">
                    <a:pos x="155" y="48"/>
                  </a:cxn>
                  <a:cxn ang="0">
                    <a:pos x="131" y="30"/>
                  </a:cxn>
                  <a:cxn ang="0">
                    <a:pos x="72" y="6"/>
                  </a:cxn>
                  <a:cxn ang="0">
                    <a:pos x="0" y="0"/>
                  </a:cxn>
                  <a:cxn ang="0">
                    <a:pos x="0" y="6"/>
                  </a:cxn>
                  <a:cxn ang="0">
                    <a:pos x="0" y="6"/>
                  </a:cxn>
                  <a:cxn ang="0">
                    <a:pos x="0" y="6"/>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w="9525">
                <a:noFill/>
                <a:round/>
                <a:headEnd/>
                <a:tailEnd/>
              </a:ln>
            </p:spPr>
            <p:txBody>
              <a:bodyPr/>
              <a:lstStyle/>
              <a:p>
                <a:endParaRPr lang="ru-RU"/>
              </a:p>
            </p:txBody>
          </p:sp>
          <p:sp>
            <p:nvSpPr>
              <p:cNvPr id="142397" name="Freeform 61"/>
              <p:cNvSpPr>
                <a:spLocks noEditPoints="1"/>
              </p:cNvSpPr>
              <p:nvPr/>
            </p:nvSpPr>
            <p:spPr bwMode="hidden">
              <a:xfrm>
                <a:off x="5345" y="3058"/>
                <a:ext cx="299" cy="186"/>
              </a:xfrm>
              <a:custGeom>
                <a:avLst/>
                <a:gdLst/>
                <a:ahLst/>
                <a:cxnLst>
                  <a:cxn ang="0">
                    <a:pos x="150" y="0"/>
                  </a:cxn>
                  <a:cxn ang="0">
                    <a:pos x="90" y="6"/>
                  </a:cxn>
                  <a:cxn ang="0">
                    <a:pos x="42" y="30"/>
                  </a:cxn>
                  <a:cxn ang="0">
                    <a:pos x="12" y="54"/>
                  </a:cxn>
                  <a:cxn ang="0">
                    <a:pos x="6" y="72"/>
                  </a:cxn>
                  <a:cxn ang="0">
                    <a:pos x="0" y="90"/>
                  </a:cxn>
                  <a:cxn ang="0">
                    <a:pos x="6" y="108"/>
                  </a:cxn>
                  <a:cxn ang="0">
                    <a:pos x="12" y="126"/>
                  </a:cxn>
                  <a:cxn ang="0">
                    <a:pos x="42" y="156"/>
                  </a:cxn>
                  <a:cxn ang="0">
                    <a:pos x="90" y="180"/>
                  </a:cxn>
                  <a:cxn ang="0">
                    <a:pos x="150" y="186"/>
                  </a:cxn>
                  <a:cxn ang="0">
                    <a:pos x="209" y="180"/>
                  </a:cxn>
                  <a:cxn ang="0">
                    <a:pos x="257" y="156"/>
                  </a:cxn>
                  <a:cxn ang="0">
                    <a:pos x="287" y="126"/>
                  </a:cxn>
                  <a:cxn ang="0">
                    <a:pos x="299" y="108"/>
                  </a:cxn>
                  <a:cxn ang="0">
                    <a:pos x="299" y="90"/>
                  </a:cxn>
                  <a:cxn ang="0">
                    <a:pos x="299" y="72"/>
                  </a:cxn>
                  <a:cxn ang="0">
                    <a:pos x="287" y="54"/>
                  </a:cxn>
                  <a:cxn ang="0">
                    <a:pos x="257" y="30"/>
                  </a:cxn>
                  <a:cxn ang="0">
                    <a:pos x="209" y="6"/>
                  </a:cxn>
                  <a:cxn ang="0">
                    <a:pos x="150" y="0"/>
                  </a:cxn>
                  <a:cxn ang="0">
                    <a:pos x="150" y="0"/>
                  </a:cxn>
                  <a:cxn ang="0">
                    <a:pos x="150" y="180"/>
                  </a:cxn>
                  <a:cxn ang="0">
                    <a:pos x="96" y="174"/>
                  </a:cxn>
                  <a:cxn ang="0">
                    <a:pos x="48" y="156"/>
                  </a:cxn>
                  <a:cxn ang="0">
                    <a:pos x="18" y="126"/>
                  </a:cxn>
                  <a:cxn ang="0">
                    <a:pos x="12" y="108"/>
                  </a:cxn>
                  <a:cxn ang="0">
                    <a:pos x="6" y="90"/>
                  </a:cxn>
                  <a:cxn ang="0">
                    <a:pos x="12" y="72"/>
                  </a:cxn>
                  <a:cxn ang="0">
                    <a:pos x="18" y="54"/>
                  </a:cxn>
                  <a:cxn ang="0">
                    <a:pos x="48" y="30"/>
                  </a:cxn>
                  <a:cxn ang="0">
                    <a:pos x="96" y="12"/>
                  </a:cxn>
                  <a:cxn ang="0">
                    <a:pos x="150" y="6"/>
                  </a:cxn>
                  <a:cxn ang="0">
                    <a:pos x="203" y="12"/>
                  </a:cxn>
                  <a:cxn ang="0">
                    <a:pos x="251" y="30"/>
                  </a:cxn>
                  <a:cxn ang="0">
                    <a:pos x="281" y="54"/>
                  </a:cxn>
                  <a:cxn ang="0">
                    <a:pos x="293" y="72"/>
                  </a:cxn>
                  <a:cxn ang="0">
                    <a:pos x="293" y="90"/>
                  </a:cxn>
                  <a:cxn ang="0">
                    <a:pos x="293" y="108"/>
                  </a:cxn>
                  <a:cxn ang="0">
                    <a:pos x="281" y="126"/>
                  </a:cxn>
                  <a:cxn ang="0">
                    <a:pos x="251" y="156"/>
                  </a:cxn>
                  <a:cxn ang="0">
                    <a:pos x="203" y="174"/>
                  </a:cxn>
                  <a:cxn ang="0">
                    <a:pos x="150" y="180"/>
                  </a:cxn>
                  <a:cxn ang="0">
                    <a:pos x="150" y="180"/>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ru-RU"/>
              </a:p>
            </p:txBody>
          </p:sp>
          <p:grpSp>
            <p:nvGrpSpPr>
              <p:cNvPr id="142398" name="Group 62"/>
              <p:cNvGrpSpPr>
                <a:grpSpLocks/>
              </p:cNvGrpSpPr>
              <p:nvPr/>
            </p:nvGrpSpPr>
            <p:grpSpPr bwMode="auto">
              <a:xfrm>
                <a:off x="5381" y="3085"/>
                <a:ext cx="227" cy="132"/>
                <a:chOff x="5381" y="3085"/>
                <a:chExt cx="227" cy="132"/>
              </a:xfrm>
            </p:grpSpPr>
            <p:sp>
              <p:nvSpPr>
                <p:cNvPr id="142399" name="Oval 63"/>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endParaRPr lang="ru-RU"/>
                </a:p>
              </p:txBody>
            </p:sp>
            <p:sp>
              <p:nvSpPr>
                <p:cNvPr id="142400" name="Oval 64"/>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endParaRPr lang="ru-RU"/>
                </a:p>
              </p:txBody>
            </p:sp>
            <p:sp>
              <p:nvSpPr>
                <p:cNvPr id="142401" name="Oval 65"/>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endParaRPr lang="ru-RU"/>
                </a:p>
              </p:txBody>
            </p:sp>
            <p:sp>
              <p:nvSpPr>
                <p:cNvPr id="142402" name="Oval 66"/>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endParaRPr lang="ru-RU"/>
                </a:p>
              </p:txBody>
            </p:sp>
          </p:grpSp>
        </p:grpSp>
      </p:grpSp>
      <p:sp>
        <p:nvSpPr>
          <p:cNvPr id="142403" name="Rectangle 67"/>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ru-RU" smtClean="0"/>
              <a:t>Образец заголовка</a:t>
            </a:r>
          </a:p>
        </p:txBody>
      </p:sp>
      <p:sp>
        <p:nvSpPr>
          <p:cNvPr id="142404" name="Rectangle 68"/>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42405" name="Rectangle 69"/>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defRPr>
            </a:lvl1pPr>
          </a:lstStyle>
          <a:p>
            <a:endParaRPr lang="ru-RU"/>
          </a:p>
        </p:txBody>
      </p:sp>
      <p:sp>
        <p:nvSpPr>
          <p:cNvPr id="142406" name="Rectangle 70"/>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defRPr>
            </a:lvl1pPr>
          </a:lstStyle>
          <a:p>
            <a:endParaRPr lang="ru-RU"/>
          </a:p>
        </p:txBody>
      </p:sp>
      <p:sp>
        <p:nvSpPr>
          <p:cNvPr id="142407" name="Rectangle 71"/>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defRPr>
            </a:lvl1pPr>
          </a:lstStyle>
          <a:p>
            <a:fld id="{37F89D62-72E8-4BB6-8318-87EAE2804349}" type="slidenum">
              <a:rPr lang="ru-RU"/>
              <a:pPr/>
              <a:t>‹#›</a:t>
            </a:fld>
            <a:endParaRPr lang="ru-RU"/>
          </a:p>
        </p:txBody>
      </p:sp>
    </p:spTree>
  </p:cSld>
  <p:clrMap bg1="dk2" tx1="lt1" bg2="dk1"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iming>
    <p:tnLst>
      <p:par>
        <p:cTn id="1" dur="indefinite" restart="never" nodeType="tmRoot"/>
      </p:par>
    </p:tnLst>
  </p:timing>
  <p:txStyles>
    <p:titleStyle>
      <a:lvl1pPr algn="ctr" rtl="0"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fontAlgn="base">
        <a:spcBef>
          <a:spcPct val="20000"/>
        </a:spcBef>
        <a:spcAft>
          <a:spcPct val="0"/>
        </a:spcAft>
        <a:buClr>
          <a:schemeClr val="hlink"/>
        </a:buClr>
        <a:buSzPct val="80000"/>
        <a:buFont typeface="Wingdings" pitchFamily="2" charset="2"/>
        <a:buChar char="Ø"/>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tx2"/>
        </a:buClr>
        <a:buSzPct val="50000"/>
        <a:buFont typeface="Wingdings" pitchFamily="2" charset="2"/>
        <a:buChar char="l"/>
        <a:defRPr sz="2800">
          <a:solidFill>
            <a:schemeClr val="tx1"/>
          </a:solidFill>
          <a:effectLst>
            <a:outerShdw blurRad="38100" dist="38100" dir="2700000" algn="tl">
              <a:srgbClr val="000000"/>
            </a:outerShdw>
          </a:effectLst>
          <a:latin typeface="+mn-lt"/>
        </a:defRPr>
      </a:lvl2pPr>
      <a:lvl3pPr marL="1143000" indent="-228600" algn="l" rtl="0" fontAlgn="base">
        <a:spcBef>
          <a:spcPct val="20000"/>
        </a:spcBef>
        <a:spcAft>
          <a:spcPct val="0"/>
        </a:spcAft>
        <a:buClr>
          <a:schemeClr val="accent2"/>
        </a:buClr>
        <a:buChar char="•"/>
        <a:defRPr sz="2400">
          <a:solidFill>
            <a:schemeClr val="tx1"/>
          </a:solidFill>
          <a:effectLst>
            <a:outerShdw blurRad="38100" dist="38100" dir="2700000" algn="tl">
              <a:srgbClr val="000000"/>
            </a:outerShdw>
          </a:effectLst>
          <a:latin typeface="+mn-lt"/>
        </a:defRPr>
      </a:lvl3pPr>
      <a:lvl4pPr marL="1600200" indent="-228600" algn="l" rtl="0" fontAlgn="base">
        <a:spcBef>
          <a:spcPct val="20000"/>
        </a:spcBef>
        <a:spcAft>
          <a:spcPct val="0"/>
        </a:spcAft>
        <a:buClr>
          <a:schemeClr val="folHlink"/>
        </a:buClr>
        <a:buSzPct val="50000"/>
        <a:buFont typeface="Wingdings" pitchFamily="2" charset="2"/>
        <a:buChar char="l"/>
        <a:defRPr sz="2000">
          <a:solidFill>
            <a:schemeClr val="tx1"/>
          </a:solidFill>
          <a:effectLst>
            <a:outerShdw blurRad="38100" dist="38100" dir="2700000" algn="tl">
              <a:srgbClr val="000000"/>
            </a:outerShdw>
          </a:effectLst>
          <a:latin typeface="+mn-lt"/>
        </a:defRPr>
      </a:lvl4pPr>
      <a:lvl5pPr marL="20574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4.xml"/><Relationship Id="rId1" Type="http://schemas.openxmlformats.org/officeDocument/2006/relationships/vmlDrawing" Target="../drawings/vmlDrawing1.vml"/><Relationship Id="rId4" Type="http://schemas.openxmlformats.org/officeDocument/2006/relationships/oleObject" Target="../embeddings/oleObject2.bin"/></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62000" y="3048000"/>
            <a:ext cx="8229600" cy="1071570"/>
          </a:xfrm>
        </p:spPr>
        <p:txBody>
          <a:bodyPr/>
          <a:lstStyle/>
          <a:p>
            <a:pPr algn="l">
              <a:lnSpc>
                <a:spcPct val="80000"/>
              </a:lnSpc>
            </a:pPr>
            <a:r>
              <a:rPr lang="ru-RU" sz="3500" dirty="0" err="1" smtClean="0">
                <a:latin typeface="Times New Roman" pitchFamily="18" charset="0"/>
                <a:cs typeface="Times New Roman" pitchFamily="18" charset="0"/>
              </a:rPr>
              <a:t>Мавзу</a:t>
            </a:r>
            <a:r>
              <a:rPr lang="ru-RU" sz="3500" dirty="0" smtClean="0">
                <a:latin typeface="Times New Roman" pitchFamily="18" charset="0"/>
                <a:cs typeface="Times New Roman" pitchFamily="18" charset="0"/>
              </a:rPr>
              <a:t>:  </a:t>
            </a:r>
            <a:r>
              <a:rPr lang="en-US" sz="3500" dirty="0" smtClean="0">
                <a:latin typeface="Times New Roman" pitchFamily="18" charset="0"/>
                <a:cs typeface="Times New Roman" pitchFamily="18" charset="0"/>
              </a:rPr>
              <a:t>	</a:t>
            </a:r>
            <a:r>
              <a:rPr lang="ru-RU" sz="3500" dirty="0" smtClean="0">
                <a:latin typeface="Times New Roman" pitchFamily="18" charset="0"/>
                <a:cs typeface="Times New Roman" pitchFamily="18" charset="0"/>
              </a:rPr>
              <a:t> </a:t>
            </a:r>
            <a:r>
              <a:rPr lang="en-US" sz="3600" b="1" dirty="0" smtClean="0">
                <a:latin typeface="Times New Roman" pitchFamily="18" charset="0"/>
                <a:cs typeface="Times New Roman" pitchFamily="18" charset="0"/>
              </a:rPr>
              <a:t>«</a:t>
            </a:r>
            <a:r>
              <a:rPr lang="en-US" sz="3600" b="1" dirty="0" err="1" smtClean="0">
                <a:latin typeface="Times New Roman" pitchFamily="18" charset="0"/>
                <a:cs typeface="Times New Roman" pitchFamily="18" charset="0"/>
              </a:rPr>
              <a:t>Соғлиқни</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сақлаш</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иқтисодиёти</a:t>
            </a:r>
            <a:r>
              <a:rPr lang="en-US" sz="3600" b="1" dirty="0" smtClean="0">
                <a:latin typeface="Times New Roman" pitchFamily="18" charset="0"/>
                <a:cs typeface="Times New Roman" pitchFamily="18" charset="0"/>
              </a:rPr>
              <a:t>» </a:t>
            </a:r>
            <a:r>
              <a:rPr lang="uz-Cyrl-UZ" sz="3600" b="1" dirty="0" smtClean="0">
                <a:latin typeface="Times New Roman" pitchFamily="18" charset="0"/>
                <a:cs typeface="Times New Roman" pitchFamily="18" charset="0"/>
              </a:rPr>
              <a:t>Фан сифатида</a:t>
            </a:r>
            <a:endParaRPr lang="ru-RU" sz="3500"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2583766" y="5410200"/>
            <a:ext cx="6560234" cy="857256"/>
          </a:xfrm>
        </p:spPr>
        <p:txBody>
          <a:bodyPr/>
          <a:lstStyle/>
          <a:p>
            <a:r>
              <a:rPr lang="uz-Cyrl-UZ" smtClean="0">
                <a:latin typeface="Times New Roman" pitchFamily="18" charset="0"/>
                <a:cs typeface="Times New Roman" pitchFamily="18" charset="0"/>
              </a:rPr>
              <a:t>Маьрузачи</a:t>
            </a:r>
            <a:r>
              <a:rPr lang="uz-Cyrl-UZ" dirty="0" smtClean="0">
                <a:latin typeface="Times New Roman" pitchFamily="18" charset="0"/>
                <a:cs typeface="Times New Roman" pitchFamily="18" charset="0"/>
              </a:rPr>
              <a:t>: 	А.А. Абдуфаттаев</a:t>
            </a:r>
            <a:endParaRPr lang="ru-RU" dirty="0">
              <a:latin typeface="Times New Roman" pitchFamily="18" charset="0"/>
              <a:cs typeface="Times New Roman" pitchFamily="18" charset="0"/>
            </a:endParaRPr>
          </a:p>
        </p:txBody>
      </p:sp>
      <p:sp>
        <p:nvSpPr>
          <p:cNvPr id="4" name="Подзаголовок 2"/>
          <p:cNvSpPr txBox="1">
            <a:spLocks/>
          </p:cNvSpPr>
          <p:nvPr/>
        </p:nvSpPr>
        <p:spPr>
          <a:xfrm>
            <a:off x="1071538" y="500042"/>
            <a:ext cx="6560234" cy="1752600"/>
          </a:xfrm>
          <a:prstGeom prst="rect">
            <a:avLst/>
          </a:prstGeom>
        </p:spPr>
        <p:txBody>
          <a:bodyPr lIns="45720" rIns="246888">
            <a:normAutofit/>
          </a:bodyPr>
          <a:lstStyle/>
          <a:p>
            <a:pPr marL="0" marR="0" lvl="0" indent="0" algn="ctr" defTabSz="914400" rtl="0" eaLnBrk="1" fontAlgn="auto" latinLnBrk="0" hangingPunct="1">
              <a:lnSpc>
                <a:spcPct val="100000"/>
              </a:lnSpc>
              <a:spcBef>
                <a:spcPts val="0"/>
              </a:spcBef>
              <a:spcAft>
                <a:spcPts val="0"/>
              </a:spcAft>
              <a:buClr>
                <a:schemeClr val="accent1"/>
              </a:buClr>
              <a:buSzPct val="70000"/>
              <a:buFont typeface="Wingdings 2"/>
              <a:buNone/>
              <a:tabLst/>
              <a:defRPr/>
            </a:pPr>
            <a:r>
              <a:rPr kumimoji="0" lang="uz-Cyrl-UZ" sz="32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АНДИЖОН ДАВЛАТ ТИББИЁТ ИНСТИТУТИ</a:t>
            </a:r>
            <a:endParaRPr kumimoji="0" lang="ru-RU" sz="32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5" name="Подзаголовок 2"/>
          <p:cNvSpPr txBox="1">
            <a:spLocks/>
          </p:cNvSpPr>
          <p:nvPr/>
        </p:nvSpPr>
        <p:spPr>
          <a:xfrm>
            <a:off x="1428728" y="1857364"/>
            <a:ext cx="6560234" cy="1752600"/>
          </a:xfrm>
          <a:prstGeom prst="rect">
            <a:avLst/>
          </a:prstGeom>
        </p:spPr>
        <p:txBody>
          <a:bodyPr lIns="45720" rIns="246888">
            <a:normAutofit/>
          </a:bodyPr>
          <a:lstStyle/>
          <a:p>
            <a:pPr marL="0" marR="0" lvl="0" indent="0" algn="r" defTabSz="914400" rtl="0" eaLnBrk="1" fontAlgn="auto" latinLnBrk="0" hangingPunct="1">
              <a:lnSpc>
                <a:spcPct val="100000"/>
              </a:lnSpc>
              <a:spcBef>
                <a:spcPts val="0"/>
              </a:spcBef>
              <a:spcAft>
                <a:spcPts val="0"/>
              </a:spcAft>
              <a:buClr>
                <a:schemeClr val="accent1"/>
              </a:buClr>
              <a:buSzPct val="70000"/>
              <a:buFont typeface="Wingdings 2"/>
              <a:buNone/>
              <a:tabLst/>
              <a:defRPr/>
            </a:pPr>
            <a:r>
              <a:rPr kumimoji="0" lang="uz-Cyrl-UZ" sz="32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Кафедра:  Жамоат</a:t>
            </a:r>
            <a:r>
              <a:rPr kumimoji="0" lang="uz-Cyrl-UZ" sz="3200" b="0" i="0" u="none" strike="noStrike" kern="1200" cap="none" spc="0" normalizeH="0" noProof="0" dirty="0" smtClean="0">
                <a:ln>
                  <a:noFill/>
                </a:ln>
                <a:solidFill>
                  <a:schemeClr val="tx1"/>
                </a:solidFill>
                <a:effectLst/>
                <a:uLnTx/>
                <a:uFillTx/>
                <a:latin typeface="Times New Roman" pitchFamily="18" charset="0"/>
                <a:cs typeface="Times New Roman" pitchFamily="18" charset="0"/>
              </a:rPr>
              <a:t> саломатлиги</a:t>
            </a:r>
            <a:endParaRPr kumimoji="0" lang="ru-RU" sz="32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srcRect/>
          <a:stretch>
            <a:fillRect/>
          </a:stretch>
        </p:blipFill>
        <p:spPr bwMode="auto">
          <a:xfrm>
            <a:off x="785786" y="4357694"/>
            <a:ext cx="1587530" cy="206041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uz-Cyrl-UZ"/>
              <a:t>Асосий саволлар</a:t>
            </a:r>
            <a:endParaRPr lang="ru-RU"/>
          </a:p>
        </p:txBody>
      </p:sp>
      <p:sp>
        <p:nvSpPr>
          <p:cNvPr id="5123" name="Rectangle 3"/>
          <p:cNvSpPr>
            <a:spLocks noGrp="1" noChangeArrowheads="1"/>
          </p:cNvSpPr>
          <p:nvPr>
            <p:ph type="body" idx="1"/>
          </p:nvPr>
        </p:nvSpPr>
        <p:spPr/>
        <p:txBody>
          <a:bodyPr/>
          <a:lstStyle/>
          <a:p>
            <a:pPr>
              <a:lnSpc>
                <a:spcPct val="80000"/>
              </a:lnSpc>
            </a:pPr>
            <a:r>
              <a:rPr lang="uz-Cyrl-UZ" sz="2400"/>
              <a:t> Тиббий мехнатнинг ижтимоий иқтисодий мохияти. Соғлиқни сақлашда тиббий хизмат кўрсатувчи тармоқ. </a:t>
            </a:r>
          </a:p>
          <a:p>
            <a:pPr>
              <a:lnSpc>
                <a:spcPct val="80000"/>
              </a:lnSpc>
            </a:pPr>
            <a:r>
              <a:rPr lang="uz-Cyrl-UZ" sz="2400"/>
              <a:t> Инсонларни соғлигини сақлашнинг асосий мақсади.</a:t>
            </a:r>
          </a:p>
          <a:p>
            <a:pPr>
              <a:lnSpc>
                <a:spcPct val="80000"/>
              </a:lnSpc>
            </a:pPr>
            <a:r>
              <a:rPr lang="uz-Cyrl-UZ" sz="2400"/>
              <a:t> Соғлиқни сақлаш иқтисодиёти фан сифатида вужудга келиши ва шаклланиши. Соғлиқни сақлаш иқтисодиётини ўрганиш ва тахлил қилишнинг асосий услублари. Соғлиқни сақлаш сохасидаги асосий иқтисодий муносабатлар, уларни ривожланиш қонуниятлари ва хусусиятлари, уларни моддий ишлаб чиқариш муносабатлар билан боғлиқ ўзаро алоқадорлиги.</a:t>
            </a:r>
          </a:p>
          <a:p>
            <a:pPr>
              <a:lnSpc>
                <a:spcPct val="80000"/>
              </a:lnSpc>
              <a:buFont typeface="Wingdings" pitchFamily="2" charset="2"/>
              <a:buNone/>
            </a:pPr>
            <a:r>
              <a:rPr lang="uz-Cyrl-UZ" sz="2400"/>
              <a:t> </a:t>
            </a:r>
            <a:endParaRPr lang="ru-RU" sz="2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ru-RU" b="1"/>
              <a:t>И</a:t>
            </a:r>
            <a:r>
              <a:rPr lang="uz-Cyrl-UZ" b="1"/>
              <a:t>қ</a:t>
            </a:r>
            <a:r>
              <a:rPr lang="ru-RU" b="1"/>
              <a:t>тисодиёт тушунчаси</a:t>
            </a:r>
          </a:p>
        </p:txBody>
      </p:sp>
      <p:sp>
        <p:nvSpPr>
          <p:cNvPr id="6147" name="Rectangle 3"/>
          <p:cNvSpPr>
            <a:spLocks noGrp="1" noChangeArrowheads="1"/>
          </p:cNvSpPr>
          <p:nvPr>
            <p:ph type="body" idx="1"/>
          </p:nvPr>
        </p:nvSpPr>
        <p:spPr/>
        <p:txBody>
          <a:bodyPr/>
          <a:lstStyle/>
          <a:p>
            <a:pPr>
              <a:lnSpc>
                <a:spcPct val="80000"/>
              </a:lnSpc>
            </a:pPr>
            <a:r>
              <a:rPr lang="ru-RU" sz="2400" b="1"/>
              <a:t>И</a:t>
            </a:r>
            <a:r>
              <a:rPr lang="uz-Cyrl-UZ" sz="2400" b="1"/>
              <a:t>қ</a:t>
            </a:r>
            <a:r>
              <a:rPr lang="ru-RU" sz="2400" b="1"/>
              <a:t>тисодиёт тушунчаси</a:t>
            </a:r>
            <a:r>
              <a:rPr lang="ru-RU" sz="2400"/>
              <a:t> - бу хужаликда махорат билан маданий рахбарлик килишдир. </a:t>
            </a:r>
            <a:endParaRPr lang="uz-Cyrl-UZ" sz="2400"/>
          </a:p>
          <a:p>
            <a:pPr>
              <a:lnSpc>
                <a:spcPct val="80000"/>
              </a:lnSpc>
            </a:pPr>
            <a:r>
              <a:rPr lang="ru-RU" sz="2400"/>
              <a:t>И</a:t>
            </a:r>
            <a:r>
              <a:rPr lang="uz-Cyrl-UZ" sz="2400"/>
              <a:t>қ</a:t>
            </a:r>
            <a:r>
              <a:rPr lang="ru-RU" sz="2400"/>
              <a:t>тисодчилар фикрича – и</a:t>
            </a:r>
            <a:r>
              <a:rPr lang="uz-Cyrl-UZ" sz="2400"/>
              <a:t>қ</a:t>
            </a:r>
            <a:r>
              <a:rPr lang="ru-RU" sz="2400"/>
              <a:t>тисодий назария ишлаб чи</a:t>
            </a:r>
            <a:r>
              <a:rPr lang="uz-Cyrl-UZ" sz="2400"/>
              <a:t>қ</a:t>
            </a:r>
            <a:r>
              <a:rPr lang="ru-RU" sz="2400"/>
              <a:t>ариш, та</a:t>
            </a:r>
            <a:r>
              <a:rPr lang="uz-Cyrl-UZ" sz="2400"/>
              <a:t>қ</a:t>
            </a:r>
            <a:r>
              <a:rPr lang="ru-RU" sz="2400"/>
              <a:t>симот</a:t>
            </a:r>
            <a:r>
              <a:rPr lang="uz-Cyrl-UZ" sz="2400"/>
              <a:t>,</a:t>
            </a:r>
            <a:r>
              <a:rPr lang="ru-RU" sz="2400"/>
              <a:t> айирбошлаш ва истеъмолни </a:t>
            </a:r>
            <a:r>
              <a:rPr lang="uz-Cyrl-UZ" sz="2400"/>
              <a:t>ў</a:t>
            </a:r>
            <a:r>
              <a:rPr lang="ru-RU" sz="2400"/>
              <a:t>рганади деган хулосага келишди. </a:t>
            </a:r>
            <a:endParaRPr lang="uz-Cyrl-UZ" sz="2400"/>
          </a:p>
          <a:p>
            <a:pPr>
              <a:lnSpc>
                <a:spcPct val="80000"/>
              </a:lnSpc>
            </a:pPr>
            <a:r>
              <a:rPr lang="ru-RU" sz="2400"/>
              <a:t>Ато</a:t>
            </a:r>
            <a:r>
              <a:rPr lang="uz-Cyrl-UZ" sz="2400"/>
              <a:t>қ</a:t>
            </a:r>
            <a:r>
              <a:rPr lang="ru-RU" sz="2400"/>
              <a:t>ли ватандошимиз машхур маърифатпарвар Абдулла Авлонийнинг ёзишича: И</a:t>
            </a:r>
            <a:r>
              <a:rPr lang="uz-Cyrl-UZ" sz="2400"/>
              <a:t>қ</a:t>
            </a:r>
            <a:r>
              <a:rPr lang="ru-RU" sz="2400"/>
              <a:t>тисод деб пул ва мол каби неъматларининг </a:t>
            </a:r>
            <a:r>
              <a:rPr lang="uz-Cyrl-UZ" sz="2400"/>
              <a:t>қ</a:t>
            </a:r>
            <a:r>
              <a:rPr lang="ru-RU" sz="2400"/>
              <a:t>адрини билмокка айтилур. Мол </a:t>
            </a:r>
            <a:r>
              <a:rPr lang="uz-Cyrl-UZ" sz="2400"/>
              <a:t>қ</a:t>
            </a:r>
            <a:r>
              <a:rPr lang="ru-RU" sz="2400"/>
              <a:t>адрини билувчи кишилар </a:t>
            </a:r>
            <a:r>
              <a:rPr lang="uz-Cyrl-UZ" sz="2400"/>
              <a:t>ў</a:t>
            </a:r>
            <a:r>
              <a:rPr lang="ru-RU" sz="2400"/>
              <a:t>ринсиз ерга бир тийин сарф </a:t>
            </a:r>
            <a:r>
              <a:rPr lang="uz-Cyrl-UZ" sz="2400"/>
              <a:t>қ</a:t>
            </a:r>
            <a:r>
              <a:rPr lang="ru-RU" sz="2400"/>
              <a:t>илмас, </a:t>
            </a:r>
            <a:r>
              <a:rPr lang="uz-Cyrl-UZ" sz="2400"/>
              <a:t>ў</a:t>
            </a:r>
            <a:r>
              <a:rPr lang="ru-RU" sz="2400"/>
              <a:t>рни келганда с</a:t>
            </a:r>
            <a:r>
              <a:rPr lang="uz-Cyrl-UZ" sz="2400"/>
              <a:t>ў</a:t>
            </a:r>
            <a:r>
              <a:rPr lang="ru-RU" sz="2400"/>
              <a:t>мни аямас. У киши уз фикрини исботи сифатида Расулуллохнинг «И</a:t>
            </a:r>
            <a:r>
              <a:rPr lang="uz-Cyrl-UZ" sz="2400"/>
              <a:t>қ</a:t>
            </a:r>
            <a:r>
              <a:rPr lang="ru-RU" sz="2400"/>
              <a:t>тисод </a:t>
            </a:r>
            <a:r>
              <a:rPr lang="uz-Cyrl-UZ" sz="2400"/>
              <a:t>ў</a:t>
            </a:r>
            <a:r>
              <a:rPr lang="ru-RU" sz="2400"/>
              <a:t>зра харакатли кишилар факир б</a:t>
            </a:r>
            <a:r>
              <a:rPr lang="uz-Cyrl-UZ" sz="2400"/>
              <a:t>ў</a:t>
            </a:r>
            <a:r>
              <a:rPr lang="ru-RU" sz="2400"/>
              <a:t>лмас» - деган ибратли с</a:t>
            </a:r>
            <a:r>
              <a:rPr lang="uz-Cyrl-UZ" sz="2400"/>
              <a:t>ў</a:t>
            </a:r>
            <a:r>
              <a:rPr lang="ru-RU" sz="2400"/>
              <a:t>зларига хавола этганлар.</a:t>
            </a:r>
            <a:endParaRPr lang="uz-Cyrl-UZ" sz="2400"/>
          </a:p>
          <a:p>
            <a:pPr>
              <a:lnSpc>
                <a:spcPct val="80000"/>
              </a:lnSpc>
            </a:pPr>
            <a:r>
              <a:rPr lang="ru-RU" sz="2400"/>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ChangeArrowheads="1"/>
          </p:cNvSpPr>
          <p:nvPr>
            <p:ph type="title"/>
          </p:nvPr>
        </p:nvSpPr>
        <p:spPr/>
        <p:txBody>
          <a:bodyPr/>
          <a:lstStyle/>
          <a:p>
            <a:endParaRPr lang="ru-RU"/>
          </a:p>
        </p:txBody>
      </p:sp>
      <p:sp>
        <p:nvSpPr>
          <p:cNvPr id="189443" name="Rectangle 3"/>
          <p:cNvSpPr>
            <a:spLocks noGrp="1" noChangeArrowheads="1"/>
          </p:cNvSpPr>
          <p:nvPr>
            <p:ph type="body" idx="1"/>
          </p:nvPr>
        </p:nvSpPr>
        <p:spPr/>
        <p:txBody>
          <a:bodyPr/>
          <a:lstStyle/>
          <a:p>
            <a:r>
              <a:rPr lang="ru-RU"/>
              <a:t>Инсон жамиятда яшагани туфайли хам шу жамиятдаги и</a:t>
            </a:r>
            <a:r>
              <a:rPr lang="uz-Cyrl-UZ"/>
              <a:t>қ</a:t>
            </a:r>
            <a:r>
              <a:rPr lang="ru-RU"/>
              <a:t>тисодий муносабатлардан холи б</a:t>
            </a:r>
            <a:r>
              <a:rPr lang="uz-Cyrl-UZ"/>
              <a:t>ў</a:t>
            </a:r>
            <a:r>
              <a:rPr lang="ru-RU"/>
              <a:t>ла олмайди. Шу сабабдан и</a:t>
            </a:r>
            <a:r>
              <a:rPr lang="uz-Cyrl-UZ"/>
              <a:t>қ</a:t>
            </a:r>
            <a:r>
              <a:rPr lang="ru-RU"/>
              <a:t>тисодий назарияни эгаллаш тиббиёт мутахассислари учун зарур ишдир. </a:t>
            </a:r>
          </a:p>
          <a:p>
            <a:pPr>
              <a:buFont typeface="Wingdings" pitchFamily="2" charset="2"/>
              <a:buNone/>
            </a:pPr>
            <a:endParaRPr lang="ru-RU"/>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ru-RU" sz="4000" b="1"/>
              <a:t>Со</a:t>
            </a:r>
            <a:r>
              <a:rPr lang="uz-Cyrl-UZ" sz="4000" b="1"/>
              <a:t>ғ</a:t>
            </a:r>
            <a:r>
              <a:rPr lang="ru-RU" sz="4000" b="1"/>
              <a:t>ли</a:t>
            </a:r>
            <a:r>
              <a:rPr lang="uz-Cyrl-UZ" sz="4000" b="1"/>
              <a:t>қ</a:t>
            </a:r>
            <a:r>
              <a:rPr lang="ru-RU" sz="4000" b="1"/>
              <a:t>ни са</a:t>
            </a:r>
            <a:r>
              <a:rPr lang="uz-Cyrl-UZ" sz="4000" b="1"/>
              <a:t>қ</a:t>
            </a:r>
            <a:r>
              <a:rPr lang="ru-RU" sz="4000" b="1"/>
              <a:t>лаш  и</a:t>
            </a:r>
            <a:r>
              <a:rPr lang="uz-Cyrl-UZ" sz="4000" b="1"/>
              <a:t>қ</a:t>
            </a:r>
            <a:r>
              <a:rPr lang="ru-RU" sz="4000" b="1"/>
              <a:t>тисодиёти</a:t>
            </a:r>
          </a:p>
        </p:txBody>
      </p:sp>
      <p:sp>
        <p:nvSpPr>
          <p:cNvPr id="7171" name="Rectangle 3"/>
          <p:cNvSpPr>
            <a:spLocks noGrp="1" noChangeArrowheads="1"/>
          </p:cNvSpPr>
          <p:nvPr>
            <p:ph type="body" idx="1"/>
          </p:nvPr>
        </p:nvSpPr>
        <p:spPr>
          <a:xfrm>
            <a:off x="381000" y="1646238"/>
            <a:ext cx="8229600" cy="5211762"/>
          </a:xfrm>
        </p:spPr>
        <p:txBody>
          <a:bodyPr/>
          <a:lstStyle/>
          <a:p>
            <a:pPr>
              <a:lnSpc>
                <a:spcPct val="90000"/>
              </a:lnSpc>
            </a:pPr>
            <a:r>
              <a:rPr lang="ru-RU" sz="2400"/>
              <a:t>Бизнинг давлатимизда иктисодий тараккиётга катта ахамият берилади ва медицина ходимларидан хозирги иктисодий ахволига чукур тушуниш талаб этилади. Иктисодий ривожланишини юксалтириш халк хужалигининг барча тармокларини шу билан согликни саклаш иктисодиётининг хам тараккий этишини таъминлайди. </a:t>
            </a:r>
            <a:endParaRPr lang="ru-RU" sz="2400" b="1"/>
          </a:p>
          <a:p>
            <a:pPr>
              <a:lnSpc>
                <a:spcPct val="90000"/>
              </a:lnSpc>
            </a:pPr>
            <a:r>
              <a:rPr lang="ru-RU" sz="2400" b="1"/>
              <a:t>         Со</a:t>
            </a:r>
            <a:r>
              <a:rPr lang="uz-Cyrl-UZ" sz="2400" b="1"/>
              <a:t>ғ</a:t>
            </a:r>
            <a:r>
              <a:rPr lang="ru-RU" sz="2400" b="1"/>
              <a:t>ли</a:t>
            </a:r>
            <a:r>
              <a:rPr lang="uz-Cyrl-UZ" sz="2400" b="1"/>
              <a:t>қ</a:t>
            </a:r>
            <a:r>
              <a:rPr lang="ru-RU" sz="2400" b="1"/>
              <a:t>ни са</a:t>
            </a:r>
            <a:r>
              <a:rPr lang="uz-Cyrl-UZ" sz="2400" b="1"/>
              <a:t>қ</a:t>
            </a:r>
            <a:r>
              <a:rPr lang="ru-RU" sz="2400" b="1"/>
              <a:t>лаш  и</a:t>
            </a:r>
            <a:r>
              <a:rPr lang="uz-Cyrl-UZ" sz="2400" b="1"/>
              <a:t>қ</a:t>
            </a:r>
            <a:r>
              <a:rPr lang="ru-RU" sz="2400" b="1"/>
              <a:t>тисодиёти</a:t>
            </a:r>
            <a:r>
              <a:rPr lang="ru-RU" sz="2400"/>
              <a:t>– бу ахолини барча турдаги даволаш профилактика ёрдамига булган талабини кондиришга каратилган. Согликни саклаш тизимини иш фаолиятини иктисодий томонини ва жамиятда ижтимоий ишлаб чикариш кучлари тараккиётида согликни саклашнинг ролини урганади.</a:t>
            </a:r>
            <a:endParaRPr lang="ru-RU" sz="2400" b="1"/>
          </a:p>
          <a:p>
            <a:pPr>
              <a:lnSpc>
                <a:spcPct val="90000"/>
              </a:lnSpc>
            </a:pPr>
            <a:r>
              <a:rPr lang="ru-RU" sz="2400" b="1"/>
              <a:t>        </a:t>
            </a:r>
            <a:endParaRPr lang="ru-RU" sz="24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Grp="1" noChangeArrowheads="1"/>
          </p:cNvSpPr>
          <p:nvPr>
            <p:ph type="title"/>
          </p:nvPr>
        </p:nvSpPr>
        <p:spPr/>
        <p:txBody>
          <a:bodyPr/>
          <a:lstStyle/>
          <a:p>
            <a:endParaRPr lang="ru-RU"/>
          </a:p>
        </p:txBody>
      </p:sp>
      <p:sp>
        <p:nvSpPr>
          <p:cNvPr id="190467" name="Rectangle 3"/>
          <p:cNvSpPr>
            <a:spLocks noGrp="1" noChangeArrowheads="1"/>
          </p:cNvSpPr>
          <p:nvPr>
            <p:ph type="body" idx="1"/>
          </p:nvPr>
        </p:nvSpPr>
        <p:spPr/>
        <p:txBody>
          <a:bodyPr/>
          <a:lstStyle/>
          <a:p>
            <a:pPr>
              <a:lnSpc>
                <a:spcPct val="90000"/>
              </a:lnSpc>
              <a:buNone/>
            </a:pPr>
            <a:r>
              <a:rPr lang="ru-RU" sz="2800" b="1" dirty="0"/>
              <a:t>Со</a:t>
            </a:r>
            <a:r>
              <a:rPr lang="uz-Cyrl-UZ" sz="2800" b="1" dirty="0"/>
              <a:t>ғ</a:t>
            </a:r>
            <a:r>
              <a:rPr lang="ru-RU" sz="2800" b="1" dirty="0"/>
              <a:t>ли</a:t>
            </a:r>
            <a:r>
              <a:rPr lang="uz-Cyrl-UZ" sz="2800" b="1" dirty="0"/>
              <a:t>қ</a:t>
            </a:r>
            <a:r>
              <a:rPr lang="ru-RU" sz="2800" b="1" dirty="0"/>
              <a:t>ни </a:t>
            </a:r>
            <a:r>
              <a:rPr lang="ru-RU" sz="2800" b="1" dirty="0" err="1"/>
              <a:t>са</a:t>
            </a:r>
            <a:r>
              <a:rPr lang="uz-Cyrl-UZ" sz="2800" b="1" dirty="0"/>
              <a:t>қ</a:t>
            </a:r>
            <a:r>
              <a:rPr lang="ru-RU" sz="2800" b="1" dirty="0" err="1"/>
              <a:t>лаш</a:t>
            </a:r>
            <a:r>
              <a:rPr lang="ru-RU" sz="2800" b="1" dirty="0"/>
              <a:t>  и</a:t>
            </a:r>
            <a:r>
              <a:rPr lang="uz-Cyrl-UZ" sz="2800" b="1" dirty="0"/>
              <a:t>қ</a:t>
            </a:r>
            <a:r>
              <a:rPr lang="ru-RU" sz="2800" b="1" dirty="0" err="1"/>
              <a:t>тисодиёти</a:t>
            </a:r>
            <a:r>
              <a:rPr lang="uz-Cyrl-UZ" sz="2800" b="1" dirty="0"/>
              <a:t>нинг</a:t>
            </a:r>
            <a:r>
              <a:rPr lang="ru-RU" sz="2800" b="1" dirty="0"/>
              <a:t> </a:t>
            </a:r>
            <a:r>
              <a:rPr lang="ru-RU" sz="2800" b="1" dirty="0" err="1"/>
              <a:t>вазифалари</a:t>
            </a:r>
            <a:r>
              <a:rPr lang="ru-RU" sz="2800" b="1" dirty="0"/>
              <a:t>:</a:t>
            </a:r>
            <a:r>
              <a:rPr lang="ru-RU" sz="2800" dirty="0"/>
              <a:t> </a:t>
            </a:r>
            <a:endParaRPr lang="ru-RU" sz="2800" dirty="0" smtClean="0"/>
          </a:p>
          <a:p>
            <a:pPr>
              <a:lnSpc>
                <a:spcPct val="90000"/>
              </a:lnSpc>
            </a:pPr>
            <a:r>
              <a:rPr lang="ru-RU" sz="2800" dirty="0" err="1" smtClean="0"/>
              <a:t>тиббиёт</a:t>
            </a:r>
            <a:r>
              <a:rPr lang="ru-RU" sz="2800" dirty="0" smtClean="0"/>
              <a:t> </a:t>
            </a:r>
            <a:r>
              <a:rPr lang="ru-RU" sz="2800" dirty="0" err="1"/>
              <a:t>хизматини</a:t>
            </a:r>
            <a:r>
              <a:rPr lang="ru-RU" sz="2800" dirty="0"/>
              <a:t> </a:t>
            </a:r>
            <a:r>
              <a:rPr lang="ru-RU" sz="2800" dirty="0" err="1"/>
              <a:t>хар</a:t>
            </a:r>
            <a:r>
              <a:rPr lang="ru-RU" sz="2800" dirty="0"/>
              <a:t> </a:t>
            </a:r>
            <a:r>
              <a:rPr lang="ru-RU" sz="2800" dirty="0" err="1"/>
              <a:t>бир</a:t>
            </a:r>
            <a:r>
              <a:rPr lang="ru-RU" sz="2800" dirty="0"/>
              <a:t> </a:t>
            </a:r>
            <a:r>
              <a:rPr lang="ru-RU" sz="2800" dirty="0" err="1"/>
              <a:t>турига</a:t>
            </a:r>
            <a:r>
              <a:rPr lang="ru-RU" sz="2800" dirty="0"/>
              <a:t> </a:t>
            </a:r>
            <a:r>
              <a:rPr lang="ru-RU" sz="2800" dirty="0" err="1"/>
              <a:t>сарф</a:t>
            </a:r>
            <a:r>
              <a:rPr lang="ru-RU" sz="2800" dirty="0"/>
              <a:t> </a:t>
            </a:r>
            <a:r>
              <a:rPr lang="ru-RU" sz="2800" dirty="0" err="1"/>
              <a:t>килинадиган</a:t>
            </a:r>
            <a:r>
              <a:rPr lang="ru-RU" sz="2800" dirty="0"/>
              <a:t> </a:t>
            </a:r>
            <a:r>
              <a:rPr lang="ru-RU" sz="2800" dirty="0" err="1"/>
              <a:t>харажатларни</a:t>
            </a:r>
            <a:r>
              <a:rPr lang="ru-RU" sz="2800" dirty="0"/>
              <a:t> </a:t>
            </a:r>
            <a:r>
              <a:rPr lang="ru-RU" sz="2800" dirty="0" err="1"/>
              <a:t>ани</a:t>
            </a:r>
            <a:r>
              <a:rPr lang="uz-Cyrl-UZ" sz="2800" dirty="0"/>
              <a:t>қ</a:t>
            </a:r>
            <a:r>
              <a:rPr lang="ru-RU" sz="2800" dirty="0" err="1"/>
              <a:t>лаш</a:t>
            </a:r>
            <a:r>
              <a:rPr lang="ru-RU" sz="2800" dirty="0"/>
              <a:t>; </a:t>
            </a:r>
            <a:endParaRPr lang="ru-RU" sz="2800" dirty="0" smtClean="0"/>
          </a:p>
          <a:p>
            <a:pPr>
              <a:lnSpc>
                <a:spcPct val="90000"/>
              </a:lnSpc>
            </a:pPr>
            <a:r>
              <a:rPr lang="ru-RU" sz="2800" dirty="0" err="1" smtClean="0"/>
              <a:t>молиявий</a:t>
            </a:r>
            <a:r>
              <a:rPr lang="ru-RU" sz="2800" dirty="0"/>
              <a:t>, </a:t>
            </a:r>
            <a:r>
              <a:rPr lang="ru-RU" sz="2800" dirty="0" err="1"/>
              <a:t>мехнат</a:t>
            </a:r>
            <a:r>
              <a:rPr lang="ru-RU" sz="2800" dirty="0"/>
              <a:t>, </a:t>
            </a:r>
            <a:r>
              <a:rPr lang="ru-RU" sz="2800" dirty="0" err="1"/>
              <a:t>моддий</a:t>
            </a:r>
            <a:r>
              <a:rPr lang="ru-RU" sz="2800" dirty="0"/>
              <a:t> </a:t>
            </a:r>
            <a:r>
              <a:rPr lang="ru-RU" sz="2800" dirty="0" err="1"/>
              <a:t>резервларни</a:t>
            </a:r>
            <a:r>
              <a:rPr lang="ru-RU" sz="2800" dirty="0"/>
              <a:t> </a:t>
            </a:r>
            <a:r>
              <a:rPr lang="ru-RU" sz="2800" dirty="0" err="1"/>
              <a:t>топиш</a:t>
            </a:r>
            <a:r>
              <a:rPr lang="ru-RU" sz="2800" dirty="0"/>
              <a:t> </a:t>
            </a:r>
            <a:r>
              <a:rPr lang="ru-RU" sz="2800" dirty="0" err="1"/>
              <a:t>ва</a:t>
            </a:r>
            <a:r>
              <a:rPr lang="ru-RU" sz="2800" dirty="0"/>
              <a:t> </a:t>
            </a:r>
            <a:r>
              <a:rPr lang="ru-RU" sz="2800" dirty="0" err="1"/>
              <a:t>ундан</a:t>
            </a:r>
            <a:r>
              <a:rPr lang="ru-RU" sz="2800" dirty="0"/>
              <a:t> </a:t>
            </a:r>
            <a:r>
              <a:rPr lang="ru-RU" sz="2800" dirty="0" err="1"/>
              <a:t>унумли</a:t>
            </a:r>
            <a:r>
              <a:rPr lang="ru-RU" sz="2800" dirty="0"/>
              <a:t> </a:t>
            </a:r>
            <a:r>
              <a:rPr lang="ru-RU" sz="2800" dirty="0" err="1"/>
              <a:t>фойдаланиш</a:t>
            </a:r>
            <a:r>
              <a:rPr lang="ru-RU" sz="2800" dirty="0"/>
              <a:t>; </a:t>
            </a:r>
            <a:endParaRPr lang="ru-RU" sz="2800" dirty="0" smtClean="0"/>
          </a:p>
          <a:p>
            <a:pPr>
              <a:lnSpc>
                <a:spcPct val="90000"/>
              </a:lnSpc>
            </a:pPr>
            <a:r>
              <a:rPr lang="ru-RU" sz="2800" dirty="0" err="1" smtClean="0"/>
              <a:t>Тиббий</a:t>
            </a:r>
            <a:r>
              <a:rPr lang="ru-RU" sz="2800" dirty="0" smtClean="0"/>
              <a:t>  </a:t>
            </a:r>
            <a:r>
              <a:rPr lang="ru-RU" sz="2800" dirty="0" err="1"/>
              <a:t>хизматини</a:t>
            </a:r>
            <a:r>
              <a:rPr lang="ru-RU" sz="2800" dirty="0"/>
              <a:t> к</a:t>
            </a:r>
            <a:r>
              <a:rPr lang="uz-Cyrl-UZ" sz="2800" dirty="0"/>
              <a:t>ў</a:t>
            </a:r>
            <a:r>
              <a:rPr lang="ru-RU" sz="2800" dirty="0" err="1"/>
              <a:t>рсатишни</a:t>
            </a:r>
            <a:r>
              <a:rPr lang="ru-RU" sz="2800" dirty="0"/>
              <a:t> </a:t>
            </a:r>
            <a:r>
              <a:rPr lang="ru-RU" sz="2800" dirty="0" err="1"/>
              <a:t>турларини</a:t>
            </a:r>
            <a:r>
              <a:rPr lang="ru-RU" sz="2800" dirty="0"/>
              <a:t> </a:t>
            </a:r>
            <a:r>
              <a:rPr lang="ru-RU" sz="2800" dirty="0" err="1"/>
              <a:t>рентабеллигини</a:t>
            </a:r>
            <a:r>
              <a:rPr lang="ru-RU" sz="2800" dirty="0"/>
              <a:t>, </a:t>
            </a:r>
            <a:r>
              <a:rPr lang="ru-RU" sz="2800" dirty="0" err="1"/>
              <a:t>иктисодий</a:t>
            </a:r>
            <a:r>
              <a:rPr lang="ru-RU" sz="2800" dirty="0"/>
              <a:t> </a:t>
            </a:r>
            <a:r>
              <a:rPr lang="ru-RU" sz="2800" dirty="0" err="1"/>
              <a:t>самарадорлигини</a:t>
            </a:r>
            <a:r>
              <a:rPr lang="ru-RU" sz="2800" dirty="0"/>
              <a:t> </a:t>
            </a:r>
            <a:r>
              <a:rPr lang="ru-RU" sz="2800" dirty="0" err="1"/>
              <a:t>ва</a:t>
            </a:r>
            <a:r>
              <a:rPr lang="ru-RU" sz="2800" dirty="0"/>
              <a:t> </a:t>
            </a:r>
            <a:r>
              <a:rPr lang="ru-RU" sz="2800" dirty="0" err="1"/>
              <a:t>уларни</a:t>
            </a:r>
            <a:r>
              <a:rPr lang="ru-RU" sz="2800" dirty="0"/>
              <a:t> хал</a:t>
            </a:r>
            <a:r>
              <a:rPr lang="uz-Cyrl-UZ" sz="2800" dirty="0"/>
              <a:t>қ</a:t>
            </a:r>
            <a:r>
              <a:rPr lang="ru-RU" sz="2800" dirty="0"/>
              <a:t> </a:t>
            </a:r>
            <a:r>
              <a:rPr lang="ru-RU" sz="2800" dirty="0" err="1"/>
              <a:t>х</a:t>
            </a:r>
            <a:r>
              <a:rPr lang="uz-Cyrl-UZ" sz="2800" dirty="0"/>
              <a:t>ў</a:t>
            </a:r>
            <a:r>
              <a:rPr lang="ru-RU" sz="2800" dirty="0" err="1"/>
              <a:t>жалигини</a:t>
            </a:r>
            <a:r>
              <a:rPr lang="ru-RU" sz="2800" dirty="0"/>
              <a:t> </a:t>
            </a:r>
            <a:r>
              <a:rPr lang="uz-Cyrl-UZ" sz="2800" dirty="0"/>
              <a:t>ў</a:t>
            </a:r>
            <a:r>
              <a:rPr lang="ru-RU" sz="2800" dirty="0" err="1"/>
              <a:t>згаришига</a:t>
            </a:r>
            <a:r>
              <a:rPr lang="ru-RU" sz="2800" dirty="0"/>
              <a:t> б</a:t>
            </a:r>
            <a:r>
              <a:rPr lang="uz-Cyrl-UZ" sz="2800" dirty="0"/>
              <a:t>ў</a:t>
            </a:r>
            <a:r>
              <a:rPr lang="ru-RU" sz="2800" dirty="0" err="1"/>
              <a:t>лган</a:t>
            </a:r>
            <a:r>
              <a:rPr lang="ru-RU" sz="2800" dirty="0"/>
              <a:t> </a:t>
            </a:r>
            <a:r>
              <a:rPr lang="ru-RU" sz="2800" dirty="0" err="1"/>
              <a:t>таъсирини</a:t>
            </a:r>
            <a:r>
              <a:rPr lang="ru-RU" sz="2800" dirty="0"/>
              <a:t> </a:t>
            </a:r>
            <a:r>
              <a:rPr lang="ru-RU" sz="2800" dirty="0" err="1"/>
              <a:t>ани</a:t>
            </a:r>
            <a:r>
              <a:rPr lang="uz-Cyrl-UZ" sz="2800" dirty="0"/>
              <a:t>қ</a:t>
            </a:r>
            <a:r>
              <a:rPr lang="ru-RU" sz="2800" dirty="0" err="1"/>
              <a:t>лаш</a:t>
            </a:r>
            <a:r>
              <a:rPr lang="ru-RU" sz="2800" dirty="0"/>
              <a:t>.</a:t>
            </a:r>
          </a:p>
          <a:p>
            <a:pPr>
              <a:lnSpc>
                <a:spcPct val="90000"/>
              </a:lnSpc>
              <a:buFont typeface="Wingdings" pitchFamily="2" charset="2"/>
              <a:buNone/>
            </a:pPr>
            <a:r>
              <a:rPr lang="ru-RU" sz="2800" dirty="0"/>
              <a:t> </a:t>
            </a:r>
          </a:p>
          <a:p>
            <a:pPr>
              <a:lnSpc>
                <a:spcPct val="90000"/>
              </a:lnSpc>
            </a:pPr>
            <a:endParaRPr lang="ru-RU" sz="2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endParaRPr lang="ru-RU"/>
          </a:p>
        </p:txBody>
      </p:sp>
      <p:sp>
        <p:nvSpPr>
          <p:cNvPr id="8195" name="Rectangle 3"/>
          <p:cNvSpPr>
            <a:spLocks noGrp="1" noChangeArrowheads="1"/>
          </p:cNvSpPr>
          <p:nvPr>
            <p:ph type="body" idx="1"/>
          </p:nvPr>
        </p:nvSpPr>
        <p:spPr/>
        <p:txBody>
          <a:bodyPr/>
          <a:lstStyle/>
          <a:p>
            <a:pPr>
              <a:lnSpc>
                <a:spcPct val="90000"/>
              </a:lnSpc>
            </a:pPr>
            <a:r>
              <a:rPr lang="ru-RU" sz="2800" dirty="0" err="1"/>
              <a:t>Давлатимизда</a:t>
            </a:r>
            <a:r>
              <a:rPr lang="ru-RU" sz="2800" dirty="0"/>
              <a:t> </a:t>
            </a:r>
            <a:r>
              <a:rPr lang="ru-RU" sz="2800" dirty="0" err="1"/>
              <a:t>йирик</a:t>
            </a:r>
            <a:r>
              <a:rPr lang="ru-RU" sz="2800" dirty="0"/>
              <a:t>, куп </a:t>
            </a:r>
            <a:r>
              <a:rPr lang="ru-RU" sz="2800" dirty="0" err="1"/>
              <a:t>профилли</a:t>
            </a:r>
            <a:r>
              <a:rPr lang="ru-RU" sz="2800" dirty="0"/>
              <a:t> </a:t>
            </a:r>
            <a:r>
              <a:rPr lang="ru-RU" sz="2800" dirty="0" err="1"/>
              <a:t>янги</a:t>
            </a:r>
            <a:r>
              <a:rPr lang="ru-RU" sz="2800" dirty="0"/>
              <a:t> </a:t>
            </a:r>
            <a:r>
              <a:rPr lang="ru-RU" sz="2800" dirty="0" err="1"/>
              <a:t>замонавий</a:t>
            </a:r>
            <a:r>
              <a:rPr lang="ru-RU" sz="2800" dirty="0"/>
              <a:t> техника </a:t>
            </a:r>
            <a:r>
              <a:rPr lang="ru-RU" sz="2800" dirty="0" err="1"/>
              <a:t>билан</a:t>
            </a:r>
            <a:r>
              <a:rPr lang="ru-RU" sz="2800" dirty="0"/>
              <a:t> </a:t>
            </a:r>
            <a:r>
              <a:rPr lang="ru-RU" sz="2800" dirty="0" err="1"/>
              <a:t>жизозланган</a:t>
            </a:r>
            <a:r>
              <a:rPr lang="ru-RU" sz="2800" dirty="0"/>
              <a:t> </a:t>
            </a:r>
            <a:r>
              <a:rPr lang="ru-RU" sz="2800" dirty="0" err="1"/>
              <a:t>касалхона</a:t>
            </a:r>
            <a:r>
              <a:rPr lang="ru-RU" sz="2800" dirty="0"/>
              <a:t> </a:t>
            </a:r>
            <a:r>
              <a:rPr lang="ru-RU" sz="2800" dirty="0" err="1"/>
              <a:t>ва</a:t>
            </a:r>
            <a:r>
              <a:rPr lang="ru-RU" sz="2800" dirty="0"/>
              <a:t> </a:t>
            </a:r>
            <a:r>
              <a:rPr lang="ru-RU" sz="2800" dirty="0" err="1"/>
              <a:t>поликлиникалар</a:t>
            </a:r>
            <a:r>
              <a:rPr lang="ru-RU" sz="2800" dirty="0"/>
              <a:t> </a:t>
            </a:r>
            <a:r>
              <a:rPr lang="ru-RU" sz="2800" dirty="0" err="1"/>
              <a:t>ишлаб</a:t>
            </a:r>
            <a:r>
              <a:rPr lang="ru-RU" sz="2800" dirty="0"/>
              <a:t> </a:t>
            </a:r>
            <a:r>
              <a:rPr lang="ru-RU" sz="2800" dirty="0" err="1"/>
              <a:t>турибди</a:t>
            </a:r>
            <a:r>
              <a:rPr lang="ru-RU" sz="2800" dirty="0"/>
              <a:t>, врач </a:t>
            </a:r>
            <a:r>
              <a:rPr lang="ru-RU" sz="2800" dirty="0" err="1"/>
              <a:t>ва</a:t>
            </a:r>
            <a:r>
              <a:rPr lang="ru-RU" sz="2800" dirty="0"/>
              <a:t> </a:t>
            </a:r>
            <a:r>
              <a:rPr lang="ru-RU" sz="2800" dirty="0" err="1"/>
              <a:t>урта</a:t>
            </a:r>
            <a:r>
              <a:rPr lang="ru-RU" sz="2800" dirty="0"/>
              <a:t> медицина </a:t>
            </a:r>
            <a:r>
              <a:rPr lang="ru-RU" sz="2800" dirty="0" err="1"/>
              <a:t>ходимларини</a:t>
            </a:r>
            <a:r>
              <a:rPr lang="ru-RU" sz="2800" dirty="0"/>
              <a:t> сони </a:t>
            </a:r>
            <a:r>
              <a:rPr lang="ru-RU" sz="2800" dirty="0" err="1"/>
              <a:t>ортиб</a:t>
            </a:r>
            <a:r>
              <a:rPr lang="ru-RU" sz="2800" dirty="0"/>
              <a:t> </a:t>
            </a:r>
            <a:r>
              <a:rPr lang="ru-RU" sz="2800" dirty="0" err="1"/>
              <a:t>бормокда</a:t>
            </a:r>
            <a:r>
              <a:rPr lang="ru-RU" sz="2800" dirty="0"/>
              <a:t>. Медицина </a:t>
            </a:r>
            <a:r>
              <a:rPr lang="ru-RU" sz="2800" dirty="0" err="1"/>
              <a:t>ходимларини</a:t>
            </a:r>
            <a:r>
              <a:rPr lang="ru-RU" sz="2800" dirty="0"/>
              <a:t> </a:t>
            </a:r>
            <a:r>
              <a:rPr lang="ru-RU" sz="2800" dirty="0" err="1"/>
              <a:t>кундалик</a:t>
            </a:r>
            <a:r>
              <a:rPr lang="ru-RU" sz="2800" dirty="0"/>
              <a:t> </a:t>
            </a:r>
            <a:r>
              <a:rPr lang="ru-RU" sz="2800" dirty="0" err="1"/>
              <a:t>мехнати</a:t>
            </a:r>
            <a:r>
              <a:rPr lang="ru-RU" sz="2800" dirty="0"/>
              <a:t> </a:t>
            </a:r>
            <a:r>
              <a:rPr lang="ru-RU" sz="2800" dirty="0" err="1"/>
              <a:t>жараёнида</a:t>
            </a:r>
            <a:r>
              <a:rPr lang="ru-RU" sz="2800" dirty="0"/>
              <a:t> </a:t>
            </a:r>
            <a:r>
              <a:rPr lang="ru-RU" sz="2800" dirty="0" err="1"/>
              <a:t>маблаг</a:t>
            </a:r>
            <a:r>
              <a:rPr lang="ru-RU" sz="2800" dirty="0"/>
              <a:t> </a:t>
            </a:r>
            <a:r>
              <a:rPr lang="ru-RU" sz="2800" dirty="0" err="1"/>
              <a:t>харажати</a:t>
            </a:r>
            <a:r>
              <a:rPr lang="ru-RU" sz="2800" dirty="0"/>
              <a:t> </a:t>
            </a:r>
            <a:r>
              <a:rPr lang="ru-RU" sz="2800" dirty="0" err="1"/>
              <a:t>билан</a:t>
            </a:r>
            <a:r>
              <a:rPr lang="ru-RU" sz="2800" dirty="0"/>
              <a:t> </a:t>
            </a:r>
            <a:r>
              <a:rPr lang="ru-RU" sz="2800" dirty="0" err="1"/>
              <a:t>узлуксиз</a:t>
            </a:r>
            <a:r>
              <a:rPr lang="ru-RU" sz="2800" dirty="0"/>
              <a:t> </a:t>
            </a:r>
            <a:r>
              <a:rPr lang="ru-RU" sz="2800" dirty="0" err="1"/>
              <a:t>боглик</a:t>
            </a:r>
            <a:r>
              <a:rPr lang="ru-RU" sz="2800" dirty="0"/>
              <a:t>. </a:t>
            </a:r>
            <a:r>
              <a:rPr lang="ru-RU" sz="2800" dirty="0" err="1"/>
              <a:t>Масалан</a:t>
            </a:r>
            <a:r>
              <a:rPr lang="ru-RU" sz="2800" dirty="0"/>
              <a:t>: </a:t>
            </a:r>
            <a:r>
              <a:rPr lang="ru-RU" sz="2800" dirty="0" err="1"/>
              <a:t>Лаб</a:t>
            </a:r>
            <a:r>
              <a:rPr lang="uz-Cyrl-UZ" sz="2800" dirty="0"/>
              <a:t>о</a:t>
            </a:r>
            <a:r>
              <a:rPr lang="ru-RU" sz="2800" dirty="0" err="1"/>
              <a:t>ратория</a:t>
            </a:r>
            <a:r>
              <a:rPr lang="ru-RU" sz="2800" dirty="0"/>
              <a:t> </a:t>
            </a:r>
            <a:r>
              <a:rPr lang="ru-RU" sz="2800" dirty="0" err="1"/>
              <a:t>анализи</a:t>
            </a:r>
            <a:r>
              <a:rPr lang="ru-RU" sz="2800" dirty="0"/>
              <a:t>, диагноз </a:t>
            </a:r>
            <a:r>
              <a:rPr lang="ru-RU" sz="2800" dirty="0" err="1"/>
              <a:t>куйишни</a:t>
            </a:r>
            <a:r>
              <a:rPr lang="ru-RU" sz="2800" dirty="0"/>
              <a:t> техник </a:t>
            </a:r>
            <a:r>
              <a:rPr lang="ru-RU" sz="2800" dirty="0" err="1"/>
              <a:t>усуллари</a:t>
            </a:r>
            <a:r>
              <a:rPr lang="ru-RU" sz="2800" dirty="0"/>
              <a:t>, </a:t>
            </a:r>
            <a:r>
              <a:rPr lang="ru-RU" sz="2800" dirty="0" err="1"/>
              <a:t>ишга</a:t>
            </a:r>
            <a:r>
              <a:rPr lang="ru-RU" sz="2800" dirty="0"/>
              <a:t> </a:t>
            </a:r>
            <a:r>
              <a:rPr lang="ru-RU" sz="2800" dirty="0" err="1"/>
              <a:t>кобилиятсизлик</a:t>
            </a:r>
            <a:r>
              <a:rPr lang="ru-RU" sz="2800" dirty="0"/>
              <a:t> </a:t>
            </a:r>
            <a:r>
              <a:rPr lang="ru-RU" sz="2800" dirty="0" err="1"/>
              <a:t>варакаси</a:t>
            </a:r>
            <a:r>
              <a:rPr lang="ru-RU" sz="2800" dirty="0"/>
              <a:t>, </a:t>
            </a:r>
            <a:r>
              <a:rPr lang="ru-RU" sz="2800" dirty="0" err="1"/>
              <a:t>касалхона</a:t>
            </a:r>
            <a:r>
              <a:rPr lang="ru-RU" sz="2800" dirty="0"/>
              <a:t> </a:t>
            </a:r>
            <a:r>
              <a:rPr lang="ru-RU" sz="2800" dirty="0" err="1"/>
              <a:t>уринларидан</a:t>
            </a:r>
            <a:r>
              <a:rPr lang="ru-RU" sz="2800" dirty="0"/>
              <a:t> </a:t>
            </a:r>
            <a:r>
              <a:rPr lang="ru-RU" sz="2800" dirty="0" err="1"/>
              <a:t>фойдаланиш</a:t>
            </a:r>
            <a:r>
              <a:rPr lang="ru-RU" sz="2800" dirty="0"/>
              <a:t> (</a:t>
            </a:r>
            <a:r>
              <a:rPr lang="ru-RU" sz="2800" dirty="0" err="1"/>
              <a:t>фойдаланмаслик</a:t>
            </a:r>
            <a:r>
              <a:rPr lang="ru-RU" sz="2800" dirty="0"/>
              <a:t>) </a:t>
            </a:r>
            <a:r>
              <a:rPr lang="ru-RU" sz="2800" dirty="0" err="1"/>
              <a:t>ва</a:t>
            </a:r>
            <a:r>
              <a:rPr lang="ru-RU" sz="2800" dirty="0"/>
              <a:t> </a:t>
            </a:r>
            <a:r>
              <a:rPr lang="ru-RU" sz="2800" dirty="0" err="1"/>
              <a:t>бошкалар</a:t>
            </a:r>
            <a:r>
              <a:rPr lang="ru-RU" sz="2800" dirty="0" smtClean="0"/>
              <a:t>.</a:t>
            </a:r>
            <a:r>
              <a:rPr lang="ru-RU" sz="2800" dirty="0"/>
              <a: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2"/>
          <p:cNvSpPr>
            <a:spLocks noGrp="1" noChangeArrowheads="1"/>
          </p:cNvSpPr>
          <p:nvPr>
            <p:ph type="title"/>
          </p:nvPr>
        </p:nvSpPr>
        <p:spPr/>
        <p:txBody>
          <a:bodyPr/>
          <a:lstStyle/>
          <a:p>
            <a:endParaRPr lang="ru-RU"/>
          </a:p>
        </p:txBody>
      </p:sp>
      <p:sp>
        <p:nvSpPr>
          <p:cNvPr id="191491" name="Rectangle 3"/>
          <p:cNvSpPr>
            <a:spLocks noGrp="1" noChangeArrowheads="1"/>
          </p:cNvSpPr>
          <p:nvPr>
            <p:ph type="body" idx="1"/>
          </p:nvPr>
        </p:nvSpPr>
        <p:spPr/>
        <p:txBody>
          <a:bodyPr/>
          <a:lstStyle/>
          <a:p>
            <a:pPr>
              <a:lnSpc>
                <a:spcPct val="90000"/>
              </a:lnSpc>
            </a:pPr>
            <a:r>
              <a:rPr lang="ru-RU" sz="2400" dirty="0" err="1"/>
              <a:t>Биз</a:t>
            </a:r>
            <a:r>
              <a:rPr lang="ru-RU" sz="2400" dirty="0"/>
              <a:t> </a:t>
            </a:r>
            <a:r>
              <a:rPr lang="ru-RU" sz="2400" dirty="0" err="1"/>
              <a:t>бозор</a:t>
            </a:r>
            <a:r>
              <a:rPr lang="ru-RU" sz="2400" dirty="0"/>
              <a:t> </a:t>
            </a:r>
            <a:r>
              <a:rPr lang="ru-RU" sz="2400" dirty="0" err="1"/>
              <a:t>иктисодиёти</a:t>
            </a:r>
            <a:r>
              <a:rPr lang="ru-RU" sz="2400" dirty="0"/>
              <a:t> </a:t>
            </a:r>
            <a:r>
              <a:rPr lang="ru-RU" sz="2400" dirty="0" err="1"/>
              <a:t>томон</a:t>
            </a:r>
            <a:r>
              <a:rPr lang="ru-RU" sz="2400" dirty="0"/>
              <a:t> </a:t>
            </a:r>
            <a:r>
              <a:rPr lang="ru-RU" sz="2400" dirty="0" err="1"/>
              <a:t>илк</a:t>
            </a:r>
            <a:r>
              <a:rPr lang="ru-RU" sz="2400" dirty="0"/>
              <a:t> </a:t>
            </a:r>
            <a:r>
              <a:rPr lang="ru-RU" sz="2400" dirty="0" err="1"/>
              <a:t>кадам</a:t>
            </a:r>
            <a:r>
              <a:rPr lang="ru-RU" sz="2400" dirty="0"/>
              <a:t> </a:t>
            </a:r>
            <a:r>
              <a:rPr lang="ru-RU" sz="2400" dirty="0" err="1"/>
              <a:t>куйдик</a:t>
            </a:r>
            <a:r>
              <a:rPr lang="ru-RU" sz="2400" dirty="0"/>
              <a:t>, </a:t>
            </a:r>
            <a:r>
              <a:rPr lang="ru-RU" sz="2400" dirty="0" err="1"/>
              <a:t>эндигина</a:t>
            </a:r>
            <a:r>
              <a:rPr lang="ru-RU" sz="2400" dirty="0"/>
              <a:t> </a:t>
            </a:r>
            <a:r>
              <a:rPr lang="ru-RU" sz="2400" dirty="0" err="1"/>
              <a:t>кириб</a:t>
            </a:r>
            <a:r>
              <a:rPr lang="ru-RU" sz="2400" dirty="0"/>
              <a:t> </a:t>
            </a:r>
            <a:r>
              <a:rPr lang="ru-RU" sz="2400" dirty="0" err="1"/>
              <a:t>боряпмиз</a:t>
            </a:r>
            <a:r>
              <a:rPr lang="ru-RU" sz="2400" dirty="0"/>
              <a:t>, </a:t>
            </a:r>
            <a:r>
              <a:rPr lang="ru-RU" sz="2400" dirty="0" err="1"/>
              <a:t>утиш</a:t>
            </a:r>
            <a:r>
              <a:rPr lang="ru-RU" sz="2400" dirty="0"/>
              <a:t> </a:t>
            </a:r>
            <a:r>
              <a:rPr lang="ru-RU" sz="2400" dirty="0" err="1"/>
              <a:t>даврини</a:t>
            </a:r>
            <a:r>
              <a:rPr lang="ru-RU" sz="2400" dirty="0"/>
              <a:t> </a:t>
            </a:r>
            <a:r>
              <a:rPr lang="ru-RU" sz="2400" dirty="0" err="1"/>
              <a:t>боскичлари</a:t>
            </a:r>
            <a:r>
              <a:rPr lang="ru-RU" sz="2400" dirty="0"/>
              <a:t> </a:t>
            </a:r>
            <a:r>
              <a:rPr lang="ru-RU" sz="2400" dirty="0" err="1"/>
              <a:t>ва</a:t>
            </a:r>
            <a:r>
              <a:rPr lang="ru-RU" sz="2400" dirty="0"/>
              <a:t> </a:t>
            </a:r>
            <a:r>
              <a:rPr lang="ru-RU" sz="2400" dirty="0" err="1"/>
              <a:t>канча</a:t>
            </a:r>
            <a:r>
              <a:rPr lang="ru-RU" sz="2400" dirty="0"/>
              <a:t> </a:t>
            </a:r>
            <a:r>
              <a:rPr lang="ru-RU" sz="2400" dirty="0" err="1"/>
              <a:t>давом</a:t>
            </a:r>
            <a:r>
              <a:rPr lang="ru-RU" sz="2400" dirty="0"/>
              <a:t> </a:t>
            </a:r>
            <a:r>
              <a:rPr lang="ru-RU" sz="2400" dirty="0" err="1"/>
              <a:t>этишини</a:t>
            </a:r>
            <a:r>
              <a:rPr lang="ru-RU" sz="2400" dirty="0"/>
              <a:t> </a:t>
            </a:r>
            <a:r>
              <a:rPr lang="ru-RU" sz="2400" dirty="0" err="1"/>
              <a:t>олдиндан</a:t>
            </a:r>
            <a:r>
              <a:rPr lang="ru-RU" sz="2400" dirty="0"/>
              <a:t> </a:t>
            </a:r>
            <a:r>
              <a:rPr lang="ru-RU" sz="2400" dirty="0" err="1"/>
              <a:t>айтиш</a:t>
            </a:r>
            <a:r>
              <a:rPr lang="ru-RU" sz="2400" dirty="0"/>
              <a:t> </a:t>
            </a:r>
            <a:r>
              <a:rPr lang="ru-RU" sz="2400" dirty="0" err="1"/>
              <a:t>кийин</a:t>
            </a:r>
            <a:r>
              <a:rPr lang="ru-RU" sz="2400" dirty="0"/>
              <a:t>. </a:t>
            </a:r>
            <a:r>
              <a:rPr lang="ru-RU" sz="2400" dirty="0" err="1"/>
              <a:t>Гарбий</a:t>
            </a:r>
            <a:r>
              <a:rPr lang="ru-RU" sz="2400" dirty="0"/>
              <a:t> </a:t>
            </a:r>
            <a:r>
              <a:rPr lang="ru-RU" sz="2400" dirty="0" err="1"/>
              <a:t>янги</a:t>
            </a:r>
            <a:r>
              <a:rPr lang="ru-RU" sz="2400" dirty="0"/>
              <a:t> </a:t>
            </a:r>
            <a:r>
              <a:rPr lang="ru-RU" sz="2400" dirty="0" err="1"/>
              <a:t>назарияларга</a:t>
            </a:r>
            <a:r>
              <a:rPr lang="ru-RU" sz="2400" dirty="0"/>
              <a:t> </a:t>
            </a:r>
            <a:r>
              <a:rPr lang="ru-RU" sz="2400" dirty="0" err="1"/>
              <a:t>асосланган</a:t>
            </a:r>
            <a:r>
              <a:rPr lang="ru-RU" sz="2400" dirty="0"/>
              <a:t>, реал </a:t>
            </a:r>
            <a:r>
              <a:rPr lang="ru-RU" sz="2400" dirty="0" err="1"/>
              <a:t>вокеликдан</a:t>
            </a:r>
            <a:r>
              <a:rPr lang="ru-RU" sz="2400" dirty="0"/>
              <a:t> </a:t>
            </a:r>
            <a:r>
              <a:rPr lang="ru-RU" sz="2400" dirty="0" err="1"/>
              <a:t>айрилиб</a:t>
            </a:r>
            <a:r>
              <a:rPr lang="ru-RU" sz="2400" dirty="0"/>
              <a:t> </a:t>
            </a:r>
            <a:r>
              <a:rPr lang="ru-RU" sz="2400" dirty="0" err="1"/>
              <a:t>коламиз</a:t>
            </a:r>
            <a:r>
              <a:rPr lang="ru-RU" sz="2400" dirty="0"/>
              <a:t>. </a:t>
            </a:r>
            <a:r>
              <a:rPr lang="ru-RU" sz="2400" dirty="0" err="1"/>
              <a:t>Демак</a:t>
            </a:r>
            <a:r>
              <a:rPr lang="ru-RU" sz="2400" dirty="0"/>
              <a:t>, </a:t>
            </a:r>
            <a:r>
              <a:rPr lang="ru-RU" sz="2400" dirty="0" err="1"/>
              <a:t>хозирги</a:t>
            </a:r>
            <a:r>
              <a:rPr lang="ru-RU" sz="2400" dirty="0"/>
              <a:t> врач </a:t>
            </a:r>
            <a:r>
              <a:rPr lang="ru-RU" sz="2400" dirty="0" err="1"/>
              <a:t>ва</a:t>
            </a:r>
            <a:r>
              <a:rPr lang="ru-RU" sz="2400" dirty="0"/>
              <a:t> </a:t>
            </a:r>
            <a:r>
              <a:rPr lang="ru-RU" sz="2400" dirty="0" err="1"/>
              <a:t>барча</a:t>
            </a:r>
            <a:r>
              <a:rPr lang="ru-RU" sz="2400" dirty="0"/>
              <a:t> медицина </a:t>
            </a:r>
            <a:r>
              <a:rPr lang="ru-RU" sz="2400" dirty="0" err="1"/>
              <a:t>ходимлари</a:t>
            </a:r>
            <a:r>
              <a:rPr lang="ru-RU" sz="2400" dirty="0"/>
              <a:t> </a:t>
            </a:r>
            <a:r>
              <a:rPr lang="ru-RU" sz="2400" dirty="0" err="1"/>
              <a:t>согликни</a:t>
            </a:r>
            <a:r>
              <a:rPr lang="ru-RU" sz="2400" dirty="0"/>
              <a:t> </a:t>
            </a:r>
            <a:r>
              <a:rPr lang="ru-RU" sz="2400" dirty="0" err="1"/>
              <a:t>саклашга</a:t>
            </a:r>
            <a:r>
              <a:rPr lang="ru-RU" sz="2400" dirty="0"/>
              <a:t> </a:t>
            </a:r>
            <a:r>
              <a:rPr lang="ru-RU" sz="2400" dirty="0" err="1"/>
              <a:t>сарфланган</a:t>
            </a:r>
            <a:r>
              <a:rPr lang="ru-RU" sz="2400" dirty="0"/>
              <a:t> </a:t>
            </a:r>
            <a:r>
              <a:rPr lang="ru-RU" sz="2400" dirty="0" err="1"/>
              <a:t>харажатларни</a:t>
            </a:r>
            <a:r>
              <a:rPr lang="ru-RU" sz="2400" dirty="0"/>
              <a:t> </a:t>
            </a:r>
            <a:r>
              <a:rPr lang="ru-RU" sz="2400" dirty="0" err="1"/>
              <a:t>ва</a:t>
            </a:r>
            <a:r>
              <a:rPr lang="ru-RU" sz="2400" dirty="0"/>
              <a:t> </a:t>
            </a:r>
            <a:r>
              <a:rPr lang="ru-RU" sz="2400" dirty="0" err="1"/>
              <a:t>келтирадиган</a:t>
            </a:r>
            <a:r>
              <a:rPr lang="ru-RU" sz="2400" dirty="0"/>
              <a:t> </a:t>
            </a:r>
            <a:r>
              <a:rPr lang="ru-RU" sz="2400" dirty="0" err="1"/>
              <a:t>фойдасини</a:t>
            </a:r>
            <a:r>
              <a:rPr lang="ru-RU" sz="2400" dirty="0"/>
              <a:t> </a:t>
            </a:r>
            <a:r>
              <a:rPr lang="ru-RU" sz="2400" dirty="0" smtClean="0"/>
              <a:t> </a:t>
            </a:r>
            <a:r>
              <a:rPr lang="ru-RU" sz="2400" dirty="0" err="1" smtClean="0"/>
              <a:t>тахлил</a:t>
            </a:r>
            <a:r>
              <a:rPr lang="ru-RU" sz="2400" dirty="0" smtClean="0"/>
              <a:t>  кила </a:t>
            </a:r>
            <a:r>
              <a:rPr lang="ru-RU" sz="2400" dirty="0" err="1"/>
              <a:t>билиши</a:t>
            </a:r>
            <a:r>
              <a:rPr lang="ru-RU" sz="2400" dirty="0"/>
              <a:t> </a:t>
            </a:r>
            <a:r>
              <a:rPr lang="ru-RU" sz="2400" dirty="0" err="1"/>
              <a:t>керак</a:t>
            </a:r>
            <a:r>
              <a:rPr lang="ru-RU" sz="2400" dirty="0"/>
              <a:t> </a:t>
            </a:r>
            <a:r>
              <a:rPr lang="ru-RU" sz="2400" dirty="0" err="1"/>
              <a:t>ва</a:t>
            </a:r>
            <a:r>
              <a:rPr lang="ru-RU" sz="2400" dirty="0"/>
              <a:t> уз </a:t>
            </a:r>
            <a:r>
              <a:rPr lang="ru-RU" sz="2400" dirty="0" err="1"/>
              <a:t>участкасида</a:t>
            </a:r>
            <a:r>
              <a:rPr lang="ru-RU" sz="2400" dirty="0"/>
              <a:t> </a:t>
            </a:r>
            <a:r>
              <a:rPr lang="ru-RU" sz="2400" dirty="0" err="1"/>
              <a:t>тежамкорлик</a:t>
            </a:r>
            <a:r>
              <a:rPr lang="ru-RU" sz="2400" dirty="0"/>
              <a:t> </a:t>
            </a:r>
            <a:r>
              <a:rPr lang="ru-RU" sz="2400" dirty="0" err="1"/>
              <a:t>хакида</a:t>
            </a:r>
            <a:r>
              <a:rPr lang="ru-RU" sz="2400" dirty="0"/>
              <a:t> </a:t>
            </a:r>
            <a:r>
              <a:rPr lang="ru-RU" sz="2400" dirty="0" err="1"/>
              <a:t>ва</a:t>
            </a:r>
            <a:r>
              <a:rPr lang="ru-RU" sz="2400" dirty="0"/>
              <a:t> </a:t>
            </a:r>
            <a:r>
              <a:rPr lang="ru-RU" sz="2400" dirty="0" err="1"/>
              <a:t>олиб</a:t>
            </a:r>
            <a:r>
              <a:rPr lang="ru-RU" sz="2400" dirty="0"/>
              <a:t> </a:t>
            </a:r>
            <a:r>
              <a:rPr lang="ru-RU" sz="2400" dirty="0" err="1"/>
              <a:t>бораётган</a:t>
            </a:r>
            <a:r>
              <a:rPr lang="ru-RU" sz="2400" dirty="0"/>
              <a:t> </a:t>
            </a:r>
            <a:r>
              <a:rPr lang="ru-RU" sz="2400" dirty="0" err="1"/>
              <a:t>даволаш</a:t>
            </a:r>
            <a:r>
              <a:rPr lang="ru-RU" sz="2400" dirty="0"/>
              <a:t> – профилактика </a:t>
            </a:r>
            <a:r>
              <a:rPr lang="ru-RU" sz="2400" dirty="0" err="1"/>
              <a:t>тадбирларининг</a:t>
            </a:r>
            <a:r>
              <a:rPr lang="ru-RU" sz="2400" dirty="0"/>
              <a:t> </a:t>
            </a:r>
            <a:r>
              <a:rPr lang="ru-RU" sz="2400" dirty="0" err="1"/>
              <a:t>иктисодий</a:t>
            </a:r>
            <a:r>
              <a:rPr lang="ru-RU" sz="2400" dirty="0"/>
              <a:t> </a:t>
            </a:r>
            <a:r>
              <a:rPr lang="ru-RU" sz="2400" dirty="0" err="1"/>
              <a:t>самарадорлиги</a:t>
            </a:r>
            <a:r>
              <a:rPr lang="ru-RU" sz="2400" dirty="0"/>
              <a:t> </a:t>
            </a:r>
            <a:r>
              <a:rPr lang="ru-RU" sz="2400" dirty="0" err="1"/>
              <a:t>хакида</a:t>
            </a:r>
            <a:r>
              <a:rPr lang="ru-RU" sz="2400" dirty="0"/>
              <a:t> </a:t>
            </a:r>
            <a:r>
              <a:rPr lang="ru-RU" sz="2400" dirty="0" err="1"/>
              <a:t>кайгуришлари</a:t>
            </a:r>
            <a:r>
              <a:rPr lang="ru-RU" sz="2400" dirty="0"/>
              <a:t> </a:t>
            </a:r>
            <a:r>
              <a:rPr lang="ru-RU" sz="2400" dirty="0" err="1"/>
              <a:t>лозим</a:t>
            </a:r>
            <a:r>
              <a:rPr lang="ru-RU" sz="2400" dirty="0"/>
              <a:t>. </a:t>
            </a:r>
            <a:r>
              <a:rPr lang="ru-RU" sz="2400" dirty="0" err="1"/>
              <a:t>Бунинг</a:t>
            </a:r>
            <a:r>
              <a:rPr lang="ru-RU" sz="2400" dirty="0"/>
              <a:t> </a:t>
            </a:r>
            <a:r>
              <a:rPr lang="ru-RU" sz="2400" dirty="0" err="1"/>
              <a:t>учун</a:t>
            </a:r>
            <a:r>
              <a:rPr lang="ru-RU" sz="2400" dirty="0"/>
              <a:t> </a:t>
            </a:r>
            <a:r>
              <a:rPr lang="ru-RU" sz="2400" dirty="0" err="1"/>
              <a:t>махсус</a:t>
            </a:r>
            <a:r>
              <a:rPr lang="ru-RU" sz="2400" dirty="0"/>
              <a:t> </a:t>
            </a:r>
            <a:r>
              <a:rPr lang="ru-RU" sz="2400" dirty="0" err="1"/>
              <a:t>иктисодий</a:t>
            </a:r>
            <a:r>
              <a:rPr lang="ru-RU" sz="2400" dirty="0"/>
              <a:t> анализ </a:t>
            </a:r>
            <a:r>
              <a:rPr lang="ru-RU" sz="2400" dirty="0" err="1"/>
              <a:t>килиш</a:t>
            </a:r>
            <a:r>
              <a:rPr lang="ru-RU" sz="2400" dirty="0"/>
              <a:t> </a:t>
            </a:r>
            <a:r>
              <a:rPr lang="ru-RU" sz="2400" dirty="0" err="1"/>
              <a:t>методикасини</a:t>
            </a:r>
            <a:r>
              <a:rPr lang="ru-RU" sz="2400" dirty="0"/>
              <a:t> </a:t>
            </a:r>
            <a:r>
              <a:rPr lang="ru-RU" sz="2400" dirty="0" err="1"/>
              <a:t>билиш</a:t>
            </a:r>
            <a:r>
              <a:rPr lang="ru-RU" sz="2400" dirty="0"/>
              <a:t> </a:t>
            </a:r>
            <a:r>
              <a:rPr lang="ru-RU" sz="2400" dirty="0" err="1"/>
              <a:t>керак</a:t>
            </a:r>
            <a:r>
              <a:rPr lang="ru-RU" sz="2400" dirty="0"/>
              <a:t>. </a:t>
            </a:r>
          </a:p>
          <a:p>
            <a:pPr>
              <a:lnSpc>
                <a:spcPct val="90000"/>
              </a:lnSpc>
            </a:pPr>
            <a:endParaRPr lang="ru-RU" sz="2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ru-RU"/>
              <a:t>С</a:t>
            </a:r>
            <a:r>
              <a:rPr lang="uz-Cyrl-UZ"/>
              <a:t>оғлиқни сақлаш</a:t>
            </a:r>
            <a:r>
              <a:rPr lang="ru-RU"/>
              <a:t> ишлари</a:t>
            </a:r>
          </a:p>
        </p:txBody>
      </p:sp>
      <p:sp>
        <p:nvSpPr>
          <p:cNvPr id="9219" name="Rectangle 3"/>
          <p:cNvSpPr>
            <a:spLocks noGrp="1" noChangeArrowheads="1"/>
          </p:cNvSpPr>
          <p:nvPr>
            <p:ph type="body" idx="1"/>
          </p:nvPr>
        </p:nvSpPr>
        <p:spPr>
          <a:xfrm>
            <a:off x="457200" y="1219200"/>
            <a:ext cx="8229600" cy="5257800"/>
          </a:xfrm>
        </p:spPr>
        <p:txBody>
          <a:bodyPr/>
          <a:lstStyle/>
          <a:p>
            <a:pPr>
              <a:lnSpc>
                <a:spcPct val="80000"/>
              </a:lnSpc>
            </a:pPr>
            <a:r>
              <a:rPr lang="ru-RU" sz="2400" dirty="0"/>
              <a:t>С</a:t>
            </a:r>
            <a:r>
              <a:rPr lang="uz-Cyrl-UZ" sz="2400" dirty="0"/>
              <a:t>оғлиқни сақлаш</a:t>
            </a:r>
            <a:r>
              <a:rPr lang="ru-RU" sz="2400" dirty="0"/>
              <a:t> </a:t>
            </a:r>
            <a:r>
              <a:rPr lang="ru-RU" sz="2400" dirty="0" err="1"/>
              <a:t>ишларини</a:t>
            </a:r>
            <a:r>
              <a:rPr lang="ru-RU" sz="2400" dirty="0"/>
              <a:t> </a:t>
            </a:r>
            <a:r>
              <a:rPr lang="ru-RU" sz="2400" dirty="0" err="1"/>
              <a:t>тежамкорлиги</a:t>
            </a:r>
            <a:r>
              <a:rPr lang="ru-RU" sz="2400" dirty="0"/>
              <a:t> </a:t>
            </a:r>
            <a:r>
              <a:rPr lang="ru-RU" sz="2400" dirty="0" err="1"/>
              <a:t>бу</a:t>
            </a:r>
            <a:r>
              <a:rPr lang="ru-RU" sz="2400" dirty="0"/>
              <a:t> </a:t>
            </a:r>
            <a:r>
              <a:rPr lang="ru-RU" sz="2400" dirty="0" err="1"/>
              <a:t>маблагни</a:t>
            </a:r>
            <a:r>
              <a:rPr lang="ru-RU" sz="2400" dirty="0"/>
              <a:t> </a:t>
            </a:r>
            <a:r>
              <a:rPr lang="ru-RU" sz="2400" dirty="0" err="1"/>
              <a:t>унумли</a:t>
            </a:r>
            <a:r>
              <a:rPr lang="ru-RU" sz="2400" dirty="0"/>
              <a:t> </a:t>
            </a:r>
            <a:r>
              <a:rPr lang="ru-RU" sz="2400" dirty="0" err="1"/>
              <a:t>равишда</a:t>
            </a:r>
            <a:r>
              <a:rPr lang="ru-RU" sz="2400" dirty="0"/>
              <a:t> </a:t>
            </a:r>
            <a:r>
              <a:rPr lang="ru-RU" sz="2400" dirty="0" err="1"/>
              <a:t>харажат</a:t>
            </a:r>
            <a:r>
              <a:rPr lang="ru-RU" sz="2400" dirty="0"/>
              <a:t> </a:t>
            </a:r>
            <a:r>
              <a:rPr lang="ru-RU" sz="2400" dirty="0" err="1"/>
              <a:t>килиш</a:t>
            </a:r>
            <a:r>
              <a:rPr lang="ru-RU" sz="2400" dirty="0"/>
              <a:t>, </a:t>
            </a:r>
            <a:r>
              <a:rPr lang="ru-RU" sz="2400" dirty="0" err="1"/>
              <a:t>Бу</a:t>
            </a:r>
            <a:r>
              <a:rPr lang="ru-RU" sz="2400" dirty="0"/>
              <a:t> – </a:t>
            </a:r>
            <a:r>
              <a:rPr lang="ru-RU" sz="2400" dirty="0" err="1"/>
              <a:t>согликни</a:t>
            </a:r>
            <a:r>
              <a:rPr lang="ru-RU" sz="2400" dirty="0"/>
              <a:t> </a:t>
            </a:r>
            <a:r>
              <a:rPr lang="ru-RU" sz="2400" dirty="0" err="1"/>
              <a:t>саклаш</a:t>
            </a:r>
            <a:r>
              <a:rPr lang="ru-RU" sz="2400" dirty="0"/>
              <a:t> </a:t>
            </a:r>
            <a:r>
              <a:rPr lang="ru-RU" sz="2400" dirty="0" err="1"/>
              <a:t>ишлари</a:t>
            </a:r>
            <a:r>
              <a:rPr lang="ru-RU" sz="2400" dirty="0"/>
              <a:t> </a:t>
            </a:r>
            <a:r>
              <a:rPr lang="ru-RU" sz="2400" dirty="0" err="1"/>
              <a:t>учун</a:t>
            </a:r>
            <a:r>
              <a:rPr lang="ru-RU" sz="2400" dirty="0"/>
              <a:t> </a:t>
            </a:r>
            <a:r>
              <a:rPr lang="ru-RU" sz="2400" dirty="0" err="1"/>
              <a:t>ажратилган</a:t>
            </a:r>
            <a:r>
              <a:rPr lang="ru-RU" sz="2400" dirty="0"/>
              <a:t> </a:t>
            </a:r>
            <a:r>
              <a:rPr lang="ru-RU" sz="2400" dirty="0" err="1"/>
              <a:t>маблагни</a:t>
            </a:r>
            <a:r>
              <a:rPr lang="ru-RU" sz="2400" dirty="0"/>
              <a:t> (</a:t>
            </a:r>
            <a:r>
              <a:rPr lang="ru-RU" sz="2400" dirty="0" err="1"/>
              <a:t>фондни</a:t>
            </a:r>
            <a:r>
              <a:rPr lang="ru-RU" sz="2400" dirty="0"/>
              <a:t>) </a:t>
            </a:r>
            <a:r>
              <a:rPr lang="ru-RU" sz="2400" dirty="0" err="1"/>
              <a:t>ахолини</a:t>
            </a:r>
            <a:r>
              <a:rPr lang="ru-RU" sz="2400" dirty="0"/>
              <a:t> медицина </a:t>
            </a:r>
            <a:r>
              <a:rPr lang="ru-RU" sz="2400" dirty="0" err="1"/>
              <a:t>хизматига</a:t>
            </a:r>
            <a:r>
              <a:rPr lang="ru-RU" sz="2400" dirty="0"/>
              <a:t> </a:t>
            </a:r>
            <a:r>
              <a:rPr lang="ru-RU" sz="2400" dirty="0" err="1"/>
              <a:t>булган</a:t>
            </a:r>
            <a:r>
              <a:rPr lang="ru-RU" sz="2400" dirty="0"/>
              <a:t> </a:t>
            </a:r>
            <a:r>
              <a:rPr lang="ru-RU" sz="2400" dirty="0" err="1"/>
              <a:t>талабини</a:t>
            </a:r>
            <a:r>
              <a:rPr lang="ru-RU" sz="2400" dirty="0"/>
              <a:t> </a:t>
            </a:r>
            <a:r>
              <a:rPr lang="ru-RU" sz="2400" dirty="0" err="1"/>
              <a:t>кондиришда</a:t>
            </a:r>
            <a:r>
              <a:rPr lang="ru-RU" sz="2400" dirty="0"/>
              <a:t> </a:t>
            </a:r>
            <a:r>
              <a:rPr lang="ru-RU" sz="2400" dirty="0" err="1"/>
              <a:t>максадга</a:t>
            </a:r>
            <a:r>
              <a:rPr lang="ru-RU" sz="2400" dirty="0"/>
              <a:t> </a:t>
            </a:r>
            <a:r>
              <a:rPr lang="ru-RU" sz="2400" dirty="0" err="1"/>
              <a:t>мувофик</a:t>
            </a:r>
            <a:r>
              <a:rPr lang="ru-RU" sz="2400" dirty="0"/>
              <a:t> </a:t>
            </a:r>
            <a:r>
              <a:rPr lang="ru-RU" sz="2400" dirty="0" err="1"/>
              <a:t>равишда</a:t>
            </a:r>
            <a:r>
              <a:rPr lang="ru-RU" sz="2400" dirty="0"/>
              <a:t> </a:t>
            </a:r>
            <a:r>
              <a:rPr lang="ru-RU" sz="2400" dirty="0" err="1"/>
              <a:t>тула</a:t>
            </a:r>
            <a:r>
              <a:rPr lang="ru-RU" sz="2400" dirty="0"/>
              <a:t> </a:t>
            </a:r>
            <a:r>
              <a:rPr lang="ru-RU" sz="2400" dirty="0" err="1"/>
              <a:t>фойдаланиш</a:t>
            </a:r>
            <a:r>
              <a:rPr lang="ru-RU" sz="2400" dirty="0"/>
              <a:t>. </a:t>
            </a:r>
          </a:p>
          <a:p>
            <a:pPr>
              <a:lnSpc>
                <a:spcPct val="80000"/>
              </a:lnSpc>
            </a:pPr>
            <a:r>
              <a:rPr lang="ru-RU" sz="2400" dirty="0"/>
              <a:t>         </a:t>
            </a:r>
            <a:r>
              <a:rPr lang="ru-RU" sz="2400" dirty="0" err="1"/>
              <a:t>Согликни</a:t>
            </a:r>
            <a:r>
              <a:rPr lang="ru-RU" sz="2400" dirty="0"/>
              <a:t> </a:t>
            </a:r>
            <a:r>
              <a:rPr lang="ru-RU" sz="2400" dirty="0" err="1"/>
              <a:t>саклаш</a:t>
            </a:r>
            <a:r>
              <a:rPr lang="ru-RU" sz="2400" dirty="0"/>
              <a:t> </a:t>
            </a:r>
            <a:r>
              <a:rPr lang="ru-RU" sz="2400" dirty="0" err="1"/>
              <a:t>ишини</a:t>
            </a:r>
            <a:r>
              <a:rPr lang="ru-RU" sz="2400" dirty="0"/>
              <a:t> </a:t>
            </a:r>
            <a:r>
              <a:rPr lang="ru-RU" sz="2400" dirty="0" err="1"/>
              <a:t>тежамкорлигини</a:t>
            </a:r>
            <a:r>
              <a:rPr lang="ru-RU" sz="2400" dirty="0"/>
              <a:t> </a:t>
            </a:r>
            <a:r>
              <a:rPr lang="ru-RU" sz="2400" dirty="0" err="1"/>
              <a:t>анализи</a:t>
            </a:r>
            <a:r>
              <a:rPr lang="ru-RU" sz="2400" dirty="0"/>
              <a:t> уз ичига </a:t>
            </a:r>
            <a:r>
              <a:rPr lang="ru-RU" sz="2400" dirty="0" err="1"/>
              <a:t>куйидагиларни</a:t>
            </a:r>
            <a:r>
              <a:rPr lang="ru-RU" sz="2400" dirty="0"/>
              <a:t> </a:t>
            </a:r>
            <a:r>
              <a:rPr lang="ru-RU" sz="2400" dirty="0" err="1"/>
              <a:t>олади</a:t>
            </a:r>
            <a:r>
              <a:rPr lang="ru-RU" sz="2400" dirty="0"/>
              <a:t>: медицина </a:t>
            </a:r>
            <a:r>
              <a:rPr lang="ru-RU" sz="2400" dirty="0" err="1"/>
              <a:t>хизматини</a:t>
            </a:r>
            <a:r>
              <a:rPr lang="ru-RU" sz="2400" dirty="0"/>
              <a:t> </a:t>
            </a:r>
            <a:r>
              <a:rPr lang="ru-RU" sz="2400" dirty="0" err="1"/>
              <a:t>хар</a:t>
            </a:r>
            <a:r>
              <a:rPr lang="ru-RU" sz="2400" dirty="0"/>
              <a:t> </a:t>
            </a:r>
            <a:r>
              <a:rPr lang="ru-RU" sz="2400" dirty="0" err="1"/>
              <a:t>бир</a:t>
            </a:r>
            <a:r>
              <a:rPr lang="ru-RU" sz="2400" dirty="0"/>
              <a:t> </a:t>
            </a:r>
            <a:r>
              <a:rPr lang="ru-RU" sz="2400" dirty="0" err="1"/>
              <a:t>турини</a:t>
            </a:r>
            <a:r>
              <a:rPr lang="ru-RU" sz="2400" dirty="0"/>
              <a:t> </a:t>
            </a:r>
            <a:r>
              <a:rPr lang="ru-RU" sz="2400" dirty="0" err="1"/>
              <a:t>кийматини</a:t>
            </a:r>
            <a:r>
              <a:rPr lang="ru-RU" sz="2400" dirty="0"/>
              <a:t> </a:t>
            </a:r>
            <a:r>
              <a:rPr lang="ru-RU" sz="2400" dirty="0" err="1"/>
              <a:t>аниклаш</a:t>
            </a:r>
            <a:r>
              <a:rPr lang="ru-RU" sz="2400" dirty="0"/>
              <a:t>; дифференциал </a:t>
            </a:r>
            <a:r>
              <a:rPr lang="ru-RU" sz="2400" dirty="0" err="1"/>
              <a:t>нормативларни</a:t>
            </a:r>
            <a:r>
              <a:rPr lang="ru-RU" sz="2400" dirty="0"/>
              <a:t> </a:t>
            </a:r>
            <a:r>
              <a:rPr lang="ru-RU" sz="2400" dirty="0" err="1"/>
              <a:t>ишлаб</a:t>
            </a:r>
            <a:r>
              <a:rPr lang="ru-RU" sz="2400" dirty="0"/>
              <a:t> </a:t>
            </a:r>
            <a:r>
              <a:rPr lang="ru-RU" sz="2400" dirty="0" err="1"/>
              <a:t>чикиш</a:t>
            </a:r>
            <a:r>
              <a:rPr lang="ru-RU" sz="2400" dirty="0"/>
              <a:t>; медицина </a:t>
            </a:r>
            <a:r>
              <a:rPr lang="ru-RU" sz="2400" dirty="0" err="1"/>
              <a:t>хизматида</a:t>
            </a:r>
            <a:r>
              <a:rPr lang="ru-RU" sz="2400" dirty="0"/>
              <a:t> </a:t>
            </a:r>
            <a:r>
              <a:rPr lang="ru-RU" sz="2400" dirty="0" err="1"/>
              <a:t>энг</a:t>
            </a:r>
            <a:r>
              <a:rPr lang="ru-RU" sz="2400" dirty="0"/>
              <a:t> </a:t>
            </a:r>
            <a:r>
              <a:rPr lang="ru-RU" sz="2400" dirty="0" err="1"/>
              <a:t>илгор</a:t>
            </a:r>
            <a:r>
              <a:rPr lang="ru-RU" sz="2400" dirty="0"/>
              <a:t> </a:t>
            </a:r>
            <a:r>
              <a:rPr lang="ru-RU" sz="2400" dirty="0" err="1"/>
              <a:t>самарадорли</a:t>
            </a:r>
            <a:r>
              <a:rPr lang="ru-RU" sz="2400" dirty="0"/>
              <a:t> </a:t>
            </a:r>
            <a:r>
              <a:rPr lang="ru-RU" sz="2400" dirty="0" err="1"/>
              <a:t>ва</a:t>
            </a:r>
            <a:r>
              <a:rPr lang="ru-RU" sz="2400" dirty="0"/>
              <a:t> </a:t>
            </a:r>
            <a:r>
              <a:rPr lang="ru-RU" sz="2400" dirty="0" err="1"/>
              <a:t>тежамкор</a:t>
            </a:r>
            <a:r>
              <a:rPr lang="ru-RU" sz="2400" dirty="0"/>
              <a:t> </a:t>
            </a:r>
            <a:r>
              <a:rPr lang="ru-RU" sz="2400" dirty="0" err="1"/>
              <a:t>усулларидан</a:t>
            </a:r>
            <a:r>
              <a:rPr lang="ru-RU" sz="2400" dirty="0"/>
              <a:t> </a:t>
            </a:r>
            <a:r>
              <a:rPr lang="ru-RU" sz="2400" dirty="0" err="1"/>
              <a:t>фойдаланиш</a:t>
            </a:r>
            <a:r>
              <a:rPr lang="ru-RU" sz="2400" dirty="0"/>
              <a:t>. </a:t>
            </a:r>
            <a:r>
              <a:rPr lang="ru-RU" sz="2400" dirty="0" err="1"/>
              <a:t>Согликни</a:t>
            </a:r>
            <a:r>
              <a:rPr lang="ru-RU" sz="2400" dirty="0"/>
              <a:t> </a:t>
            </a:r>
            <a:r>
              <a:rPr lang="ru-RU" sz="2400" dirty="0" err="1"/>
              <a:t>саклаш</a:t>
            </a:r>
            <a:r>
              <a:rPr lang="ru-RU" sz="2400" dirty="0"/>
              <a:t> </a:t>
            </a:r>
            <a:r>
              <a:rPr lang="ru-RU" sz="2400" dirty="0" err="1"/>
              <a:t>ишларини</a:t>
            </a:r>
            <a:r>
              <a:rPr lang="ru-RU" sz="2400" dirty="0"/>
              <a:t> </a:t>
            </a:r>
            <a:r>
              <a:rPr lang="ru-RU" sz="2400" dirty="0" err="1"/>
              <a:t>тежамкорлигини</a:t>
            </a:r>
            <a:r>
              <a:rPr lang="ru-RU" sz="2400" dirty="0"/>
              <a:t> </a:t>
            </a:r>
            <a:r>
              <a:rPr lang="ru-RU" sz="2400" dirty="0" err="1"/>
              <a:t>энг</a:t>
            </a:r>
            <a:r>
              <a:rPr lang="ru-RU" sz="2400" dirty="0"/>
              <a:t> </a:t>
            </a:r>
            <a:r>
              <a:rPr lang="ru-RU" sz="2400" dirty="0" err="1"/>
              <a:t>мухим</a:t>
            </a:r>
            <a:r>
              <a:rPr lang="ru-RU" sz="2400" dirty="0"/>
              <a:t> </a:t>
            </a:r>
            <a:r>
              <a:rPr lang="ru-RU" sz="2400" dirty="0" err="1"/>
              <a:t>муаммоларидан</a:t>
            </a:r>
            <a:r>
              <a:rPr lang="ru-RU" sz="2400" dirty="0"/>
              <a:t> </a:t>
            </a:r>
            <a:r>
              <a:rPr lang="ru-RU" sz="2400" dirty="0" err="1"/>
              <a:t>бири</a:t>
            </a:r>
            <a:r>
              <a:rPr lang="ru-RU" sz="2400" dirty="0"/>
              <a:t> </a:t>
            </a:r>
            <a:r>
              <a:rPr lang="ru-RU" sz="2400" dirty="0" err="1"/>
              <a:t>уринлардан</a:t>
            </a:r>
            <a:r>
              <a:rPr lang="ru-RU" sz="2400" dirty="0"/>
              <a:t> </a:t>
            </a:r>
            <a:r>
              <a:rPr lang="ru-RU" sz="2400" dirty="0" err="1"/>
              <a:t>интенсив</a:t>
            </a:r>
            <a:r>
              <a:rPr lang="ru-RU" sz="2400" dirty="0"/>
              <a:t> </a:t>
            </a:r>
            <a:r>
              <a:rPr lang="ru-RU" sz="2400" dirty="0" err="1"/>
              <a:t>фойдаланиш</a:t>
            </a:r>
            <a:r>
              <a:rPr lang="ru-RU" sz="2400" dirty="0"/>
              <a:t>, </a:t>
            </a:r>
            <a:r>
              <a:rPr lang="ru-RU" sz="2400" dirty="0" err="1"/>
              <a:t>уларни</a:t>
            </a:r>
            <a:r>
              <a:rPr lang="ru-RU" sz="2400" dirty="0"/>
              <a:t> </a:t>
            </a:r>
            <a:r>
              <a:rPr lang="ru-RU" sz="2400" dirty="0" err="1"/>
              <a:t>бандлигини</a:t>
            </a:r>
            <a:r>
              <a:rPr lang="ru-RU" sz="2400" dirty="0"/>
              <a:t> </a:t>
            </a:r>
            <a:r>
              <a:rPr lang="ru-RU" sz="2400" dirty="0" err="1"/>
              <a:t>ошириш</a:t>
            </a:r>
            <a:r>
              <a:rPr lang="ru-RU" sz="2400" dirty="0"/>
              <a:t> </a:t>
            </a:r>
            <a:r>
              <a:rPr lang="ru-RU" sz="2400" dirty="0" err="1"/>
              <a:t>ва</a:t>
            </a:r>
            <a:r>
              <a:rPr lang="ru-RU" sz="2400" dirty="0"/>
              <a:t> </a:t>
            </a:r>
            <a:r>
              <a:rPr lang="ru-RU" sz="2400" dirty="0" err="1" smtClean="0"/>
              <a:t>айланишини</a:t>
            </a:r>
            <a:r>
              <a:rPr lang="ru-RU" sz="2400" dirty="0" smtClean="0"/>
              <a:t> </a:t>
            </a:r>
            <a:r>
              <a:rPr lang="ru-RU" sz="2400" dirty="0" err="1"/>
              <a:t>купайтириш</a:t>
            </a:r>
            <a:r>
              <a:rPr lang="ru-RU" sz="2400" dirty="0"/>
              <a:t> </a:t>
            </a:r>
            <a:r>
              <a:rPr lang="ru-RU" sz="2400" dirty="0" err="1"/>
              <a:t>йулларини</a:t>
            </a:r>
            <a:r>
              <a:rPr lang="ru-RU" sz="2400" dirty="0"/>
              <a:t> </a:t>
            </a:r>
            <a:r>
              <a:rPr lang="ru-RU" sz="2400" dirty="0" err="1"/>
              <a:t>ахтариб</a:t>
            </a:r>
            <a:r>
              <a:rPr lang="ru-RU" sz="2400" dirty="0"/>
              <a:t> </a:t>
            </a:r>
            <a:r>
              <a:rPr lang="ru-RU" sz="2400" dirty="0" err="1"/>
              <a:t>топиш</a:t>
            </a:r>
            <a:r>
              <a:rPr lang="ru-RU" sz="2400" dirty="0"/>
              <a:t>.</a:t>
            </a:r>
          </a:p>
          <a:p>
            <a:pPr>
              <a:lnSpc>
                <a:spcPct val="80000"/>
              </a:lnSpc>
            </a:pPr>
            <a:r>
              <a:rPr lang="ru-RU" sz="2400" dirty="0"/>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Grp="1" noChangeArrowheads="1"/>
          </p:cNvSpPr>
          <p:nvPr>
            <p:ph type="title"/>
          </p:nvPr>
        </p:nvSpPr>
        <p:spPr/>
        <p:txBody>
          <a:bodyPr/>
          <a:lstStyle/>
          <a:p>
            <a:endParaRPr lang="ru-RU"/>
          </a:p>
        </p:txBody>
      </p:sp>
      <p:sp>
        <p:nvSpPr>
          <p:cNvPr id="192515" name="Rectangle 3"/>
          <p:cNvSpPr>
            <a:spLocks noGrp="1" noChangeArrowheads="1"/>
          </p:cNvSpPr>
          <p:nvPr>
            <p:ph type="body" idx="1"/>
          </p:nvPr>
        </p:nvSpPr>
        <p:spPr/>
        <p:txBody>
          <a:bodyPr/>
          <a:lstStyle/>
          <a:p>
            <a:r>
              <a:rPr lang="ru-RU"/>
              <a:t>Даволаш – профилактика муассасаларида уринлар фондини интенсификация килиш учун катта резервлар борлиги иктисодий жихатдан тула тасдикланган, булар беморларни стационарга ёткизишга кадар поликлиникаларда текшириш; даволашни охирига еткизиш ёки кайта даволаш булимларини купайтириш.</a:t>
            </a:r>
          </a:p>
          <a:p>
            <a:endParaRPr lang="ru-RU"/>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304800"/>
            <a:ext cx="8229600" cy="1143000"/>
          </a:xfrm>
        </p:spPr>
        <p:txBody>
          <a:bodyPr/>
          <a:lstStyle/>
          <a:p>
            <a:r>
              <a:rPr lang="ru-RU" sz="4000"/>
              <a:t>Со</a:t>
            </a:r>
            <a:r>
              <a:rPr lang="uz-Cyrl-UZ" sz="4000"/>
              <a:t>ғ</a:t>
            </a:r>
            <a:r>
              <a:rPr lang="ru-RU" sz="4000"/>
              <a:t>ли</a:t>
            </a:r>
            <a:r>
              <a:rPr lang="uz-Cyrl-UZ" sz="4000"/>
              <a:t>қ</a:t>
            </a:r>
            <a:r>
              <a:rPr lang="ru-RU" sz="4000"/>
              <a:t>ни са</a:t>
            </a:r>
            <a:r>
              <a:rPr lang="uz-Cyrl-UZ" sz="4000"/>
              <a:t>қ</a:t>
            </a:r>
            <a:r>
              <a:rPr lang="ru-RU" sz="4000"/>
              <a:t>лаш ишларини и</a:t>
            </a:r>
            <a:r>
              <a:rPr lang="uz-Cyrl-UZ" sz="4000"/>
              <a:t>қ</a:t>
            </a:r>
            <a:r>
              <a:rPr lang="ru-RU" sz="4000"/>
              <a:t>тисодий самарадорлиги</a:t>
            </a:r>
          </a:p>
        </p:txBody>
      </p:sp>
      <p:sp>
        <p:nvSpPr>
          <p:cNvPr id="10243" name="Rectangle 3"/>
          <p:cNvSpPr>
            <a:spLocks noGrp="1" noChangeArrowheads="1"/>
          </p:cNvSpPr>
          <p:nvPr>
            <p:ph type="body" idx="1"/>
          </p:nvPr>
        </p:nvSpPr>
        <p:spPr/>
        <p:txBody>
          <a:bodyPr/>
          <a:lstStyle/>
          <a:p>
            <a:pPr>
              <a:lnSpc>
                <a:spcPct val="80000"/>
              </a:lnSpc>
            </a:pPr>
            <a:r>
              <a:rPr lang="ru-RU" sz="2400"/>
              <a:t>Согликни саклаш ишларини иктисодий самарадорлиги деганда омманинг самаломатлиги, согликни саклаш ишларини ва жамият иктисодиёти уртасидаги узаро муносабат билан белгиланади. Иктисодий самарадорликни анализ килишдан максад медицина хизматига кетган хар бир сум харажатдан канча микдорда маблаг кайтиб келишини хисоблашдир. </a:t>
            </a:r>
            <a:endParaRPr lang="uz-Cyrl-UZ" sz="2400"/>
          </a:p>
          <a:p>
            <a:pPr>
              <a:lnSpc>
                <a:spcPct val="80000"/>
              </a:lnSpc>
            </a:pPr>
            <a:r>
              <a:rPr lang="ru-RU" sz="2400"/>
              <a:t>Ижтимоий ва медицина тадбирларини иктисодий ахамияти, аввало, касалликни ногиронларни камайтиришга, жамиятдаги мехнат ресурсларини саклаш, ишлаб чикариш кучларини ривожлантиришга каратилган. </a:t>
            </a:r>
          </a:p>
          <a:p>
            <a:pPr>
              <a:lnSpc>
                <a:spcPct val="80000"/>
              </a:lnSpc>
            </a:pPr>
            <a:r>
              <a:rPr lang="ru-RU" sz="2400"/>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p:txBody>
          <a:bodyPr/>
          <a:lstStyle/>
          <a:p>
            <a:endParaRPr lang="ru-RU"/>
          </a:p>
        </p:txBody>
      </p:sp>
      <p:sp>
        <p:nvSpPr>
          <p:cNvPr id="193539" name="Rectangle 3"/>
          <p:cNvSpPr>
            <a:spLocks noGrp="1" noChangeArrowheads="1"/>
          </p:cNvSpPr>
          <p:nvPr>
            <p:ph type="body" idx="1"/>
          </p:nvPr>
        </p:nvSpPr>
        <p:spPr/>
        <p:txBody>
          <a:bodyPr/>
          <a:lstStyle/>
          <a:p>
            <a:pPr>
              <a:lnSpc>
                <a:spcPct val="90000"/>
              </a:lnSpc>
              <a:buNone/>
            </a:pPr>
            <a:r>
              <a:rPr lang="ru-RU" sz="2400" dirty="0" err="1"/>
              <a:t>Согликни</a:t>
            </a:r>
            <a:r>
              <a:rPr lang="ru-RU" sz="2400" dirty="0"/>
              <a:t> </a:t>
            </a:r>
            <a:r>
              <a:rPr lang="ru-RU" sz="2400" dirty="0" err="1"/>
              <a:t>саклашни</a:t>
            </a:r>
            <a:r>
              <a:rPr lang="ru-RU" sz="2400" dirty="0"/>
              <a:t> </a:t>
            </a:r>
            <a:r>
              <a:rPr lang="ru-RU" sz="2400" dirty="0" err="1"/>
              <a:t>иктисодий</a:t>
            </a:r>
            <a:r>
              <a:rPr lang="ru-RU" sz="2400" dirty="0"/>
              <a:t> </a:t>
            </a:r>
            <a:r>
              <a:rPr lang="ru-RU" sz="2400" dirty="0" err="1"/>
              <a:t>самарадорлигини</a:t>
            </a:r>
            <a:r>
              <a:rPr lang="ru-RU" sz="2400" dirty="0"/>
              <a:t> анализ </a:t>
            </a:r>
            <a:r>
              <a:rPr lang="ru-RU" sz="2400" dirty="0" err="1"/>
              <a:t>килиш</a:t>
            </a:r>
            <a:r>
              <a:rPr lang="ru-RU" sz="2400" dirty="0"/>
              <a:t> уз ичига </a:t>
            </a:r>
            <a:r>
              <a:rPr lang="ru-RU" sz="2400" dirty="0" err="1"/>
              <a:t>куйидагиларни</a:t>
            </a:r>
            <a:r>
              <a:rPr lang="ru-RU" sz="2400" dirty="0"/>
              <a:t> </a:t>
            </a:r>
            <a:r>
              <a:rPr lang="ru-RU" sz="2400" dirty="0" err="1"/>
              <a:t>олади</a:t>
            </a:r>
            <a:r>
              <a:rPr lang="ru-RU" sz="2400" dirty="0"/>
              <a:t>: </a:t>
            </a:r>
            <a:endParaRPr lang="ru-RU" sz="2400" dirty="0" smtClean="0"/>
          </a:p>
          <a:p>
            <a:pPr>
              <a:lnSpc>
                <a:spcPct val="90000"/>
              </a:lnSpc>
              <a:buNone/>
            </a:pPr>
            <a:r>
              <a:rPr lang="ru-RU" sz="2400" dirty="0" err="1" smtClean="0"/>
              <a:t>касаллик</a:t>
            </a:r>
            <a:r>
              <a:rPr lang="ru-RU" sz="2400" dirty="0" smtClean="0"/>
              <a:t> </a:t>
            </a:r>
            <a:r>
              <a:rPr lang="ru-RU" sz="2400" dirty="0" err="1"/>
              <a:t>билан</a:t>
            </a:r>
            <a:r>
              <a:rPr lang="ru-RU" sz="2400" dirty="0"/>
              <a:t> </a:t>
            </a:r>
            <a:r>
              <a:rPr lang="ru-RU" sz="2400" dirty="0" err="1"/>
              <a:t>боглик</a:t>
            </a:r>
            <a:r>
              <a:rPr lang="ru-RU" sz="2400" dirty="0"/>
              <a:t> </a:t>
            </a:r>
            <a:r>
              <a:rPr lang="ru-RU" sz="2400" dirty="0" err="1"/>
              <a:t>булган</a:t>
            </a:r>
            <a:r>
              <a:rPr lang="ru-RU" sz="2400" dirty="0"/>
              <a:t> </a:t>
            </a:r>
            <a:r>
              <a:rPr lang="ru-RU" sz="2400" dirty="0" err="1"/>
              <a:t>умумий</a:t>
            </a:r>
            <a:r>
              <a:rPr lang="ru-RU" sz="2400" dirty="0"/>
              <a:t> </a:t>
            </a:r>
            <a:r>
              <a:rPr lang="ru-RU" sz="2400" dirty="0" err="1"/>
              <a:t>иктисодий</a:t>
            </a:r>
            <a:r>
              <a:rPr lang="ru-RU" sz="2400" dirty="0"/>
              <a:t> </a:t>
            </a:r>
            <a:r>
              <a:rPr lang="ru-RU" sz="2400" dirty="0" err="1"/>
              <a:t>зарарни</a:t>
            </a:r>
            <a:r>
              <a:rPr lang="ru-RU" sz="2400" dirty="0"/>
              <a:t> </a:t>
            </a:r>
            <a:r>
              <a:rPr lang="ru-RU" sz="2400" dirty="0" err="1"/>
              <a:t>аниклаш</a:t>
            </a:r>
            <a:r>
              <a:rPr lang="ru-RU" sz="2400" dirty="0"/>
              <a:t>; </a:t>
            </a:r>
            <a:endParaRPr lang="uz-Cyrl-UZ" sz="2400" dirty="0"/>
          </a:p>
          <a:p>
            <a:pPr>
              <a:lnSpc>
                <a:spcPct val="90000"/>
              </a:lnSpc>
            </a:pPr>
            <a:r>
              <a:rPr lang="ru-RU" sz="2400" dirty="0" err="1" smtClean="0"/>
              <a:t>олинган</a:t>
            </a:r>
            <a:r>
              <a:rPr lang="ru-RU" sz="2400" dirty="0" smtClean="0"/>
              <a:t> </a:t>
            </a:r>
            <a:r>
              <a:rPr lang="ru-RU" sz="2400" dirty="0" err="1"/>
              <a:t>иктисодий</a:t>
            </a:r>
            <a:r>
              <a:rPr lang="ru-RU" sz="2400" dirty="0"/>
              <a:t> </a:t>
            </a:r>
            <a:r>
              <a:rPr lang="ru-RU" sz="2400" dirty="0" err="1"/>
              <a:t>зарарни</a:t>
            </a:r>
            <a:r>
              <a:rPr lang="ru-RU" sz="2400" dirty="0"/>
              <a:t> </a:t>
            </a:r>
            <a:r>
              <a:rPr lang="ru-RU" sz="2400" dirty="0" err="1"/>
              <a:t>хисоблаш</a:t>
            </a:r>
            <a:r>
              <a:rPr lang="ru-RU" sz="2400" dirty="0"/>
              <a:t>; </a:t>
            </a:r>
            <a:endParaRPr lang="ru-RU" sz="2400" dirty="0" smtClean="0"/>
          </a:p>
          <a:p>
            <a:pPr>
              <a:lnSpc>
                <a:spcPct val="90000"/>
              </a:lnSpc>
            </a:pPr>
            <a:r>
              <a:rPr lang="ru-RU" sz="2400" dirty="0" err="1" smtClean="0"/>
              <a:t>иктисодий</a:t>
            </a:r>
            <a:r>
              <a:rPr lang="ru-RU" sz="2400" dirty="0" smtClean="0"/>
              <a:t> </a:t>
            </a:r>
            <a:r>
              <a:rPr lang="ru-RU" sz="2400" dirty="0" err="1"/>
              <a:t>самарадорликка</a:t>
            </a:r>
            <a:r>
              <a:rPr lang="ru-RU" sz="2400" dirty="0"/>
              <a:t> </a:t>
            </a:r>
            <a:r>
              <a:rPr lang="ru-RU" sz="2400" dirty="0" err="1"/>
              <a:t>коэффициенти</a:t>
            </a:r>
            <a:r>
              <a:rPr lang="ru-RU" sz="2400" dirty="0"/>
              <a:t> </a:t>
            </a:r>
            <a:r>
              <a:rPr lang="ru-RU" sz="2400" dirty="0" err="1"/>
              <a:t>хисоблаш</a:t>
            </a:r>
            <a:r>
              <a:rPr lang="ru-RU" sz="2400" dirty="0"/>
              <a:t>.</a:t>
            </a:r>
            <a:endParaRPr lang="uz-Cyrl-UZ" sz="2400" dirty="0"/>
          </a:p>
          <a:p>
            <a:pPr>
              <a:lnSpc>
                <a:spcPct val="90000"/>
              </a:lnSpc>
            </a:pPr>
            <a:r>
              <a:rPr lang="ru-RU" sz="2400" dirty="0"/>
              <a:t> Медицина </a:t>
            </a:r>
            <a:r>
              <a:rPr lang="ru-RU" sz="2400" dirty="0" err="1"/>
              <a:t>хизматини</a:t>
            </a:r>
            <a:r>
              <a:rPr lang="ru-RU" sz="2400" dirty="0"/>
              <a:t> </a:t>
            </a:r>
            <a:r>
              <a:rPr lang="ru-RU" sz="2400" dirty="0" err="1" smtClean="0"/>
              <a:t>тахлил</a:t>
            </a:r>
            <a:r>
              <a:rPr lang="ru-RU" sz="2400" dirty="0" smtClean="0"/>
              <a:t>  </a:t>
            </a:r>
            <a:r>
              <a:rPr lang="ru-RU" sz="2400" dirty="0" err="1"/>
              <a:t>килиш</a:t>
            </a:r>
            <a:r>
              <a:rPr lang="ru-RU" sz="2400" dirty="0"/>
              <a:t>, кун </a:t>
            </a:r>
            <a:r>
              <a:rPr lang="ru-RU" sz="2400" dirty="0" err="1"/>
              <a:t>сайин</a:t>
            </a:r>
            <a:r>
              <a:rPr lang="ru-RU" sz="2400" dirty="0"/>
              <a:t> </a:t>
            </a:r>
            <a:r>
              <a:rPr lang="ru-RU" sz="2400" dirty="0" err="1"/>
              <a:t>унга</a:t>
            </a:r>
            <a:r>
              <a:rPr lang="ru-RU" sz="2400" dirty="0"/>
              <a:t> </a:t>
            </a:r>
            <a:r>
              <a:rPr lang="ru-RU" sz="2400" dirty="0" err="1"/>
              <a:t>усиб</a:t>
            </a:r>
            <a:r>
              <a:rPr lang="ru-RU" sz="2400" dirty="0"/>
              <a:t> </a:t>
            </a:r>
            <a:r>
              <a:rPr lang="ru-RU" sz="2400" dirty="0" err="1"/>
              <a:t>бораётган</a:t>
            </a:r>
            <a:r>
              <a:rPr lang="ru-RU" sz="2400" dirty="0"/>
              <a:t> </a:t>
            </a:r>
            <a:r>
              <a:rPr lang="ru-RU" sz="2400" dirty="0" err="1"/>
              <a:t>харажатни</a:t>
            </a:r>
            <a:r>
              <a:rPr lang="ru-RU" sz="2400" dirty="0"/>
              <a:t> </a:t>
            </a:r>
            <a:r>
              <a:rPr lang="ru-RU" sz="2400" dirty="0" err="1"/>
              <a:t>асослаш</a:t>
            </a:r>
            <a:r>
              <a:rPr lang="ru-RU" sz="2400" dirty="0"/>
              <a:t>, </a:t>
            </a:r>
            <a:r>
              <a:rPr lang="ru-RU" sz="2400" dirty="0" err="1"/>
              <a:t>шунингдек</a:t>
            </a:r>
            <a:r>
              <a:rPr lang="ru-RU" sz="2400" dirty="0"/>
              <a:t> </a:t>
            </a:r>
            <a:r>
              <a:rPr lang="ru-RU" sz="2400" dirty="0" err="1"/>
              <a:t>илмий</a:t>
            </a:r>
            <a:r>
              <a:rPr lang="ru-RU" sz="2400" dirty="0"/>
              <a:t> </a:t>
            </a:r>
            <a:r>
              <a:rPr lang="ru-RU" sz="2400" dirty="0" err="1"/>
              <a:t>жихатдан</a:t>
            </a:r>
            <a:r>
              <a:rPr lang="ru-RU" sz="2400" dirty="0"/>
              <a:t> </a:t>
            </a:r>
            <a:r>
              <a:rPr lang="ru-RU" sz="2400" dirty="0" err="1" smtClean="0"/>
              <a:t>режалаштириш</a:t>
            </a:r>
            <a:r>
              <a:rPr lang="ru-RU" sz="2400" dirty="0"/>
              <a:t>, </a:t>
            </a:r>
            <a:r>
              <a:rPr lang="ru-RU" sz="2400" dirty="0" err="1"/>
              <a:t>согликни</a:t>
            </a:r>
            <a:r>
              <a:rPr lang="ru-RU" sz="2400" dirty="0"/>
              <a:t> </a:t>
            </a:r>
            <a:r>
              <a:rPr lang="ru-RU" sz="2400" dirty="0" err="1"/>
              <a:t>саклашга</a:t>
            </a:r>
            <a:r>
              <a:rPr lang="ru-RU" sz="2400" dirty="0"/>
              <a:t> </a:t>
            </a:r>
            <a:r>
              <a:rPr lang="ru-RU" sz="2400" dirty="0" err="1"/>
              <a:t>давлат</a:t>
            </a:r>
            <a:r>
              <a:rPr lang="ru-RU" sz="2400" dirty="0"/>
              <a:t> </a:t>
            </a:r>
            <a:r>
              <a:rPr lang="ru-RU" sz="2400" dirty="0" err="1"/>
              <a:t>томонидан</a:t>
            </a:r>
            <a:r>
              <a:rPr lang="ru-RU" sz="2400" dirty="0"/>
              <a:t> </a:t>
            </a:r>
            <a:r>
              <a:rPr lang="ru-RU" sz="2400" dirty="0" err="1"/>
              <a:t>ажратилаётган</a:t>
            </a:r>
            <a:r>
              <a:rPr lang="ru-RU" sz="2400" dirty="0"/>
              <a:t> </a:t>
            </a:r>
            <a:r>
              <a:rPr lang="ru-RU" sz="2400" dirty="0" err="1"/>
              <a:t>маблагнинг</a:t>
            </a:r>
            <a:r>
              <a:rPr lang="ru-RU" sz="2400" dirty="0"/>
              <a:t> </a:t>
            </a:r>
            <a:r>
              <a:rPr lang="ru-RU" sz="2400" dirty="0" err="1"/>
              <a:t>максадга</a:t>
            </a:r>
            <a:r>
              <a:rPr lang="ru-RU" sz="2400" dirty="0"/>
              <a:t> </a:t>
            </a:r>
            <a:r>
              <a:rPr lang="ru-RU" sz="2400" dirty="0" err="1"/>
              <a:t>мувофик</a:t>
            </a:r>
            <a:r>
              <a:rPr lang="ru-RU" sz="2400" dirty="0"/>
              <a:t> </a:t>
            </a:r>
            <a:r>
              <a:rPr lang="ru-RU" sz="2400" dirty="0" err="1"/>
              <a:t>холда</a:t>
            </a:r>
            <a:r>
              <a:rPr lang="ru-RU" sz="2400" dirty="0"/>
              <a:t> </a:t>
            </a:r>
            <a:r>
              <a:rPr lang="ru-RU" sz="2400" dirty="0" err="1"/>
              <a:t>сарфлашдан</a:t>
            </a:r>
            <a:r>
              <a:rPr lang="ru-RU" sz="2400" dirty="0"/>
              <a:t> </a:t>
            </a:r>
            <a:r>
              <a:rPr lang="ru-RU" sz="2400" dirty="0" err="1"/>
              <a:t>иборат</a:t>
            </a:r>
            <a:r>
              <a:rPr lang="ru-RU" sz="2400" dirty="0"/>
              <a:t>.       </a:t>
            </a:r>
          </a:p>
          <a:p>
            <a:pPr>
              <a:lnSpc>
                <a:spcPct val="90000"/>
              </a:lnSpc>
            </a:pPr>
            <a:endParaRPr lang="ru-RU" sz="2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ru-RU" sz="4000"/>
              <a:t>Со</a:t>
            </a:r>
            <a:r>
              <a:rPr lang="uz-Cyrl-UZ" sz="4000"/>
              <a:t>ғ</a:t>
            </a:r>
            <a:r>
              <a:rPr lang="ru-RU" sz="4000"/>
              <a:t>ли</a:t>
            </a:r>
            <a:r>
              <a:rPr lang="uz-Cyrl-UZ" sz="4000"/>
              <a:t>қ</a:t>
            </a:r>
            <a:r>
              <a:rPr lang="ru-RU" sz="4000"/>
              <a:t>ни са</a:t>
            </a:r>
            <a:r>
              <a:rPr lang="uz-Cyrl-UZ" sz="4000"/>
              <a:t>қ</a:t>
            </a:r>
            <a:r>
              <a:rPr lang="ru-RU" sz="4000"/>
              <a:t>лаш тизимининг и</a:t>
            </a:r>
            <a:r>
              <a:rPr lang="uz-Cyrl-UZ" sz="4000"/>
              <a:t>қ</a:t>
            </a:r>
            <a:r>
              <a:rPr lang="ru-RU" sz="4000"/>
              <a:t>тисодий ислохотлар</a:t>
            </a:r>
          </a:p>
        </p:txBody>
      </p:sp>
      <p:sp>
        <p:nvSpPr>
          <p:cNvPr id="11267" name="Rectangle 3"/>
          <p:cNvSpPr>
            <a:spLocks noGrp="1" noChangeArrowheads="1"/>
          </p:cNvSpPr>
          <p:nvPr>
            <p:ph type="body" idx="1"/>
          </p:nvPr>
        </p:nvSpPr>
        <p:spPr>
          <a:xfrm>
            <a:off x="0" y="1600200"/>
            <a:ext cx="8229600" cy="4525963"/>
          </a:xfrm>
        </p:spPr>
        <p:txBody>
          <a:bodyPr/>
          <a:lstStyle/>
          <a:p>
            <a:pPr>
              <a:lnSpc>
                <a:spcPct val="80000"/>
              </a:lnSpc>
              <a:buFont typeface="Wingdings" pitchFamily="2" charset="2"/>
              <a:buNone/>
            </a:pPr>
            <a:r>
              <a:rPr lang="ru-RU" sz="2400"/>
              <a:t>                       </a:t>
            </a:r>
          </a:p>
          <a:p>
            <a:pPr>
              <a:lnSpc>
                <a:spcPct val="80000"/>
              </a:lnSpc>
            </a:pPr>
            <a:r>
              <a:rPr lang="ru-RU" sz="2400"/>
              <a:t>Жамиятимизнинг ривожланиши даврида согликни саклаш тизими</a:t>
            </a:r>
            <a:r>
              <a:rPr lang="uz-Cyrl-UZ" sz="2400"/>
              <a:t> </a:t>
            </a:r>
            <a:r>
              <a:rPr lang="ru-RU" sz="2400"/>
              <a:t>халк хужалигининг мухим ижтимоий-иктисодий сохаси ва узига хос тармоги булиб, бу тизимнинг асосий вазифаси – фукароларнинг соглигини саклаш ва мустахкамлаш, уларга юкори малакали тиббий-профилактик ёрдам курсатишни таъминлашдан иборатдир. </a:t>
            </a:r>
            <a:endParaRPr lang="uz-Cyrl-UZ" sz="2400"/>
          </a:p>
          <a:p>
            <a:pPr>
              <a:lnSpc>
                <a:spcPct val="80000"/>
              </a:lnSpc>
            </a:pPr>
            <a:r>
              <a:rPr lang="ru-RU" sz="2400"/>
              <a:t>Согликни саклаш тизимининг иктисодий ислохотлар даврида бозор муносабатлари тизимига утиши муносабати билан унда ишлаб чикарилишнинг бшка тармоклари ва субъектлари сингари м</a:t>
            </a:r>
            <a:r>
              <a:rPr lang="uz-Cyrl-UZ" sz="2400"/>
              <a:t>у</a:t>
            </a:r>
            <a:r>
              <a:rPr lang="ru-RU" sz="2400"/>
              <a:t>лкчиликнинг куринишлари шаклланиб келмокда. </a:t>
            </a:r>
          </a:p>
          <a:p>
            <a:pPr>
              <a:lnSpc>
                <a:spcPct val="80000"/>
              </a:lnSpc>
            </a:pPr>
            <a:r>
              <a:rPr lang="ru-RU" sz="2400"/>
              <a: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2"/>
          <p:cNvSpPr>
            <a:spLocks noGrp="1" noChangeArrowheads="1"/>
          </p:cNvSpPr>
          <p:nvPr>
            <p:ph type="title"/>
          </p:nvPr>
        </p:nvSpPr>
        <p:spPr/>
        <p:txBody>
          <a:bodyPr/>
          <a:lstStyle/>
          <a:p>
            <a:endParaRPr lang="ru-RU"/>
          </a:p>
        </p:txBody>
      </p:sp>
      <p:sp>
        <p:nvSpPr>
          <p:cNvPr id="194563" name="Rectangle 3"/>
          <p:cNvSpPr>
            <a:spLocks noGrp="1" noChangeArrowheads="1"/>
          </p:cNvSpPr>
          <p:nvPr>
            <p:ph type="body" idx="1"/>
          </p:nvPr>
        </p:nvSpPr>
        <p:spPr/>
        <p:txBody>
          <a:bodyPr/>
          <a:lstStyle/>
          <a:p>
            <a:r>
              <a:rPr lang="ru-RU"/>
              <a:t>Бозор муносабатларига </a:t>
            </a:r>
            <a:r>
              <a:rPr lang="uz-Cyrl-UZ"/>
              <a:t>ў</a:t>
            </a:r>
            <a:r>
              <a:rPr lang="ru-RU"/>
              <a:t>тиш даврида тиббий муассасалар мулкчиликнинг турли шаклларидан ва ташкилий-хукукий  макомидан катъий назар, ахолига малакали тиббий хизмат курсатишнинг кафолатлашинишини давлат мунтазам равишда уз назоратига олиб келади.</a:t>
            </a:r>
          </a:p>
          <a:p>
            <a:endParaRPr lang="ru-RU"/>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uz-Cyrl-UZ"/>
              <a:t>А</a:t>
            </a:r>
            <a:r>
              <a:rPr lang="ru-RU"/>
              <a:t>холининг саломатлиги</a:t>
            </a:r>
          </a:p>
        </p:txBody>
      </p:sp>
      <p:sp>
        <p:nvSpPr>
          <p:cNvPr id="12291" name="Rectangle 3"/>
          <p:cNvSpPr>
            <a:spLocks noGrp="1" noChangeArrowheads="1"/>
          </p:cNvSpPr>
          <p:nvPr>
            <p:ph type="body" idx="1"/>
          </p:nvPr>
        </p:nvSpPr>
        <p:spPr/>
        <p:txBody>
          <a:bodyPr/>
          <a:lstStyle/>
          <a:p>
            <a:pPr>
              <a:lnSpc>
                <a:spcPct val="80000"/>
              </a:lnSpc>
            </a:pPr>
            <a:r>
              <a:rPr lang="ru-RU" sz="2000"/>
              <a:t>Ахолининг турмуш даражасини ошириш, иш шароитини яхшилаш,  дам олишга шароит яратиш ва экологик омилларни хал этиш ахоли саломатлигини мустахкамлашда асосий тамойиллигича колади. Жумладан, ахолининг саломатлигига, ижтимоий ривожланишининг куйидаги омиллар таъсир этади:</a:t>
            </a:r>
          </a:p>
          <a:p>
            <a:pPr>
              <a:lnSpc>
                <a:spcPct val="80000"/>
              </a:lnSpc>
            </a:pPr>
            <a:r>
              <a:rPr lang="ru-RU" sz="2000"/>
              <a:t>Яшаш тарзи шароитлари – 48-50%</a:t>
            </a:r>
          </a:p>
          <a:p>
            <a:pPr>
              <a:lnSpc>
                <a:spcPct val="80000"/>
              </a:lnSpc>
            </a:pPr>
            <a:r>
              <a:rPr lang="ru-RU" sz="2000"/>
              <a:t>Табиий мухит – 20-22%</a:t>
            </a:r>
          </a:p>
          <a:p>
            <a:pPr>
              <a:lnSpc>
                <a:spcPct val="80000"/>
              </a:lnSpc>
            </a:pPr>
            <a:r>
              <a:rPr lang="ru-RU" sz="2000"/>
              <a:t>Инсон генетикаси – 18-20%</a:t>
            </a:r>
          </a:p>
          <a:p>
            <a:pPr>
              <a:lnSpc>
                <a:spcPct val="80000"/>
              </a:lnSpc>
            </a:pPr>
            <a:r>
              <a:rPr lang="ru-RU" sz="2000"/>
              <a:t>Согликни саклаш тизими – 8-14%</a:t>
            </a:r>
          </a:p>
          <a:p>
            <a:pPr>
              <a:lnSpc>
                <a:spcPct val="80000"/>
              </a:lnSpc>
            </a:pPr>
            <a:r>
              <a:rPr lang="ru-RU" sz="2000"/>
              <a:t>Инсоннинг саломатлигига согликни саклаш тизими бор йуги 8-14% таъсир этилишига карамасдан, ушбу тизимни ривожлантириш ва такомиллаштириш ахоли соглигини саклашда мухи роль уйнайди.</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914400" y="152400"/>
            <a:ext cx="8001000" cy="1066800"/>
          </a:xfrm>
        </p:spPr>
        <p:txBody>
          <a:bodyPr/>
          <a:lstStyle/>
          <a:p>
            <a:r>
              <a:rPr lang="ru-RU" sz="2400" b="1" dirty="0" err="1" smtClean="0">
                <a:solidFill>
                  <a:srgbClr val="993366"/>
                </a:solidFill>
              </a:rPr>
              <a:t>Касалланиш</a:t>
            </a:r>
            <a:r>
              <a:rPr lang="ru-RU" sz="2400" b="1" dirty="0" smtClean="0">
                <a:solidFill>
                  <a:srgbClr val="993366"/>
                </a:solidFill>
              </a:rPr>
              <a:t> </a:t>
            </a:r>
            <a:r>
              <a:rPr lang="ru-RU" sz="2400" b="1" dirty="0" err="1" smtClean="0">
                <a:solidFill>
                  <a:srgbClr val="993366"/>
                </a:solidFill>
              </a:rPr>
              <a:t>омилларининг</a:t>
            </a:r>
            <a:r>
              <a:rPr lang="ru-RU" sz="2400" b="1" dirty="0" smtClean="0">
                <a:solidFill>
                  <a:srgbClr val="993366"/>
                </a:solidFill>
              </a:rPr>
              <a:t> </a:t>
            </a:r>
            <a:r>
              <a:rPr lang="uz-Cyrl-UZ" sz="2400" b="1" dirty="0" smtClean="0">
                <a:solidFill>
                  <a:srgbClr val="993366"/>
                </a:solidFill>
              </a:rPr>
              <a:t>қисмлари (</a:t>
            </a:r>
            <a:r>
              <a:rPr lang="ru-RU" sz="2400" b="1" dirty="0" smtClean="0">
                <a:solidFill>
                  <a:srgbClr val="993366"/>
                </a:solidFill>
              </a:rPr>
              <a:t>% да)</a:t>
            </a:r>
            <a:endParaRPr lang="ru-RU" sz="2400" b="1" dirty="0">
              <a:solidFill>
                <a:srgbClr val="993366"/>
              </a:solidFill>
            </a:endParaRPr>
          </a:p>
        </p:txBody>
      </p:sp>
      <p:graphicFrame>
        <p:nvGraphicFramePr>
          <p:cNvPr id="23555" name="Object 3"/>
          <p:cNvGraphicFramePr>
            <a:graphicFrameLocks noChangeAspect="1"/>
          </p:cNvGraphicFramePr>
          <p:nvPr>
            <p:ph sz="half" idx="1"/>
          </p:nvPr>
        </p:nvGraphicFramePr>
        <p:xfrm>
          <a:off x="457200" y="2863850"/>
          <a:ext cx="4038600" cy="1997075"/>
        </p:xfrm>
        <a:graphic>
          <a:graphicData uri="http://schemas.openxmlformats.org/presentationml/2006/ole">
            <p:oleObj spid="_x0000_s23555" name="Диаграмма" r:id="rId3" imgW="8334451" imgH="4124274" progId="MSGraph.Chart.8">
              <p:embed followColorScheme="full"/>
            </p:oleObj>
          </a:graphicData>
        </a:graphic>
      </p:graphicFrame>
      <p:graphicFrame>
        <p:nvGraphicFramePr>
          <p:cNvPr id="23556" name="Object 4"/>
          <p:cNvGraphicFramePr>
            <a:graphicFrameLocks noChangeAspect="1"/>
          </p:cNvGraphicFramePr>
          <p:nvPr>
            <p:ph sz="half" idx="2"/>
          </p:nvPr>
        </p:nvGraphicFramePr>
        <p:xfrm>
          <a:off x="990600" y="1589088"/>
          <a:ext cx="7823200" cy="4949825"/>
        </p:xfrm>
        <a:graphic>
          <a:graphicData uri="http://schemas.openxmlformats.org/presentationml/2006/ole">
            <p:oleObj spid="_x0000_s23556" name="Диаграмма" r:id="rId4" imgW="9620153" imgH="6086462" progId="MSGraph.Chart.8">
              <p:embed followColorScheme="full"/>
            </p:oleObj>
          </a:graphicData>
        </a:graphic>
      </p:graphicFrame>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ru-RU" sz="3200"/>
              <a:t>Ахоли саломатлигини яхшилаш учун хал килинадиган муаммолар</a:t>
            </a:r>
          </a:p>
        </p:txBody>
      </p:sp>
      <p:sp>
        <p:nvSpPr>
          <p:cNvPr id="20483" name="Rectangle 3"/>
          <p:cNvSpPr>
            <a:spLocks noGrp="1" noChangeArrowheads="1"/>
          </p:cNvSpPr>
          <p:nvPr>
            <p:ph type="body" idx="1"/>
          </p:nvPr>
        </p:nvSpPr>
        <p:spPr>
          <a:xfrm>
            <a:off x="533400" y="1600200"/>
            <a:ext cx="8229600" cy="4530725"/>
          </a:xfrm>
        </p:spPr>
        <p:txBody>
          <a:bodyPr/>
          <a:lstStyle/>
          <a:p>
            <a:pPr lvl="1">
              <a:buFont typeface="Wingdings" pitchFamily="2" charset="2"/>
              <a:buNone/>
            </a:pPr>
            <a:r>
              <a:rPr lang="ru-RU"/>
              <a:t>- </a:t>
            </a:r>
            <a:r>
              <a:rPr lang="ru-RU" sz="2400"/>
              <a:t>чекиш (эркакалар 60%, аёллар 20%)</a:t>
            </a:r>
          </a:p>
          <a:p>
            <a:pPr lvl="1">
              <a:buFont typeface="Wingdings" pitchFamily="2" charset="2"/>
              <a:buNone/>
            </a:pPr>
            <a:r>
              <a:rPr lang="ru-RU" sz="2400"/>
              <a:t>- гиёхвандлик ва спиртлик ичимликларни истеъмол килиш</a:t>
            </a:r>
          </a:p>
          <a:p>
            <a:pPr lvl="1">
              <a:buFont typeface="Wingdings" pitchFamily="2" charset="2"/>
              <a:buNone/>
            </a:pPr>
            <a:r>
              <a:rPr lang="ru-RU" sz="2400"/>
              <a:t>- норационал овкатланиш</a:t>
            </a:r>
          </a:p>
          <a:p>
            <a:pPr lvl="1">
              <a:buFont typeface="Wingdings" pitchFamily="2" charset="2"/>
              <a:buNone/>
            </a:pPr>
            <a:r>
              <a:rPr lang="ru-RU" sz="2400"/>
              <a:t>- экологик холат (Орал)</a:t>
            </a:r>
          </a:p>
          <a:p>
            <a:pPr lvl="1">
              <a:buFontTx/>
              <a:buChar char="-"/>
            </a:pPr>
            <a:r>
              <a:rPr lang="ru-RU" sz="2400"/>
              <a:t>кишлок хужалигида пестицидларни куллаш </a:t>
            </a:r>
          </a:p>
          <a:p>
            <a:pPr lvl="1">
              <a:buFontTx/>
              <a:buChar char="-"/>
            </a:pPr>
            <a:r>
              <a:rPr lang="ru-RU" sz="2400"/>
              <a:t>санитария-эпидемиологик холати(тоза сув билан таъминланиши 59%, марказлашган канализация 49%)</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277813"/>
            <a:ext cx="8229600" cy="103187"/>
          </a:xfrm>
        </p:spPr>
        <p:txBody>
          <a:bodyPr/>
          <a:lstStyle/>
          <a:p>
            <a:endParaRPr lang="ru-RU" sz="4000"/>
          </a:p>
        </p:txBody>
      </p:sp>
      <p:sp>
        <p:nvSpPr>
          <p:cNvPr id="13315" name="Rectangle 3"/>
          <p:cNvSpPr>
            <a:spLocks noGrp="1" noChangeArrowheads="1"/>
          </p:cNvSpPr>
          <p:nvPr>
            <p:ph type="body" idx="1"/>
          </p:nvPr>
        </p:nvSpPr>
        <p:spPr>
          <a:xfrm>
            <a:off x="457200" y="533400"/>
            <a:ext cx="8229600" cy="5592763"/>
          </a:xfrm>
        </p:spPr>
        <p:txBody>
          <a:bodyPr/>
          <a:lstStyle/>
          <a:p>
            <a:pPr>
              <a:lnSpc>
                <a:spcPct val="80000"/>
              </a:lnSpc>
            </a:pPr>
            <a:r>
              <a:rPr lang="ru-RU" sz="2400"/>
              <a:t>Ишлаб чикарувчи кучларнинг ривожланиши согликни саклаш тизимининг ривожланишига олиб келса, бу уз навбатида согликни саклаш тизимининг ривожланишига олиб келса, бу эса уз навбатида согликни саклаш тизимининг ривожланишига иктисодий асос яратиб беради. Окибатда, согликни саклаш тизими ишлаб чикаришга сог-саломат ишчи кучи яратиб беришга хизмат килади. Демак, ахоли</a:t>
            </a:r>
            <a:r>
              <a:rPr lang="uz-Cyrl-UZ" sz="2400"/>
              <a:t>н</a:t>
            </a:r>
            <a:r>
              <a:rPr lang="ru-RU" sz="2400"/>
              <a:t>инг согликни саклаш халк хужалигининг ривожланиши учун иктисодий заруриятга айланади. </a:t>
            </a:r>
            <a:endParaRPr lang="uz-Cyrl-UZ" sz="2400"/>
          </a:p>
          <a:p>
            <a:pPr>
              <a:lnSpc>
                <a:spcPct val="80000"/>
              </a:lnSpc>
            </a:pPr>
            <a:r>
              <a:rPr lang="ru-RU" sz="2400"/>
              <a:t>Маълумки, иктисодий узгаришлар ахолининг саломатлигини мустахкамлаш билан боглик. Согликни саклаш тизимига нисбатан «иктисодий омил» хакида гапирганда, факат согликни саклаш тизимининг муассасаларини ривожлантириш,тиббий кадрларни тайёрлаш, согликни саклаш тизимига маблаг ажратиш, деб тушуниш хам етарли эмас.</a:t>
            </a:r>
          </a:p>
          <a:p>
            <a:pPr>
              <a:lnSpc>
                <a:spcPct val="80000"/>
              </a:lnSpc>
              <a:buFont typeface="Wingdings" pitchFamily="2" charset="2"/>
              <a:buNone/>
            </a:pPr>
            <a:r>
              <a:rPr lang="ru-RU" sz="2400"/>
              <a:t>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277813"/>
            <a:ext cx="8229600" cy="179387"/>
          </a:xfrm>
        </p:spPr>
        <p:txBody>
          <a:bodyPr/>
          <a:lstStyle/>
          <a:p>
            <a:endParaRPr lang="ru-RU" sz="4000"/>
          </a:p>
        </p:txBody>
      </p:sp>
      <p:sp>
        <p:nvSpPr>
          <p:cNvPr id="14339" name="Rectangle 3"/>
          <p:cNvSpPr>
            <a:spLocks noGrp="1" noChangeArrowheads="1"/>
          </p:cNvSpPr>
          <p:nvPr>
            <p:ph type="body" idx="1"/>
          </p:nvPr>
        </p:nvSpPr>
        <p:spPr>
          <a:xfrm>
            <a:off x="457200" y="655638"/>
            <a:ext cx="8229600" cy="5592762"/>
          </a:xfrm>
        </p:spPr>
        <p:txBody>
          <a:bodyPr/>
          <a:lstStyle/>
          <a:p>
            <a:pPr>
              <a:lnSpc>
                <a:spcPct val="80000"/>
              </a:lnSpc>
            </a:pPr>
            <a:r>
              <a:rPr lang="ru-RU" sz="2400"/>
              <a:t>Иктисодиёт уз мохиятига кура, авваламбор, ишлаб чикарувчи кучларнинг асоси булган инсонларни камол топтириш, уларни ишлаш ва дам олиши учун кулай шарт-шароитлар яратиш, тиббий мухитни химоя килиш, озик-овкат махсулотларини ишлаб чикаришни кенгайтириш ва бошка бевосита ёки билвосита ахолининг соглигига таъсир этувчи ижтимоий-иктисодий муаммоларни хал этишга каратилгандир. Табиийки, согликни саклаш тизимини ривожлантириш. Тиббий муассасаларни замонавий асбоб-ускуналари, дори-дармонлар билан таъминлаш, малакали тиббий хизмат тармоклари билан доимо кенгайиб бормокда. Функционал алокада тармокнинг асосий максадига эришиш – одамларнинг согликни саклаш ва мустахкамлаш, технологик алокалар эса турли ресурслардан окилона фойдаланиш зарурияти билан аникланад.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endParaRPr lang="ru-RU"/>
          </a:p>
        </p:txBody>
      </p:sp>
      <p:sp>
        <p:nvSpPr>
          <p:cNvPr id="18435" name="Rectangle 3"/>
          <p:cNvSpPr>
            <a:spLocks noGrp="1" noChangeArrowheads="1"/>
          </p:cNvSpPr>
          <p:nvPr>
            <p:ph type="body" idx="1"/>
          </p:nvPr>
        </p:nvSpPr>
        <p:spPr/>
        <p:txBody>
          <a:bodyPr/>
          <a:lstStyle/>
          <a:p>
            <a:pPr>
              <a:lnSpc>
                <a:spcPct val="80000"/>
              </a:lnSpc>
            </a:pPr>
            <a:r>
              <a:rPr lang="ru-RU" sz="2400"/>
              <a:t>Халк хужалигининг хамма тармоклари каби согликни саклаш тизими турли ресурсларни, тиббий хизматнинг янги турларини юзага келтирувчи илгор технологик ютукларни бирдаштиради. Натижада тармоклараро алокалар кенгайди. Согликни саклаш тизими хакида гапирганимизда, факат хизматлар хакида эмас, балки согликни склашни ишлаб чикариш омили хакида таъкидлаш асосий максад булмоги лозим. Согликни саклаш тизимининг компенсатор вазифаси одатд</a:t>
            </a:r>
            <a:r>
              <a:rPr lang="uz-Cyrl-UZ" sz="2400"/>
              <a:t>а</a:t>
            </a:r>
            <a:r>
              <a:rPr lang="ru-RU" sz="2400"/>
              <a:t> иктисодиёт назариясида ва амалиётида бирозгина акс этади. Лекин унинг умумий касалланишига, улимнинг камайишига,  одамларнинг мехнатга кобилиятлилик даврини узайтиришга булган таъсирини аниклаш ута мушкул. </a:t>
            </a:r>
          </a:p>
          <a:p>
            <a:pPr>
              <a:lnSpc>
                <a:spcPct val="80000"/>
              </a:lnSpc>
            </a:pPr>
            <a:endParaRPr lang="ru-RU" sz="24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ru-RU"/>
              <a:t>Согликни саклаш тизими</a:t>
            </a:r>
          </a:p>
        </p:txBody>
      </p:sp>
      <p:sp>
        <p:nvSpPr>
          <p:cNvPr id="15363" name="Rectangle 3"/>
          <p:cNvSpPr>
            <a:spLocks noGrp="1" noChangeArrowheads="1"/>
          </p:cNvSpPr>
          <p:nvPr>
            <p:ph type="body" idx="1"/>
          </p:nvPr>
        </p:nvSpPr>
        <p:spPr/>
        <p:txBody>
          <a:bodyPr/>
          <a:lstStyle/>
          <a:p>
            <a:pPr>
              <a:lnSpc>
                <a:spcPct val="80000"/>
              </a:lnSpc>
            </a:pPr>
            <a:r>
              <a:rPr lang="ru-RU" sz="2000"/>
              <a:t>Согликни саклаш тизими ижтимоий ишлаб чикаришнинг таркибий кисми булиб, у инсон хаетининг турмуш даражаси ва фаровонлиги </a:t>
            </a:r>
            <a:r>
              <a:rPr lang="uz-Cyrl-UZ" sz="2000"/>
              <a:t>б</a:t>
            </a:r>
            <a:r>
              <a:rPr lang="ru-RU" sz="2000"/>
              <a:t>илан боглик булган ижтимоий-иктисодий вазифаарни хал этиш биргаликда жамиятнинг мехнат салохиятини шакллантириш </a:t>
            </a:r>
            <a:r>
              <a:rPr lang="uz-Cyrl-UZ" sz="2000"/>
              <a:t>б</a:t>
            </a:r>
            <a:r>
              <a:rPr lang="ru-RU" sz="2000"/>
              <a:t>илан ижтимоий кафолатларни амалга ошириб беради. Согликни саклаш тизимининг ривожланиши иктисодий, экологик ва ижтимоий бошкарув таъсирида юз беради, уларнинг орасида ижтимоий бошкарув устувор хисобланади. Чунки, жамиятнинг усиши инсонга, </a:t>
            </a:r>
            <a:r>
              <a:rPr lang="uz-Cyrl-UZ" sz="2000"/>
              <a:t>у</a:t>
            </a:r>
            <a:r>
              <a:rPr lang="ru-RU" sz="2000"/>
              <a:t>нинг эхтиёжига</a:t>
            </a:r>
            <a:r>
              <a:rPr lang="uz-Cyrl-UZ" sz="2000"/>
              <a:t>,</a:t>
            </a:r>
            <a:r>
              <a:rPr lang="ru-RU" sz="2000"/>
              <a:t> фаровонлигига, охир окибатда согликни саклаш имкониятларини руёбга чикаришга каратилган. Шунинг учун согликни саклаш тизимининг иктисодий-ижтимоий вазифаларни фукарорларнинг соглигини саклаш ва мустахкамлашга каратилган мухим дастурларни амалга ошириб, муфассал урганиш жуда мухимдир.</a:t>
            </a:r>
          </a:p>
          <a:p>
            <a:pPr>
              <a:lnSpc>
                <a:spcPct val="80000"/>
              </a:lnSpc>
              <a:buFont typeface="Wingdings" pitchFamily="2" charset="2"/>
              <a:buNone/>
            </a:pPr>
            <a:r>
              <a:rPr lang="ru-RU" sz="2000"/>
              <a:t>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277813"/>
            <a:ext cx="8229600" cy="103187"/>
          </a:xfrm>
        </p:spPr>
        <p:txBody>
          <a:bodyPr/>
          <a:lstStyle/>
          <a:p>
            <a:endParaRPr lang="ru-RU" sz="4000"/>
          </a:p>
        </p:txBody>
      </p:sp>
      <p:sp>
        <p:nvSpPr>
          <p:cNvPr id="16387" name="Rectangle 3"/>
          <p:cNvSpPr>
            <a:spLocks noGrp="1" noChangeArrowheads="1"/>
          </p:cNvSpPr>
          <p:nvPr>
            <p:ph type="body" idx="1"/>
          </p:nvPr>
        </p:nvSpPr>
        <p:spPr>
          <a:xfrm>
            <a:off x="457200" y="503238"/>
            <a:ext cx="8229600" cy="5668962"/>
          </a:xfrm>
        </p:spPr>
        <p:txBody>
          <a:bodyPr/>
          <a:lstStyle/>
          <a:p>
            <a:pPr>
              <a:lnSpc>
                <a:spcPct val="90000"/>
              </a:lnSpc>
            </a:pPr>
            <a:r>
              <a:rPr lang="ru-RU" sz="2400"/>
              <a:t>Илгари тиббиётнинг инсонпарварлик жихати хакида куп гапирилар эдию, лекин унинг молиявий жихат-эътибордан четда колар эди. Натижада ажралган маблагнинг баъзи сохаларда самарасиз сарфланиши, тизимнинг моддий-техникавий базасини ночор ахволга тушиб колишга, тиббий ходимларнинг факат касбмахоратини эмас, балки уларнинг масъулиятини хам камайтиришга каратилган. </a:t>
            </a:r>
            <a:endParaRPr lang="uz-Cyrl-UZ" sz="2400"/>
          </a:p>
          <a:p>
            <a:pPr>
              <a:lnSpc>
                <a:spcPct val="90000"/>
              </a:lnSpc>
            </a:pPr>
            <a:r>
              <a:rPr lang="ru-RU" sz="2400"/>
              <a:t>Лекин согликни саклаш сохасида чегараланмаган монетаризм ижтимоий химояга мувозанатни издан чикариш омили булиши мумкин. Шунинг учун ислохотлар концепцияси чегараланган бюджет харажатларини ижтимоий химояга мухтож катламига йуналтириш асосида олиб боришни такозо этади. </a:t>
            </a:r>
            <a:endParaRPr lang="uz-Cyrl-UZ" sz="24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2"/>
          <p:cNvSpPr>
            <a:spLocks noGrp="1" noChangeArrowheads="1"/>
          </p:cNvSpPr>
          <p:nvPr>
            <p:ph type="title"/>
          </p:nvPr>
        </p:nvSpPr>
        <p:spPr>
          <a:xfrm>
            <a:off x="457200" y="277813"/>
            <a:ext cx="8229600" cy="103187"/>
          </a:xfrm>
        </p:spPr>
        <p:txBody>
          <a:bodyPr/>
          <a:lstStyle/>
          <a:p>
            <a:endParaRPr lang="ru-RU" sz="4000"/>
          </a:p>
        </p:txBody>
      </p:sp>
      <p:sp>
        <p:nvSpPr>
          <p:cNvPr id="200707" name="Rectangle 3"/>
          <p:cNvSpPr>
            <a:spLocks noGrp="1" noChangeArrowheads="1"/>
          </p:cNvSpPr>
          <p:nvPr>
            <p:ph type="body" idx="1"/>
          </p:nvPr>
        </p:nvSpPr>
        <p:spPr>
          <a:xfrm>
            <a:off x="457200" y="533400"/>
            <a:ext cx="8229600" cy="5592763"/>
          </a:xfrm>
        </p:spPr>
        <p:txBody>
          <a:bodyPr/>
          <a:lstStyle/>
          <a:p>
            <a:r>
              <a:rPr lang="ru-RU" sz="2800"/>
              <a:t>Фукаролар со</a:t>
            </a:r>
            <a:r>
              <a:rPr lang="uz-Cyrl-UZ" sz="2800"/>
              <a:t>ғ</a:t>
            </a:r>
            <a:r>
              <a:rPr lang="ru-RU" sz="2800"/>
              <a:t>ли</a:t>
            </a:r>
            <a:r>
              <a:rPr lang="uz-Cyrl-UZ" sz="2800"/>
              <a:t>ғ</a:t>
            </a:r>
            <a:r>
              <a:rPr lang="ru-RU" sz="2800"/>
              <a:t>ини са</a:t>
            </a:r>
            <a:r>
              <a:rPr lang="uz-Cyrl-UZ" sz="2800"/>
              <a:t>қ</a:t>
            </a:r>
            <a:r>
              <a:rPr lang="ru-RU" sz="2800"/>
              <a:t>лаш ва мустахкамлашга </a:t>
            </a:r>
            <a:r>
              <a:rPr lang="uz-Cyrl-UZ" sz="2800"/>
              <a:t>қ</a:t>
            </a:r>
            <a:r>
              <a:rPr lang="ru-RU" sz="2800"/>
              <a:t>аратилган сарфланадиган </a:t>
            </a:r>
            <a:r>
              <a:rPr lang="uz-Cyrl-UZ" sz="2800"/>
              <a:t>ҳ</a:t>
            </a:r>
            <a:r>
              <a:rPr lang="ru-RU" sz="2800"/>
              <a:t>аражатларнинг </a:t>
            </a:r>
            <a:r>
              <a:rPr lang="uz-Cyrl-UZ" sz="2800"/>
              <a:t>ў</a:t>
            </a:r>
            <a:r>
              <a:rPr lang="ru-RU" sz="2800"/>
              <a:t>сиши, </a:t>
            </a:r>
            <a:r>
              <a:rPr lang="uz-Cyrl-UZ" sz="2800"/>
              <a:t>қ</a:t>
            </a:r>
            <a:r>
              <a:rPr lang="ru-RU" sz="2800"/>
              <a:t>атор   и</a:t>
            </a:r>
            <a:r>
              <a:rPr lang="uz-Cyrl-UZ" sz="2800"/>
              <a:t>қ</a:t>
            </a:r>
            <a:r>
              <a:rPr lang="ru-RU" sz="2800"/>
              <a:t>тисодий муаммоларнинг </a:t>
            </a:r>
            <a:r>
              <a:rPr lang="uz-Cyrl-UZ" sz="2800"/>
              <a:t>ҳ</a:t>
            </a:r>
            <a:r>
              <a:rPr lang="ru-RU" sz="2800"/>
              <a:t>ал этилишини та</a:t>
            </a:r>
            <a:r>
              <a:rPr lang="uz-Cyrl-UZ" sz="2800"/>
              <a:t>қ</a:t>
            </a:r>
            <a:r>
              <a:rPr lang="ru-RU" sz="2800"/>
              <a:t>озо этади: жамиятда со</a:t>
            </a:r>
            <a:r>
              <a:rPr lang="uz-Cyrl-UZ" sz="2800"/>
              <a:t>ғ</a:t>
            </a:r>
            <a:r>
              <a:rPr lang="ru-RU" sz="2800"/>
              <a:t>ли</a:t>
            </a:r>
            <a:r>
              <a:rPr lang="uz-Cyrl-UZ" sz="2800"/>
              <a:t>қ</a:t>
            </a:r>
            <a:r>
              <a:rPr lang="ru-RU" sz="2800"/>
              <a:t>ни са</a:t>
            </a:r>
            <a:r>
              <a:rPr lang="uz-Cyrl-UZ" sz="2800"/>
              <a:t>қ</a:t>
            </a:r>
            <a:r>
              <a:rPr lang="ru-RU" sz="2800"/>
              <a:t>лаш хизмати нархини белгилаш, миллий бойликнинг мухим </a:t>
            </a:r>
            <a:r>
              <a:rPr lang="uz-Cyrl-UZ" sz="2800"/>
              <a:t>қ</a:t>
            </a:r>
            <a:r>
              <a:rPr lang="ru-RU" sz="2800"/>
              <a:t>исмини ташкил этувчи ва и</a:t>
            </a:r>
            <a:r>
              <a:rPr lang="uz-Cyrl-UZ" sz="2800"/>
              <a:t>қ</a:t>
            </a:r>
            <a:r>
              <a:rPr lang="ru-RU" sz="2800"/>
              <a:t>тисодий </a:t>
            </a:r>
            <a:r>
              <a:rPr lang="uz-Cyrl-UZ" sz="2800"/>
              <a:t>ў</a:t>
            </a:r>
            <a:r>
              <a:rPr lang="ru-RU" sz="2800"/>
              <a:t>сишнинг омили сифатида со</a:t>
            </a:r>
            <a:r>
              <a:rPr lang="uz-Cyrl-UZ" sz="2800"/>
              <a:t>ғ</a:t>
            </a:r>
            <a:r>
              <a:rPr lang="ru-RU" sz="2800"/>
              <a:t>ли</a:t>
            </a:r>
            <a:r>
              <a:rPr lang="uz-Cyrl-UZ" sz="2800"/>
              <a:t>қ</a:t>
            </a:r>
            <a:r>
              <a:rPr lang="ru-RU" sz="2800"/>
              <a:t>ни са</a:t>
            </a:r>
            <a:r>
              <a:rPr lang="uz-Cyrl-UZ" sz="2800"/>
              <a:t>қ</a:t>
            </a:r>
            <a:r>
              <a:rPr lang="ru-RU" sz="2800"/>
              <a:t>лаш тизимининг ресурслари сало</a:t>
            </a:r>
            <a:r>
              <a:rPr lang="uz-Cyrl-UZ" sz="2800"/>
              <a:t>ҳ</a:t>
            </a:r>
            <a:r>
              <a:rPr lang="ru-RU" sz="2800"/>
              <a:t>иятини ани</a:t>
            </a:r>
            <a:r>
              <a:rPr lang="uz-Cyrl-UZ" sz="2800"/>
              <a:t>қ</a:t>
            </a:r>
            <a:r>
              <a:rPr lang="ru-RU" sz="2800"/>
              <a:t>лаш ва уни шакллантириш й</a:t>
            </a:r>
            <a:r>
              <a:rPr lang="uz-Cyrl-UZ" sz="2800"/>
              <a:t>ў</a:t>
            </a:r>
            <a:r>
              <a:rPr lang="ru-RU" sz="2800"/>
              <a:t>лларин </a:t>
            </a:r>
            <a:r>
              <a:rPr lang="uz-Cyrl-UZ" sz="2800"/>
              <a:t>қ</a:t>
            </a:r>
            <a:r>
              <a:rPr lang="ru-RU" sz="2800"/>
              <a:t>идириш шулар жумласидандир. </a:t>
            </a:r>
          </a:p>
          <a:p>
            <a:endParaRPr lang="ru-RU" sz="280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Grp="1" noChangeArrowheads="1"/>
          </p:cNvSpPr>
          <p:nvPr>
            <p:ph type="title"/>
          </p:nvPr>
        </p:nvSpPr>
        <p:spPr>
          <a:xfrm>
            <a:off x="457200" y="277813"/>
            <a:ext cx="8229600" cy="103187"/>
          </a:xfrm>
        </p:spPr>
        <p:txBody>
          <a:bodyPr/>
          <a:lstStyle/>
          <a:p>
            <a:endParaRPr lang="ru-RU" sz="4000"/>
          </a:p>
        </p:txBody>
      </p:sp>
      <p:sp>
        <p:nvSpPr>
          <p:cNvPr id="201731" name="Rectangle 3"/>
          <p:cNvSpPr>
            <a:spLocks noGrp="1" noChangeArrowheads="1"/>
          </p:cNvSpPr>
          <p:nvPr>
            <p:ph type="body" idx="1"/>
          </p:nvPr>
        </p:nvSpPr>
        <p:spPr>
          <a:xfrm>
            <a:off x="457200" y="457200"/>
            <a:ext cx="8229600" cy="6400800"/>
          </a:xfrm>
        </p:spPr>
        <p:txBody>
          <a:bodyPr/>
          <a:lstStyle/>
          <a:p>
            <a:pPr>
              <a:lnSpc>
                <a:spcPct val="80000"/>
              </a:lnSpc>
            </a:pPr>
            <a:r>
              <a:rPr lang="ru-RU" altLang="ja-JP" sz="2400"/>
              <a:t>Ер шари </a:t>
            </a:r>
            <a:r>
              <a:rPr lang="uz-Cyrl-UZ" altLang="ja-JP" sz="2400"/>
              <a:t>қ</a:t>
            </a:r>
            <a:r>
              <a:rPr lang="ru-RU" altLang="ja-JP" sz="2400"/>
              <a:t>уру</a:t>
            </a:r>
            <a:r>
              <a:rPr lang="uz-Cyrl-UZ" altLang="ja-JP" sz="2400"/>
              <a:t>қ</a:t>
            </a:r>
            <a:r>
              <a:rPr lang="ru-RU" altLang="ja-JP" sz="2400"/>
              <a:t>лик </a:t>
            </a:r>
            <a:r>
              <a:rPr lang="uz-Cyrl-UZ" altLang="ja-JP" sz="2400"/>
              <a:t>қ</a:t>
            </a:r>
            <a:r>
              <a:rPr lang="ru-RU" altLang="ja-JP" sz="2400"/>
              <a:t>исмининг атиги 0,3%ини (372,2 минг кв.км), а</a:t>
            </a:r>
            <a:r>
              <a:rPr lang="uz-Cyrl-UZ" altLang="ja-JP" sz="2400"/>
              <a:t>ҳо</a:t>
            </a:r>
            <a:r>
              <a:rPr lang="ru-RU" altLang="ja-JP" sz="2400"/>
              <a:t>лисининг 2,5% (123,5 млн. киши)ни ташкил </a:t>
            </a:r>
            <a:r>
              <a:rPr lang="uz-Cyrl-UZ" altLang="ja-JP" sz="2400"/>
              <a:t>қ</a:t>
            </a:r>
            <a:r>
              <a:rPr lang="ru-RU" altLang="ja-JP" sz="2400"/>
              <a:t>иладиган Япония, дунё махсулотининг 14%ни етказиб бераяпти. Табиий ресурслар деярли б</a:t>
            </a:r>
            <a:r>
              <a:rPr lang="uz-Cyrl-UZ" altLang="ja-JP" sz="2400"/>
              <a:t>ў</a:t>
            </a:r>
            <a:r>
              <a:rPr lang="ru-RU" altLang="ja-JP" sz="2400"/>
              <a:t>лмаган давлат автом</a:t>
            </a:r>
            <a:r>
              <a:rPr lang="uz-Cyrl-UZ" altLang="ja-JP" sz="2400"/>
              <a:t>о</a:t>
            </a:r>
            <a:r>
              <a:rPr lang="ru-RU" altLang="ja-JP" sz="2400"/>
              <a:t>биллар ва мотоцикллар, кема ва роботлар, видеомагнитафон ва телевиз</a:t>
            </a:r>
            <a:r>
              <a:rPr lang="uz-Cyrl-UZ" altLang="ja-JP" sz="2400"/>
              <a:t>о</a:t>
            </a:r>
            <a:r>
              <a:rPr lang="ru-RU" altLang="ja-JP" sz="2400"/>
              <a:t>рлар, фотоаппарат ва соатлар ишлаб чи</a:t>
            </a:r>
            <a:r>
              <a:rPr lang="uz-Cyrl-UZ" altLang="ja-JP" sz="2400"/>
              <a:t>қ</a:t>
            </a:r>
            <a:r>
              <a:rPr lang="ru-RU" altLang="ja-JP" sz="2400"/>
              <a:t>аришда дунёда 1-</a:t>
            </a:r>
            <a:r>
              <a:rPr lang="uz-Cyrl-UZ" altLang="ja-JP" sz="2400"/>
              <a:t>ў</a:t>
            </a:r>
            <a:r>
              <a:rPr lang="ru-RU" altLang="ja-JP" sz="2400"/>
              <a:t>ринни эгаллаб турибди. Ялпи ички махсулот а</a:t>
            </a:r>
            <a:r>
              <a:rPr lang="uz-Cyrl-UZ" altLang="ja-JP" sz="2400"/>
              <a:t>ҳо</a:t>
            </a:r>
            <a:r>
              <a:rPr lang="ru-RU" altLang="ja-JP" sz="2400"/>
              <a:t>ли жон бошига та</a:t>
            </a:r>
            <a:r>
              <a:rPr lang="uz-Cyrl-UZ" altLang="ja-JP" sz="2400"/>
              <a:t>қ</a:t>
            </a:r>
            <a:r>
              <a:rPr lang="ru-RU" altLang="ja-JP" sz="2400"/>
              <a:t>симоти б</a:t>
            </a:r>
            <a:r>
              <a:rPr lang="uz-Cyrl-UZ" altLang="ja-JP" sz="2400"/>
              <a:t>ў</a:t>
            </a:r>
            <a:r>
              <a:rPr lang="ru-RU" altLang="ja-JP" sz="2400"/>
              <a:t>йича фа</a:t>
            </a:r>
            <a:r>
              <a:rPr lang="uz-Cyrl-UZ" altLang="ja-JP" sz="2400"/>
              <a:t>қ</a:t>
            </a:r>
            <a:r>
              <a:rPr lang="ru-RU" altLang="ja-JP" sz="2400"/>
              <a:t>ат А</a:t>
            </a:r>
            <a:r>
              <a:rPr lang="uz-Cyrl-UZ" altLang="ja-JP" sz="2400"/>
              <a:t>ҚШ</a:t>
            </a:r>
            <a:r>
              <a:rPr lang="ru-RU" altLang="ja-JP" sz="2400"/>
              <a:t>дан ор</a:t>
            </a:r>
            <a:r>
              <a:rPr lang="uz-Cyrl-UZ" altLang="ja-JP" sz="2400"/>
              <a:t>қ</a:t>
            </a:r>
            <a:r>
              <a:rPr lang="ru-RU" altLang="ja-JP" sz="2400"/>
              <a:t>ада</a:t>
            </a:r>
            <a:r>
              <a:rPr lang="uz-Cyrl-UZ" altLang="ja-JP" sz="2400"/>
              <a:t>,</a:t>
            </a:r>
            <a:r>
              <a:rPr lang="ru-RU" altLang="ja-JP" sz="2400"/>
              <a:t> а</a:t>
            </a:r>
            <a:r>
              <a:rPr lang="uz-Cyrl-UZ" altLang="ja-JP" sz="2400"/>
              <a:t>ҳ</a:t>
            </a:r>
            <a:r>
              <a:rPr lang="ru-RU" altLang="ja-JP" sz="2400"/>
              <a:t>оли турмуш даражаси хавас </a:t>
            </a:r>
            <a:r>
              <a:rPr lang="uz-Cyrl-UZ" altLang="ja-JP" sz="2400"/>
              <a:t>қ</a:t>
            </a:r>
            <a:r>
              <a:rPr lang="ru-RU" altLang="ja-JP" sz="2400"/>
              <a:t>илса арзигудек, узо</a:t>
            </a:r>
            <a:r>
              <a:rPr lang="uz-Cyrl-UZ" altLang="ja-JP" sz="2400"/>
              <a:t>қ</a:t>
            </a:r>
            <a:r>
              <a:rPr lang="ru-RU" altLang="ja-JP" sz="2400"/>
              <a:t> </a:t>
            </a:r>
            <a:r>
              <a:rPr lang="uz-Cyrl-UZ" altLang="ja-JP" sz="2400"/>
              <a:t>ў</a:t>
            </a:r>
            <a:r>
              <a:rPr lang="ru-RU" altLang="ja-JP" sz="2400"/>
              <a:t>мр к</a:t>
            </a:r>
            <a:r>
              <a:rPr lang="uz-Cyrl-UZ" altLang="ja-JP" sz="2400"/>
              <a:t>ў</a:t>
            </a:r>
            <a:r>
              <a:rPr lang="ru-RU" altLang="ja-JP" sz="2400"/>
              <a:t>ришда </a:t>
            </a:r>
            <a:r>
              <a:rPr lang="uz-Cyrl-UZ" altLang="ja-JP" sz="2400"/>
              <a:t>ҳ</a:t>
            </a:r>
            <a:r>
              <a:rPr lang="ru-RU" altLang="ja-JP" sz="2400"/>
              <a:t>ам Япония 1-</a:t>
            </a:r>
            <a:r>
              <a:rPr lang="uz-Cyrl-UZ" altLang="ja-JP" sz="2400"/>
              <a:t>ў</a:t>
            </a:r>
            <a:r>
              <a:rPr lang="ru-RU" altLang="ja-JP" sz="2400"/>
              <a:t>ринда.</a:t>
            </a:r>
          </a:p>
          <a:p>
            <a:pPr>
              <a:lnSpc>
                <a:spcPct val="80000"/>
              </a:lnSpc>
            </a:pPr>
            <a:r>
              <a:rPr lang="uz-Cyrl-UZ" altLang="ja-JP" sz="2400"/>
              <a:t>Б</a:t>
            </a:r>
            <a:r>
              <a:rPr lang="ru-RU" altLang="ja-JP" sz="2400"/>
              <a:t>унда</a:t>
            </a:r>
            <a:r>
              <a:rPr lang="uz-Cyrl-UZ" altLang="ja-JP" sz="2400"/>
              <a:t>й</a:t>
            </a:r>
            <a:r>
              <a:rPr lang="ru-RU" altLang="ja-JP" sz="2400"/>
              <a:t> фаравонлик, и</a:t>
            </a:r>
            <a:r>
              <a:rPr lang="uz-Cyrl-UZ" altLang="ja-JP" sz="2400"/>
              <a:t>қ</a:t>
            </a:r>
            <a:r>
              <a:rPr lang="ru-RU" altLang="ja-JP" sz="2400"/>
              <a:t>тисодий равна</a:t>
            </a:r>
            <a:r>
              <a:rPr lang="uz-Cyrl-UZ" altLang="ja-JP" sz="2400"/>
              <a:t>қ</a:t>
            </a:r>
            <a:r>
              <a:rPr lang="ru-RU" altLang="ja-JP" sz="2400"/>
              <a:t>нинг боиси нима? Япония </a:t>
            </a:r>
            <a:r>
              <a:rPr lang="uz-Cyrl-UZ" altLang="ja-JP" sz="2400"/>
              <a:t>қ</a:t>
            </a:r>
            <a:r>
              <a:rPr lang="ru-RU" altLang="ja-JP" sz="2400"/>
              <a:t>андай </a:t>
            </a:r>
            <a:r>
              <a:rPr lang="uz-Cyrl-UZ" altLang="ja-JP" sz="2400"/>
              <a:t>қ</a:t>
            </a:r>
            <a:r>
              <a:rPr lang="ru-RU" altLang="ja-JP" sz="2400"/>
              <a:t>илиб бундай юксак тара</a:t>
            </a:r>
            <a:r>
              <a:rPr lang="uz-Cyrl-UZ" altLang="ja-JP" sz="2400"/>
              <a:t>ққ</a:t>
            </a:r>
            <a:r>
              <a:rPr lang="ru-RU" altLang="ja-JP" sz="2400"/>
              <a:t>иёт ч</a:t>
            </a:r>
            <a:r>
              <a:rPr lang="uz-Cyrl-UZ" altLang="ja-JP" sz="2400"/>
              <a:t>ўққ</a:t>
            </a:r>
            <a:r>
              <a:rPr lang="ru-RU" altLang="ja-JP" sz="2400"/>
              <a:t>исига эришди?</a:t>
            </a:r>
          </a:p>
          <a:p>
            <a:pPr>
              <a:lnSpc>
                <a:spcPct val="80000"/>
              </a:lnSpc>
            </a:pPr>
            <a:r>
              <a:rPr lang="ru-RU" altLang="ja-JP" sz="2400"/>
              <a:t>2-жа</a:t>
            </a:r>
            <a:r>
              <a:rPr lang="uz-Cyrl-UZ" altLang="ja-JP" sz="2400"/>
              <a:t>ҳ</a:t>
            </a:r>
            <a:r>
              <a:rPr lang="ru-RU" altLang="ja-JP" sz="2400"/>
              <a:t>он уруши тугаши биланок </a:t>
            </a:r>
            <a:r>
              <a:rPr lang="ru-RU" altLang="ja-JP" sz="2400" b="1"/>
              <a:t>Японияда «Доджи йули» номи билан</a:t>
            </a:r>
            <a:r>
              <a:rPr lang="ru-RU" altLang="ja-JP" sz="2400"/>
              <a:t> и</a:t>
            </a:r>
            <a:r>
              <a:rPr lang="uz-Cyrl-UZ" altLang="ja-JP" sz="2400"/>
              <a:t>қ</a:t>
            </a:r>
            <a:r>
              <a:rPr lang="ru-RU" altLang="ja-JP" sz="2400"/>
              <a:t>тисодий исло</a:t>
            </a:r>
            <a:r>
              <a:rPr lang="uz-Cyrl-UZ" altLang="ja-JP" sz="2400"/>
              <a:t>ҳ</a:t>
            </a:r>
            <a:r>
              <a:rPr lang="ru-RU" altLang="ja-JP" sz="2400"/>
              <a:t>отни амалга оширишга киришилди. Бу исло</a:t>
            </a:r>
            <a:r>
              <a:rPr lang="uz-Cyrl-UZ" altLang="ja-JP" sz="2400"/>
              <a:t>ҳо</a:t>
            </a:r>
            <a:r>
              <a:rPr lang="ru-RU" altLang="ja-JP" sz="2400"/>
              <a:t>тлар олдида </a:t>
            </a:r>
            <a:r>
              <a:rPr lang="uz-Cyrl-UZ" altLang="ja-JP" sz="2400"/>
              <a:t>қ</a:t>
            </a:r>
            <a:r>
              <a:rPr lang="ru-RU" altLang="ja-JP" sz="2400"/>
              <a:t>уйидаги долзарб вазифалар туради:</a:t>
            </a:r>
          </a:p>
          <a:p>
            <a:pPr>
              <a:lnSpc>
                <a:spcPct val="80000"/>
              </a:lnSpc>
            </a:pPr>
            <a:r>
              <a:rPr lang="ru-RU" altLang="ja-JP" sz="2400"/>
              <a:t>-  монополияга чек </a:t>
            </a:r>
            <a:r>
              <a:rPr lang="uz-Cyrl-UZ" altLang="ja-JP" sz="2400"/>
              <a:t>қў</a:t>
            </a:r>
            <a:r>
              <a:rPr lang="ru-RU" altLang="ja-JP" sz="2400"/>
              <a:t>йиш;</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2"/>
          <p:cNvSpPr>
            <a:spLocks noGrp="1" noChangeArrowheads="1"/>
          </p:cNvSpPr>
          <p:nvPr>
            <p:ph type="body" idx="1"/>
          </p:nvPr>
        </p:nvSpPr>
        <p:spPr>
          <a:xfrm>
            <a:off x="0" y="0"/>
            <a:ext cx="9144000" cy="6858000"/>
          </a:xfrm>
        </p:spPr>
        <p:txBody>
          <a:bodyPr/>
          <a:lstStyle/>
          <a:p>
            <a:r>
              <a:rPr lang="ru-RU" altLang="ja-JP" sz="2800"/>
              <a:t>-  </a:t>
            </a:r>
            <a:r>
              <a:rPr lang="uz-Cyrl-UZ" altLang="ja-JP" sz="2800"/>
              <a:t>ҳ</a:t>
            </a:r>
            <a:r>
              <a:rPr lang="ru-RU" altLang="ja-JP" sz="2800"/>
              <a:t>арбийлашган ишлаб чи</a:t>
            </a:r>
            <a:r>
              <a:rPr lang="uz-Cyrl-UZ" altLang="ja-JP" sz="2800"/>
              <a:t>қ</a:t>
            </a:r>
            <a:r>
              <a:rPr lang="ru-RU" altLang="ja-JP" sz="2800"/>
              <a:t>аришни конверциялаш;</a:t>
            </a:r>
          </a:p>
          <a:p>
            <a:r>
              <a:rPr lang="ru-RU" altLang="ja-JP" sz="2800"/>
              <a:t>-  ерни де</a:t>
            </a:r>
            <a:r>
              <a:rPr lang="uz-Cyrl-UZ" altLang="ja-JP" sz="2800"/>
              <a:t>ҳқо</a:t>
            </a:r>
            <a:r>
              <a:rPr lang="ru-RU" altLang="ja-JP" sz="2800"/>
              <a:t>нларга тар</a:t>
            </a:r>
            <a:r>
              <a:rPr lang="uz-Cyrl-UZ" altLang="ja-JP" sz="2800"/>
              <a:t>қ</a:t>
            </a:r>
            <a:r>
              <a:rPr lang="ru-RU" altLang="ja-JP" sz="2800"/>
              <a:t>атиб бериш;</a:t>
            </a:r>
          </a:p>
          <a:p>
            <a:r>
              <a:rPr lang="ru-RU" altLang="ja-JP" sz="2800"/>
              <a:t>-  давлат томонидан барча облигацияларни сотиб олиш;</a:t>
            </a:r>
          </a:p>
          <a:p>
            <a:r>
              <a:rPr lang="ru-RU" altLang="ja-JP" sz="2800"/>
              <a:t>-  банк кредитларини </a:t>
            </a:r>
            <a:r>
              <a:rPr lang="uz-Cyrl-UZ" altLang="ja-JP" sz="2800"/>
              <a:t>қ</a:t>
            </a:r>
            <a:r>
              <a:rPr lang="ru-RU" altLang="ja-JP" sz="2800"/>
              <a:t>ис</a:t>
            </a:r>
            <a:r>
              <a:rPr lang="uz-Cyrl-UZ" altLang="ja-JP" sz="2800"/>
              <a:t>қ</a:t>
            </a:r>
            <a:r>
              <a:rPr lang="ru-RU" altLang="ja-JP" sz="2800"/>
              <a:t>артириш;</a:t>
            </a:r>
          </a:p>
          <a:p>
            <a:r>
              <a:rPr lang="ru-RU" altLang="ja-JP" sz="2800"/>
              <a:t>-  ахолининг омонат кассаларидаги пулларини «музлатиб» </a:t>
            </a:r>
            <a:r>
              <a:rPr lang="uz-Cyrl-UZ" altLang="ja-JP" sz="2800"/>
              <a:t>қў</a:t>
            </a:r>
            <a:r>
              <a:rPr lang="ru-RU" altLang="ja-JP" sz="2800"/>
              <a:t>йиш;</a:t>
            </a:r>
          </a:p>
          <a:p>
            <a:r>
              <a:rPr lang="ru-RU" altLang="ja-JP" sz="2800" i="1"/>
              <a:t>-  </a:t>
            </a:r>
            <a:r>
              <a:rPr lang="ru-RU" altLang="ja-JP" sz="2800"/>
              <a:t>зарар к</a:t>
            </a:r>
            <a:r>
              <a:rPr lang="uz-Cyrl-UZ" altLang="ja-JP" sz="2800"/>
              <a:t>ў</a:t>
            </a:r>
            <a:r>
              <a:rPr lang="ru-RU" altLang="ja-JP" sz="2800"/>
              <a:t>риб ишлаётган корхоналарни тугатиш;</a:t>
            </a:r>
          </a:p>
          <a:p>
            <a:r>
              <a:rPr lang="ru-RU" altLang="ja-JP" sz="2800"/>
              <a:t>- ижтимоий </a:t>
            </a:r>
            <a:r>
              <a:rPr lang="uz-Cyrl-UZ" altLang="ja-JP" sz="2800"/>
              <a:t>ҳ</a:t>
            </a:r>
            <a:r>
              <a:rPr lang="ru-RU" altLang="ja-JP" sz="2800"/>
              <a:t>аётни демократиялаштириш ва </a:t>
            </a:r>
            <a:r>
              <a:rPr lang="ru-RU" altLang="ja-JP" sz="2800" i="1"/>
              <a:t> </a:t>
            </a:r>
            <a:r>
              <a:rPr lang="uz-Cyrl-UZ" altLang="ja-JP" sz="2800" i="1"/>
              <a:t>ҳ.к.</a:t>
            </a:r>
          </a:p>
          <a:p>
            <a:pPr>
              <a:buFont typeface="Wingdings" pitchFamily="2" charset="2"/>
              <a:buNone/>
            </a:pPr>
            <a:r>
              <a:rPr lang="uz-Cyrl-UZ" altLang="ja-JP" sz="2800"/>
              <a:t>   </a:t>
            </a:r>
            <a:r>
              <a:rPr lang="ru-RU" altLang="ja-JP" sz="2800"/>
              <a:t>тара</a:t>
            </a:r>
            <a:r>
              <a:rPr lang="uz-Cyrl-UZ" altLang="ja-JP" sz="2800"/>
              <a:t>ққ</a:t>
            </a:r>
            <a:r>
              <a:rPr lang="ru-RU" altLang="ja-JP" sz="2800"/>
              <a:t>иётнинг узига </a:t>
            </a:r>
            <a:r>
              <a:rPr lang="uz-Cyrl-UZ" altLang="ja-JP" sz="2800"/>
              <a:t>х</a:t>
            </a:r>
            <a:r>
              <a:rPr lang="ru-RU" altLang="ja-JP" sz="2800"/>
              <a:t>ос анъанавий тамойиллари инобатга олинган х</a:t>
            </a:r>
            <a:r>
              <a:rPr lang="uz-Cyrl-UZ" altLang="ja-JP" sz="2800"/>
              <a:t>о</a:t>
            </a:r>
            <a:r>
              <a:rPr lang="ru-RU" altLang="ja-JP" sz="2800"/>
              <a:t>лда бос</a:t>
            </a:r>
            <a:r>
              <a:rPr lang="uz-Cyrl-UZ" altLang="ja-JP" sz="2800"/>
              <a:t>қ</a:t>
            </a:r>
            <a:r>
              <a:rPr lang="ru-RU" altLang="ja-JP" sz="2800"/>
              <a:t>ичма-бос</a:t>
            </a:r>
            <a:r>
              <a:rPr lang="uz-Cyrl-UZ" altLang="ja-JP" sz="2800"/>
              <a:t>қ</a:t>
            </a:r>
            <a:r>
              <a:rPr lang="ru-RU" altLang="ja-JP" sz="2800"/>
              <a:t>ич амалга оширила бошланди.</a:t>
            </a:r>
            <a:endParaRPr lang="ru-RU" sz="2800"/>
          </a:p>
          <a:p>
            <a:endParaRPr lang="ru-RU" sz="280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Grp="1" noChangeArrowheads="1"/>
          </p:cNvSpPr>
          <p:nvPr>
            <p:ph type="title"/>
          </p:nvPr>
        </p:nvSpPr>
        <p:spPr/>
        <p:txBody>
          <a:bodyPr/>
          <a:lstStyle/>
          <a:p>
            <a:r>
              <a:rPr lang="uz-Cyrl-UZ" altLang="ja-JP" b="1"/>
              <a:t>“</a:t>
            </a:r>
            <a:r>
              <a:rPr lang="ru-RU" altLang="ja-JP" b="1"/>
              <a:t>Япония м</a:t>
            </a:r>
            <a:r>
              <a:rPr lang="uz-Cyrl-UZ" altLang="ja-JP" b="1"/>
              <a:t>ў</a:t>
            </a:r>
            <a:r>
              <a:rPr lang="ru-RU" altLang="ja-JP" b="1"/>
              <a:t>ъжизаси</a:t>
            </a:r>
            <a:r>
              <a:rPr lang="uz-Cyrl-UZ" altLang="ja-JP" b="1"/>
              <a:t>”</a:t>
            </a:r>
            <a:endParaRPr lang="ru-RU" b="1"/>
          </a:p>
        </p:txBody>
      </p:sp>
      <p:sp>
        <p:nvSpPr>
          <p:cNvPr id="203779" name="Rectangle 3"/>
          <p:cNvSpPr>
            <a:spLocks noGrp="1" noChangeArrowheads="1"/>
          </p:cNvSpPr>
          <p:nvPr>
            <p:ph type="body" idx="1"/>
          </p:nvPr>
        </p:nvSpPr>
        <p:spPr>
          <a:xfrm>
            <a:off x="457200" y="1219200"/>
            <a:ext cx="8229600" cy="5638800"/>
          </a:xfrm>
        </p:spPr>
        <p:txBody>
          <a:bodyPr/>
          <a:lstStyle/>
          <a:p>
            <a:pPr>
              <a:lnSpc>
                <a:spcPct val="90000"/>
              </a:lnSpc>
              <a:buFont typeface="Wingdings" pitchFamily="2" charset="2"/>
              <a:buNone/>
            </a:pPr>
            <a:r>
              <a:rPr lang="ru-RU" altLang="ja-JP" sz="2800"/>
              <a:t>Булар жумласига </a:t>
            </a:r>
            <a:r>
              <a:rPr lang="uz-Cyrl-UZ" altLang="ja-JP" sz="2800"/>
              <a:t>қ</a:t>
            </a:r>
            <a:r>
              <a:rPr lang="ru-RU" altLang="ja-JP" sz="2800"/>
              <a:t>уйидагиларни киритиш мумкин:</a:t>
            </a:r>
          </a:p>
          <a:p>
            <a:pPr>
              <a:lnSpc>
                <a:spcPct val="90000"/>
              </a:lnSpc>
            </a:pPr>
            <a:r>
              <a:rPr lang="ru-RU" altLang="ja-JP" sz="2800"/>
              <a:t>-   </a:t>
            </a:r>
            <a:r>
              <a:rPr lang="uz-Cyrl-UZ" altLang="ja-JP" sz="2800"/>
              <a:t>қ</a:t>
            </a:r>
            <a:r>
              <a:rPr lang="ru-RU" altLang="ja-JP" sz="2800"/>
              <a:t>атти</a:t>
            </a:r>
            <a:r>
              <a:rPr lang="uz-Cyrl-UZ" altLang="ja-JP" sz="2800"/>
              <a:t>қ</a:t>
            </a:r>
            <a:r>
              <a:rPr lang="ru-RU" altLang="ja-JP" sz="2800"/>
              <a:t> интизом, ю</a:t>
            </a:r>
            <a:r>
              <a:rPr lang="uz-Cyrl-UZ" altLang="ja-JP" sz="2800"/>
              <a:t>қо</a:t>
            </a:r>
            <a:r>
              <a:rPr lang="ru-RU" altLang="ja-JP" sz="2800"/>
              <a:t>ри даражадаги ме</a:t>
            </a:r>
            <a:r>
              <a:rPr lang="uz-Cyrl-UZ" altLang="ja-JP" sz="2800"/>
              <a:t>ҳ</a:t>
            </a:r>
            <a:r>
              <a:rPr lang="ru-RU" altLang="ja-JP" sz="2800"/>
              <a:t>нат унумдорлиги;</a:t>
            </a:r>
          </a:p>
          <a:p>
            <a:pPr>
              <a:lnSpc>
                <a:spcPct val="90000"/>
              </a:lnSpc>
            </a:pPr>
            <a:r>
              <a:rPr lang="ru-RU" altLang="ja-JP" sz="2800"/>
              <a:t>-  инновацияга, янгиликка интилиш;</a:t>
            </a:r>
          </a:p>
          <a:p>
            <a:pPr>
              <a:lnSpc>
                <a:spcPct val="90000"/>
              </a:lnSpc>
            </a:pPr>
            <a:r>
              <a:rPr lang="ru-RU" altLang="ja-JP" sz="2800"/>
              <a:t>-  жамият,   корхона   манфаатини   шахсий   манфаатдан  устун </a:t>
            </a:r>
            <a:r>
              <a:rPr lang="uz-Cyrl-UZ" altLang="ja-JP" sz="2800"/>
              <a:t>қў</a:t>
            </a:r>
            <a:r>
              <a:rPr lang="ru-RU" altLang="ja-JP" sz="2800"/>
              <a:t>йиш;</a:t>
            </a:r>
          </a:p>
          <a:p>
            <a:pPr>
              <a:lnSpc>
                <a:spcPct val="90000"/>
              </a:lnSpc>
            </a:pPr>
            <a:r>
              <a:rPr lang="ru-RU" altLang="ja-JP" sz="2800"/>
              <a:t>-  юксак тадбиркорлик, эришилган натижа билан </a:t>
            </a:r>
            <a:r>
              <a:rPr lang="uz-Cyrl-UZ" altLang="ja-JP" sz="2800"/>
              <a:t>қ</a:t>
            </a:r>
            <a:r>
              <a:rPr lang="ru-RU" altLang="ja-JP" sz="2800"/>
              <a:t>аноатланиб </a:t>
            </a:r>
            <a:r>
              <a:rPr lang="uz-Cyrl-UZ" altLang="ja-JP" sz="2800"/>
              <a:t>қ</a:t>
            </a:r>
            <a:r>
              <a:rPr lang="ru-RU" altLang="ja-JP" sz="2800"/>
              <a:t>олмаслик;</a:t>
            </a:r>
          </a:p>
          <a:p>
            <a:pPr>
              <a:lnSpc>
                <a:spcPct val="90000"/>
              </a:lnSpc>
            </a:pPr>
            <a:r>
              <a:rPr lang="ru-RU" altLang="ja-JP" sz="2800"/>
              <a:t>-  ра</a:t>
            </a:r>
            <a:r>
              <a:rPr lang="uz-Cyrl-UZ" altLang="ja-JP" sz="2800"/>
              <a:t>қ</a:t>
            </a:r>
            <a:r>
              <a:rPr lang="ru-RU" altLang="ja-JP" sz="2800"/>
              <a:t>обатдош ма</a:t>
            </a:r>
            <a:r>
              <a:rPr lang="uz-Cyrl-UZ" altLang="ja-JP" sz="2800"/>
              <a:t>ҳ</a:t>
            </a:r>
            <a:r>
              <a:rPr lang="ru-RU" altLang="ja-JP" sz="2800"/>
              <a:t>сулот ишлаб чи</a:t>
            </a:r>
            <a:r>
              <a:rPr lang="uz-Cyrl-UZ" altLang="ja-JP" sz="2800"/>
              <a:t>қ</a:t>
            </a:r>
            <a:r>
              <a:rPr lang="ru-RU" altLang="ja-JP" sz="2800"/>
              <a:t>аришни </a:t>
            </a:r>
            <a:r>
              <a:rPr lang="uz-Cyrl-UZ" altLang="ja-JP" sz="2800"/>
              <a:t>ў</a:t>
            </a:r>
            <a:r>
              <a:rPr lang="ru-RU" altLang="ja-JP" sz="2800"/>
              <a:t>з бурчи деб билиш, ички ва таш</a:t>
            </a:r>
            <a:r>
              <a:rPr lang="uz-Cyrl-UZ" altLang="ja-JP" sz="2800"/>
              <a:t>қ</a:t>
            </a:r>
            <a:r>
              <a:rPr lang="ru-RU" altLang="ja-JP" sz="2800"/>
              <a:t>и бозорни ажратмаслик.</a:t>
            </a:r>
            <a:endParaRPr lang="ru-RU" altLang="ja-JP" sz="2800" b="1"/>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p:nvPr>
        </p:nvSpPr>
        <p:spPr>
          <a:xfrm>
            <a:off x="457200" y="274638"/>
            <a:ext cx="8229600" cy="1173162"/>
          </a:xfrm>
        </p:spPr>
        <p:txBody>
          <a:bodyPr/>
          <a:lstStyle/>
          <a:p>
            <a:r>
              <a:rPr lang="ru-RU" altLang="ja-JP" sz="3200" b="1"/>
              <a:t>5 та «С»га </a:t>
            </a:r>
            <a:r>
              <a:rPr lang="uz-Cyrl-UZ" altLang="ja-JP" sz="3200" b="1"/>
              <a:t>қ</a:t>
            </a:r>
            <a:r>
              <a:rPr lang="ru-RU" altLang="ja-JP" sz="3200" b="1"/>
              <a:t>атъий риоя </a:t>
            </a:r>
            <a:r>
              <a:rPr lang="uz-Cyrl-UZ" altLang="ja-JP" sz="3200" b="1"/>
              <a:t>қ</a:t>
            </a:r>
            <a:r>
              <a:rPr lang="ru-RU" altLang="ja-JP" sz="3200" b="1"/>
              <a:t>илиш, яъни:</a:t>
            </a:r>
            <a:r>
              <a:rPr lang="ru-RU" altLang="ja-JP" sz="3200"/>
              <a:t/>
            </a:r>
            <a:br>
              <a:rPr lang="ru-RU" altLang="ja-JP" sz="3200"/>
            </a:br>
            <a:endParaRPr lang="ru-RU" sz="3200"/>
          </a:p>
        </p:txBody>
      </p:sp>
      <p:sp>
        <p:nvSpPr>
          <p:cNvPr id="204803" name="Rectangle 3"/>
          <p:cNvSpPr>
            <a:spLocks noGrp="1" noChangeArrowheads="1"/>
          </p:cNvSpPr>
          <p:nvPr>
            <p:ph type="body" idx="1"/>
          </p:nvPr>
        </p:nvSpPr>
        <p:spPr>
          <a:xfrm>
            <a:off x="457200" y="914400"/>
            <a:ext cx="8229600" cy="5211763"/>
          </a:xfrm>
        </p:spPr>
        <p:txBody>
          <a:bodyPr/>
          <a:lstStyle/>
          <a:p>
            <a:r>
              <a:rPr lang="ru-RU" altLang="ja-JP" sz="2800"/>
              <a:t>1.  Сейри — уюш</a:t>
            </a:r>
            <a:r>
              <a:rPr lang="uz-Cyrl-UZ" altLang="ja-JP" sz="2800"/>
              <a:t>қ</a:t>
            </a:r>
            <a:r>
              <a:rPr lang="ru-RU" altLang="ja-JP" sz="2800"/>
              <a:t>о</a:t>
            </a:r>
            <a:r>
              <a:rPr lang="uz-Cyrl-UZ" altLang="ja-JP" sz="2800"/>
              <a:t>қ</a:t>
            </a:r>
            <a:r>
              <a:rPr lang="ru-RU" altLang="ja-JP" sz="2800"/>
              <a:t>лик;</a:t>
            </a:r>
          </a:p>
          <a:p>
            <a:r>
              <a:rPr lang="ru-RU" altLang="ja-JP" sz="2800"/>
              <a:t>2.  Сейтон — поклик;</a:t>
            </a:r>
          </a:p>
          <a:p>
            <a:r>
              <a:rPr lang="ru-RU" altLang="ja-JP" sz="2800"/>
              <a:t>3.  Сейсо — тозалик;</a:t>
            </a:r>
          </a:p>
          <a:p>
            <a:r>
              <a:rPr lang="ru-RU" altLang="ja-JP" sz="2800"/>
              <a:t>4.  Сейкец — ахло</a:t>
            </a:r>
            <a:r>
              <a:rPr lang="uz-Cyrl-UZ" altLang="ja-JP" sz="2800"/>
              <a:t>қ</a:t>
            </a:r>
            <a:r>
              <a:rPr lang="ru-RU" altLang="ja-JP" sz="2800"/>
              <a:t>;</a:t>
            </a:r>
          </a:p>
          <a:p>
            <a:r>
              <a:rPr lang="ru-RU" altLang="ja-JP" sz="2800"/>
              <a:t>5.  Ситукс — интизом;</a:t>
            </a:r>
          </a:p>
          <a:p>
            <a:r>
              <a:rPr lang="ru-RU" altLang="ja-JP" sz="2800"/>
              <a:t>6.  Илмий — амалий ишлар ва ихтирочиликни ра</a:t>
            </a:r>
            <a:r>
              <a:rPr lang="uz-Cyrl-UZ" altLang="ja-JP" sz="2800"/>
              <a:t>ғ</a:t>
            </a:r>
            <a:r>
              <a:rPr lang="ru-RU" altLang="ja-JP" sz="2800"/>
              <a:t>батлантириш;</a:t>
            </a:r>
          </a:p>
          <a:p>
            <a:r>
              <a:rPr lang="ru-RU" altLang="ja-JP" sz="2800"/>
              <a:t>7.  Макрои</a:t>
            </a:r>
            <a:r>
              <a:rPr lang="uz-Cyrl-UZ" altLang="ja-JP" sz="2800"/>
              <a:t>қт</a:t>
            </a:r>
            <a:r>
              <a:rPr lang="ru-RU" altLang="ja-JP" sz="2800"/>
              <a:t>исодиёт   ми</a:t>
            </a:r>
            <a:r>
              <a:rPr lang="uz-Cyrl-UZ" altLang="ja-JP" sz="2800"/>
              <a:t>қ</a:t>
            </a:r>
            <a:r>
              <a:rPr lang="ru-RU" altLang="ja-JP" sz="2800"/>
              <a:t>ёсида  «ма</a:t>
            </a:r>
            <a:r>
              <a:rPr lang="uz-Cyrl-UZ" altLang="ja-JP" sz="2800"/>
              <a:t>қ</a:t>
            </a:r>
            <a:r>
              <a:rPr lang="ru-RU" altLang="ja-JP" sz="2800"/>
              <a:t>бул  бизнес»  режасини ишлаб чи</a:t>
            </a:r>
            <a:r>
              <a:rPr lang="uz-Cyrl-UZ" altLang="ja-JP" sz="2800"/>
              <a:t>қ</a:t>
            </a:r>
            <a:r>
              <a:rPr lang="ru-RU" altLang="ja-JP" sz="2800"/>
              <a:t>ариш;</a:t>
            </a:r>
          </a:p>
          <a:p>
            <a:r>
              <a:rPr lang="ru-RU" altLang="ja-JP" sz="2800"/>
              <a:t>8.  Хар ойда тузиладиган бухгалтерия хисоби;</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2"/>
          <p:cNvSpPr>
            <a:spLocks noGrp="1" noChangeArrowheads="1"/>
          </p:cNvSpPr>
          <p:nvPr>
            <p:ph type="title"/>
          </p:nvPr>
        </p:nvSpPr>
        <p:spPr>
          <a:xfrm>
            <a:off x="457200" y="277813"/>
            <a:ext cx="8229600" cy="103187"/>
          </a:xfrm>
        </p:spPr>
        <p:txBody>
          <a:bodyPr/>
          <a:lstStyle/>
          <a:p>
            <a:endParaRPr lang="ru-RU" sz="4000"/>
          </a:p>
        </p:txBody>
      </p:sp>
      <p:sp>
        <p:nvSpPr>
          <p:cNvPr id="205827" name="Rectangle 3"/>
          <p:cNvSpPr>
            <a:spLocks noGrp="1" noChangeArrowheads="1"/>
          </p:cNvSpPr>
          <p:nvPr>
            <p:ph type="body" idx="1"/>
          </p:nvPr>
        </p:nvSpPr>
        <p:spPr>
          <a:xfrm>
            <a:off x="0" y="457200"/>
            <a:ext cx="9144000" cy="6400800"/>
          </a:xfrm>
        </p:spPr>
        <p:txBody>
          <a:bodyPr/>
          <a:lstStyle/>
          <a:p>
            <a:pPr>
              <a:lnSpc>
                <a:spcPct val="90000"/>
              </a:lnSpc>
            </a:pPr>
            <a:r>
              <a:rPr lang="ru-RU" altLang="ja-JP" sz="2800"/>
              <a:t>9.  «Т</a:t>
            </a:r>
            <a:r>
              <a:rPr lang="uz-Cyrl-UZ" altLang="ja-JP" sz="2800"/>
              <a:t>о</a:t>
            </a:r>
            <a:r>
              <a:rPr lang="ru-RU" altLang="ja-JP" sz="2800"/>
              <a:t>вар ва хизматнинг </a:t>
            </a:r>
            <a:r>
              <a:rPr lang="uz-Cyrl-UZ" altLang="ja-JP" sz="2800"/>
              <a:t>ў</a:t>
            </a:r>
            <a:r>
              <a:rPr lang="ru-RU" altLang="ja-JP" sz="2800"/>
              <a:t>зи-</a:t>
            </a:r>
            <a:r>
              <a:rPr lang="uz-Cyrl-UZ" altLang="ja-JP" sz="2800"/>
              <a:t>ў</a:t>
            </a:r>
            <a:r>
              <a:rPr lang="ru-RU" altLang="ja-JP" sz="2800"/>
              <a:t>зи учун гапирсин» шиори;</a:t>
            </a:r>
          </a:p>
          <a:p>
            <a:pPr>
              <a:lnSpc>
                <a:spcPct val="90000"/>
              </a:lnSpc>
            </a:pPr>
            <a:r>
              <a:rPr lang="ru-RU" altLang="ja-JP" sz="2800"/>
              <a:t>10. Япон халкининг ме</a:t>
            </a:r>
            <a:r>
              <a:rPr lang="uz-Cyrl-UZ" altLang="ja-JP" sz="2800"/>
              <a:t>ҳ</a:t>
            </a:r>
            <a:r>
              <a:rPr lang="ru-RU" altLang="ja-JP" sz="2800"/>
              <a:t>натсеварлиги, у ерда ме</a:t>
            </a:r>
            <a:r>
              <a:rPr lang="uz-Cyrl-UZ" altLang="ja-JP" sz="2800"/>
              <a:t>ҳ</a:t>
            </a:r>
            <a:r>
              <a:rPr lang="ru-RU" altLang="ja-JP" sz="2800"/>
              <a:t>нат таътили муддати асосан бир хафтадан ошмаслигига </a:t>
            </a:r>
            <a:r>
              <a:rPr lang="uz-Cyrl-UZ" altLang="ja-JP" sz="2800"/>
              <a:t>қ</a:t>
            </a:r>
            <a:r>
              <a:rPr lang="ru-RU" altLang="ja-JP" sz="2800"/>
              <a:t>арамасдан, ходимлар дам олишга шошилмайдилар;</a:t>
            </a:r>
          </a:p>
          <a:p>
            <a:pPr>
              <a:lnSpc>
                <a:spcPct val="90000"/>
              </a:lnSpc>
            </a:pPr>
            <a:r>
              <a:rPr lang="uz-Cyrl-UZ" altLang="ja-JP" sz="2800"/>
              <a:t>11</a:t>
            </a:r>
            <a:r>
              <a:rPr lang="ru-RU" altLang="ja-JP" sz="2800"/>
              <a:t>. Япон ишчиларига ёшликдан бошлаб, бирор фирмага мансублик учун фахрланиш </a:t>
            </a:r>
            <a:r>
              <a:rPr lang="uz-Cyrl-UZ" altLang="ja-JP" sz="2800"/>
              <a:t>х</a:t>
            </a:r>
            <a:r>
              <a:rPr lang="ru-RU" altLang="ja-JP" sz="2800"/>
              <a:t>ис-туй</a:t>
            </a:r>
            <a:r>
              <a:rPr lang="uz-Cyrl-UZ" altLang="ja-JP" sz="2800"/>
              <a:t>ғ</a:t>
            </a:r>
            <a:r>
              <a:rPr lang="ru-RU" altLang="ja-JP" sz="2800"/>
              <a:t>уси сингдирилади. Шу сабабли улар </a:t>
            </a:r>
            <a:r>
              <a:rPr lang="uz-Cyrl-UZ" altLang="ja-JP" sz="2800"/>
              <a:t>ў</a:t>
            </a:r>
            <a:r>
              <a:rPr lang="ru-RU" altLang="ja-JP" sz="2800"/>
              <a:t>з фирмаларининг шон-шухрати учун билим ва истеъдодларини аямайдилар;</a:t>
            </a:r>
          </a:p>
          <a:p>
            <a:pPr>
              <a:lnSpc>
                <a:spcPct val="90000"/>
              </a:lnSpc>
            </a:pPr>
            <a:r>
              <a:rPr lang="ru-RU" altLang="ja-JP" sz="2800"/>
              <a:t>12.  Хозирдан  келажагини яратаётган  фирмалар жуда хам к</a:t>
            </a:r>
            <a:r>
              <a:rPr lang="uz-Cyrl-UZ" altLang="ja-JP" sz="2800"/>
              <a:t>ў</a:t>
            </a:r>
            <a:r>
              <a:rPr lang="ru-RU" altLang="ja-JP" sz="2800"/>
              <a:t>п (</a:t>
            </a:r>
            <a:r>
              <a:rPr lang="en-US" altLang="ja-JP" sz="2800">
                <a:ea typeface="ＭＳ Ｐゴシック" charset="-128"/>
              </a:rPr>
              <a:t>Panasonic</a:t>
            </a:r>
            <a:r>
              <a:rPr lang="ru-RU" altLang="ja-JP" sz="2800"/>
              <a:t>);</a:t>
            </a:r>
          </a:p>
          <a:p>
            <a:pPr>
              <a:lnSpc>
                <a:spcPct val="90000"/>
              </a:lnSpc>
            </a:pPr>
            <a:r>
              <a:rPr lang="ru-RU" altLang="ja-JP" sz="2800"/>
              <a:t>13.  Мамлакатнинг   интелектуап   сало</a:t>
            </a:r>
            <a:r>
              <a:rPr lang="uz-Cyrl-UZ" altLang="ja-JP" sz="2800"/>
              <a:t>ҳ</a:t>
            </a:r>
            <a:r>
              <a:rPr lang="ru-RU" altLang="ja-JP" sz="2800"/>
              <a:t>иятини   давлатнинг биринчи бойлиги деб </a:t>
            </a:r>
            <a:r>
              <a:rPr lang="uz-Cyrl-UZ" altLang="ja-JP" sz="2800"/>
              <a:t>қ</a:t>
            </a:r>
            <a:r>
              <a:rPr lang="ru-RU" altLang="ja-JP" sz="2800"/>
              <a:t>араш.</a:t>
            </a:r>
            <a:endParaRPr lang="ru-RU" sz="2800"/>
          </a:p>
          <a:p>
            <a:pPr>
              <a:lnSpc>
                <a:spcPct val="90000"/>
              </a:lnSpc>
            </a:pPr>
            <a:endParaRPr lang="ru-RU" sz="2800"/>
          </a:p>
          <a:p>
            <a:pPr>
              <a:lnSpc>
                <a:spcPct val="90000"/>
              </a:lnSpc>
            </a:pPr>
            <a:endParaRPr lang="ru-RU" sz="280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ChangeArrowheads="1"/>
          </p:cNvSpPr>
          <p:nvPr>
            <p:ph type="title"/>
          </p:nvPr>
        </p:nvSpPr>
        <p:spPr/>
        <p:txBody>
          <a:bodyPr/>
          <a:lstStyle/>
          <a:p>
            <a:r>
              <a:rPr lang="ru-RU" altLang="ja-JP"/>
              <a:t>Су</a:t>
            </a:r>
            <a:r>
              <a:rPr lang="uz-Cyrl-UZ" altLang="ja-JP"/>
              <a:t>ғ</a:t>
            </a:r>
            <a:r>
              <a:rPr lang="ru-RU" altLang="ja-JP"/>
              <a:t>урта</a:t>
            </a:r>
            <a:endParaRPr lang="ru-RU"/>
          </a:p>
        </p:txBody>
      </p:sp>
      <p:sp>
        <p:nvSpPr>
          <p:cNvPr id="178179" name="Rectangle 3"/>
          <p:cNvSpPr>
            <a:spLocks noGrp="1" noChangeArrowheads="1"/>
          </p:cNvSpPr>
          <p:nvPr>
            <p:ph type="body" idx="1"/>
          </p:nvPr>
        </p:nvSpPr>
        <p:spPr/>
        <p:txBody>
          <a:bodyPr/>
          <a:lstStyle/>
          <a:p>
            <a:pPr>
              <a:lnSpc>
                <a:spcPct val="80000"/>
              </a:lnSpc>
            </a:pPr>
            <a:r>
              <a:rPr lang="ru-RU" altLang="ja-JP" sz="2000" dirty="0" err="1"/>
              <a:t>Сугурта</a:t>
            </a:r>
            <a:r>
              <a:rPr lang="ru-RU" altLang="ja-JP" sz="2000" dirty="0"/>
              <a:t> </a:t>
            </a:r>
            <a:r>
              <a:rPr lang="ru-RU" altLang="ja-JP" sz="2000" dirty="0" err="1"/>
              <a:t>ижтимоий</a:t>
            </a:r>
            <a:r>
              <a:rPr lang="ru-RU" altLang="ja-JP" sz="2000" dirty="0"/>
              <a:t> </a:t>
            </a:r>
            <a:r>
              <a:rPr lang="ru-RU" altLang="ja-JP" sz="2000" dirty="0" err="1"/>
              <a:t>муносабатлар</a:t>
            </a:r>
            <a:r>
              <a:rPr lang="ru-RU" altLang="ja-JP" sz="2000" dirty="0"/>
              <a:t> </a:t>
            </a:r>
            <a:r>
              <a:rPr lang="ru-RU" altLang="ja-JP" sz="2000" dirty="0" err="1"/>
              <a:t>тарихий</a:t>
            </a:r>
            <a:r>
              <a:rPr lang="ru-RU" altLang="ja-JP" sz="2000" dirty="0"/>
              <a:t> кате гори ял </a:t>
            </a:r>
            <a:r>
              <a:rPr lang="ru-RU" altLang="ja-JP" sz="2000" dirty="0" err="1"/>
              <a:t>аридан</a:t>
            </a:r>
            <a:r>
              <a:rPr lang="ru-RU" altLang="ja-JP" sz="2000" dirty="0"/>
              <a:t> </a:t>
            </a:r>
            <a:r>
              <a:rPr lang="ru-RU" altLang="ja-JP" sz="2000" dirty="0" err="1"/>
              <a:t>биридир</a:t>
            </a:r>
            <a:r>
              <a:rPr lang="ru-RU" altLang="ja-JP" sz="2000" dirty="0"/>
              <a:t>. У </a:t>
            </a:r>
            <a:r>
              <a:rPr lang="ru-RU" altLang="ja-JP" sz="2000" dirty="0" err="1"/>
              <a:t>жамият</a:t>
            </a:r>
            <a:r>
              <a:rPr lang="ru-RU" altLang="ja-JP" sz="2000" dirty="0"/>
              <a:t> </a:t>
            </a:r>
            <a:r>
              <a:rPr lang="ru-RU" altLang="ja-JP" sz="2000" dirty="0" err="1"/>
              <a:t>курилишининг</a:t>
            </a:r>
            <a:r>
              <a:rPr lang="ru-RU" altLang="ja-JP" sz="2000" dirty="0"/>
              <a:t> </a:t>
            </a:r>
            <a:r>
              <a:rPr lang="ru-RU" altLang="ja-JP" sz="2000" dirty="0" err="1"/>
              <a:t>илк</a:t>
            </a:r>
            <a:r>
              <a:rPr lang="ru-RU" altLang="ja-JP" sz="2000" dirty="0"/>
              <a:t> </a:t>
            </a:r>
            <a:r>
              <a:rPr lang="ru-RU" altLang="ja-JP" sz="2000" dirty="0" err="1"/>
              <a:t>даврларидан</a:t>
            </a:r>
            <a:r>
              <a:rPr lang="ru-RU" altLang="ja-JP" sz="2000" dirty="0"/>
              <a:t> </a:t>
            </a:r>
            <a:r>
              <a:rPr lang="ru-RU" altLang="ja-JP" sz="2000" dirty="0" err="1"/>
              <a:t>юзага</a:t>
            </a:r>
            <a:r>
              <a:rPr lang="ru-RU" altLang="ja-JP" sz="2000" dirty="0"/>
              <a:t> </a:t>
            </a:r>
            <a:r>
              <a:rPr lang="ru-RU" altLang="ja-JP" sz="2000" dirty="0" err="1" smtClean="0"/>
              <a:t>келиб</a:t>
            </a:r>
            <a:r>
              <a:rPr lang="ru-RU" altLang="ja-JP" sz="2000" dirty="0"/>
              <a:t>, </a:t>
            </a:r>
            <a:r>
              <a:rPr lang="ru-RU" altLang="ja-JP" sz="2000" dirty="0" err="1"/>
              <a:t>аста-секин</a:t>
            </a:r>
            <a:r>
              <a:rPr lang="ru-RU" altLang="ja-JP" sz="2000" dirty="0"/>
              <a:t> </a:t>
            </a:r>
            <a:r>
              <a:rPr lang="ru-RU" altLang="ja-JP" sz="2000" dirty="0" err="1"/>
              <a:t>ижтимоий</a:t>
            </a:r>
            <a:r>
              <a:rPr lang="ru-RU" altLang="ja-JP" sz="2000" dirty="0"/>
              <a:t> </a:t>
            </a:r>
            <a:r>
              <a:rPr lang="ru-RU" altLang="ja-JP" sz="2000" dirty="0" err="1"/>
              <a:t>ишлаб</a:t>
            </a:r>
            <a:r>
              <a:rPr lang="ru-RU" altLang="ja-JP" sz="2000" dirty="0"/>
              <a:t> </a:t>
            </a:r>
            <a:r>
              <a:rPr lang="ru-RU" altLang="ja-JP" sz="2000" dirty="0" err="1"/>
              <a:t>чикаришнинг</a:t>
            </a:r>
            <a:r>
              <a:rPr lang="ru-RU" altLang="ja-JP" sz="2000" dirty="0"/>
              <a:t> </a:t>
            </a:r>
            <a:r>
              <a:rPr lang="ru-RU" altLang="ja-JP" sz="2000" dirty="0" err="1"/>
              <a:t>ажралмас</a:t>
            </a:r>
            <a:r>
              <a:rPr lang="ru-RU" altLang="ja-JP" sz="2000" dirty="0"/>
              <a:t> </a:t>
            </a:r>
            <a:r>
              <a:rPr lang="ru-RU" altLang="ja-JP" sz="2000" dirty="0" smtClean="0"/>
              <a:t> </a:t>
            </a:r>
            <a:r>
              <a:rPr lang="ru-RU" altLang="ja-JP" sz="2000" dirty="0" err="1" smtClean="0"/>
              <a:t>хамрохига</a:t>
            </a:r>
            <a:r>
              <a:rPr lang="ru-RU" altLang="ja-JP" sz="2000" dirty="0" smtClean="0"/>
              <a:t> </a:t>
            </a:r>
            <a:r>
              <a:rPr lang="ru-RU" altLang="ja-JP" sz="2000" dirty="0" err="1"/>
              <a:t>айланди</a:t>
            </a:r>
            <a:r>
              <a:rPr lang="ru-RU" altLang="ja-JP" sz="2000" dirty="0"/>
              <a:t>. </a:t>
            </a:r>
            <a:r>
              <a:rPr lang="ru-RU" altLang="ja-JP" sz="2000" dirty="0" err="1"/>
              <a:t>Сурурта</a:t>
            </a:r>
            <a:r>
              <a:rPr lang="ru-RU" altLang="ja-JP" sz="2000" dirty="0"/>
              <a:t> </a:t>
            </a:r>
            <a:r>
              <a:rPr lang="ru-RU" altLang="ja-JP" sz="2000" dirty="0" err="1"/>
              <a:t>иборасининг</a:t>
            </a:r>
            <a:r>
              <a:rPr lang="ru-RU" altLang="ja-JP" sz="2000" dirty="0"/>
              <a:t> </a:t>
            </a:r>
            <a:r>
              <a:rPr lang="ru-RU" altLang="ja-JP" sz="2000" dirty="0" err="1"/>
              <a:t>бирламчи</a:t>
            </a:r>
            <a:r>
              <a:rPr lang="ru-RU" altLang="ja-JP" sz="2000" dirty="0"/>
              <a:t> </a:t>
            </a:r>
            <a:r>
              <a:rPr lang="ru-RU" altLang="ja-JP" sz="2000" dirty="0" err="1"/>
              <a:t>маъноси</a:t>
            </a:r>
            <a:r>
              <a:rPr lang="ru-RU" altLang="ja-JP" sz="2000" dirty="0"/>
              <a:t> «</a:t>
            </a:r>
            <a:r>
              <a:rPr lang="ru-RU" altLang="ja-JP" sz="2000" dirty="0" err="1"/>
              <a:t>куркув</a:t>
            </a:r>
            <a:r>
              <a:rPr lang="ru-RU" altLang="ja-JP" sz="2000" dirty="0"/>
              <a:t>» («страх») </a:t>
            </a:r>
            <a:r>
              <a:rPr lang="ru-RU" altLang="ja-JP" sz="2000" dirty="0" err="1"/>
              <a:t>сузи</a:t>
            </a:r>
            <a:r>
              <a:rPr lang="ru-RU" altLang="ja-JP" sz="2000" dirty="0"/>
              <a:t> </a:t>
            </a:r>
            <a:r>
              <a:rPr lang="ru-RU" altLang="ja-JP" sz="2000" dirty="0" err="1"/>
              <a:t>билан</a:t>
            </a:r>
            <a:r>
              <a:rPr lang="ru-RU" altLang="ja-JP" sz="2000" dirty="0"/>
              <a:t> </a:t>
            </a:r>
            <a:r>
              <a:rPr lang="ru-RU" altLang="ja-JP" sz="2000" dirty="0" err="1"/>
              <a:t>богликдир</a:t>
            </a:r>
            <a:r>
              <a:rPr lang="ru-RU" altLang="ja-JP" sz="2000" dirty="0"/>
              <a:t>. </a:t>
            </a:r>
            <a:r>
              <a:rPr lang="ru-RU" altLang="ja-JP" sz="2000" dirty="0" err="1"/>
              <a:t>Мулк</a:t>
            </a:r>
            <a:r>
              <a:rPr lang="ru-RU" altLang="ja-JP" sz="2000" dirty="0"/>
              <a:t> </a:t>
            </a:r>
            <a:r>
              <a:rPr lang="ru-RU" altLang="ja-JP" sz="2000" dirty="0" err="1"/>
              <a:t>эгалари</a:t>
            </a:r>
            <a:r>
              <a:rPr lang="ru-RU" altLang="ja-JP" sz="2000" dirty="0"/>
              <a:t> </a:t>
            </a:r>
            <a:r>
              <a:rPr lang="ru-RU" altLang="ja-JP" sz="2000" dirty="0" err="1"/>
              <a:t>бир-бирлари</a:t>
            </a:r>
            <a:r>
              <a:rPr lang="ru-RU" altLang="ja-JP" sz="2000" dirty="0"/>
              <a:t> </a:t>
            </a:r>
            <a:r>
              <a:rPr lang="ru-RU" altLang="ja-JP" sz="2000" dirty="0" err="1"/>
              <a:t>билан</a:t>
            </a:r>
            <a:r>
              <a:rPr lang="ru-RU" altLang="ja-JP" sz="2000" dirty="0"/>
              <a:t> </a:t>
            </a:r>
            <a:r>
              <a:rPr lang="ru-RU" altLang="ja-JP" sz="2000" dirty="0" err="1"/>
              <a:t>ишлаб</a:t>
            </a:r>
            <a:r>
              <a:rPr lang="ru-RU" altLang="ja-JP" sz="2000" dirty="0"/>
              <a:t> </a:t>
            </a:r>
            <a:r>
              <a:rPr lang="ru-RU" altLang="ja-JP" sz="2000" dirty="0" err="1"/>
              <a:t>чикариш</a:t>
            </a:r>
            <a:r>
              <a:rPr lang="ru-RU" altLang="ja-JP" sz="2000" dirty="0"/>
              <a:t> </a:t>
            </a:r>
            <a:r>
              <a:rPr lang="ru-RU" altLang="ja-JP" sz="2000" dirty="0" err="1"/>
              <a:t>муносабатлари</a:t>
            </a:r>
            <a:r>
              <a:rPr lang="ru-RU" altLang="ja-JP" sz="2000" dirty="0"/>
              <a:t> га </a:t>
            </a:r>
            <a:r>
              <a:rPr lang="ru-RU" altLang="ja-JP" sz="2000" dirty="0" err="1"/>
              <a:t>киришар</a:t>
            </a:r>
            <a:r>
              <a:rPr lang="ru-RU" altLang="ja-JP" sz="2000" dirty="0"/>
              <a:t> </a:t>
            </a:r>
            <a:r>
              <a:rPr lang="ru-RU" altLang="ja-JP" sz="2000" dirty="0" err="1"/>
              <a:t>эканлар</a:t>
            </a:r>
            <a:r>
              <a:rPr lang="ru-RU" altLang="ja-JP" sz="2000" dirty="0"/>
              <a:t>, </a:t>
            </a:r>
            <a:r>
              <a:rPr lang="ru-RU" altLang="ja-JP" sz="2000" dirty="0" err="1"/>
              <a:t>мулкининг</a:t>
            </a:r>
            <a:r>
              <a:rPr lang="ru-RU" altLang="ja-JP" sz="2000" dirty="0"/>
              <a:t> </a:t>
            </a:r>
            <a:r>
              <a:rPr lang="ru-RU" altLang="ja-JP" sz="2000" dirty="0" err="1"/>
              <a:t>сакланишига</a:t>
            </a:r>
            <a:r>
              <a:rPr lang="ru-RU" altLang="ja-JP" sz="2000" dirty="0"/>
              <a:t>, </a:t>
            </a:r>
            <a:r>
              <a:rPr lang="ru-RU" altLang="ja-JP" sz="2000" dirty="0" err="1"/>
              <a:t>табиий</a:t>
            </a:r>
            <a:r>
              <a:rPr lang="ru-RU" altLang="ja-JP" sz="2000" dirty="0"/>
              <a:t> </a:t>
            </a:r>
            <a:r>
              <a:rPr lang="ru-RU" altLang="ja-JP" sz="2000" dirty="0" err="1"/>
              <a:t>офатлар</a:t>
            </a:r>
            <a:r>
              <a:rPr lang="ru-RU" altLang="ja-JP" sz="2000" dirty="0"/>
              <a:t>, </a:t>
            </a:r>
            <a:r>
              <a:rPr lang="ru-RU" altLang="ja-JP" sz="2000" dirty="0" err="1"/>
              <a:t>ёнгин</a:t>
            </a:r>
            <a:r>
              <a:rPr lang="ru-RU" altLang="ja-JP" sz="2000" dirty="0"/>
              <a:t>, </a:t>
            </a:r>
            <a:r>
              <a:rPr lang="ru-RU" altLang="ja-JP" sz="2000" dirty="0" err="1"/>
              <a:t>Угирлик</a:t>
            </a:r>
            <a:r>
              <a:rPr lang="ru-RU" altLang="ja-JP" sz="2000" dirty="0"/>
              <a:t> </a:t>
            </a:r>
            <a:r>
              <a:rPr lang="ru-RU" altLang="ja-JP" sz="2000" dirty="0" err="1"/>
              <a:t>ва</a:t>
            </a:r>
            <a:r>
              <a:rPr lang="ru-RU" altLang="ja-JP" sz="2000" dirty="0"/>
              <a:t> </a:t>
            </a:r>
            <a:r>
              <a:rPr lang="ru-RU" altLang="ja-JP" sz="2000" dirty="0" err="1"/>
              <a:t>иктисодий</a:t>
            </a:r>
            <a:r>
              <a:rPr lang="ru-RU" altLang="ja-JP" sz="2000" dirty="0"/>
              <a:t> </a:t>
            </a:r>
            <a:r>
              <a:rPr lang="ru-RU" altLang="ja-JP" sz="2000" dirty="0" err="1"/>
              <a:t>хаётнинг</a:t>
            </a:r>
            <a:r>
              <a:rPr lang="ru-RU" altLang="ja-JP" sz="2000" dirty="0"/>
              <a:t> </a:t>
            </a:r>
            <a:r>
              <a:rPr lang="ru-RU" altLang="ja-JP" sz="2000" dirty="0" err="1"/>
              <a:t>бошка</a:t>
            </a:r>
            <a:r>
              <a:rPr lang="ru-RU" altLang="ja-JP" sz="2000" dirty="0"/>
              <a:t> </a:t>
            </a:r>
            <a:r>
              <a:rPr lang="ru-RU" altLang="ja-JP" sz="2000" dirty="0" err="1"/>
              <a:t>кузда</a:t>
            </a:r>
            <a:r>
              <a:rPr lang="ru-RU" altLang="ja-JP" sz="2000" dirty="0"/>
              <a:t> </a:t>
            </a:r>
            <a:r>
              <a:rPr lang="ru-RU" altLang="ja-JP" sz="2000" dirty="0" err="1"/>
              <a:t>тутилмаган</a:t>
            </a:r>
            <a:r>
              <a:rPr lang="ru-RU" altLang="ja-JP" sz="2000" dirty="0"/>
              <a:t> </a:t>
            </a:r>
            <a:r>
              <a:rPr lang="ru-RU" altLang="ja-JP" sz="2000" dirty="0" err="1"/>
              <a:t>хавф-хатарлари</a:t>
            </a:r>
            <a:r>
              <a:rPr lang="ru-RU" altLang="ja-JP" sz="2000" dirty="0"/>
              <a:t> </a:t>
            </a:r>
            <a:r>
              <a:rPr lang="ru-RU" altLang="ja-JP" sz="2000" dirty="0" err="1"/>
              <a:t>натижасида</a:t>
            </a:r>
            <a:r>
              <a:rPr lang="ru-RU" altLang="ja-JP" sz="2000" dirty="0"/>
              <a:t> </a:t>
            </a:r>
            <a:r>
              <a:rPr lang="ru-RU" altLang="ja-JP" sz="2000" dirty="0" err="1"/>
              <a:t>яксон</a:t>
            </a:r>
            <a:r>
              <a:rPr lang="ru-RU" altLang="ja-JP" sz="2000" dirty="0"/>
              <a:t> </a:t>
            </a:r>
            <a:r>
              <a:rPr lang="ru-RU" altLang="ja-JP" sz="2000" dirty="0" err="1"/>
              <a:t>булиши</a:t>
            </a:r>
            <a:r>
              <a:rPr lang="ru-RU" altLang="ja-JP" sz="2000" dirty="0"/>
              <a:t> </a:t>
            </a:r>
            <a:r>
              <a:rPr lang="ru-RU" altLang="ja-JP" sz="2000" dirty="0" err="1"/>
              <a:t>ёки</a:t>
            </a:r>
            <a:r>
              <a:rPr lang="ru-RU" altLang="ja-JP" sz="2000" dirty="0"/>
              <a:t> </a:t>
            </a:r>
            <a:r>
              <a:rPr lang="ru-RU" altLang="ja-JP" sz="2000" dirty="0" err="1"/>
              <a:t>йукртилишига</a:t>
            </a:r>
            <a:r>
              <a:rPr lang="ru-RU" altLang="ja-JP" sz="2000" dirty="0"/>
              <a:t> </a:t>
            </a:r>
            <a:r>
              <a:rPr lang="ru-RU" altLang="ja-JP" sz="2000" dirty="0" err="1"/>
              <a:t>нисба-тан</a:t>
            </a:r>
            <a:r>
              <a:rPr lang="ru-RU" altLang="ja-JP" sz="2000" dirty="0"/>
              <a:t> </a:t>
            </a:r>
            <a:r>
              <a:rPr lang="ru-RU" altLang="ja-JP" sz="2000" dirty="0" err="1"/>
              <a:t>куркув</a:t>
            </a:r>
            <a:r>
              <a:rPr lang="ru-RU" altLang="ja-JP" sz="2000" dirty="0"/>
              <a:t> </a:t>
            </a:r>
            <a:r>
              <a:rPr lang="ru-RU" altLang="ja-JP" sz="2000" dirty="0" err="1"/>
              <a:t>хис</a:t>
            </a:r>
            <a:r>
              <a:rPr lang="ru-RU" altLang="ja-JP" sz="2000" dirty="0"/>
              <a:t> </a:t>
            </a:r>
            <a:r>
              <a:rPr lang="ru-RU" altLang="ja-JP" sz="2000" dirty="0" err="1"/>
              <a:t>этганлар</a:t>
            </a:r>
            <a:r>
              <a:rPr lang="ru-RU" altLang="ja-JP" sz="2000" dirty="0"/>
              <a:t>.</a:t>
            </a:r>
          </a:p>
          <a:p>
            <a:pPr>
              <a:lnSpc>
                <a:spcPct val="80000"/>
              </a:lnSpc>
            </a:pPr>
            <a:r>
              <a:rPr lang="ru-RU" altLang="ja-JP" sz="2000" dirty="0" err="1"/>
              <a:t>Ижтимоий</a:t>
            </a:r>
            <a:r>
              <a:rPr lang="ru-RU" altLang="ja-JP" sz="2000" dirty="0"/>
              <a:t> </a:t>
            </a:r>
            <a:r>
              <a:rPr lang="ru-RU" altLang="ja-JP" sz="2000" dirty="0" err="1"/>
              <a:t>ишлаб</a:t>
            </a:r>
            <a:r>
              <a:rPr lang="ru-RU" altLang="ja-JP" sz="2000" dirty="0"/>
              <a:t> </a:t>
            </a:r>
            <a:r>
              <a:rPr lang="ru-RU" altLang="ja-JP" sz="2000" dirty="0" err="1"/>
              <a:t>чикаришнинг</a:t>
            </a:r>
            <a:r>
              <a:rPr lang="ru-RU" altLang="ja-JP" sz="2000" dirty="0"/>
              <a:t> </a:t>
            </a:r>
            <a:r>
              <a:rPr lang="ru-RU" altLang="ja-JP" sz="2000" dirty="0" err="1"/>
              <a:t>таваккалчилик</a:t>
            </a:r>
            <a:r>
              <a:rPr lang="ru-RU" altLang="ja-JP" sz="2000" dirty="0"/>
              <a:t> </a:t>
            </a:r>
            <a:r>
              <a:rPr lang="ru-RU" altLang="ja-JP" sz="2000" dirty="0" err="1"/>
              <a:t>характери</a:t>
            </a:r>
            <a:r>
              <a:rPr lang="ru-RU" altLang="ja-JP" sz="2000" dirty="0"/>
              <a:t> -</a:t>
            </a:r>
            <a:r>
              <a:rPr lang="ru-RU" altLang="ja-JP" sz="2000" dirty="0" err="1"/>
              <a:t>бу</a:t>
            </a:r>
            <a:r>
              <a:rPr lang="ru-RU" altLang="ja-JP" sz="2000" dirty="0"/>
              <a:t> </a:t>
            </a:r>
            <a:r>
              <a:rPr lang="ru-RU" altLang="ja-JP" sz="2000" dirty="0" err="1"/>
              <a:t>мулк</a:t>
            </a:r>
            <a:r>
              <a:rPr lang="ru-RU" altLang="ja-JP" sz="2000" dirty="0"/>
              <a:t> </a:t>
            </a:r>
            <a:r>
              <a:rPr lang="ru-RU" altLang="ja-JP" sz="2000" dirty="0" err="1"/>
              <a:t>эгаси</a:t>
            </a:r>
            <a:r>
              <a:rPr lang="ru-RU" altLang="ja-JP" sz="2000" dirty="0"/>
              <a:t> </a:t>
            </a:r>
            <a:r>
              <a:rPr lang="ru-RU" altLang="ja-JP" sz="2000" dirty="0" err="1"/>
              <a:t>ва</a:t>
            </a:r>
            <a:r>
              <a:rPr lang="ru-RU" altLang="ja-JP" sz="2000" dirty="0"/>
              <a:t> товар </a:t>
            </a:r>
            <a:r>
              <a:rPr lang="ru-RU" altLang="ja-JP" sz="2000" dirty="0" err="1"/>
              <a:t>ишлаб</a:t>
            </a:r>
            <a:r>
              <a:rPr lang="ru-RU" altLang="ja-JP" sz="2000" dirty="0"/>
              <a:t> </a:t>
            </a:r>
            <a:r>
              <a:rPr lang="ru-RU" altLang="ja-JP" sz="2000" dirty="0" err="1"/>
              <a:t>чикарувчининг</a:t>
            </a:r>
            <a:r>
              <a:rPr lang="ru-RU" altLang="ja-JP" sz="2000" dirty="0"/>
              <a:t> </a:t>
            </a:r>
            <a:r>
              <a:rPr lang="ru-RU" altLang="ja-JP" sz="2000" dirty="0" err="1"/>
              <a:t>моддий</a:t>
            </a:r>
            <a:r>
              <a:rPr lang="ru-RU" altLang="ja-JP" sz="2000" dirty="0"/>
              <a:t> </a:t>
            </a:r>
            <a:r>
              <a:rPr lang="ru-RU" altLang="ja-JP" sz="2000" dirty="0" err="1"/>
              <a:t>фаровон-лиги</a:t>
            </a:r>
            <a:r>
              <a:rPr lang="ru-RU" altLang="ja-JP" sz="2000" dirty="0"/>
              <a:t> </a:t>
            </a:r>
            <a:r>
              <a:rPr lang="ru-RU" altLang="ja-JP" sz="2000" dirty="0" err="1"/>
              <a:t>учун</a:t>
            </a:r>
            <a:r>
              <a:rPr lang="ru-RU" altLang="ja-JP" sz="2000" dirty="0"/>
              <a:t> </a:t>
            </a:r>
            <a:r>
              <a:rPr lang="ru-RU" altLang="ja-JP" sz="2000" dirty="0" err="1"/>
              <a:t>хавотирланишининг</a:t>
            </a:r>
            <a:r>
              <a:rPr lang="ru-RU" altLang="ja-JP" sz="2000" dirty="0"/>
              <a:t> </a:t>
            </a:r>
            <a:r>
              <a:rPr lang="ru-RU" altLang="ja-JP" sz="2000" dirty="0" err="1"/>
              <a:t>асосий</a:t>
            </a:r>
            <a:r>
              <a:rPr lang="ru-RU" altLang="ja-JP" sz="2000" dirty="0"/>
              <a:t> </a:t>
            </a:r>
            <a:r>
              <a:rPr lang="ru-RU" altLang="ja-JP" sz="2000" dirty="0" err="1"/>
              <a:t>сабабчисидир</a:t>
            </a:r>
            <a:r>
              <a:rPr lang="ru-RU" altLang="ja-JP" sz="2000" dirty="0"/>
              <a:t>. </a:t>
            </a:r>
            <a:r>
              <a:rPr lang="ru-RU" altLang="ja-JP" sz="2000" dirty="0" err="1"/>
              <a:t>Шу</a:t>
            </a:r>
            <a:r>
              <a:rPr lang="ru-RU" altLang="ja-JP" sz="2000" dirty="0"/>
              <a:t> </a:t>
            </a:r>
            <a:r>
              <a:rPr lang="ru-RU" altLang="ja-JP" sz="2000" dirty="0" err="1"/>
              <a:t>асос-да</a:t>
            </a:r>
            <a:r>
              <a:rPr lang="ru-RU" altLang="ja-JP" sz="2000" dirty="0"/>
              <a:t> </a:t>
            </a:r>
            <a:r>
              <a:rPr lang="ru-RU" altLang="ja-JP" sz="2000" dirty="0" err="1"/>
              <a:t>моддий</a:t>
            </a:r>
            <a:r>
              <a:rPr lang="ru-RU" altLang="ja-JP" sz="2000" dirty="0"/>
              <a:t> </a:t>
            </a:r>
            <a:r>
              <a:rPr lang="ru-RU" altLang="ja-JP" sz="2000" dirty="0" err="1"/>
              <a:t>зарарни</a:t>
            </a:r>
            <a:r>
              <a:rPr lang="ru-RU" altLang="ja-JP" sz="2000" dirty="0"/>
              <a:t> </a:t>
            </a:r>
            <a:r>
              <a:rPr lang="ru-RU" altLang="ja-JP" sz="2000" dirty="0" err="1"/>
              <a:t>манфаатдор</a:t>
            </a:r>
            <a:r>
              <a:rPr lang="ru-RU" altLang="ja-JP" sz="2000" dirty="0"/>
              <a:t> </a:t>
            </a:r>
            <a:r>
              <a:rPr lang="ru-RU" altLang="ja-JP" sz="2000" dirty="0" err="1"/>
              <a:t>мулк</a:t>
            </a:r>
            <a:r>
              <a:rPr lang="ru-RU" altLang="ja-JP" sz="2000" dirty="0"/>
              <a:t> </a:t>
            </a:r>
            <a:r>
              <a:rPr lang="ru-RU" altLang="ja-JP" sz="2000" dirty="0" err="1"/>
              <a:t>эгалари</a:t>
            </a:r>
            <a:r>
              <a:rPr lang="ru-RU" altLang="ja-JP" sz="2000" dirty="0"/>
              <a:t> </a:t>
            </a:r>
            <a:r>
              <a:rPr lang="ru-RU" altLang="ja-JP" sz="2000" dirty="0" err="1"/>
              <a:t>уртасида</a:t>
            </a:r>
            <a:r>
              <a:rPr lang="ru-RU" altLang="ja-JP" sz="2000" dirty="0"/>
              <a:t> </a:t>
            </a:r>
            <a:r>
              <a:rPr lang="ru-RU" altLang="ja-JP" sz="2000" dirty="0" err="1"/>
              <a:t>бирга-ликда</a:t>
            </a:r>
            <a:r>
              <a:rPr lang="ru-RU" altLang="ja-JP" sz="2000" dirty="0"/>
              <a:t> </a:t>
            </a:r>
            <a:r>
              <a:rPr lang="ru-RU" altLang="ja-JP" sz="2000" dirty="0" err="1"/>
              <a:t>крплаш</a:t>
            </a:r>
            <a:r>
              <a:rPr lang="ru-RU" altLang="ja-JP" sz="2000" dirty="0"/>
              <a:t> </a:t>
            </a:r>
            <a:r>
              <a:rPr lang="ru-RU" altLang="ja-JP" sz="2000" dirty="0" err="1"/>
              <a:t>гояси</a:t>
            </a:r>
            <a:r>
              <a:rPr lang="ru-RU" altLang="ja-JP" sz="2000" dirty="0"/>
              <a:t> </a:t>
            </a:r>
            <a:r>
              <a:rPr lang="ru-RU" altLang="ja-JP" sz="2000" dirty="0" err="1"/>
              <a:t>юзага</a:t>
            </a:r>
            <a:r>
              <a:rPr lang="ru-RU" altLang="ja-JP" sz="2000" dirty="0"/>
              <a:t> </a:t>
            </a:r>
            <a:r>
              <a:rPr lang="ru-RU" altLang="ja-JP" sz="2000" dirty="0" err="1"/>
              <a:t>келди</a:t>
            </a:r>
            <a:r>
              <a:rPr lang="ru-RU" altLang="ja-JP" sz="2000" dirty="0"/>
              <a:t>.</a:t>
            </a:r>
            <a:endParaRPr lang="ru-RU" sz="20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ChangeArrowheads="1"/>
          </p:cNvSpPr>
          <p:nvPr>
            <p:ph type="title"/>
          </p:nvPr>
        </p:nvSpPr>
        <p:spPr/>
        <p:txBody>
          <a:bodyPr/>
          <a:lstStyle/>
          <a:p>
            <a:endParaRPr lang="ru-RU"/>
          </a:p>
        </p:txBody>
      </p:sp>
      <p:sp>
        <p:nvSpPr>
          <p:cNvPr id="179203" name="Rectangle 3"/>
          <p:cNvSpPr>
            <a:spLocks noGrp="1" noChangeArrowheads="1"/>
          </p:cNvSpPr>
          <p:nvPr>
            <p:ph type="body" idx="1"/>
          </p:nvPr>
        </p:nvSpPr>
        <p:spPr/>
        <p:txBody>
          <a:bodyPr/>
          <a:lstStyle/>
          <a:p>
            <a:pPr>
              <a:lnSpc>
                <a:spcPct val="80000"/>
              </a:lnSpc>
            </a:pPr>
            <a:r>
              <a:rPr lang="ru-RU" altLang="ja-JP" sz="2400" dirty="0" err="1"/>
              <a:t>Суруртага</a:t>
            </a:r>
            <a:r>
              <a:rPr lang="ru-RU" altLang="ja-JP" sz="2400" dirty="0"/>
              <a:t> </a:t>
            </a:r>
            <a:r>
              <a:rPr lang="ru-RU" altLang="ja-JP" sz="2400" dirty="0" err="1"/>
              <a:t>тегишли</a:t>
            </a:r>
            <a:r>
              <a:rPr lang="ru-RU" altLang="ja-JP" sz="2400" dirty="0"/>
              <a:t> </a:t>
            </a:r>
            <a:r>
              <a:rPr lang="ru-RU" altLang="ja-JP" sz="2400" dirty="0" err="1"/>
              <a:t>булган</a:t>
            </a:r>
            <a:r>
              <a:rPr lang="ru-RU" altLang="ja-JP" sz="2400" dirty="0"/>
              <a:t> </a:t>
            </a:r>
            <a:r>
              <a:rPr lang="ru-RU" altLang="ja-JP" sz="2400" dirty="0" err="1"/>
              <a:t>кайта</a:t>
            </a:r>
            <a:r>
              <a:rPr lang="ru-RU" altLang="ja-JP" sz="2400" dirty="0"/>
              <a:t> </a:t>
            </a:r>
            <a:r>
              <a:rPr lang="ru-RU" altLang="ja-JP" sz="2400" dirty="0" err="1"/>
              <a:t>так.симлаш</a:t>
            </a:r>
            <a:r>
              <a:rPr lang="ru-RU" altLang="ja-JP" sz="2400" dirty="0"/>
              <a:t> </a:t>
            </a:r>
            <a:r>
              <a:rPr lang="ru-RU" altLang="ja-JP" sz="2400" dirty="0" err="1"/>
              <a:t>муносабатлари</a:t>
            </a:r>
            <a:r>
              <a:rPr lang="ru-RU" altLang="ja-JP" sz="2400" dirty="0"/>
              <a:t> </a:t>
            </a:r>
            <a:r>
              <a:rPr lang="ru-RU" altLang="ja-JP" sz="2400" dirty="0" err="1"/>
              <a:t>бир</a:t>
            </a:r>
            <a:r>
              <a:rPr lang="ru-RU" altLang="ja-JP" sz="2400" dirty="0"/>
              <a:t> </a:t>
            </a:r>
            <a:r>
              <a:rPr lang="ru-RU" altLang="ja-JP" sz="2400" dirty="0" err="1"/>
              <a:t>томондан</a:t>
            </a:r>
            <a:r>
              <a:rPr lang="ru-RU" altLang="ja-JP" sz="2400" dirty="0"/>
              <a:t> су гурта </a:t>
            </a:r>
            <a:r>
              <a:rPr lang="ru-RU" altLang="ja-JP" sz="2400" dirty="0" err="1"/>
              <a:t>фондини</a:t>
            </a:r>
            <a:r>
              <a:rPr lang="ru-RU" altLang="ja-JP" sz="2400" dirty="0"/>
              <a:t> </a:t>
            </a:r>
            <a:r>
              <a:rPr lang="ru-RU" altLang="ja-JP" sz="2400" dirty="0" err="1"/>
              <a:t>шакллантириш</a:t>
            </a:r>
            <a:r>
              <a:rPr lang="ru-RU" altLang="ja-JP" sz="2400" dirty="0"/>
              <a:t>, </a:t>
            </a:r>
            <a:r>
              <a:rPr lang="ru-RU" altLang="ja-JP" sz="2400" dirty="0" err="1"/>
              <a:t>иккинчи</a:t>
            </a:r>
            <a:r>
              <a:rPr lang="ru-RU" altLang="ja-JP" sz="2400" dirty="0"/>
              <a:t> </a:t>
            </a:r>
            <a:r>
              <a:rPr lang="ru-RU" altLang="ja-JP" sz="2400" dirty="0" err="1"/>
              <a:t>то-мондан</a:t>
            </a:r>
            <a:r>
              <a:rPr lang="ru-RU" altLang="ja-JP" sz="2400" dirty="0"/>
              <a:t> </a:t>
            </a:r>
            <a:r>
              <a:rPr lang="ru-RU" altLang="ja-JP" sz="2400" dirty="0" err="1"/>
              <a:t>шу</a:t>
            </a:r>
            <a:r>
              <a:rPr lang="ru-RU" altLang="ja-JP" sz="2400" dirty="0"/>
              <a:t> </a:t>
            </a:r>
            <a:r>
              <a:rPr lang="ru-RU" altLang="ja-JP" sz="2400" dirty="0" err="1"/>
              <a:t>фонддан</a:t>
            </a:r>
            <a:r>
              <a:rPr lang="ru-RU" altLang="ja-JP" sz="2400" dirty="0"/>
              <a:t> </a:t>
            </a:r>
            <a:r>
              <a:rPr lang="ru-RU" altLang="ja-JP" sz="2400" dirty="0" err="1"/>
              <a:t>сугурта</a:t>
            </a:r>
            <a:r>
              <a:rPr lang="ru-RU" altLang="ja-JP" sz="2400" dirty="0"/>
              <a:t> </a:t>
            </a:r>
            <a:r>
              <a:rPr lang="ru-RU" altLang="ja-JP" sz="2400" dirty="0" err="1"/>
              <a:t>катнашчиларининг</a:t>
            </a:r>
            <a:r>
              <a:rPr lang="ru-RU" altLang="ja-JP" sz="2400" dirty="0"/>
              <a:t> курган </a:t>
            </a:r>
            <a:r>
              <a:rPr lang="ru-RU" altLang="ja-JP" sz="2400" dirty="0" err="1"/>
              <a:t>зарари-ни</a:t>
            </a:r>
            <a:r>
              <a:rPr lang="ru-RU" altLang="ja-JP" sz="2400" dirty="0"/>
              <a:t> </a:t>
            </a:r>
            <a:r>
              <a:rPr lang="ru-RU" altLang="ja-JP" sz="2400" dirty="0" err="1"/>
              <a:t>к.оплаш</a:t>
            </a:r>
            <a:r>
              <a:rPr lang="ru-RU" altLang="ja-JP" sz="2400" dirty="0"/>
              <a:t> </a:t>
            </a:r>
            <a:r>
              <a:rPr lang="ru-RU" altLang="ja-JP" sz="2400" dirty="0" err="1"/>
              <a:t>билан</a:t>
            </a:r>
            <a:r>
              <a:rPr lang="ru-RU" altLang="ja-JP" sz="2400" dirty="0"/>
              <a:t> </a:t>
            </a:r>
            <a:r>
              <a:rPr lang="ru-RU" altLang="ja-JP" sz="2400" dirty="0" err="1"/>
              <a:t>богликдир</a:t>
            </a:r>
            <a:r>
              <a:rPr lang="ru-RU" altLang="ja-JP" sz="2400" dirty="0"/>
              <a:t>.</a:t>
            </a:r>
          </a:p>
          <a:p>
            <a:pPr>
              <a:lnSpc>
                <a:spcPct val="80000"/>
              </a:lnSpc>
            </a:pPr>
            <a:r>
              <a:rPr lang="ru-RU" altLang="ja-JP" sz="2400" dirty="0" err="1"/>
              <a:t>Сугурта</a:t>
            </a:r>
            <a:r>
              <a:rPr lang="ru-RU" altLang="ja-JP" sz="2400" dirty="0"/>
              <a:t> — </a:t>
            </a:r>
            <a:r>
              <a:rPr lang="ru-RU" altLang="ja-JP" sz="2400" dirty="0" err="1"/>
              <a:t>ишлаб</a:t>
            </a:r>
            <a:r>
              <a:rPr lang="ru-RU" altLang="ja-JP" sz="2400" dirty="0"/>
              <a:t> </a:t>
            </a:r>
            <a:r>
              <a:rPr lang="ru-RU" altLang="ja-JP" sz="2400" dirty="0" err="1"/>
              <a:t>чикариш</a:t>
            </a:r>
            <a:r>
              <a:rPr lang="ru-RU" altLang="ja-JP" sz="2400" dirty="0"/>
              <a:t> </a:t>
            </a:r>
            <a:r>
              <a:rPr lang="ru-RU" altLang="ja-JP" sz="2400" dirty="0" err="1"/>
              <a:t>муносабатларининг</a:t>
            </a:r>
            <a:r>
              <a:rPr lang="ru-RU" altLang="ja-JP" sz="2400" dirty="0"/>
              <a:t> </a:t>
            </a:r>
            <a:r>
              <a:rPr lang="ru-RU" altLang="ja-JP" sz="2400" dirty="0" err="1"/>
              <a:t>зарурий</a:t>
            </a:r>
            <a:r>
              <a:rPr lang="ru-RU" altLang="ja-JP" sz="2400" dirty="0"/>
              <a:t> </a:t>
            </a:r>
            <a:r>
              <a:rPr lang="ru-RU" altLang="ja-JP" sz="2400" dirty="0" err="1"/>
              <a:t>элемен-тидир</a:t>
            </a:r>
            <a:r>
              <a:rPr lang="ru-RU" altLang="ja-JP" sz="2400" dirty="0"/>
              <a:t>. У </a:t>
            </a:r>
            <a:r>
              <a:rPr lang="ru-RU" altLang="ja-JP" sz="2400" dirty="0" err="1"/>
              <a:t>ижтимоий</a:t>
            </a:r>
            <a:r>
              <a:rPr lang="ru-RU" altLang="ja-JP" sz="2400" dirty="0"/>
              <a:t> </a:t>
            </a:r>
            <a:r>
              <a:rPr lang="ru-RU" altLang="ja-JP" sz="2400" dirty="0" err="1"/>
              <a:t>ишлаб</a:t>
            </a:r>
            <a:r>
              <a:rPr lang="ru-RU" altLang="ja-JP" sz="2400" dirty="0"/>
              <a:t> </a:t>
            </a:r>
            <a:r>
              <a:rPr lang="ru-RU" altLang="ja-JP" sz="2400" dirty="0" err="1"/>
              <a:t>чик,ариш</a:t>
            </a:r>
            <a:r>
              <a:rPr lang="ru-RU" altLang="ja-JP" sz="2400" dirty="0"/>
              <a:t> </a:t>
            </a:r>
            <a:r>
              <a:rPr lang="ru-RU" altLang="ja-JP" sz="2400" dirty="0" err="1"/>
              <a:t>жараёнидаги</a:t>
            </a:r>
            <a:r>
              <a:rPr lang="ru-RU" altLang="ja-JP" sz="2400" dirty="0"/>
              <a:t> </a:t>
            </a:r>
            <a:r>
              <a:rPr lang="ru-RU" altLang="ja-JP" sz="2400" dirty="0" err="1"/>
              <a:t>моддий</a:t>
            </a:r>
            <a:r>
              <a:rPr lang="ru-RU" altLang="ja-JP" sz="2400" dirty="0"/>
              <a:t> </a:t>
            </a:r>
            <a:r>
              <a:rPr lang="ru-RU" altLang="ja-JP" sz="2400" dirty="0" err="1"/>
              <a:t>зарар­ларни</a:t>
            </a:r>
            <a:r>
              <a:rPr lang="ru-RU" altLang="ja-JP" sz="2400" dirty="0"/>
              <a:t> </a:t>
            </a:r>
            <a:r>
              <a:rPr lang="ru-RU" altLang="ja-JP" sz="2400" dirty="0" err="1"/>
              <a:t>крплаш</a:t>
            </a:r>
            <a:r>
              <a:rPr lang="ru-RU" altLang="ja-JP" sz="2400" dirty="0"/>
              <a:t> </a:t>
            </a:r>
            <a:r>
              <a:rPr lang="ru-RU" altLang="ja-JP" sz="2400" dirty="0" err="1"/>
              <a:t>билан</a:t>
            </a:r>
            <a:r>
              <a:rPr lang="ru-RU" altLang="ja-JP" sz="2400" dirty="0"/>
              <a:t> </a:t>
            </a:r>
            <a:r>
              <a:rPr lang="ru-RU" altLang="ja-JP" sz="2400" dirty="0" err="1"/>
              <a:t>богликдир</a:t>
            </a:r>
            <a:r>
              <a:rPr lang="ru-RU" altLang="ja-JP" sz="2400" dirty="0"/>
              <a:t>. </a:t>
            </a:r>
            <a:r>
              <a:rPr lang="ru-RU" altLang="ja-JP" sz="2400" dirty="0" err="1"/>
              <a:t>Нормал</a:t>
            </a:r>
            <a:r>
              <a:rPr lang="ru-RU" altLang="ja-JP" sz="2400" dirty="0"/>
              <a:t> </a:t>
            </a:r>
            <a:r>
              <a:rPr lang="ru-RU" altLang="ja-JP" sz="2400" dirty="0" err="1"/>
              <a:t>такрор</a:t>
            </a:r>
            <a:r>
              <a:rPr lang="ru-RU" altLang="ja-JP" sz="2400" dirty="0"/>
              <a:t> </a:t>
            </a:r>
            <a:r>
              <a:rPr lang="ru-RU" altLang="ja-JP" sz="2400" dirty="0" err="1"/>
              <a:t>ишлаб</a:t>
            </a:r>
            <a:r>
              <a:rPr lang="ru-RU" altLang="ja-JP" sz="2400" dirty="0"/>
              <a:t> </a:t>
            </a:r>
            <a:r>
              <a:rPr lang="ru-RU" altLang="ja-JP" sz="2400" dirty="0" err="1"/>
              <a:t>чикариш</a:t>
            </a:r>
            <a:r>
              <a:rPr lang="ru-RU" altLang="ja-JP" sz="2400" dirty="0"/>
              <a:t> </a:t>
            </a:r>
            <a:r>
              <a:rPr lang="ru-RU" altLang="ja-JP" sz="2400" dirty="0" err="1"/>
              <a:t>жараёнининг</a:t>
            </a:r>
            <a:r>
              <a:rPr lang="ru-RU" altLang="ja-JP" sz="2400" dirty="0"/>
              <a:t> </a:t>
            </a:r>
            <a:r>
              <a:rPr lang="ru-RU" altLang="ja-JP" sz="2400" dirty="0" err="1"/>
              <a:t>мух.им</a:t>
            </a:r>
            <a:r>
              <a:rPr lang="ru-RU" altLang="ja-JP" sz="2400" dirty="0"/>
              <a:t> </a:t>
            </a:r>
            <a:r>
              <a:rPr lang="ru-RU" altLang="ja-JP" sz="2400" dirty="0" err="1"/>
              <a:t>шарти</a:t>
            </a:r>
            <a:r>
              <a:rPr lang="ru-RU" altLang="ja-JP" sz="2400" dirty="0"/>
              <a:t> </a:t>
            </a:r>
            <a:r>
              <a:rPr lang="ru-RU" altLang="ja-JP" sz="2400" dirty="0" err="1"/>
              <a:t>унинг</a:t>
            </a:r>
            <a:r>
              <a:rPr lang="ru-RU" altLang="ja-JP" sz="2400" dirty="0"/>
              <a:t> </a:t>
            </a:r>
            <a:r>
              <a:rPr lang="ru-RU" altLang="ja-JP" sz="2400" dirty="0" err="1"/>
              <a:t>узлуксизлиги</a:t>
            </a:r>
            <a:r>
              <a:rPr lang="ru-RU" altLang="ja-JP" sz="2400" dirty="0"/>
              <a:t> </a:t>
            </a:r>
            <a:r>
              <a:rPr lang="ru-RU" altLang="ja-JP" sz="2400" dirty="0" err="1"/>
              <a:t>ва</a:t>
            </a:r>
            <a:r>
              <a:rPr lang="ru-RU" altLang="ja-JP" sz="2400" dirty="0"/>
              <a:t> </a:t>
            </a:r>
            <a:r>
              <a:rPr lang="ru-RU" altLang="ja-JP" sz="2400" dirty="0" err="1"/>
              <a:t>тухтовсизлиги</a:t>
            </a:r>
            <a:r>
              <a:rPr lang="ru-RU" altLang="ja-JP" sz="2400" dirty="0"/>
              <a:t> </a:t>
            </a:r>
            <a:r>
              <a:rPr lang="ru-RU" altLang="ja-JP" sz="2400" dirty="0" err="1"/>
              <a:t>х.исобланади</a:t>
            </a:r>
            <a:r>
              <a:rPr lang="ru-RU" altLang="ja-JP" sz="2400" dirty="0"/>
              <a:t>. </a:t>
            </a:r>
            <a:r>
              <a:rPr lang="ru-RU" altLang="ja-JP" sz="2400" dirty="0" err="1"/>
              <a:t>Ишлаб</a:t>
            </a:r>
            <a:r>
              <a:rPr lang="ru-RU" altLang="ja-JP" sz="2400" dirty="0"/>
              <a:t> </a:t>
            </a:r>
            <a:r>
              <a:rPr lang="ru-RU" altLang="ja-JP" sz="2400" dirty="0" err="1"/>
              <a:t>чикаришнинг</a:t>
            </a:r>
            <a:r>
              <a:rPr lang="ru-RU" altLang="ja-JP" sz="2400" dirty="0"/>
              <a:t> </a:t>
            </a:r>
            <a:r>
              <a:rPr lang="ru-RU" altLang="ja-JP" sz="2400" dirty="0" err="1"/>
              <a:t>доимий</a:t>
            </a:r>
            <a:r>
              <a:rPr lang="ru-RU" altLang="ja-JP" sz="2400" dirty="0"/>
              <a:t> </a:t>
            </a:r>
            <a:r>
              <a:rPr lang="ru-RU" altLang="ja-JP" sz="2400" dirty="0" err="1"/>
              <a:t>янгиланиб</a:t>
            </a:r>
            <a:r>
              <a:rPr lang="ru-RU" altLang="ja-JP" sz="2400" dirty="0"/>
              <a:t> </a:t>
            </a:r>
            <a:r>
              <a:rPr lang="ru-RU" altLang="ja-JP" sz="2400" dirty="0" err="1"/>
              <a:t>бориши</a:t>
            </a:r>
            <a:r>
              <a:rPr lang="ru-RU" altLang="ja-JP" sz="2400" dirty="0"/>
              <a:t> </a:t>
            </a:r>
            <a:r>
              <a:rPr lang="ru-RU" altLang="ja-JP" sz="2400" dirty="0" err="1"/>
              <a:t>ин­сонларнинг</a:t>
            </a:r>
            <a:r>
              <a:rPr lang="ru-RU" altLang="ja-JP" sz="2400" dirty="0"/>
              <a:t> </a:t>
            </a:r>
            <a:r>
              <a:rPr lang="ru-RU" altLang="ja-JP" sz="2400" dirty="0" err="1"/>
              <a:t>барча</a:t>
            </a:r>
            <a:r>
              <a:rPr lang="ru-RU" altLang="ja-JP" sz="2400" dirty="0"/>
              <a:t> </a:t>
            </a:r>
            <a:r>
              <a:rPr lang="ru-RU" altLang="ja-JP" sz="2400" dirty="0" err="1"/>
              <a:t>ижтимоий-иктисодий</a:t>
            </a:r>
            <a:r>
              <a:rPr lang="ru-RU" altLang="ja-JP" sz="2400" dirty="0"/>
              <a:t> </a:t>
            </a:r>
            <a:r>
              <a:rPr lang="ru-RU" altLang="ja-JP" sz="2400" dirty="0" err="1"/>
              <a:t>формацияларда</a:t>
            </a:r>
            <a:r>
              <a:rPr lang="ru-RU" altLang="ja-JP" sz="2400" dirty="0"/>
              <a:t>, </a:t>
            </a:r>
            <a:r>
              <a:rPr lang="ru-RU" altLang="ja-JP" sz="2400" dirty="0" err="1"/>
              <a:t>шу</a:t>
            </a:r>
            <a:r>
              <a:rPr lang="ru-RU" altLang="ja-JP" sz="2400" dirty="0"/>
              <a:t> </a:t>
            </a:r>
            <a:r>
              <a:rPr lang="ru-RU" altLang="ja-JP" sz="2400" dirty="0" err="1"/>
              <a:t>жум-ладан</a:t>
            </a:r>
            <a:r>
              <a:rPr lang="ru-RU" altLang="ja-JP" sz="2400" dirty="0"/>
              <a:t> </a:t>
            </a:r>
            <a:r>
              <a:rPr lang="ru-RU" altLang="ja-JP" sz="2400" dirty="0" err="1"/>
              <a:t>ривожланган</a:t>
            </a:r>
            <a:r>
              <a:rPr lang="ru-RU" altLang="ja-JP" sz="2400" dirty="0"/>
              <a:t> </a:t>
            </a:r>
            <a:r>
              <a:rPr lang="ru-RU" altLang="ja-JP" sz="2400" dirty="0" err="1"/>
              <a:t>жамиятда</a:t>
            </a:r>
            <a:r>
              <a:rPr lang="ru-RU" altLang="ja-JP" sz="2400" dirty="0"/>
              <a:t> \</a:t>
            </a:r>
            <a:r>
              <a:rPr lang="ru-RU" altLang="ja-JP" sz="2400" dirty="0" err="1"/>
              <a:t>ам</a:t>
            </a:r>
            <a:r>
              <a:rPr lang="ru-RU" altLang="ja-JP" sz="2400" dirty="0"/>
              <a:t> </a:t>
            </a:r>
            <a:r>
              <a:rPr lang="ru-RU" altLang="ja-JP" sz="2400" dirty="0" err="1"/>
              <a:t>мавжуд</a:t>
            </a:r>
            <a:r>
              <a:rPr lang="ru-RU" altLang="ja-JP" sz="2400" dirty="0"/>
              <a:t> </a:t>
            </a:r>
            <a:r>
              <a:rPr lang="ru-RU" altLang="ja-JP" sz="2400" dirty="0" err="1"/>
              <a:t>эхтиёжларини</a:t>
            </a:r>
            <a:r>
              <a:rPr lang="ru-RU" altLang="ja-JP" sz="2400" dirty="0"/>
              <a:t> </a:t>
            </a:r>
            <a:r>
              <a:rPr lang="ru-RU" altLang="ja-JP" sz="2400" dirty="0" err="1"/>
              <a:t>цондириш</a:t>
            </a:r>
            <a:r>
              <a:rPr lang="ru-RU" altLang="ja-JP" sz="2400" dirty="0"/>
              <a:t> </a:t>
            </a:r>
            <a:r>
              <a:rPr lang="ru-RU" altLang="ja-JP" sz="2400" dirty="0" err="1"/>
              <a:t>учун</a:t>
            </a:r>
            <a:r>
              <a:rPr lang="ru-RU" altLang="ja-JP" sz="2400" dirty="0"/>
              <a:t> </a:t>
            </a:r>
            <a:r>
              <a:rPr lang="ru-RU" altLang="ja-JP" sz="2400" dirty="0" err="1"/>
              <a:t>зарурдир</a:t>
            </a:r>
            <a:r>
              <a:rPr lang="ru-RU" altLang="ja-JP" sz="2400" dirty="0"/>
              <a:t>.</a:t>
            </a:r>
            <a:endParaRPr lang="ru-RU" sz="24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ChangeArrowheads="1"/>
          </p:cNvSpPr>
          <p:nvPr>
            <p:ph type="title"/>
          </p:nvPr>
        </p:nvSpPr>
        <p:spPr/>
        <p:txBody>
          <a:bodyPr/>
          <a:lstStyle/>
          <a:p>
            <a:endParaRPr lang="ru-RU"/>
          </a:p>
        </p:txBody>
      </p:sp>
      <p:sp>
        <p:nvSpPr>
          <p:cNvPr id="180227" name="Rectangle 3"/>
          <p:cNvSpPr>
            <a:spLocks noGrp="1" noChangeArrowheads="1"/>
          </p:cNvSpPr>
          <p:nvPr>
            <p:ph type="body" idx="1"/>
          </p:nvPr>
        </p:nvSpPr>
        <p:spPr/>
        <p:txBody>
          <a:bodyPr/>
          <a:lstStyle/>
          <a:p>
            <a:pPr>
              <a:lnSpc>
                <a:spcPct val="80000"/>
              </a:lnSpc>
            </a:pPr>
            <a:r>
              <a:rPr lang="ru-RU" altLang="ja-JP" sz="2000"/>
              <a:t>Суруртанинг хусусиятларини очиб берувчи белгиларини куйидагича келтиришимиз мумкин:</a:t>
            </a:r>
          </a:p>
          <a:p>
            <a:pPr>
              <a:lnSpc>
                <a:spcPct val="80000"/>
              </a:lnSpc>
            </a:pPr>
            <a:r>
              <a:rPr lang="ru-RU" altLang="ja-JP" sz="2000"/>
              <a:t>1.  Сугуртада тусатдан, олдиндан кузда тутилмаган ва енгиб булмайдиган хрлатлар, яъни сугурта хрлатлари эхтимоли мав-жудлиги билан асосланувчи кайта таксимлаш пул муносабатла­ри юзага келади.</a:t>
            </a:r>
          </a:p>
          <a:p>
            <a:pPr>
              <a:lnSpc>
                <a:spcPct val="80000"/>
              </a:lnSpc>
            </a:pPr>
            <a:r>
              <a:rPr lang="ru-RU" altLang="ja-JP" sz="2000"/>
              <a:t>2.  Сугуртада    курилган    зарарни   сугурта   иштирокчилари, яъни сугурталанувчилар уртасида коплаш амалга оширилади.</a:t>
            </a:r>
          </a:p>
          <a:p>
            <a:pPr>
              <a:lnSpc>
                <a:spcPct val="80000"/>
              </a:lnSpc>
            </a:pPr>
            <a:r>
              <a:rPr lang="ru-RU" altLang="ja-JP" sz="2000"/>
              <a:t>3.  Сугурта зарарларни крплашни худудий бирлик ва маълум вакт давомида амалга оширишни кузда тутади.</a:t>
            </a:r>
            <a:endParaRPr lang="ru-RU" altLang="ja-JP" sz="2000" b="1"/>
          </a:p>
          <a:p>
            <a:pPr>
              <a:lnSpc>
                <a:spcPct val="80000"/>
              </a:lnSpc>
            </a:pPr>
            <a:r>
              <a:rPr lang="ru-RU" altLang="ja-JP" sz="2000" b="1"/>
              <a:t>Сурурта </a:t>
            </a:r>
            <a:r>
              <a:rPr lang="ru-RU" altLang="ja-JP" sz="2000"/>
              <a:t>— бу унинг катнашчилари уртасида курилиши мум­кин булган зарарларни крплашга мулжалланган максадли сугурта фондларини бадаллар х.исобидан шакллантириш билан борлик, булган кайта таксимлаш муносабатлари йиг-индиси.</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ChangeArrowheads="1"/>
          </p:cNvSpPr>
          <p:nvPr>
            <p:ph type="title"/>
          </p:nvPr>
        </p:nvSpPr>
        <p:spPr/>
        <p:txBody>
          <a:bodyPr/>
          <a:lstStyle/>
          <a:p>
            <a:endParaRPr lang="ru-RU"/>
          </a:p>
        </p:txBody>
      </p:sp>
      <p:sp>
        <p:nvSpPr>
          <p:cNvPr id="181251" name="Rectangle 3"/>
          <p:cNvSpPr>
            <a:spLocks noGrp="1" noChangeArrowheads="1"/>
          </p:cNvSpPr>
          <p:nvPr>
            <p:ph type="body" idx="1"/>
          </p:nvPr>
        </p:nvSpPr>
        <p:spPr/>
        <p:txBody>
          <a:bodyPr/>
          <a:lstStyle/>
          <a:p>
            <a:r>
              <a:rPr lang="ru-RU" altLang="ja-JP"/>
              <a:t>Су</a:t>
            </a:r>
            <a:r>
              <a:rPr lang="uz-Cyrl-UZ" altLang="ja-JP"/>
              <a:t>ғ</a:t>
            </a:r>
            <a:r>
              <a:rPr lang="ru-RU" altLang="ja-JP"/>
              <a:t>уртанинг т</a:t>
            </a:r>
            <a:r>
              <a:rPr lang="uz-Cyrl-UZ" altLang="ja-JP"/>
              <a:t>ў</a:t>
            </a:r>
            <a:r>
              <a:rPr lang="ru-RU" altLang="ja-JP"/>
              <a:t>рта функцияси мавжуд б</a:t>
            </a:r>
            <a:r>
              <a:rPr lang="uz-Cyrl-UZ" altLang="ja-JP"/>
              <a:t>ў</a:t>
            </a:r>
            <a:r>
              <a:rPr lang="ru-RU" altLang="ja-JP"/>
              <a:t>либ, улар сугуртанинг и</a:t>
            </a:r>
            <a:r>
              <a:rPr lang="uz-Cyrl-UZ" altLang="ja-JP"/>
              <a:t>қ</a:t>
            </a:r>
            <a:r>
              <a:rPr lang="ru-RU" altLang="ja-JP"/>
              <a:t>тисодий мо</a:t>
            </a:r>
            <a:r>
              <a:rPr lang="uz-Cyrl-UZ" altLang="ja-JP"/>
              <a:t>ҳ</a:t>
            </a:r>
            <a:r>
              <a:rPr lang="ru-RU" altLang="ja-JP"/>
              <a:t>иятига мо</a:t>
            </a:r>
            <a:r>
              <a:rPr lang="uz-Cyrl-UZ" altLang="ja-JP"/>
              <a:t>с</a:t>
            </a:r>
            <a:r>
              <a:rPr lang="ru-RU" altLang="ja-JP"/>
              <a:t> келади:</a:t>
            </a:r>
          </a:p>
          <a:p>
            <a:r>
              <a:rPr lang="ru-RU" altLang="ja-JP"/>
              <a:t>1.  Таваккалчилик.</a:t>
            </a:r>
          </a:p>
          <a:p>
            <a:r>
              <a:rPr lang="ru-RU" altLang="ja-JP"/>
              <a:t>2.  Олдини олиш.</a:t>
            </a:r>
          </a:p>
          <a:p>
            <a:r>
              <a:rPr lang="ru-RU" altLang="ja-JP"/>
              <a:t>3.  Жам</a:t>
            </a:r>
            <a:r>
              <a:rPr lang="uz-Cyrl-UZ" altLang="ja-JP"/>
              <a:t>ғ</a:t>
            </a:r>
            <a:r>
              <a:rPr lang="ru-RU" altLang="ja-JP"/>
              <a:t>арма.</a:t>
            </a:r>
          </a:p>
          <a:p>
            <a:r>
              <a:rPr lang="ru-RU" altLang="ja-JP"/>
              <a:t>4.  Назорат.</a:t>
            </a:r>
            <a:endParaRPr lang="ru-RU"/>
          </a:p>
          <a:p>
            <a:endParaRPr lang="ru-RU"/>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ChangeArrowheads="1"/>
          </p:cNvSpPr>
          <p:nvPr>
            <p:ph type="title"/>
          </p:nvPr>
        </p:nvSpPr>
        <p:spPr/>
        <p:txBody>
          <a:bodyPr/>
          <a:lstStyle/>
          <a:p>
            <a:endParaRPr lang="ru-RU"/>
          </a:p>
        </p:txBody>
      </p:sp>
      <p:sp>
        <p:nvSpPr>
          <p:cNvPr id="182275" name="Rectangle 3"/>
          <p:cNvSpPr>
            <a:spLocks noGrp="1" noChangeArrowheads="1"/>
          </p:cNvSpPr>
          <p:nvPr>
            <p:ph type="body" idx="1"/>
          </p:nvPr>
        </p:nvSpPr>
        <p:spPr/>
        <p:txBody>
          <a:bodyPr/>
          <a:lstStyle/>
          <a:p>
            <a:pPr>
              <a:lnSpc>
                <a:spcPct val="80000"/>
              </a:lnSpc>
            </a:pPr>
            <a:r>
              <a:rPr lang="ru-RU" altLang="ja-JP" sz="2400" dirty="0" err="1"/>
              <a:t>Сугурта</a:t>
            </a:r>
            <a:r>
              <a:rPr lang="ru-RU" altLang="ja-JP" sz="2400" dirty="0"/>
              <a:t> </a:t>
            </a:r>
            <a:r>
              <a:rPr lang="ru-RU" altLang="ja-JP" sz="2400" dirty="0" err="1"/>
              <a:t>бозори</a:t>
            </a:r>
            <a:r>
              <a:rPr lang="ru-RU" altLang="ja-JP" sz="2400" dirty="0"/>
              <a:t> </a:t>
            </a:r>
            <a:r>
              <a:rPr lang="ru-RU" altLang="ja-JP" sz="2400" dirty="0" err="1"/>
              <a:t>бозор</a:t>
            </a:r>
            <a:r>
              <a:rPr lang="ru-RU" altLang="ja-JP" sz="2400" dirty="0"/>
              <a:t> </a:t>
            </a:r>
            <a:r>
              <a:rPr lang="ru-RU" altLang="ja-JP" sz="2400" dirty="0" err="1"/>
              <a:t>муносабатлари</a:t>
            </a:r>
            <a:r>
              <a:rPr lang="ru-RU" altLang="ja-JP" sz="2400" dirty="0"/>
              <a:t> </a:t>
            </a:r>
            <a:r>
              <a:rPr lang="ru-RU" altLang="ja-JP" sz="2400" dirty="0" err="1"/>
              <a:t>субъектларининг</a:t>
            </a:r>
            <a:r>
              <a:rPr lang="ru-RU" altLang="ja-JP" sz="2400" dirty="0"/>
              <a:t> </a:t>
            </a:r>
            <a:r>
              <a:rPr lang="ru-RU" altLang="ja-JP" sz="2400" dirty="0" err="1"/>
              <a:t>мус-такдплигини</a:t>
            </a:r>
            <a:r>
              <a:rPr lang="ru-RU" altLang="ja-JP" sz="2400" dirty="0"/>
              <a:t>, </a:t>
            </a:r>
            <a:r>
              <a:rPr lang="ru-RU" altLang="ja-JP" sz="2400" dirty="0" err="1"/>
              <a:t>уларнинг</a:t>
            </a:r>
            <a:r>
              <a:rPr lang="ru-RU" altLang="ja-JP" sz="2400" dirty="0"/>
              <a:t> </a:t>
            </a:r>
            <a:r>
              <a:rPr lang="ru-RU" altLang="ja-JP" sz="2400" dirty="0" err="1"/>
              <a:t>сугурта</a:t>
            </a:r>
            <a:r>
              <a:rPr lang="ru-RU" altLang="ja-JP" sz="2400" dirty="0"/>
              <a:t> </a:t>
            </a:r>
            <a:r>
              <a:rPr lang="ru-RU" altLang="ja-JP" sz="2400" dirty="0" err="1"/>
              <a:t>хизматлари</a:t>
            </a:r>
            <a:r>
              <a:rPr lang="ru-RU" altLang="ja-JP" sz="2400" dirty="0"/>
              <a:t> </a:t>
            </a:r>
            <a:r>
              <a:rPr lang="ru-RU" altLang="ja-JP" sz="2400" dirty="0" err="1"/>
              <a:t>олди-сотдиси</a:t>
            </a:r>
            <a:r>
              <a:rPr lang="ru-RU" altLang="ja-JP" sz="2400" dirty="0"/>
              <a:t> </a:t>
            </a:r>
            <a:r>
              <a:rPr lang="ru-RU" altLang="ja-JP" sz="2400" dirty="0" err="1"/>
              <a:t>буйича</a:t>
            </a:r>
            <a:r>
              <a:rPr lang="ru-RU" altLang="ja-JP" sz="2400" dirty="0"/>
              <a:t> </a:t>
            </a:r>
            <a:r>
              <a:rPr lang="ru-RU" altLang="ja-JP" sz="2400" dirty="0" err="1"/>
              <a:t>тенг</a:t>
            </a:r>
            <a:r>
              <a:rPr lang="ru-RU" altLang="ja-JP" sz="2400" dirty="0"/>
              <a:t> </a:t>
            </a:r>
            <a:r>
              <a:rPr lang="ru-RU" altLang="ja-JP" sz="2400" dirty="0" err="1"/>
              <a:t>хукукли</a:t>
            </a:r>
            <a:r>
              <a:rPr lang="ru-RU" altLang="ja-JP" sz="2400" dirty="0"/>
              <a:t> </a:t>
            </a:r>
            <a:r>
              <a:rPr lang="ru-RU" altLang="ja-JP" sz="2400" dirty="0" err="1"/>
              <a:t>х;амкорлигини</a:t>
            </a:r>
            <a:r>
              <a:rPr lang="ru-RU" altLang="ja-JP" sz="2400" dirty="0"/>
              <a:t> </a:t>
            </a:r>
            <a:r>
              <a:rPr lang="ru-RU" altLang="ja-JP" sz="2400" dirty="0" err="1"/>
              <a:t>кузда</a:t>
            </a:r>
            <a:r>
              <a:rPr lang="ru-RU" altLang="ja-JP" sz="2400" dirty="0"/>
              <a:t> </a:t>
            </a:r>
            <a:r>
              <a:rPr lang="ru-RU" altLang="ja-JP" sz="2400" dirty="0" err="1"/>
              <a:t>тутади</a:t>
            </a:r>
            <a:r>
              <a:rPr lang="ru-RU" altLang="ja-JP" sz="2400" dirty="0"/>
              <a:t>.</a:t>
            </a:r>
          </a:p>
          <a:p>
            <a:pPr>
              <a:lnSpc>
                <a:spcPct val="80000"/>
              </a:lnSpc>
            </a:pPr>
            <a:r>
              <a:rPr lang="ru-RU" altLang="ja-JP" sz="2400" dirty="0" err="1"/>
              <a:t>Сугурта</a:t>
            </a:r>
            <a:r>
              <a:rPr lang="ru-RU" altLang="ja-JP" sz="2400" dirty="0"/>
              <a:t> </a:t>
            </a:r>
            <a:r>
              <a:rPr lang="ru-RU" altLang="ja-JP" sz="2400" dirty="0" err="1"/>
              <a:t>бозорининг</a:t>
            </a:r>
            <a:r>
              <a:rPr lang="ru-RU" altLang="ja-JP" sz="2400" dirty="0"/>
              <a:t> </a:t>
            </a:r>
            <a:r>
              <a:rPr lang="ru-RU" altLang="ja-JP" sz="2400" dirty="0" err="1"/>
              <a:t>субъектлари</a:t>
            </a:r>
            <a:r>
              <a:rPr lang="ru-RU" altLang="ja-JP" sz="2400" dirty="0"/>
              <a:t> </a:t>
            </a:r>
            <a:r>
              <a:rPr lang="ru-RU" altLang="ja-JP" sz="2400" dirty="0" err="1"/>
              <a:t>куйидагилардан</a:t>
            </a:r>
            <a:r>
              <a:rPr lang="ru-RU" altLang="ja-JP" sz="2400" dirty="0"/>
              <a:t> </a:t>
            </a:r>
            <a:r>
              <a:rPr lang="ru-RU" altLang="ja-JP" sz="2400" dirty="0" err="1"/>
              <a:t>иборат</a:t>
            </a:r>
            <a:r>
              <a:rPr lang="ru-RU" altLang="ja-JP" sz="2400" dirty="0"/>
              <a:t>:</a:t>
            </a:r>
          </a:p>
          <a:p>
            <a:pPr>
              <a:lnSpc>
                <a:spcPct val="80000"/>
              </a:lnSpc>
            </a:pPr>
            <a:r>
              <a:rPr lang="ru-RU" altLang="ja-JP" sz="2400" dirty="0"/>
              <a:t>1.  </a:t>
            </a:r>
            <a:r>
              <a:rPr lang="ru-RU" altLang="ja-JP" sz="2400" dirty="0" err="1"/>
              <a:t>Сурурта</a:t>
            </a:r>
            <a:r>
              <a:rPr lang="ru-RU" altLang="ja-JP" sz="2400" dirty="0"/>
              <a:t> </a:t>
            </a:r>
            <a:r>
              <a:rPr lang="ru-RU" altLang="ja-JP" sz="2400" dirty="0" err="1"/>
              <a:t>килдирувчилар</a:t>
            </a:r>
            <a:r>
              <a:rPr lang="ru-RU" altLang="ja-JP" sz="2400" dirty="0"/>
              <a:t>.</a:t>
            </a:r>
          </a:p>
          <a:p>
            <a:pPr>
              <a:lnSpc>
                <a:spcPct val="80000"/>
              </a:lnSpc>
            </a:pPr>
            <a:r>
              <a:rPr lang="ru-RU" altLang="ja-JP" sz="2400" dirty="0"/>
              <a:t>2.  </a:t>
            </a:r>
            <a:r>
              <a:rPr lang="ru-RU" altLang="ja-JP" sz="2400" dirty="0" err="1"/>
              <a:t>Сугурталовчилар</a:t>
            </a:r>
            <a:r>
              <a:rPr lang="ru-RU" altLang="ja-JP" sz="2400" dirty="0"/>
              <a:t>.</a:t>
            </a:r>
          </a:p>
          <a:p>
            <a:pPr>
              <a:lnSpc>
                <a:spcPct val="80000"/>
              </a:lnSpc>
            </a:pPr>
            <a:r>
              <a:rPr lang="ru-RU" altLang="ja-JP" sz="2400" dirty="0"/>
              <a:t>3.  </a:t>
            </a:r>
            <a:r>
              <a:rPr lang="ru-RU" altLang="ja-JP" sz="2400" dirty="0" err="1"/>
              <a:t>Сугурта</a:t>
            </a:r>
            <a:r>
              <a:rPr lang="ru-RU" altLang="ja-JP" sz="2400" dirty="0"/>
              <a:t> </a:t>
            </a:r>
            <a:r>
              <a:rPr lang="ru-RU" altLang="ja-JP" sz="2400" dirty="0" err="1"/>
              <a:t>воситачилар</a:t>
            </a:r>
            <a:r>
              <a:rPr lang="ru-RU" altLang="ja-JP" sz="2400" dirty="0"/>
              <a:t>.</a:t>
            </a:r>
          </a:p>
          <a:p>
            <a:pPr>
              <a:lnSpc>
                <a:spcPct val="80000"/>
              </a:lnSpc>
            </a:pPr>
            <a:r>
              <a:rPr lang="ru-RU" altLang="ja-JP" sz="2400" dirty="0"/>
              <a:t>4.  </a:t>
            </a:r>
            <a:r>
              <a:rPr lang="ru-RU" altLang="ja-JP" sz="2400" dirty="0" err="1"/>
              <a:t>Сугурталанувчилар</a:t>
            </a:r>
            <a:r>
              <a:rPr lang="ru-RU" altLang="ja-JP" sz="2400" dirty="0"/>
              <a:t>.</a:t>
            </a:r>
          </a:p>
          <a:p>
            <a:pPr>
              <a:lnSpc>
                <a:spcPct val="80000"/>
              </a:lnSpc>
            </a:pPr>
            <a:r>
              <a:rPr lang="ru-RU" altLang="ja-JP" sz="2400" dirty="0"/>
              <a:t>5.  </a:t>
            </a:r>
            <a:r>
              <a:rPr lang="ru-RU" altLang="ja-JP" sz="2400" dirty="0" err="1"/>
              <a:t>Наф</a:t>
            </a:r>
            <a:r>
              <a:rPr lang="ru-RU" altLang="ja-JP" sz="2400" dirty="0"/>
              <a:t> </a:t>
            </a:r>
            <a:r>
              <a:rPr lang="ru-RU" altLang="ja-JP" sz="2400" dirty="0" err="1"/>
              <a:t>олувчилар</a:t>
            </a:r>
            <a:r>
              <a:rPr lang="ru-RU" altLang="ja-JP" sz="2400" dirty="0"/>
              <a:t>.</a:t>
            </a:r>
          </a:p>
          <a:p>
            <a:pPr>
              <a:lnSpc>
                <a:spcPct val="80000"/>
              </a:lnSpc>
            </a:pPr>
            <a:r>
              <a:rPr lang="ru-RU" altLang="ja-JP" sz="2400" dirty="0"/>
              <a:t>6.  </a:t>
            </a:r>
            <a:r>
              <a:rPr lang="ru-RU" altLang="ja-JP" sz="2400" dirty="0" err="1"/>
              <a:t>Учинчи</a:t>
            </a:r>
            <a:r>
              <a:rPr lang="ru-RU" altLang="ja-JP" sz="2400" dirty="0"/>
              <a:t> </a:t>
            </a:r>
            <a:r>
              <a:rPr lang="ru-RU" altLang="ja-JP" sz="2400" dirty="0" err="1"/>
              <a:t>шахслар</a:t>
            </a:r>
            <a:r>
              <a:rPr lang="ru-RU" altLang="ja-JP" sz="2400" dirty="0"/>
              <a:t>.</a:t>
            </a:r>
            <a:endParaRPr lang="ru-RU" sz="24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uz-Cyrl-UZ" dirty="0" smtClean="0"/>
              <a:t>Мана шунака саволларни тиббиёт иқтисодиёти фани ечади, тингловчиларга билим ва кўникмаларни беради.</a:t>
            </a:r>
            <a:endParaRPr lang="ru-RU" dirty="0"/>
          </a:p>
        </p:txBody>
      </p:sp>
    </p:spTree>
  </p:cSld>
  <p:clrMapOvr>
    <a:masterClrMapping/>
  </p:clrMapOvr>
</p:sld>
</file>

<file path=ppt/theme/theme1.xml><?xml version="1.0" encoding="utf-8"?>
<a:theme xmlns:a="http://schemas.openxmlformats.org/drawingml/2006/main" name="Круги">
  <a:themeElements>
    <a:clrScheme name="Круги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fontScheme name="Круги">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Круги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Круги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Круги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Круги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Круги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Круги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Круги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Круги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Круги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953</TotalTime>
  <Words>2153</Words>
  <Application>Microsoft PowerPoint</Application>
  <PresentationFormat>Экран (4:3)</PresentationFormat>
  <Paragraphs>129</Paragraphs>
  <Slides>34</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34</vt:i4>
      </vt:variant>
    </vt:vector>
  </HeadingPairs>
  <TitlesOfParts>
    <vt:vector size="36" baseType="lpstr">
      <vt:lpstr>Круги</vt:lpstr>
      <vt:lpstr>Диаграмма</vt:lpstr>
      <vt:lpstr>Мавзу:    «Соғлиқни сақлаш     иқтисодиёти» Фан сифатида</vt:lpstr>
      <vt:lpstr>Асосий саволлар</vt:lpstr>
      <vt:lpstr>Иқтисодиёт тушунчаси</vt:lpstr>
      <vt:lpstr>Слайд 4</vt:lpstr>
      <vt:lpstr>Соғлиқни сақлаш  иқтисодиёти</vt:lpstr>
      <vt:lpstr>Слайд 6</vt:lpstr>
      <vt:lpstr>Слайд 7</vt:lpstr>
      <vt:lpstr>Слайд 8</vt:lpstr>
      <vt:lpstr>Соғлиқни сақлаш ишлари</vt:lpstr>
      <vt:lpstr>Слайд 10</vt:lpstr>
      <vt:lpstr>Соғлиқни сақлаш ишларини иқтисодий самарадорлиги</vt:lpstr>
      <vt:lpstr>Слайд 12</vt:lpstr>
      <vt:lpstr>Соғлиқни сақлаш тизимининг иқтисодий ислохотлар</vt:lpstr>
      <vt:lpstr>Слайд 14</vt:lpstr>
      <vt:lpstr>Ахолининг саломатлиги</vt:lpstr>
      <vt:lpstr>Касалланиш омилларининг қисмлари (% да)</vt:lpstr>
      <vt:lpstr>Ахоли саломатлигини яхшилаш учун хал килинадиган муаммолар</vt:lpstr>
      <vt:lpstr>Слайд 18</vt:lpstr>
      <vt:lpstr>Слайд 19</vt:lpstr>
      <vt:lpstr>Слайд 20</vt:lpstr>
      <vt:lpstr>Согликни саклаш тизими</vt:lpstr>
      <vt:lpstr>Слайд 22</vt:lpstr>
      <vt:lpstr>Слайд 23</vt:lpstr>
      <vt:lpstr>Слайд 24</vt:lpstr>
      <vt:lpstr>Слайд 25</vt:lpstr>
      <vt:lpstr>“Япония мўъжизаси”</vt:lpstr>
      <vt:lpstr>5 та «С»га қатъий риоя қилиш, яъни: </vt:lpstr>
      <vt:lpstr>Слайд 28</vt:lpstr>
      <vt:lpstr>Суғурта</vt:lpstr>
      <vt:lpstr>Слайд 30</vt:lpstr>
      <vt:lpstr>Слайд 31</vt:lpstr>
      <vt:lpstr>Слайд 32</vt:lpstr>
      <vt:lpstr>Слайд 33</vt:lpstr>
      <vt:lpstr>Слайд 34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User</cp:lastModifiedBy>
  <cp:revision>73</cp:revision>
  <cp:lastPrinted>1601-01-01T00:00:00Z</cp:lastPrinted>
  <dcterms:created xsi:type="dcterms:W3CDTF">1601-01-01T00:00:00Z</dcterms:created>
  <dcterms:modified xsi:type="dcterms:W3CDTF">2017-04-28T16:59:55Z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