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89" r:id="rId2"/>
    <p:sldId id="339" r:id="rId3"/>
    <p:sldId id="348" r:id="rId4"/>
    <p:sldId id="349" r:id="rId5"/>
    <p:sldId id="350" r:id="rId6"/>
    <p:sldId id="351" r:id="rId7"/>
    <p:sldId id="354" r:id="rId8"/>
    <p:sldId id="355" r:id="rId9"/>
    <p:sldId id="356" r:id="rId10"/>
    <p:sldId id="357" r:id="rId11"/>
    <p:sldId id="359" r:id="rId12"/>
    <p:sldId id="360" r:id="rId13"/>
    <p:sldId id="361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70" r:id="rId22"/>
    <p:sldId id="371" r:id="rId23"/>
    <p:sldId id="372" r:id="rId24"/>
    <p:sldId id="373" r:id="rId25"/>
    <p:sldId id="374" r:id="rId26"/>
    <p:sldId id="375" r:id="rId27"/>
    <p:sldId id="376" r:id="rId28"/>
    <p:sldId id="377" r:id="rId29"/>
    <p:sldId id="379" r:id="rId30"/>
    <p:sldId id="380" r:id="rId31"/>
    <p:sldId id="381" r:id="rId32"/>
    <p:sldId id="382" r:id="rId33"/>
    <p:sldId id="384" r:id="rId34"/>
    <p:sldId id="385" r:id="rId35"/>
    <p:sldId id="386" r:id="rId36"/>
    <p:sldId id="387" r:id="rId3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608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62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43363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43364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43365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66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67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68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69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0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1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2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3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4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5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3376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43377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8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79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0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1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2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3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4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5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6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7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8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89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0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1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2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3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4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3395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43396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7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8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399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0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1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2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3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4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5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6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7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8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09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0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1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2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3413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43414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5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6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7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8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19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420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43421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43422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3423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3424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3425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sp>
        <p:nvSpPr>
          <p:cNvPr id="14342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342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3428" name="Rectangle 68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43429" name="Rectangle 69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43430" name="Rectangle 7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2091F4E-267B-49D3-A372-12D7ACBFAB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66392-5A57-4F41-B35E-3368159D117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6CF2D1-70D3-4A0B-981E-4016B013FF2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7AF37-D35A-4BBA-8DD7-6FF6958258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C190C-3F0C-4746-99BA-4227E84CAED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9F1D4-8F29-44BD-902C-00D99FD1FE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D4028-FC07-4BED-BEFF-FD44398F5EE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C285F-C40A-49EB-8B5F-57DFF4E58D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C42E3-E9C3-424C-8942-78FF37FEA52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69E92-1F28-4C98-84D5-41A3025515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439F0-9905-45EA-AD0D-D141266C2CB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142339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4234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42341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4234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4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4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4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4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4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4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4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2353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4235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5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6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2372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4237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7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8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42390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4239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9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9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9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9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9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39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42398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4239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240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240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240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sp>
        <p:nvSpPr>
          <p:cNvPr id="14240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240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240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4240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4240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929DEB7C-D36F-4332-BDE8-19C4B72E566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3348030"/>
            <a:ext cx="8229600" cy="1071570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000" b="1" dirty="0" smtClean="0">
                <a:latin typeface="Times New Roman" pitchFamily="18" charset="0"/>
                <a:cs typeface="Times New Roman" pitchFamily="18" charset="0"/>
              </a:rPr>
              <a:t>“Саломатлик –ижтимоий -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uz-Cyrl-UZ" sz="3000" b="1" dirty="0" smtClean="0">
                <a:latin typeface="Times New Roman" pitchFamily="18" charset="0"/>
                <a:cs typeface="Times New Roman" pitchFamily="18" charset="0"/>
              </a:rPr>
              <a:t>иқтисодий концепсия хисобида”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3766" y="5410200"/>
            <a:ext cx="6560234" cy="857256"/>
          </a:xfrm>
        </p:spPr>
        <p:txBody>
          <a:bodyPr/>
          <a:lstStyle/>
          <a:p>
            <a:r>
              <a:rPr lang="uz-Cyrl-UZ" smtClean="0">
                <a:latin typeface="Times New Roman" pitchFamily="18" charset="0"/>
                <a:cs typeface="Times New Roman" pitchFamily="18" charset="0"/>
              </a:rPr>
              <a:t>Маьрузачи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: 	А.А. Абдуфаттаев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71538" y="500042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АНДИЖОН ДАВЛАТ ТИББИЁТ ИНСТИТУТИ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28728" y="1857364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Кафедра:  Жамоат</a:t>
            </a:r>
            <a:r>
              <a:rPr kumimoji="0" lang="uz-Cyrl-U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саломатлиги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357694"/>
            <a:ext cx="1587530" cy="206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052513"/>
            <a:ext cx="7283450" cy="4705350"/>
          </a:xfrm>
        </p:spPr>
        <p:txBody>
          <a:bodyPr/>
          <a:lstStyle/>
          <a:p>
            <a:r>
              <a:rPr lang="ru-RU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Иқтисодни мақсади</a:t>
            </a: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жамият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инсонни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хаёт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тарзини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туришда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хаёт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келажак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авлога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замин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яратиш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85775"/>
            <a:ext cx="7793037" cy="1143000"/>
          </a:xfrm>
        </p:spPr>
        <p:txBody>
          <a:bodyPr/>
          <a:lstStyle/>
          <a:p>
            <a:r>
              <a:rPr lang="uz-Cyrl-UZ" dirty="0" smtClean="0">
                <a:solidFill>
                  <a:srgbClr val="FFFF00"/>
                </a:solidFill>
              </a:rPr>
              <a:t>Тиббиёт иқтисодиёти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2197100"/>
            <a:ext cx="7850188" cy="41116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3000" dirty="0"/>
              <a:t>	</a:t>
            </a:r>
            <a:r>
              <a:rPr lang="ru-RU" sz="3000" dirty="0" err="1" smtClean="0"/>
              <a:t>ДПМни</a:t>
            </a:r>
            <a:r>
              <a:rPr lang="ru-RU" sz="3000" dirty="0" smtClean="0"/>
              <a:t> </a:t>
            </a:r>
            <a:r>
              <a:rPr lang="ru-RU" sz="3000" dirty="0" err="1" smtClean="0"/>
              <a:t>иқтисодиёти қиска килиб</a:t>
            </a:r>
            <a:r>
              <a:rPr lang="ru-RU" sz="3000" dirty="0" smtClean="0"/>
              <a:t> </a:t>
            </a:r>
            <a:r>
              <a:rPr lang="ru-RU" sz="3000" dirty="0" err="1" smtClean="0"/>
              <a:t>айтганда</a:t>
            </a:r>
            <a:r>
              <a:rPr lang="ru-RU" sz="3000" dirty="0" smtClean="0"/>
              <a:t> </a:t>
            </a:r>
            <a:r>
              <a:rPr lang="ru-RU" sz="3000" dirty="0" err="1" smtClean="0"/>
              <a:t>бу</a:t>
            </a:r>
            <a:r>
              <a:rPr lang="ru-RU" sz="3000" dirty="0" smtClean="0"/>
              <a:t> </a:t>
            </a:r>
            <a:r>
              <a:rPr lang="ru-RU" sz="3000" dirty="0" err="1" smtClean="0"/>
              <a:t>чегараланган</a:t>
            </a:r>
            <a:r>
              <a:rPr lang="ru-RU" sz="3000" dirty="0" smtClean="0"/>
              <a:t> </a:t>
            </a:r>
            <a:r>
              <a:rPr lang="ru-RU" sz="3000" dirty="0" err="1" smtClean="0"/>
              <a:t>хажмларни</a:t>
            </a:r>
            <a:r>
              <a:rPr lang="ru-RU" sz="3000" dirty="0" smtClean="0"/>
              <a:t> </a:t>
            </a:r>
            <a:r>
              <a:rPr lang="ru-RU" sz="3000" dirty="0" err="1" smtClean="0"/>
              <a:t>тиббий</a:t>
            </a:r>
            <a:r>
              <a:rPr lang="ru-RU" sz="3000" dirty="0" smtClean="0"/>
              <a:t>, </a:t>
            </a:r>
            <a:r>
              <a:rPr lang="ru-RU" sz="3000" dirty="0" err="1" smtClean="0"/>
              <a:t>ижтимоий-тиббий</a:t>
            </a:r>
            <a:r>
              <a:rPr lang="ru-RU" sz="3000" dirty="0" smtClean="0"/>
              <a:t>, профилактик, фармацевтик, </a:t>
            </a:r>
            <a:r>
              <a:rPr lang="ru-RU" sz="3000" dirty="0" err="1" smtClean="0"/>
              <a:t>эпидемияга</a:t>
            </a:r>
            <a:r>
              <a:rPr lang="ru-RU" sz="3000" dirty="0" smtClean="0"/>
              <a:t> </a:t>
            </a:r>
            <a:r>
              <a:rPr lang="ru-RU" sz="3000" dirty="0" err="1" smtClean="0"/>
              <a:t>карши</a:t>
            </a:r>
            <a:r>
              <a:rPr lang="ru-RU" sz="3000" dirty="0" smtClean="0"/>
              <a:t>, </a:t>
            </a:r>
            <a:r>
              <a:rPr lang="ru-RU" sz="3000" dirty="0" err="1" smtClean="0"/>
              <a:t>илмий</a:t>
            </a:r>
            <a:r>
              <a:rPr lang="ru-RU" sz="3000" dirty="0" smtClean="0"/>
              <a:t> </a:t>
            </a:r>
            <a:r>
              <a:rPr lang="ru-RU" sz="3000" dirty="0" err="1" smtClean="0"/>
              <a:t>тадқиқот ва</a:t>
            </a:r>
            <a:r>
              <a:rPr lang="ru-RU" sz="3000" dirty="0" smtClean="0"/>
              <a:t> </a:t>
            </a:r>
            <a:r>
              <a:rPr lang="ru-RU" sz="3000" dirty="0" err="1" smtClean="0"/>
              <a:t>даволаш</a:t>
            </a:r>
            <a:r>
              <a:rPr lang="ru-RU" sz="3000" dirty="0" smtClean="0"/>
              <a:t> </a:t>
            </a:r>
            <a:r>
              <a:rPr lang="ru-RU" sz="3000" dirty="0" err="1" smtClean="0"/>
              <a:t>ишларда</a:t>
            </a:r>
            <a:r>
              <a:rPr lang="ru-RU" sz="3000" dirty="0" smtClean="0"/>
              <a:t> </a:t>
            </a:r>
            <a:r>
              <a:rPr lang="ru-RU" sz="3000" dirty="0" err="1" smtClean="0"/>
              <a:t>самарали</a:t>
            </a:r>
            <a:r>
              <a:rPr lang="ru-RU" sz="3000" dirty="0" smtClean="0"/>
              <a:t> </a:t>
            </a:r>
            <a:r>
              <a:rPr lang="ru-RU" sz="3000" dirty="0" err="1" smtClean="0"/>
              <a:t>ишлатиш</a:t>
            </a:r>
            <a:r>
              <a:rPr lang="ru-RU" sz="3000" dirty="0" smtClean="0"/>
              <a:t>.</a:t>
            </a:r>
            <a:endParaRPr lang="ru-RU" sz="3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</a:rPr>
              <a:t>Соғликни сақлаш иқтисодиёти </a:t>
            </a:r>
            <a:r>
              <a:rPr lang="ru-RU" sz="4000" dirty="0" smtClean="0">
                <a:solidFill>
                  <a:srgbClr val="FFFF00"/>
                </a:solidFill>
              </a:rPr>
              <a:t>– </a:t>
            </a:r>
            <a:r>
              <a:rPr lang="ru-RU" sz="4000" dirty="0" err="1" smtClean="0">
                <a:solidFill>
                  <a:srgbClr val="FFFF00"/>
                </a:solidFill>
              </a:rPr>
              <a:t>бу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тизимли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иқтисодиёт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43125"/>
            <a:ext cx="8229600" cy="4525963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ru-RU" dirty="0" err="1" smtClean="0">
                <a:solidFill>
                  <a:srgbClr val="FFFF00"/>
                </a:solidFill>
              </a:rPr>
              <a:t>Ишлаб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чиқариш тизими</a:t>
            </a:r>
            <a:r>
              <a:rPr lang="ru-RU" dirty="0" smtClean="0">
                <a:solidFill>
                  <a:srgbClr val="FFFF00"/>
                </a:solidFill>
              </a:rPr>
              <a:t>- </a:t>
            </a:r>
            <a:r>
              <a:rPr lang="ru-RU" dirty="0" err="1" smtClean="0">
                <a:solidFill>
                  <a:srgbClr val="FFFF00"/>
                </a:solidFill>
              </a:rPr>
              <a:t>асбоб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ускуна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ва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жихозларни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яратиш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</a:p>
          <a:p>
            <a:pPr>
              <a:buClr>
                <a:schemeClr val="tx1"/>
              </a:buClr>
              <a:buNone/>
            </a:pPr>
            <a:endParaRPr lang="ru-RU" dirty="0">
              <a:solidFill>
                <a:schemeClr val="bg1"/>
              </a:solidFill>
            </a:endParaRPr>
          </a:p>
          <a:p>
            <a:pPr>
              <a:buClr>
                <a:schemeClr val="tx1"/>
              </a:buClr>
            </a:pPr>
            <a:r>
              <a:rPr lang="ru-RU" dirty="0" err="1" smtClean="0">
                <a:solidFill>
                  <a:srgbClr val="FFFF00"/>
                </a:solidFill>
              </a:rPr>
              <a:t>Ижтимоий-маданий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мухит</a:t>
            </a:r>
            <a:r>
              <a:rPr lang="ru-RU" dirty="0" smtClean="0">
                <a:solidFill>
                  <a:srgbClr val="FFFF00"/>
                </a:solidFill>
              </a:rPr>
              <a:t> – </a:t>
            </a:r>
            <a:r>
              <a:rPr lang="ru-RU" dirty="0" err="1" smtClean="0">
                <a:solidFill>
                  <a:srgbClr val="FFFF00"/>
                </a:solidFill>
              </a:rPr>
              <a:t>хизматлар</a:t>
            </a:r>
            <a:r>
              <a:rPr lang="ru-RU" dirty="0" smtClean="0">
                <a:solidFill>
                  <a:srgbClr val="FFFF00"/>
                </a:solidFill>
              </a:rPr>
              <a:t>, </a:t>
            </a:r>
            <a:r>
              <a:rPr lang="ru-RU" dirty="0" err="1" smtClean="0">
                <a:solidFill>
                  <a:srgbClr val="FFFF00"/>
                </a:solidFill>
              </a:rPr>
              <a:t>ахборотлар</a:t>
            </a:r>
            <a:r>
              <a:rPr lang="ru-RU" dirty="0" smtClean="0">
                <a:solidFill>
                  <a:srgbClr val="FFFF00"/>
                </a:solidFill>
              </a:rPr>
              <a:t>, </a:t>
            </a:r>
            <a:r>
              <a:rPr lang="ru-RU" dirty="0" err="1" smtClean="0">
                <a:solidFill>
                  <a:srgbClr val="FFFF00"/>
                </a:solidFill>
              </a:rPr>
              <a:t>манавий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озука</a:t>
            </a:r>
            <a:r>
              <a:rPr lang="ru-RU" dirty="0" smtClean="0">
                <a:solidFill>
                  <a:srgbClr val="FFFF00"/>
                </a:solidFill>
              </a:rPr>
              <a:t>, </a:t>
            </a:r>
            <a:r>
              <a:rPr lang="ru-RU" dirty="0" err="1" smtClean="0">
                <a:solidFill>
                  <a:srgbClr val="FFFF00"/>
                </a:solidFill>
              </a:rPr>
              <a:t>ижтимоий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харакат</a:t>
            </a:r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30238"/>
            <a:ext cx="8229600" cy="1143000"/>
          </a:xfrm>
        </p:spPr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</a:rPr>
              <a:t>Давоми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627313"/>
            <a:ext cx="7772400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	</a:t>
            </a:r>
            <a:r>
              <a:rPr lang="ru-RU" dirty="0" err="1" smtClean="0"/>
              <a:t>Тиббиёт</a:t>
            </a:r>
            <a:r>
              <a:rPr lang="ru-RU" dirty="0" smtClean="0"/>
              <a:t> –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умуман</a:t>
            </a:r>
            <a:r>
              <a:rPr lang="ru-RU" dirty="0" smtClean="0"/>
              <a:t> </a:t>
            </a:r>
            <a:r>
              <a:rPr lang="ru-RU" dirty="0" err="1" smtClean="0"/>
              <a:t>олганда</a:t>
            </a:r>
            <a:r>
              <a:rPr lang="ru-RU" dirty="0" smtClean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 smtClean="0"/>
              <a:t>чикариш</a:t>
            </a:r>
            <a:r>
              <a:rPr lang="ru-RU" dirty="0" smtClean="0"/>
              <a:t> </a:t>
            </a:r>
            <a:r>
              <a:rPr lang="ru-RU" dirty="0" err="1" smtClean="0"/>
              <a:t>эмас</a:t>
            </a:r>
            <a:r>
              <a:rPr lang="ru-RU" dirty="0" smtClean="0"/>
              <a:t>, </a:t>
            </a:r>
            <a:r>
              <a:rPr lang="ru-RU" dirty="0" err="1" smtClean="0"/>
              <a:t>лекин</a:t>
            </a:r>
            <a:r>
              <a:rPr lang="ru-RU" dirty="0" smtClean="0"/>
              <a:t> бунда </a:t>
            </a:r>
            <a:r>
              <a:rPr lang="ru-RU" dirty="0" err="1" smtClean="0"/>
              <a:t>асбоб</a:t>
            </a:r>
            <a:r>
              <a:rPr lang="ru-RU" dirty="0" smtClean="0"/>
              <a:t> </a:t>
            </a:r>
            <a:r>
              <a:rPr lang="ru-RU" dirty="0" err="1" smtClean="0"/>
              <a:t>ускуна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биргаликда</a:t>
            </a:r>
            <a:r>
              <a:rPr lang="ru-RU" dirty="0" smtClean="0"/>
              <a:t> </a:t>
            </a:r>
            <a:r>
              <a:rPr lang="ru-RU" dirty="0" err="1" smtClean="0"/>
              <a:t>манавий-ахборот</a:t>
            </a:r>
            <a:r>
              <a:rPr lang="ru-RU" dirty="0" smtClean="0"/>
              <a:t> </a:t>
            </a:r>
            <a:r>
              <a:rPr lang="ru-RU" dirty="0" err="1" smtClean="0"/>
              <a:t>фаолиятдир</a:t>
            </a:r>
            <a:r>
              <a:rPr lang="ru-RU" dirty="0" smtClean="0"/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Соғликни сақлаш </a:t>
            </a:r>
            <a:r>
              <a:rPr lang="ru-RU" dirty="0" smtClean="0">
                <a:solidFill>
                  <a:srgbClr val="FFFF00"/>
                </a:solidFill>
              </a:rPr>
              <a:t>- </a:t>
            </a:r>
            <a:r>
              <a:rPr lang="ru-RU" dirty="0" err="1" smtClean="0">
                <a:solidFill>
                  <a:srgbClr val="FFFF00"/>
                </a:solidFill>
              </a:rPr>
              <a:t>иқтисоднинг бир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тармоғи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125663"/>
            <a:ext cx="7772400" cy="4543425"/>
          </a:xfrm>
        </p:spPr>
        <p:txBody>
          <a:bodyPr/>
          <a:lstStyle/>
          <a:p>
            <a:pPr marL="627063">
              <a:buClr>
                <a:schemeClr val="tx1"/>
              </a:buClr>
            </a:pPr>
            <a:r>
              <a:rPr lang="ru-RU" sz="2800" dirty="0" err="1" smtClean="0">
                <a:solidFill>
                  <a:srgbClr val="FFFF00"/>
                </a:solidFill>
              </a:rPr>
              <a:t>Соғликни сақлашка </a:t>
            </a:r>
            <a:r>
              <a:rPr lang="ru-RU" sz="2800" dirty="0" smtClean="0">
                <a:solidFill>
                  <a:srgbClr val="FFFF00"/>
                </a:solidFill>
              </a:rPr>
              <a:t>– </a:t>
            </a:r>
            <a:r>
              <a:rPr lang="ru-RU" sz="2800" dirty="0" err="1" smtClean="0">
                <a:solidFill>
                  <a:srgbClr val="FFFF00"/>
                </a:solidFill>
              </a:rPr>
              <a:t>ташкилотлар</a:t>
            </a:r>
            <a:r>
              <a:rPr lang="ru-RU" sz="2800" dirty="0" smtClean="0">
                <a:solidFill>
                  <a:srgbClr val="FFFF00"/>
                </a:solidFill>
              </a:rPr>
              <a:t>, </a:t>
            </a:r>
            <a:r>
              <a:rPr lang="ru-RU" sz="2800" dirty="0" err="1" smtClean="0">
                <a:solidFill>
                  <a:srgbClr val="FFFF00"/>
                </a:solidFill>
              </a:rPr>
              <a:t>муассасалар</a:t>
            </a:r>
            <a:r>
              <a:rPr lang="ru-RU" sz="2800" dirty="0" smtClean="0">
                <a:solidFill>
                  <a:srgbClr val="FFFF00"/>
                </a:solidFill>
              </a:rPr>
              <a:t>, </a:t>
            </a:r>
            <a:r>
              <a:rPr lang="ru-RU" sz="2800" dirty="0" err="1" smtClean="0">
                <a:solidFill>
                  <a:srgbClr val="FFFF00"/>
                </a:solidFill>
              </a:rPr>
              <a:t>тиббиёт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фаолият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билан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шугулланадиган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тадбирқорлар</a:t>
            </a:r>
            <a:endParaRPr lang="ru-RU" sz="2800" dirty="0">
              <a:solidFill>
                <a:srgbClr val="FF0000"/>
              </a:solidFill>
            </a:endParaRPr>
          </a:p>
          <a:p>
            <a:pPr marL="627063">
              <a:buClr>
                <a:schemeClr val="tx1"/>
              </a:buClr>
            </a:pPr>
            <a:endParaRPr lang="ru-RU" sz="2800" dirty="0">
              <a:solidFill>
                <a:schemeClr val="bg1"/>
              </a:solidFill>
            </a:endParaRPr>
          </a:p>
          <a:p>
            <a:pPr marL="627063">
              <a:buClr>
                <a:schemeClr val="tx1"/>
              </a:buClr>
            </a:pPr>
            <a:r>
              <a:rPr lang="ru-RU" sz="2800" dirty="0" err="1" smtClean="0">
                <a:solidFill>
                  <a:srgbClr val="FF0000"/>
                </a:solidFill>
              </a:rPr>
              <a:t>Бу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тармоқни асосий</a:t>
            </a:r>
            <a:r>
              <a:rPr lang="ru-RU" sz="2800" dirty="0" smtClean="0">
                <a:solidFill>
                  <a:srgbClr val="FF0000"/>
                </a:solidFill>
              </a:rPr>
              <a:t>  </a:t>
            </a:r>
            <a:r>
              <a:rPr lang="ru-RU" sz="2800" dirty="0" err="1" smtClean="0">
                <a:solidFill>
                  <a:srgbClr val="FF0000"/>
                </a:solidFill>
              </a:rPr>
              <a:t>иши</a:t>
            </a:r>
            <a:r>
              <a:rPr lang="ru-RU" sz="2800" dirty="0" smtClean="0">
                <a:solidFill>
                  <a:srgbClr val="FF0000"/>
                </a:solidFill>
              </a:rPr>
              <a:t> – </a:t>
            </a:r>
            <a:r>
              <a:rPr lang="ru-RU" sz="2800" dirty="0" err="1" smtClean="0">
                <a:solidFill>
                  <a:srgbClr val="FF0000"/>
                </a:solidFill>
              </a:rPr>
              <a:t>соғлигини тиклаш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учун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хизматларни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курсатиш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Саломатликни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ижтимоий-иқтисодий саволлари</a:t>
            </a:r>
            <a:r>
              <a:rPr lang="ru-RU" dirty="0" smtClean="0">
                <a:solidFill>
                  <a:srgbClr val="FFFF00"/>
                </a:solidFill>
              </a:rPr>
              <a:t>  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9138"/>
            <a:ext cx="8343900" cy="4257675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Жамоатчилик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саломатлиги</a:t>
            </a:r>
            <a:r>
              <a:rPr lang="ru-RU" dirty="0" smtClean="0">
                <a:solidFill>
                  <a:srgbClr val="FFFF00"/>
                </a:solidFill>
              </a:rPr>
              <a:t> – </a:t>
            </a:r>
            <a:r>
              <a:rPr lang="ru-RU" dirty="0" err="1" smtClean="0">
                <a:solidFill>
                  <a:srgbClr val="FFFF00"/>
                </a:solidFill>
              </a:rPr>
              <a:t>бу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хар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бир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инсонни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саломатлиги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давлатимизни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стратегик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мақсадини, хамда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миллий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хафсизлигини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таъминлайди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endParaRPr lang="ru-RU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ru-RU" dirty="0" err="1" smtClean="0">
                <a:solidFill>
                  <a:srgbClr val="FFFF00"/>
                </a:solidFill>
              </a:rPr>
              <a:t>Саломатлик</a:t>
            </a:r>
            <a:r>
              <a:rPr lang="ru-RU" dirty="0" smtClean="0">
                <a:solidFill>
                  <a:srgbClr val="FFFF00"/>
                </a:solidFill>
              </a:rPr>
              <a:t> – </a:t>
            </a:r>
            <a:r>
              <a:rPr lang="ru-RU" dirty="0" err="1" smtClean="0">
                <a:solidFill>
                  <a:srgbClr val="FFFF00"/>
                </a:solidFill>
              </a:rPr>
              <a:t>бу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жамиатни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резерви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ва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шарти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Давоми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266950"/>
            <a:ext cx="8199438" cy="4114800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ru-RU" dirty="0" err="1" smtClean="0">
                <a:solidFill>
                  <a:srgbClr val="FFFF00"/>
                </a:solidFill>
              </a:rPr>
              <a:t>Саломатлик</a:t>
            </a:r>
            <a:r>
              <a:rPr lang="ru-RU" dirty="0" smtClean="0">
                <a:solidFill>
                  <a:srgbClr val="FFFF00"/>
                </a:solidFill>
              </a:rPr>
              <a:t>  - </a:t>
            </a:r>
            <a:r>
              <a:rPr lang="ru-RU" dirty="0" err="1" smtClean="0">
                <a:solidFill>
                  <a:srgbClr val="FFFF00"/>
                </a:solidFill>
              </a:rPr>
              <a:t>давлат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ва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аҳолини маблағлари орқали таъминланади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endParaRPr lang="ru-RU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ru-RU" dirty="0" err="1" smtClean="0">
                <a:solidFill>
                  <a:srgbClr val="FFFF00"/>
                </a:solidFill>
              </a:rPr>
              <a:t>Саломатлик</a:t>
            </a:r>
            <a:r>
              <a:rPr lang="ru-RU" dirty="0" smtClean="0">
                <a:solidFill>
                  <a:srgbClr val="FFFF00"/>
                </a:solidFill>
              </a:rPr>
              <a:t> – </a:t>
            </a:r>
            <a:r>
              <a:rPr lang="ru-RU" dirty="0" err="1" smtClean="0">
                <a:solidFill>
                  <a:srgbClr val="FFFF00"/>
                </a:solidFill>
              </a:rPr>
              <a:t>аҳолини турмуш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даражаси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ва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унинг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сифатини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белгилайди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781300"/>
            <a:ext cx="7793038" cy="1143000"/>
          </a:xfrm>
        </p:spPr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</a:rPr>
              <a:t>Саломатлик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канча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юқори бўлса</a:t>
            </a:r>
            <a:r>
              <a:rPr lang="ru-RU" sz="4000" dirty="0" smtClean="0">
                <a:solidFill>
                  <a:srgbClr val="FFFF00"/>
                </a:solidFill>
              </a:rPr>
              <a:t>, </a:t>
            </a:r>
            <a:r>
              <a:rPr lang="ru-RU" sz="4000" dirty="0" err="1" smtClean="0">
                <a:solidFill>
                  <a:srgbClr val="FFFF00"/>
                </a:solidFill>
              </a:rPr>
              <a:t>шунча</a:t>
            </a:r>
            <a:r>
              <a:rPr lang="ru-RU" sz="4000" dirty="0" smtClean="0">
                <a:solidFill>
                  <a:srgbClr val="FFFF00"/>
                </a:solidFill>
              </a:rPr>
              <a:t> хаёт </a:t>
            </a:r>
            <a:r>
              <a:rPr lang="ru-RU" sz="4000" dirty="0" err="1" smtClean="0">
                <a:solidFill>
                  <a:srgbClr val="FFFF00"/>
                </a:solidFill>
              </a:rPr>
              <a:t>сифати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юқори бўлади</a:t>
            </a:r>
            <a:r>
              <a:rPr lang="ru-RU" sz="4000" dirty="0" smtClean="0">
                <a:solidFill>
                  <a:srgbClr val="FFFF00"/>
                </a:solidFill>
              </a:rPr>
              <a:t>.</a:t>
            </a:r>
            <a:br>
              <a:rPr lang="ru-RU" sz="4000" dirty="0" smtClean="0">
                <a:solidFill>
                  <a:srgbClr val="FFFF00"/>
                </a:solidFill>
              </a:rPr>
            </a:br>
            <a:r>
              <a:rPr lang="ru-RU" sz="4000" dirty="0" err="1" smtClean="0">
                <a:solidFill>
                  <a:srgbClr val="FFFF00"/>
                </a:solidFill>
              </a:rPr>
              <a:t>ёки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>
                <a:solidFill>
                  <a:srgbClr val="FFFF00"/>
                </a:solidFill>
              </a:rPr>
              <a:t/>
            </a:r>
            <a:br>
              <a:rPr lang="ru-RU" sz="4000" dirty="0">
                <a:solidFill>
                  <a:srgbClr val="FFFF00"/>
                </a:solidFill>
              </a:rPr>
            </a:br>
            <a:r>
              <a:rPr lang="ru-RU" sz="4000" dirty="0" smtClean="0">
                <a:solidFill>
                  <a:srgbClr val="FFFF00"/>
                </a:solidFill>
              </a:rPr>
              <a:t>Хаёт </a:t>
            </a:r>
            <a:r>
              <a:rPr lang="ru-RU" sz="4000" dirty="0" err="1" smtClean="0">
                <a:solidFill>
                  <a:srgbClr val="FFFF00"/>
                </a:solidFill>
              </a:rPr>
              <a:t>сифати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канча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юқори бўлса</a:t>
            </a:r>
            <a:r>
              <a:rPr lang="ru-RU" sz="4000" dirty="0" smtClean="0">
                <a:solidFill>
                  <a:srgbClr val="FFFF00"/>
                </a:solidFill>
              </a:rPr>
              <a:t>, </a:t>
            </a:r>
            <a:r>
              <a:rPr lang="ru-RU" sz="4000" dirty="0" err="1" smtClean="0">
                <a:solidFill>
                  <a:srgbClr val="FFFF00"/>
                </a:solidFill>
              </a:rPr>
              <a:t>шунча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саломатлик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даражаси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юқори</a:t>
            </a:r>
            <a:r>
              <a:rPr lang="ru-RU" sz="4000" dirty="0" smtClean="0">
                <a:solidFill>
                  <a:srgbClr val="FFFF00"/>
                </a:solidFill>
              </a:rPr>
              <a:t>. 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1619250"/>
            <a:ext cx="8137525" cy="41148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4000" dirty="0">
                <a:solidFill>
                  <a:srgbClr val="FFFF00"/>
                </a:solidFill>
              </a:rPr>
              <a:t>	</a:t>
            </a:r>
            <a:r>
              <a:rPr lang="ru-RU" sz="4000" dirty="0" smtClean="0">
                <a:solidFill>
                  <a:srgbClr val="FFFF00"/>
                </a:solidFill>
              </a:rPr>
              <a:t>Хаёт </a:t>
            </a:r>
            <a:r>
              <a:rPr lang="ru-RU" sz="4000" dirty="0" err="1" smtClean="0">
                <a:solidFill>
                  <a:srgbClr val="FFFF00"/>
                </a:solidFill>
              </a:rPr>
              <a:t>давомийлиги</a:t>
            </a:r>
            <a:r>
              <a:rPr lang="ru-RU" sz="4000" dirty="0" smtClean="0">
                <a:solidFill>
                  <a:srgbClr val="FFFF00"/>
                </a:solidFill>
              </a:rPr>
              <a:t> – </a:t>
            </a:r>
            <a:r>
              <a:rPr lang="ru-RU" sz="4000" dirty="0" err="1" smtClean="0">
                <a:solidFill>
                  <a:srgbClr val="FFFF00"/>
                </a:solidFill>
              </a:rPr>
              <a:t>бу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аҳоли саломатлиги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ва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унинг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сифати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кўрсаткичи</a:t>
            </a:r>
            <a:r>
              <a:rPr lang="ru-RU" sz="4000" dirty="0" smtClean="0">
                <a:solidFill>
                  <a:srgbClr val="FFFF00"/>
                </a:solidFill>
              </a:rPr>
              <a:t>. </a:t>
            </a:r>
            <a:r>
              <a:rPr lang="ru-RU" sz="4000" dirty="0" smtClean="0">
                <a:solidFill>
                  <a:srgbClr val="FF0000"/>
                </a:solidFill>
              </a:rPr>
              <a:t>(</a:t>
            </a:r>
            <a:r>
              <a:rPr lang="ru-RU" sz="4000" dirty="0">
                <a:solidFill>
                  <a:srgbClr val="FF0000"/>
                </a:solidFill>
              </a:rPr>
              <a:t>КВАЛИ).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Хизматларга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эхтиёж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844675"/>
            <a:ext cx="8229600" cy="4525963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ru-RU" sz="2800" dirty="0" err="1" smtClean="0">
                <a:solidFill>
                  <a:srgbClr val="FFFF00"/>
                </a:solidFill>
              </a:rPr>
              <a:t>Иқтисодиётнинг энг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мухим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вазифаси</a:t>
            </a:r>
            <a:r>
              <a:rPr lang="ru-RU" sz="2800" dirty="0" smtClean="0">
                <a:solidFill>
                  <a:srgbClr val="FFFF00"/>
                </a:solidFill>
              </a:rPr>
              <a:t> – </a:t>
            </a:r>
            <a:r>
              <a:rPr lang="ru-RU" sz="2800" dirty="0" err="1" smtClean="0">
                <a:solidFill>
                  <a:srgbClr val="FFFF00"/>
                </a:solidFill>
              </a:rPr>
              <a:t>бу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аҳолини хаётий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келажаги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ва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шароитлар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билан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таъминлаб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бериш</a:t>
            </a:r>
            <a:r>
              <a:rPr lang="ru-RU" sz="2800" dirty="0" smtClean="0">
                <a:solidFill>
                  <a:srgbClr val="FFFF00"/>
                </a:solidFill>
              </a:rPr>
              <a:t>.</a:t>
            </a:r>
            <a:endParaRPr lang="ru-RU" sz="2800" dirty="0">
              <a:solidFill>
                <a:srgbClr val="FF0000"/>
              </a:solidFill>
            </a:endParaRPr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endParaRPr lang="ru-RU" sz="1000" dirty="0">
              <a:solidFill>
                <a:srgbClr val="FF0000"/>
              </a:solidFill>
            </a:endParaRPr>
          </a:p>
          <a:p>
            <a:pPr>
              <a:buClr>
                <a:schemeClr val="tx1"/>
              </a:buClr>
            </a:pPr>
            <a:r>
              <a:rPr lang="ru-RU" sz="2800" dirty="0" err="1" smtClean="0">
                <a:solidFill>
                  <a:srgbClr val="FF0000"/>
                </a:solidFill>
              </a:rPr>
              <a:t>Инсонни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хаётини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ва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борлигини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энг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асосий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шарти</a:t>
            </a:r>
            <a:r>
              <a:rPr lang="ru-RU" sz="2800" dirty="0" smtClean="0">
                <a:solidFill>
                  <a:srgbClr val="FF0000"/>
                </a:solidFill>
              </a:rPr>
              <a:t> – </a:t>
            </a:r>
            <a:r>
              <a:rPr lang="ru-RU" sz="2800" dirty="0" err="1" smtClean="0">
                <a:solidFill>
                  <a:srgbClr val="FF0000"/>
                </a:solidFill>
              </a:rPr>
              <a:t>бу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саломматликдир</a:t>
            </a:r>
            <a:r>
              <a:rPr lang="ru-RU" sz="2800" dirty="0" smtClean="0">
                <a:solidFill>
                  <a:srgbClr val="FF0000"/>
                </a:solidFill>
              </a:rPr>
              <a:t>.</a:t>
            </a:r>
            <a:endParaRPr lang="ru-RU" sz="1000" dirty="0"/>
          </a:p>
          <a:p>
            <a:pPr>
              <a:buClr>
                <a:schemeClr val="tx1"/>
              </a:buClr>
            </a:pPr>
            <a:r>
              <a:rPr lang="ru-RU" sz="2800" dirty="0" err="1" smtClean="0">
                <a:solidFill>
                  <a:srgbClr val="FFFF00"/>
                </a:solidFill>
              </a:rPr>
              <a:t>Инсонни</a:t>
            </a:r>
            <a:r>
              <a:rPr lang="ru-RU" sz="2800" dirty="0" smtClean="0">
                <a:solidFill>
                  <a:srgbClr val="FFFF00"/>
                </a:solidFill>
              </a:rPr>
              <a:t>  </a:t>
            </a:r>
            <a:r>
              <a:rPr lang="ru-RU" sz="2800" dirty="0" err="1" smtClean="0">
                <a:solidFill>
                  <a:srgbClr val="FFFF00"/>
                </a:solidFill>
              </a:rPr>
              <a:t>саломатлигини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ушлаб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туриш</a:t>
            </a:r>
            <a:r>
              <a:rPr lang="ru-RU" sz="2800" dirty="0" smtClean="0">
                <a:solidFill>
                  <a:srgbClr val="FFFF00"/>
                </a:solidFill>
              </a:rPr>
              <a:t> – </a:t>
            </a:r>
            <a:r>
              <a:rPr lang="ru-RU" sz="2800" dirty="0" err="1" smtClean="0">
                <a:solidFill>
                  <a:srgbClr val="FFFF00"/>
                </a:solidFill>
              </a:rPr>
              <a:t>иқтисоднинг асосий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вазифаси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595313" y="2565400"/>
            <a:ext cx="7793037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Саломатликни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сотиб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олиб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бўлмайди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факат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уни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сақлаб қолиш ёки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тиқлаш учун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хизматларни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сотиб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олиш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мумкин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холос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.</a:t>
            </a:r>
            <a:endParaRPr lang="ru-RU" dirty="0">
              <a:solidFill>
                <a:srgbClr val="FFFF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Товар </a:t>
            </a:r>
            <a:r>
              <a:rPr lang="ru-RU" dirty="0" err="1" smtClean="0">
                <a:solidFill>
                  <a:srgbClr val="FFFF00"/>
                </a:solidFill>
              </a:rPr>
              <a:t>ва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хизматлар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981200"/>
            <a:ext cx="3810000" cy="41148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u="sng" dirty="0" err="1" smtClean="0">
                <a:solidFill>
                  <a:srgbClr val="FFFF00"/>
                </a:solidFill>
              </a:rPr>
              <a:t>Товалар</a:t>
            </a:r>
            <a:r>
              <a:rPr lang="ru-RU" u="sng" dirty="0" smtClean="0">
                <a:solidFill>
                  <a:srgbClr val="FFFF00"/>
                </a:solidFill>
              </a:rPr>
              <a:t> - </a:t>
            </a:r>
            <a:r>
              <a:rPr lang="ru-RU" dirty="0" smtClean="0"/>
              <a:t>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дори-дармон</a:t>
            </a:r>
            <a:r>
              <a:rPr lang="ru-RU" dirty="0" smtClean="0"/>
              <a:t>, </a:t>
            </a:r>
            <a:r>
              <a:rPr lang="ru-RU" dirty="0" err="1" smtClean="0"/>
              <a:t>тиббий</a:t>
            </a:r>
            <a:r>
              <a:rPr lang="ru-RU" dirty="0" smtClean="0"/>
              <a:t> </a:t>
            </a:r>
            <a:r>
              <a:rPr lang="ru-RU" dirty="0" err="1" smtClean="0"/>
              <a:t>ускуна</a:t>
            </a:r>
            <a:r>
              <a:rPr lang="ru-RU" dirty="0" smtClean="0"/>
              <a:t>, </a:t>
            </a:r>
            <a:r>
              <a:rPr lang="ru-RU" dirty="0" err="1" smtClean="0"/>
              <a:t>махсус</a:t>
            </a:r>
            <a:r>
              <a:rPr lang="ru-RU" dirty="0" smtClean="0"/>
              <a:t> </a:t>
            </a:r>
            <a:r>
              <a:rPr lang="ru-RU" dirty="0" err="1" smtClean="0"/>
              <a:t>кийим,боғламалар, бандажлар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52963" y="1998663"/>
            <a:ext cx="4033837" cy="452596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u="sng" dirty="0" err="1" smtClean="0">
                <a:solidFill>
                  <a:srgbClr val="FFFF00"/>
                </a:solidFill>
              </a:rPr>
              <a:t>Хизматлар</a:t>
            </a:r>
            <a:r>
              <a:rPr lang="ru-RU" u="sng" dirty="0">
                <a:solidFill>
                  <a:schemeClr val="bg1"/>
                </a:solidFill>
              </a:rPr>
              <a:t> </a:t>
            </a:r>
            <a:r>
              <a:rPr lang="ru-RU" u="sng" dirty="0" smtClean="0">
                <a:solidFill>
                  <a:srgbClr val="FF0000"/>
                </a:solidFill>
              </a:rPr>
              <a:t>- </a:t>
            </a:r>
            <a:r>
              <a:rPr lang="ru-RU" u="sng" dirty="0" err="1" smtClean="0">
                <a:solidFill>
                  <a:srgbClr val="FF0000"/>
                </a:solidFill>
              </a:rPr>
              <a:t>бу</a:t>
            </a:r>
            <a:r>
              <a:rPr lang="ru-RU" dirty="0" smtClean="0">
                <a:solidFill>
                  <a:srgbClr val="FF0000"/>
                </a:solidFill>
              </a:rPr>
              <a:t>  </a:t>
            </a:r>
            <a:r>
              <a:rPr lang="ru-RU" dirty="0" err="1" smtClean="0">
                <a:solidFill>
                  <a:srgbClr val="FF0000"/>
                </a:solidFill>
              </a:rPr>
              <a:t>шифокорлар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ёрдамчи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персонални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нарвариш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даволаш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Тиббий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хизматлар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err="1" smtClean="0">
                <a:solidFill>
                  <a:srgbClr val="FFFF00"/>
                </a:solidFill>
              </a:rPr>
              <a:t>бозори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1855788"/>
            <a:ext cx="7416800" cy="4525962"/>
          </a:xfrm>
        </p:spPr>
        <p:txBody>
          <a:bodyPr/>
          <a:lstStyle/>
          <a:p>
            <a:pPr>
              <a:buClr>
                <a:schemeClr val="tx1"/>
              </a:buClr>
              <a:buFont typeface="Tahoma" pitchFamily="34" charset="0"/>
              <a:buNone/>
            </a:pPr>
            <a:r>
              <a:rPr lang="ru-RU" sz="3600" dirty="0">
                <a:solidFill>
                  <a:schemeClr val="bg1"/>
                </a:solidFill>
                <a:cs typeface="Times New Roman" pitchFamily="18" charset="0"/>
              </a:rPr>
              <a:t>	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бу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тиббий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технологиялар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ускуналар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тиббий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техника,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ташкилий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тиббий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саволлар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, фармакология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воситалари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шифокорлар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мажмуалари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. 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30238"/>
            <a:ext cx="8229600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Соғликни сақлаш иқтисодининг мақсади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266950"/>
            <a:ext cx="7772400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3600" dirty="0">
                <a:cs typeface="Times New Roman" pitchFamily="18" charset="0"/>
              </a:rPr>
              <a:t>		</a:t>
            </a:r>
            <a:r>
              <a:rPr lang="ru-RU" sz="3600" dirty="0" err="1" smtClean="0">
                <a:cs typeface="Times New Roman" pitchFamily="18" charset="0"/>
              </a:rPr>
              <a:t>Бу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ахоли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ва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курсатиладиган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тиббий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фаолият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пайтида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булган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иқтисодий ва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ташкилий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муносабатларни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урганишдир</a:t>
            </a:r>
            <a:r>
              <a:rPr lang="ru-RU" sz="3600" dirty="0" smtClean="0">
                <a:cs typeface="Times New Roman" pitchFamily="18" charset="0"/>
              </a:rPr>
              <a:t>. 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Соғликни сақлаш иқтисодининг вазифалари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266950"/>
            <a:ext cx="7772400" cy="411480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ru-RU" dirty="0" err="1" smtClean="0">
                <a:solidFill>
                  <a:srgbClr val="FF0000"/>
                </a:solidFill>
                <a:cs typeface="Times New Roman" pitchFamily="18" charset="0"/>
              </a:rPr>
              <a:t>Аҳолини саломатлигининг</a:t>
            </a:r>
            <a:r>
              <a:rPr lang="ru-RU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cs typeface="Times New Roman" pitchFamily="18" charset="0"/>
              </a:rPr>
              <a:t>ва</a:t>
            </a:r>
            <a:r>
              <a:rPr lang="ru-RU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cs typeface="Times New Roman" pitchFamily="18" charset="0"/>
              </a:rPr>
              <a:t>тармоқни халк</a:t>
            </a:r>
            <a:r>
              <a:rPr lang="ru-RU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cs typeface="Times New Roman" pitchFamily="18" charset="0"/>
              </a:rPr>
              <a:t>хужалигига</a:t>
            </a:r>
            <a:r>
              <a:rPr lang="ru-RU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cs typeface="Times New Roman" pitchFamily="18" charset="0"/>
              </a:rPr>
              <a:t>таъсири</a:t>
            </a:r>
            <a:endParaRPr lang="ru-RU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>
              <a:buClr>
                <a:schemeClr val="tx1"/>
              </a:buClr>
            </a:pPr>
            <a:endParaRPr lang="ru-RU" sz="1400" dirty="0">
              <a:solidFill>
                <a:schemeClr val="bg1"/>
              </a:solidFill>
            </a:endParaRPr>
          </a:p>
          <a:p>
            <a:pPr>
              <a:buClr>
                <a:schemeClr val="tx1"/>
              </a:buClr>
            </a:pP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Халк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хужалигининг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аҳоли саломатлигига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FFFF00"/>
                </a:solidFill>
                <a:cs typeface="Times New Roman" pitchFamily="18" charset="0"/>
              </a:rPr>
              <a:t>таъсири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>.</a:t>
            </a:r>
            <a:endParaRPr lang="ru-RU" dirty="0">
              <a:solidFill>
                <a:srgbClr val="FF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1675"/>
            <a:ext cx="8229600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Соғликни сақлаш иқтисодининг усуллари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698750"/>
            <a:ext cx="8415338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ru-RU" sz="3600" b="1" dirty="0" err="1" smtClean="0">
                <a:solidFill>
                  <a:srgbClr val="FF0000"/>
                </a:solidFill>
                <a:cs typeface="Times New Roman" pitchFamily="18" charset="0"/>
              </a:rPr>
              <a:t>Математитик-статистик</a:t>
            </a:r>
            <a:r>
              <a:rPr lang="ru-RU" sz="36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cs typeface="Times New Roman" pitchFamily="18" charset="0"/>
              </a:rPr>
              <a:t>услуб</a:t>
            </a:r>
            <a:r>
              <a:rPr lang="ru-RU" sz="3600" b="1" dirty="0" smtClean="0">
                <a:solidFill>
                  <a:srgbClr val="FF0000"/>
                </a:solidFill>
                <a:cs typeface="Times New Roman" pitchFamily="18" charset="0"/>
              </a:rPr>
              <a:t> –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тиббий-диагностика</a:t>
            </a:r>
            <a:r>
              <a:rPr lang="ru-RU" sz="36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ва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 профилактик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жараёнлари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орасидаги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сонли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ва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сифатли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боғламни</a:t>
            </a:r>
            <a:r>
              <a:rPr lang="ru-RU" sz="3600" dirty="0" err="1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  <a:cs typeface="Times New Roman" pitchFamily="18" charset="0"/>
              </a:rPr>
              <a:t>аниқлайди</a:t>
            </a:r>
            <a:r>
              <a:rPr lang="ru-RU" sz="3600" dirty="0" smtClean="0">
                <a:solidFill>
                  <a:srgbClr val="FFFF00"/>
                </a:solidFill>
                <a:cs typeface="Times New Roman" pitchFamily="18" charset="0"/>
              </a:rPr>
              <a:t>. </a:t>
            </a:r>
            <a:endParaRPr lang="ru-RU" sz="3600" dirty="0">
              <a:solidFill>
                <a:srgbClr val="FFFF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85775"/>
            <a:ext cx="8229600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Соғликни сақлаш иқтисодининг усуллари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266950"/>
            <a:ext cx="8343900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4000" b="1" dirty="0" smtClean="0">
                <a:solidFill>
                  <a:srgbClr val="FFFF00"/>
                </a:solidFill>
                <a:cs typeface="Times New Roman" pitchFamily="18" charset="0"/>
              </a:rPr>
              <a:t>аланс </a:t>
            </a:r>
            <a:r>
              <a:rPr lang="ru-RU" sz="4000" b="1" dirty="0" err="1" smtClean="0">
                <a:solidFill>
                  <a:srgbClr val="FFFF00"/>
                </a:solidFill>
                <a:cs typeface="Times New Roman" pitchFamily="18" charset="0"/>
              </a:rPr>
              <a:t>услуби</a:t>
            </a:r>
            <a:r>
              <a:rPr lang="ru-RU" sz="4000" b="1" dirty="0" smtClean="0">
                <a:solidFill>
                  <a:srgbClr val="FFFF00"/>
                </a:solidFill>
                <a:cs typeface="Times New Roman" pitchFamily="18" charset="0"/>
              </a:rPr>
              <a:t>, </a:t>
            </a:r>
            <a:r>
              <a:rPr lang="ru-RU" sz="4000" dirty="0" err="1" smtClean="0">
                <a:solidFill>
                  <a:srgbClr val="FF0000"/>
                </a:solidFill>
                <a:cs typeface="Times New Roman" pitchFamily="18" charset="0"/>
              </a:rPr>
              <a:t>бу</a:t>
            </a:r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cs typeface="Times New Roman" pitchFamily="18" charset="0"/>
              </a:rPr>
              <a:t>даволаш</a:t>
            </a:r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, диагностика </a:t>
            </a:r>
            <a:r>
              <a:rPr lang="ru-RU" sz="4000" dirty="0" err="1" smtClean="0">
                <a:solidFill>
                  <a:srgbClr val="FF0000"/>
                </a:solidFill>
                <a:cs typeface="Times New Roman" pitchFamily="18" charset="0"/>
              </a:rPr>
              <a:t>ва</a:t>
            </a:r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 реабилитация </a:t>
            </a:r>
            <a:r>
              <a:rPr lang="ru-RU" sz="4000" dirty="0" err="1" smtClean="0">
                <a:solidFill>
                  <a:srgbClr val="FF0000"/>
                </a:solidFill>
                <a:cs typeface="Times New Roman" pitchFamily="18" charset="0"/>
              </a:rPr>
              <a:t>жараёнлари</a:t>
            </a:r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cs typeface="Times New Roman" pitchFamily="18" charset="0"/>
              </a:rPr>
              <a:t>орасидаги</a:t>
            </a:r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cs typeface="Times New Roman" pitchFamily="18" charset="0"/>
              </a:rPr>
              <a:t>муайян</a:t>
            </a:r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rgbClr val="FF0000"/>
                </a:solidFill>
                <a:cs typeface="Times New Roman" pitchFamily="18" charset="0"/>
              </a:rPr>
              <a:t>белги</a:t>
            </a:r>
            <a:endParaRPr lang="ru-RU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Соғликни сақлаш иқтисодининг усуллари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017713"/>
            <a:ext cx="8128000" cy="43640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Эксперимент  </a:t>
            </a:r>
            <a:r>
              <a:rPr lang="ru-RU" sz="3600" b="1" dirty="0" err="1" smtClean="0">
                <a:solidFill>
                  <a:srgbClr val="FFFF00"/>
                </a:solidFill>
                <a:cs typeface="Times New Roman" pitchFamily="18" charset="0"/>
              </a:rPr>
              <a:t>усули</a:t>
            </a:r>
            <a:r>
              <a:rPr lang="ru-RU" sz="3600" b="1" dirty="0" smtClean="0">
                <a:solidFill>
                  <a:srgbClr val="FFFF00"/>
                </a:solidFill>
                <a:cs typeface="Times New Roman" pitchFamily="18" charset="0"/>
              </a:rPr>
              <a:t> –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бу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ташкилотларни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ва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соғликни  сақлаш органларини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аҳолини саломатлигини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яхшилашда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энг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самарали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тадбирлардир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. </a:t>
            </a:r>
            <a:endParaRPr lang="ru-RU" sz="3600" dirty="0">
              <a:solidFill>
                <a:srgbClr val="FF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14338"/>
            <a:ext cx="7793037" cy="1143000"/>
          </a:xfrm>
        </p:spPr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Иқтисодий тахлил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73238"/>
            <a:ext cx="8275638" cy="4464050"/>
          </a:xfrm>
        </p:spPr>
        <p:txBody>
          <a:bodyPr/>
          <a:lstStyle/>
          <a:p>
            <a:pPr marL="360363" indent="-360363">
              <a:buFont typeface="Wingdings" pitchFamily="2" charset="2"/>
              <a:buNone/>
            </a:pPr>
            <a:r>
              <a:rPr lang="ru-RU" sz="3600" dirty="0">
                <a:cs typeface="Times New Roman" pitchFamily="18" charset="0"/>
              </a:rPr>
              <a:t>	</a:t>
            </a:r>
            <a:r>
              <a:rPr lang="ru-RU" sz="3600" dirty="0" err="1" smtClean="0">
                <a:cs typeface="Times New Roman" pitchFamily="18" charset="0"/>
              </a:rPr>
              <a:t>Жамоатчиликни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ишлаб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чиқаришга ахоли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саломатлиги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 err="1" smtClean="0">
                <a:cs typeface="Times New Roman" pitchFamily="18" charset="0"/>
              </a:rPr>
              <a:t>таъсири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:</a:t>
            </a:r>
            <a:endParaRPr lang="ru-RU" sz="3600" dirty="0">
              <a:solidFill>
                <a:srgbClr val="FF0000"/>
              </a:solidFill>
              <a:cs typeface="Times New Roman" pitchFamily="18" charset="0"/>
            </a:endParaRPr>
          </a:p>
          <a:p>
            <a:pPr marL="360363" indent="-360363">
              <a:buFont typeface="Wingdings" pitchFamily="2" charset="2"/>
              <a:buChar char="ü"/>
            </a:pP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Баъзи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касалликлар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бартараф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килишда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иқтисодий самарада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;</a:t>
            </a:r>
            <a:endParaRPr lang="ru-RU" sz="3600" dirty="0" smtClean="0">
              <a:solidFill>
                <a:srgbClr val="FF0000"/>
              </a:solidFill>
            </a:endParaRPr>
          </a:p>
          <a:p>
            <a:pPr marL="360363" indent="-360363">
              <a:buFont typeface="Wingdings" pitchFamily="2" charset="2"/>
              <a:buChar char="ü"/>
            </a:pP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Даволаш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профилактика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фаолиятини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cs typeface="Times New Roman" pitchFamily="18" charset="0"/>
              </a:rPr>
              <a:t>киймати</a:t>
            </a:r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;</a:t>
            </a:r>
            <a:endParaRPr lang="ru-RU" sz="3600" dirty="0">
              <a:solidFill>
                <a:srgbClr val="FF0000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ru-RU" sz="4000" dirty="0" smtClean="0">
                <a:solidFill>
                  <a:srgbClr val="FFFF00"/>
                </a:solidFill>
              </a:rPr>
              <a:t>«</a:t>
            </a:r>
            <a:r>
              <a:rPr lang="ru-RU" sz="4000" dirty="0" err="1" smtClean="0">
                <a:solidFill>
                  <a:srgbClr val="FFFF00"/>
                </a:solidFill>
              </a:rPr>
              <a:t>Чиким-самара</a:t>
            </a:r>
            <a:r>
              <a:rPr lang="ru-RU" sz="4000" dirty="0" smtClean="0">
                <a:solidFill>
                  <a:srgbClr val="FFFF00"/>
                </a:solidFill>
              </a:rPr>
              <a:t>» </a:t>
            </a:r>
            <a:r>
              <a:rPr lang="ru-RU" sz="4000" dirty="0" err="1" smtClean="0">
                <a:solidFill>
                  <a:srgbClr val="FFFF00"/>
                </a:solidFill>
              </a:rPr>
              <a:t>тахлилини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ўтқазиш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03438"/>
            <a:ext cx="8229600" cy="4525962"/>
          </a:xfrm>
        </p:spPr>
        <p:txBody>
          <a:bodyPr/>
          <a:lstStyle/>
          <a:p>
            <a:pPr marL="609600" indent="-609600">
              <a:buClr>
                <a:schemeClr val="tx1"/>
              </a:buClr>
              <a:buFontTx/>
              <a:buAutoNum type="arabicPeriod"/>
            </a:pPr>
            <a:r>
              <a:rPr lang="ru-RU" sz="2800" dirty="0" smtClean="0">
                <a:solidFill>
                  <a:srgbClr val="FF0000"/>
                </a:solidFill>
              </a:rPr>
              <a:t>Самара </a:t>
            </a:r>
            <a:r>
              <a:rPr lang="ru-RU" sz="2800" dirty="0" err="1" smtClean="0">
                <a:solidFill>
                  <a:srgbClr val="FF0000"/>
                </a:solidFill>
              </a:rPr>
              <a:t>бирлигига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чиқимлар хажми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Тахлил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барча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тадқиқотлар учун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ишлатиш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мумкин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</a:p>
          <a:p>
            <a:pPr marL="609600" indent="-609600">
              <a:buClr>
                <a:schemeClr val="tx1"/>
              </a:buClr>
              <a:buFontTx/>
              <a:buAutoNum type="arabicPeriod"/>
            </a:pPr>
            <a:r>
              <a:rPr lang="uz-Cyrl-UZ" sz="2800" dirty="0" smtClean="0">
                <a:solidFill>
                  <a:srgbClr val="FF0000"/>
                </a:solidFill>
              </a:rPr>
              <a:t>Бунда  тадқиқотлар умумий ва сифатли курсаткичларга эга бўлиши керак (саломатлиги яхшиланиши, ютулган хаёт йиллари);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ru-RU" sz="3600" dirty="0" smtClean="0">
                <a:solidFill>
                  <a:srgbClr val="FFFF00"/>
                </a:solidFill>
              </a:rPr>
              <a:t>«</a:t>
            </a:r>
            <a:r>
              <a:rPr lang="ru-RU" sz="3600" dirty="0" err="1" smtClean="0">
                <a:solidFill>
                  <a:srgbClr val="FFFF00"/>
                </a:solidFill>
              </a:rPr>
              <a:t>Чиким-самара</a:t>
            </a:r>
            <a:r>
              <a:rPr lang="ru-RU" sz="3600" dirty="0" smtClean="0">
                <a:solidFill>
                  <a:srgbClr val="FFFF00"/>
                </a:solidFill>
              </a:rPr>
              <a:t>» </a:t>
            </a:r>
            <a:r>
              <a:rPr lang="ru-RU" sz="3600" dirty="0" err="1" smtClean="0">
                <a:solidFill>
                  <a:srgbClr val="FFFF00"/>
                </a:solidFill>
              </a:rPr>
              <a:t>тахлилини</a:t>
            </a:r>
            <a:r>
              <a:rPr lang="ru-RU" sz="3600" dirty="0" smtClean="0">
                <a:solidFill>
                  <a:srgbClr val="FFFF00"/>
                </a:solidFill>
              </a:rPr>
              <a:t> </a:t>
            </a:r>
            <a:r>
              <a:rPr lang="ru-RU" sz="3600" dirty="0" err="1" smtClean="0">
                <a:solidFill>
                  <a:srgbClr val="FFFF00"/>
                </a:solidFill>
              </a:rPr>
              <a:t>ўтқазиш босқичлари: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74838"/>
            <a:ext cx="8229600" cy="4525962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Маълум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касалликни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даволашдаги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ишлатилган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усулларни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натижаларини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тахлили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Бир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беморга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ўртача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ёки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максимал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чиқимларни аниқлаш;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Хар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бир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даволаш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вариантида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чиқимларни самарасини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аниқлаш</a:t>
            </a:r>
            <a:r>
              <a:rPr lang="ru-RU" sz="2800" dirty="0" err="1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ва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солиштириш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>
                <a:solidFill>
                  <a:srgbClr val="FF0000"/>
                </a:solidFill>
              </a:rPr>
              <a:t>Сравнение коэффициентов эффективности затрат по каждому варианту лечения</a:t>
            </a:r>
            <a:r>
              <a:rPr lang="ru-RU" sz="2800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ru-RU" sz="2800" dirty="0" err="1" smtClean="0">
                <a:solidFill>
                  <a:srgbClr val="FFFF00"/>
                </a:solidFill>
              </a:rPr>
              <a:t>Касаллик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туфайли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Давлатга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ва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оилага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келтирилган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иқтисодий зарарлар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куйидаги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чиқимлардан иборат</a:t>
            </a:r>
            <a:r>
              <a:rPr lang="ru-RU" sz="2800" dirty="0" smtClean="0">
                <a:solidFill>
                  <a:srgbClr val="FFFF00"/>
                </a:solidFill>
              </a:rPr>
              <a:t>: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51038"/>
            <a:ext cx="8229600" cy="4525962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Соғликни сақлаш бюджети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Ишга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чикмганлиги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учун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ёппасига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ички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махсулотни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ишлаб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чиқмаслиги туфайли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ижтимоий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суғурта бюджетига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таъсир</a:t>
            </a:r>
            <a:r>
              <a:rPr lang="ru-RU" sz="2800" dirty="0" smtClean="0">
                <a:solidFill>
                  <a:srgbClr val="FF0000"/>
                </a:solidFill>
              </a:rPr>
              <a:t>, </a:t>
            </a:r>
            <a:r>
              <a:rPr lang="ru-RU" sz="2800" dirty="0" err="1" smtClean="0">
                <a:solidFill>
                  <a:srgbClr val="FF0000"/>
                </a:solidFill>
              </a:rPr>
              <a:t>этиши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Ёппасига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ички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махсулот</a:t>
            </a:r>
            <a:r>
              <a:rPr lang="ru-RU" sz="2800" dirty="0" smtClean="0">
                <a:solidFill>
                  <a:srgbClr val="FF0000"/>
                </a:solidFill>
              </a:rPr>
              <a:t> ни </a:t>
            </a:r>
            <a:r>
              <a:rPr lang="ru-RU" sz="2800" dirty="0" err="1" smtClean="0">
                <a:solidFill>
                  <a:srgbClr val="FF0000"/>
                </a:solidFill>
              </a:rPr>
              <a:t>ишлаб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чиқилмаган хажми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Иш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берувчини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ихтиёрий</a:t>
            </a:r>
            <a:r>
              <a:rPr lang="ru-RU" sz="2800" dirty="0" smtClean="0">
                <a:solidFill>
                  <a:srgbClr val="FF0000"/>
                </a:solidFill>
              </a:rPr>
              <a:t>  </a:t>
            </a:r>
            <a:r>
              <a:rPr lang="ru-RU" sz="2800" dirty="0" err="1" smtClean="0">
                <a:solidFill>
                  <a:srgbClr val="FF0000"/>
                </a:solidFill>
              </a:rPr>
              <a:t>тиббий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суғурта бюджети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Оила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бюджети</a:t>
            </a:r>
            <a:r>
              <a:rPr lang="ru-RU" sz="2800" dirty="0" smtClean="0">
                <a:solidFill>
                  <a:srgbClr val="FF0000"/>
                </a:solidFill>
              </a:rPr>
              <a:t>.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ru-RU" sz="3200" dirty="0" err="1" smtClean="0">
                <a:solidFill>
                  <a:srgbClr val="FFFF00"/>
                </a:solidFill>
              </a:rPr>
              <a:t>Беморни</a:t>
            </a:r>
            <a:r>
              <a:rPr lang="ru-RU" sz="3200" dirty="0" smtClean="0">
                <a:solidFill>
                  <a:srgbClr val="FFFF00"/>
                </a:solidFill>
              </a:rPr>
              <a:t> хаёт </a:t>
            </a:r>
            <a:r>
              <a:rPr lang="ru-RU" sz="3200" dirty="0" err="1" smtClean="0">
                <a:solidFill>
                  <a:srgbClr val="FFFF00"/>
                </a:solidFill>
              </a:rPr>
              <a:t>сифати</a:t>
            </a:r>
            <a:r>
              <a:rPr lang="ru-RU" sz="3200" dirty="0" smtClean="0">
                <a:solidFill>
                  <a:srgbClr val="FFFF00"/>
                </a:solidFill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</a:rPr>
              <a:t>ёмонлаши</a:t>
            </a:r>
            <a:r>
              <a:rPr lang="ru-RU" sz="3200" dirty="0" smtClean="0">
                <a:solidFill>
                  <a:srgbClr val="FFFF00"/>
                </a:solidFill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</a:rPr>
              <a:t>куйидагича</a:t>
            </a:r>
            <a:r>
              <a:rPr lang="ru-RU" sz="3200" dirty="0" smtClean="0">
                <a:solidFill>
                  <a:srgbClr val="FFFF00"/>
                </a:solidFill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</a:rPr>
              <a:t>билинади</a:t>
            </a:r>
            <a:r>
              <a:rPr lang="ru-RU" sz="3200" dirty="0" smtClean="0">
                <a:solidFill>
                  <a:srgbClr val="FFFF00"/>
                </a:solidFill>
              </a:rPr>
              <a:t>: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74838"/>
            <a:ext cx="8229600" cy="4525962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Жисмоний</a:t>
            </a:r>
            <a:r>
              <a:rPr lang="ru-RU" sz="2800" dirty="0" smtClean="0">
                <a:solidFill>
                  <a:srgbClr val="FF0000"/>
                </a:solidFill>
              </a:rPr>
              <a:t>  </a:t>
            </a:r>
            <a:r>
              <a:rPr lang="ru-RU" sz="2800" dirty="0" err="1" smtClean="0">
                <a:solidFill>
                  <a:srgbClr val="FF0000"/>
                </a:solidFill>
              </a:rPr>
              <a:t>холатда</a:t>
            </a:r>
            <a:r>
              <a:rPr lang="ru-RU" sz="2800" dirty="0" smtClean="0">
                <a:solidFill>
                  <a:srgbClr val="FF0000"/>
                </a:solidFill>
              </a:rPr>
              <a:t> -  </a:t>
            </a:r>
            <a:r>
              <a:rPr lang="ru-RU" sz="2800" dirty="0" err="1" smtClean="0">
                <a:solidFill>
                  <a:srgbClr val="FF0000"/>
                </a:solidFill>
              </a:rPr>
              <a:t>киммиламаш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ёки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суст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жисмоний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фаоллик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Кундалик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хаётдаги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фаоллик</a:t>
            </a:r>
            <a:r>
              <a:rPr lang="ru-RU" sz="2800" dirty="0" smtClean="0">
                <a:solidFill>
                  <a:srgbClr val="FF0000"/>
                </a:solidFill>
              </a:rPr>
              <a:t> – </a:t>
            </a:r>
            <a:r>
              <a:rPr lang="ru-RU" sz="2800" dirty="0" err="1" smtClean="0">
                <a:solidFill>
                  <a:srgbClr val="FF0000"/>
                </a:solidFill>
              </a:rPr>
              <a:t>бажара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оломаслик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Ижтимоий-эмоция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функциялардаги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бузилишлар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0000"/>
                </a:solidFill>
              </a:rPr>
              <a:t>Ўзини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устида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ишлашга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вақт камлиги</a:t>
            </a:r>
            <a:r>
              <a:rPr lang="ru-RU" sz="2800" dirty="0" smtClean="0">
                <a:solidFill>
                  <a:srgbClr val="FF0000"/>
                </a:solidFill>
              </a:rPr>
              <a:t>, </a:t>
            </a:r>
            <a:r>
              <a:rPr lang="ru-RU" sz="2800" dirty="0" err="1" smtClean="0">
                <a:solidFill>
                  <a:srgbClr val="FF0000"/>
                </a:solidFill>
              </a:rPr>
              <a:t>негаки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саломатлик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муаммоларига</a:t>
            </a:r>
            <a:r>
              <a:rPr lang="ru-RU" sz="2800" dirty="0" smtClean="0">
                <a:solidFill>
                  <a:srgbClr val="FF0000"/>
                </a:solidFill>
              </a:rPr>
              <a:t>  </a:t>
            </a:r>
            <a:r>
              <a:rPr lang="ru-RU" sz="2800" dirty="0" err="1" smtClean="0">
                <a:solidFill>
                  <a:srgbClr val="FF0000"/>
                </a:solidFill>
              </a:rPr>
              <a:t>кўп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вақт сарфланиши</a:t>
            </a:r>
            <a:r>
              <a:rPr lang="ru-RU" sz="2800" dirty="0" smtClean="0">
                <a:solidFill>
                  <a:srgbClr val="FF0000"/>
                </a:solidFill>
              </a:rPr>
              <a:t>;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/>
          <a:p>
            <a:r>
              <a:rPr lang="en-US" sz="4000" dirty="0">
                <a:solidFill>
                  <a:srgbClr val="FFFF00"/>
                </a:solidFill>
              </a:rPr>
              <a:t>I</a:t>
            </a:r>
            <a:r>
              <a:rPr lang="uz-Cyrl-UZ" sz="4000" dirty="0">
                <a:solidFill>
                  <a:srgbClr val="FFFF00"/>
                </a:solidFill>
              </a:rPr>
              <a:t>. </a:t>
            </a:r>
            <a:r>
              <a:rPr lang="ru-RU" sz="4000" dirty="0" smtClean="0">
                <a:solidFill>
                  <a:srgbClr val="FFFF00"/>
                </a:solidFill>
              </a:rPr>
              <a:t>Бюджет </a:t>
            </a:r>
            <a:r>
              <a:rPr lang="ru-RU" sz="4000" dirty="0" err="1" smtClean="0">
                <a:solidFill>
                  <a:srgbClr val="FFFF00"/>
                </a:solidFill>
              </a:rPr>
              <a:t>маблағларини сарфланиши</a:t>
            </a:r>
            <a:r>
              <a:rPr lang="ru-RU" sz="4000" dirty="0" smtClean="0">
                <a:solidFill>
                  <a:srgbClr val="FFFF00"/>
                </a:solidFill>
              </a:rPr>
              <a:t>:</a:t>
            </a:r>
            <a:r>
              <a:rPr lang="ru-RU" sz="4000" dirty="0">
                <a:solidFill>
                  <a:srgbClr val="FFFF00"/>
                </a:solidFill>
              </a:rPr>
              <a:t/>
            </a:r>
            <a:br>
              <a:rPr lang="ru-RU" sz="4000" dirty="0">
                <a:solidFill>
                  <a:srgbClr val="FFFF00"/>
                </a:solidFill>
              </a:rPr>
            </a:b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74838"/>
            <a:ext cx="8229600" cy="4525962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endParaRPr lang="ru-RU" sz="2800" dirty="0">
              <a:solidFill>
                <a:schemeClr val="bg1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dirty="0" smtClean="0">
                <a:solidFill>
                  <a:srgbClr val="FF0000"/>
                </a:solidFill>
              </a:rPr>
              <a:t>Стационар </a:t>
            </a:r>
            <a:r>
              <a:rPr lang="ru-RU" dirty="0" err="1" smtClean="0">
                <a:solidFill>
                  <a:srgbClr val="FF0000"/>
                </a:solidFill>
              </a:rPr>
              <a:t>шароитида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даволаниш</a:t>
            </a:r>
            <a:r>
              <a:rPr lang="ru-RU" dirty="0" smtClean="0">
                <a:solidFill>
                  <a:srgbClr val="FF0000"/>
                </a:solidFill>
              </a:rPr>
              <a:t> : </a:t>
            </a:r>
            <a:endParaRPr lang="ru-RU" dirty="0">
              <a:solidFill>
                <a:srgbClr val="FF0000"/>
              </a:solidFill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ru-RU" dirty="0">
              <a:solidFill>
                <a:srgbClr val="FF00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AutoNum type="alphaLcParenR"/>
            </a:pPr>
            <a:r>
              <a:rPr lang="ru-RU" sz="2800" dirty="0" err="1" smtClean="0">
                <a:solidFill>
                  <a:srgbClr val="FF0000"/>
                </a:solidFill>
              </a:rPr>
              <a:t>Даволанишни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ўртача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муддати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ва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ўриндикни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эгалланиши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AutoNum type="alphaLcParenR"/>
            </a:pPr>
            <a:endParaRPr lang="ru-RU" sz="9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AutoNum type="alphaLcParenR"/>
            </a:pPr>
            <a:r>
              <a:rPr lang="ru-RU" sz="2800" dirty="0" err="1" smtClean="0">
                <a:solidFill>
                  <a:srgbClr val="FF0000"/>
                </a:solidFill>
              </a:rPr>
              <a:t>Бир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касаллик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бўйича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битта</a:t>
            </a:r>
            <a:r>
              <a:rPr lang="ru-RU" sz="2800" dirty="0" smtClean="0">
                <a:solidFill>
                  <a:srgbClr val="FF0000"/>
                </a:solidFill>
              </a:rPr>
              <a:t> урин </a:t>
            </a:r>
            <a:r>
              <a:rPr lang="ru-RU" sz="2800" dirty="0" err="1" smtClean="0">
                <a:solidFill>
                  <a:srgbClr val="FF0000"/>
                </a:solidFill>
              </a:rPr>
              <a:t>кунини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нархи</a:t>
            </a:r>
            <a:r>
              <a:rPr lang="ru-RU" sz="2800" dirty="0" smtClean="0">
                <a:solidFill>
                  <a:srgbClr val="FF0000"/>
                </a:solidFill>
              </a:rPr>
              <a:t>.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ru-RU" sz="2800" dirty="0">
                <a:solidFill>
                  <a:srgbClr val="FF0000"/>
                </a:solidFill>
              </a:rPr>
              <a:t>       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609600"/>
            <a:ext cx="8229600" cy="5211763"/>
          </a:xfrm>
        </p:spPr>
        <p:txBody>
          <a:bodyPr/>
          <a:lstStyle/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 startAt="2"/>
            </a:pPr>
            <a:r>
              <a:rPr lang="ru-RU" sz="2800" dirty="0" smtClean="0">
                <a:solidFill>
                  <a:srgbClr val="FF0000"/>
                </a:solidFill>
              </a:rPr>
              <a:t>Амбулатория </a:t>
            </a:r>
            <a:r>
              <a:rPr lang="ru-RU" sz="2800" dirty="0" err="1" smtClean="0">
                <a:solidFill>
                  <a:srgbClr val="FF0000"/>
                </a:solidFill>
              </a:rPr>
              <a:t>шароитида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даволаниш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кўрсаткичлари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: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</a:p>
          <a:p>
            <a:pPr marL="609600" indent="-609600">
              <a:buClr>
                <a:schemeClr val="tx1"/>
              </a:buClr>
              <a:buNone/>
            </a:pP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buClr>
                <a:schemeClr val="tx1"/>
              </a:buClr>
            </a:pPr>
            <a:r>
              <a:rPr lang="ru-RU" sz="2400" dirty="0" err="1" smtClean="0">
                <a:solidFill>
                  <a:srgbClr val="FFFF00"/>
                </a:solidFill>
              </a:rPr>
              <a:t>Даволанишни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ўртача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давомийлиги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</a:pPr>
            <a:r>
              <a:rPr lang="ru-RU" sz="2400" dirty="0" err="1" smtClean="0">
                <a:solidFill>
                  <a:srgbClr val="FFFF00"/>
                </a:solidFill>
              </a:rPr>
              <a:t>Ўртача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қатновлар </a:t>
            </a:r>
            <a:r>
              <a:rPr lang="ru-RU" sz="2400" dirty="0" smtClean="0">
                <a:solidFill>
                  <a:srgbClr val="FFFF00"/>
                </a:solidFill>
              </a:rPr>
              <a:t>сони;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</a:pPr>
            <a:r>
              <a:rPr lang="ru-RU" sz="2400" dirty="0" err="1" smtClean="0">
                <a:solidFill>
                  <a:srgbClr val="FFFF00"/>
                </a:solidFill>
              </a:rPr>
              <a:t>Қатнов  нархи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</a:pPr>
            <a:r>
              <a:rPr lang="ru-RU" sz="2400" dirty="0" err="1" smtClean="0">
                <a:solidFill>
                  <a:srgbClr val="FFFF00"/>
                </a:solidFill>
              </a:rPr>
              <a:t>Мазкур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касаллик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бўйича</a:t>
            </a:r>
            <a:r>
              <a:rPr lang="ru-RU" sz="2400" dirty="0" smtClean="0">
                <a:solidFill>
                  <a:srgbClr val="FFFF00"/>
                </a:solidFill>
              </a:rPr>
              <a:t> диагностика </a:t>
            </a:r>
            <a:r>
              <a:rPr lang="ru-RU" sz="2400" dirty="0" err="1" smtClean="0">
                <a:solidFill>
                  <a:srgbClr val="FFFF00"/>
                </a:solidFill>
              </a:rPr>
              <a:t>ва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даволаниш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учун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ўртача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текширувлар</a:t>
            </a:r>
            <a:r>
              <a:rPr lang="ru-RU" sz="2400" dirty="0" smtClean="0">
                <a:solidFill>
                  <a:srgbClr val="FFFF00"/>
                </a:solidFill>
              </a:rPr>
              <a:t> сони;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</a:pPr>
            <a:r>
              <a:rPr lang="ru-RU" sz="2400" dirty="0" err="1" smtClean="0">
                <a:solidFill>
                  <a:srgbClr val="FFFF00"/>
                </a:solidFill>
              </a:rPr>
              <a:t>Хар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бир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текширувнинг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ўртача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нархи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r>
              <a:rPr lang="en-US" sz="4000" dirty="0">
                <a:solidFill>
                  <a:srgbClr val="FFFF00"/>
                </a:solidFill>
              </a:rPr>
              <a:t>II</a:t>
            </a:r>
            <a:r>
              <a:rPr lang="ru-RU" sz="4000" dirty="0">
                <a:solidFill>
                  <a:srgbClr val="FFFF00"/>
                </a:solidFill>
              </a:rPr>
              <a:t>. </a:t>
            </a:r>
            <a:r>
              <a:rPr lang="ru-RU" sz="4000" dirty="0" err="1" smtClean="0">
                <a:solidFill>
                  <a:srgbClr val="FFFF00"/>
                </a:solidFill>
              </a:rPr>
              <a:t>Ижтимоий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суғўрта фондини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чиқимлари: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84438"/>
            <a:ext cx="8229600" cy="4525962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ru-RU" sz="2800" dirty="0">
                <a:solidFill>
                  <a:srgbClr val="FF0000"/>
                </a:solidFill>
              </a:rPr>
              <a:t>1. </a:t>
            </a:r>
            <a:r>
              <a:rPr lang="ru-RU" sz="2800" dirty="0" err="1" smtClean="0">
                <a:solidFill>
                  <a:srgbClr val="FF0000"/>
                </a:solidFill>
              </a:rPr>
              <a:t>Вақтинча меҳнатга яроқсизлик:</a:t>
            </a:r>
            <a:endParaRPr lang="ru-RU" sz="2800" dirty="0">
              <a:solidFill>
                <a:srgbClr val="FF00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800" dirty="0" err="1" smtClean="0">
                <a:solidFill>
                  <a:srgbClr val="FFFF00"/>
                </a:solidFill>
              </a:rPr>
              <a:t>Мазкур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касаллик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бўйича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мехнатга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яроқсизлик кунларни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ўртача</a:t>
            </a:r>
            <a:r>
              <a:rPr lang="ru-RU" sz="2800" dirty="0" smtClean="0">
                <a:solidFill>
                  <a:srgbClr val="FFFF00"/>
                </a:solidFill>
              </a:rPr>
              <a:t> сони;</a:t>
            </a:r>
            <a:endParaRPr lang="ru-RU" sz="28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800" dirty="0" err="1" smtClean="0">
                <a:solidFill>
                  <a:srgbClr val="FFFF00"/>
                </a:solidFill>
              </a:rPr>
              <a:t>Мехнатга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яроқсизликнинг </a:t>
            </a:r>
            <a:r>
              <a:rPr lang="ru-RU" sz="2800" dirty="0" smtClean="0">
                <a:solidFill>
                  <a:srgbClr val="FFFF00"/>
                </a:solidFill>
              </a:rPr>
              <a:t>1 </a:t>
            </a:r>
            <a:r>
              <a:rPr lang="ru-RU" sz="2800" dirty="0" err="1" smtClean="0">
                <a:solidFill>
                  <a:srgbClr val="FFFF00"/>
                </a:solidFill>
              </a:rPr>
              <a:t>кунига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туланган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маблаглар</a:t>
            </a:r>
            <a:r>
              <a:rPr lang="ru-RU" sz="2800" dirty="0" smtClean="0">
                <a:solidFill>
                  <a:schemeClr val="bg1"/>
                </a:solidFill>
              </a:rPr>
              <a:t>.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Clr>
                <a:schemeClr val="tx1"/>
              </a:buClr>
              <a:buFont typeface="Wingdings" pitchFamily="2" charset="2"/>
              <a:buNone/>
            </a:pPr>
            <a:r>
              <a:rPr lang="ru-RU" sz="2800" dirty="0">
                <a:solidFill>
                  <a:srgbClr val="FF0000"/>
                </a:solidFill>
              </a:rPr>
              <a:t>2. </a:t>
            </a:r>
            <a:r>
              <a:rPr lang="ru-RU" sz="2800" dirty="0" err="1" smtClean="0">
                <a:solidFill>
                  <a:srgbClr val="FF0000"/>
                </a:solidFill>
              </a:rPr>
              <a:t>Тургун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мехнатга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dirty="0" err="1" smtClean="0">
                <a:solidFill>
                  <a:srgbClr val="FF0000"/>
                </a:solidFill>
              </a:rPr>
              <a:t>яроқсизлик кўрсаткичлари</a:t>
            </a:r>
            <a:r>
              <a:rPr lang="ru-RU" sz="2800" b="1" dirty="0" smtClean="0">
                <a:solidFill>
                  <a:srgbClr val="FF0000"/>
                </a:solidFill>
              </a:rPr>
              <a:t>:</a:t>
            </a:r>
            <a:endParaRPr lang="ru-RU" sz="2800" b="1" dirty="0">
              <a:solidFill>
                <a:srgbClr val="FF0000"/>
              </a:solidFill>
            </a:endParaRPr>
          </a:p>
          <a:p>
            <a:pPr marL="609600" indent="-609600">
              <a:buClr>
                <a:schemeClr val="tx1"/>
              </a:buClr>
              <a:buFont typeface="Wingdings" pitchFamily="2" charset="2"/>
              <a:buNone/>
            </a:pPr>
            <a:endParaRPr lang="ru-RU" sz="2800" b="1" dirty="0">
              <a:solidFill>
                <a:srgbClr val="FF0000"/>
              </a:solidFill>
            </a:endParaRPr>
          </a:p>
          <a:p>
            <a:pPr marL="609600" indent="-609600">
              <a:buClr>
                <a:schemeClr val="tx1"/>
              </a:buClr>
            </a:pPr>
            <a:r>
              <a:rPr lang="ru-RU" sz="2800" dirty="0" err="1" smtClean="0">
                <a:solidFill>
                  <a:srgbClr val="FFFF00"/>
                </a:solidFill>
              </a:rPr>
              <a:t>Мазкур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касаллик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бўйича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ногиронликда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бўлган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вақт;</a:t>
            </a:r>
            <a:endParaRPr lang="ru-RU" sz="28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</a:pPr>
            <a:r>
              <a:rPr lang="ru-RU" sz="2800" dirty="0" err="1" smtClean="0">
                <a:solidFill>
                  <a:srgbClr val="FFFF00"/>
                </a:solidFill>
              </a:rPr>
              <a:t>Нафакалар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миқдори.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dirty="0">
                <a:solidFill>
                  <a:srgbClr val="FFFF00"/>
                </a:solidFill>
              </a:rPr>
              <a:t>III</a:t>
            </a:r>
            <a:r>
              <a:rPr lang="ru-RU" sz="4000" dirty="0">
                <a:solidFill>
                  <a:srgbClr val="FFFF00"/>
                </a:solidFill>
              </a:rPr>
              <a:t>. </a:t>
            </a:r>
            <a:r>
              <a:rPr lang="ru-RU" sz="4000" dirty="0" err="1" smtClean="0">
                <a:solidFill>
                  <a:srgbClr val="FFFF00"/>
                </a:solidFill>
              </a:rPr>
              <a:t>Ички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махсулот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ишлаб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чиқариш йукотишлари</a:t>
            </a:r>
            <a:r>
              <a:rPr lang="ru-RU" sz="4000" dirty="0" smtClean="0">
                <a:solidFill>
                  <a:srgbClr val="FFFF00"/>
                </a:solidFill>
              </a:rPr>
              <a:t>.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25963"/>
          </a:xfrm>
        </p:spPr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ru-RU" sz="2600" dirty="0" err="1" smtClean="0">
                <a:solidFill>
                  <a:srgbClr val="FF0000"/>
                </a:solidFill>
              </a:rPr>
              <a:t>Ишлаб</a:t>
            </a:r>
            <a:r>
              <a:rPr lang="ru-RU" sz="2600" dirty="0" smtClean="0">
                <a:solidFill>
                  <a:srgbClr val="FF0000"/>
                </a:solidFill>
              </a:rPr>
              <a:t> </a:t>
            </a:r>
            <a:r>
              <a:rPr lang="ru-RU" sz="2600" dirty="0" err="1" smtClean="0">
                <a:solidFill>
                  <a:srgbClr val="FF0000"/>
                </a:solidFill>
              </a:rPr>
              <a:t>чиқарилмаган махсулотлар</a:t>
            </a:r>
            <a:r>
              <a:rPr lang="ru-RU" sz="2600" dirty="0" smtClean="0">
                <a:solidFill>
                  <a:srgbClr val="FF0000"/>
                </a:solidFill>
              </a:rPr>
              <a:t> </a:t>
            </a:r>
            <a:r>
              <a:rPr lang="ru-RU" sz="2600" dirty="0" err="1" smtClean="0">
                <a:solidFill>
                  <a:srgbClr val="FF0000"/>
                </a:solidFill>
              </a:rPr>
              <a:t>хажми</a:t>
            </a:r>
            <a:r>
              <a:rPr lang="ru-RU" sz="2600" dirty="0" smtClean="0">
                <a:solidFill>
                  <a:srgbClr val="FF0000"/>
                </a:solidFill>
              </a:rPr>
              <a:t>.</a:t>
            </a:r>
            <a:endParaRPr lang="ru-RU" sz="2600" dirty="0">
              <a:solidFill>
                <a:srgbClr val="FF00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endParaRPr lang="ru-RU" sz="2600" dirty="0">
              <a:solidFill>
                <a:schemeClr val="bg1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Ишга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чиқмаганлик кунларни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ўртача</a:t>
            </a:r>
            <a:r>
              <a:rPr lang="ru-RU" sz="2400" dirty="0" smtClean="0">
                <a:solidFill>
                  <a:srgbClr val="FFFF00"/>
                </a:solidFill>
              </a:rPr>
              <a:t> сони;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Ишлаб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чиқарилмаган маҳсулотларни ўртача</a:t>
            </a:r>
            <a:r>
              <a:rPr lang="ru-RU" sz="2400" dirty="0" smtClean="0">
                <a:solidFill>
                  <a:srgbClr val="FFFF00"/>
                </a:solidFill>
              </a:rPr>
              <a:t> сони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US" sz="4000" dirty="0">
                <a:solidFill>
                  <a:srgbClr val="FFFF00"/>
                </a:solidFill>
              </a:rPr>
              <a:t>IV</a:t>
            </a:r>
            <a:r>
              <a:rPr lang="ru-RU" sz="4000" dirty="0">
                <a:solidFill>
                  <a:srgbClr val="FFFF00"/>
                </a:solidFill>
              </a:rPr>
              <a:t>. </a:t>
            </a:r>
            <a:r>
              <a:rPr lang="ru-RU" sz="4000" dirty="0" err="1" smtClean="0">
                <a:solidFill>
                  <a:srgbClr val="FFFF00"/>
                </a:solidFill>
              </a:rPr>
              <a:t>Ихтиёрий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тиббий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сўгурта</a:t>
            </a:r>
            <a:r>
              <a:rPr lang="ru-RU" sz="4000" dirty="0" smtClean="0">
                <a:solidFill>
                  <a:srgbClr val="FFFF00"/>
                </a:solidFill>
              </a:rPr>
              <a:t> </a:t>
            </a:r>
            <a:r>
              <a:rPr lang="ru-RU" sz="4000" dirty="0" err="1" smtClean="0">
                <a:solidFill>
                  <a:srgbClr val="FFFF00"/>
                </a:solidFill>
              </a:rPr>
              <a:t>чиқимлари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ru-RU" sz="2600" dirty="0">
                <a:solidFill>
                  <a:srgbClr val="FF0000"/>
                </a:solidFill>
              </a:rPr>
              <a:t>1.   </a:t>
            </a:r>
            <a:r>
              <a:rPr lang="ru-RU" sz="2600" dirty="0" err="1" smtClean="0">
                <a:solidFill>
                  <a:srgbClr val="FF0000"/>
                </a:solidFill>
              </a:rPr>
              <a:t>Тиббий</a:t>
            </a:r>
            <a:r>
              <a:rPr lang="ru-RU" sz="2600" dirty="0" smtClean="0">
                <a:solidFill>
                  <a:srgbClr val="FF0000"/>
                </a:solidFill>
              </a:rPr>
              <a:t> </a:t>
            </a:r>
            <a:r>
              <a:rPr lang="ru-RU" sz="2600" dirty="0" err="1" smtClean="0">
                <a:solidFill>
                  <a:srgbClr val="FF0000"/>
                </a:solidFill>
              </a:rPr>
              <a:t>хизматлар</a:t>
            </a:r>
            <a:r>
              <a:rPr lang="ru-RU" sz="2600" dirty="0" smtClean="0">
                <a:solidFill>
                  <a:srgbClr val="FF0000"/>
                </a:solidFill>
              </a:rPr>
              <a:t> </a:t>
            </a:r>
            <a:r>
              <a:rPr lang="ru-RU" sz="2600" dirty="0" err="1" smtClean="0">
                <a:solidFill>
                  <a:srgbClr val="FF0000"/>
                </a:solidFill>
              </a:rPr>
              <a:t>таркиби</a:t>
            </a:r>
            <a:r>
              <a:rPr lang="ru-RU" sz="2600" dirty="0" smtClean="0">
                <a:solidFill>
                  <a:srgbClr val="FF0000"/>
                </a:solidFill>
              </a:rPr>
              <a:t> :</a:t>
            </a:r>
            <a:endParaRPr lang="ru-RU" sz="2600" dirty="0">
              <a:solidFill>
                <a:srgbClr val="FF00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Мехнат</a:t>
            </a:r>
            <a:r>
              <a:rPr lang="ru-RU" sz="2400" dirty="0" smtClean="0">
                <a:solidFill>
                  <a:srgbClr val="FFFF00"/>
                </a:solidFill>
              </a:rPr>
              <a:t>  хаки </a:t>
            </a:r>
            <a:r>
              <a:rPr lang="ru-RU" sz="2400" dirty="0" err="1" smtClean="0">
                <a:solidFill>
                  <a:srgbClr val="FFFF00"/>
                </a:solidFill>
              </a:rPr>
              <a:t>тўлови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Мехнат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хакига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кушимча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тўловлар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Дори-дармонлар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ва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боғловлар;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Озиқ-овқат махсулотлари</a:t>
            </a:r>
            <a:r>
              <a:rPr lang="ru-RU" sz="2400" dirty="0" smtClean="0">
                <a:solidFill>
                  <a:srgbClr val="FFFF00"/>
                </a:solidFill>
              </a:rPr>
              <a:t>, </a:t>
            </a:r>
            <a:r>
              <a:rPr lang="ru-RU" sz="2400" dirty="0" err="1" smtClean="0">
                <a:solidFill>
                  <a:srgbClr val="FFFF00"/>
                </a:solidFill>
              </a:rPr>
              <a:t>юмшоқ  </a:t>
            </a:r>
            <a:r>
              <a:rPr lang="ru-RU" sz="2400" dirty="0" smtClean="0">
                <a:solidFill>
                  <a:srgbClr val="FFFF00"/>
                </a:solidFill>
              </a:rPr>
              <a:t>инвентарь  </a:t>
            </a:r>
            <a:r>
              <a:rPr lang="ru-RU" sz="2400" dirty="0" err="1" smtClean="0">
                <a:solidFill>
                  <a:srgbClr val="FFFF00"/>
                </a:solidFill>
              </a:rPr>
              <a:t>ва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қийимлар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Коммуналва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бошқа хўжалик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тўловлари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Жихозларни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харид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err="1" smtClean="0">
                <a:solidFill>
                  <a:srgbClr val="FFFF00"/>
                </a:solidFill>
              </a:rPr>
              <a:t>килиш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>
              <a:buClr>
                <a:schemeClr val="tx1"/>
              </a:buClr>
              <a:buFontTx/>
              <a:buAutoNum type="alphaLcParenR"/>
            </a:pPr>
            <a:r>
              <a:rPr lang="ru-RU" sz="2400" dirty="0" err="1" smtClean="0">
                <a:solidFill>
                  <a:srgbClr val="FFFF00"/>
                </a:solidFill>
              </a:rPr>
              <a:t>Муққамал таъмирлаш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endParaRPr lang="ru-RU" sz="2400" dirty="0">
              <a:solidFill>
                <a:srgbClr val="FFFF00"/>
              </a:solidFill>
            </a:endParaRPr>
          </a:p>
          <a:p>
            <a:pPr marL="609600" indent="-609600"/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8686800" cy="1143000"/>
          </a:xfrm>
        </p:spPr>
        <p:txBody>
          <a:bodyPr/>
          <a:lstStyle/>
          <a:p>
            <a:pPr marL="1117600" indent="-1117600">
              <a:buFontTx/>
              <a:buAutoNum type="romanUcPeriod" startAt="5"/>
            </a:pPr>
            <a:r>
              <a:rPr lang="ru-RU" sz="3200" dirty="0" err="1" smtClean="0">
                <a:solidFill>
                  <a:srgbClr val="FFFF00"/>
                </a:solidFill>
              </a:rPr>
              <a:t>Оила</a:t>
            </a:r>
            <a:r>
              <a:rPr lang="ru-RU" sz="3200" dirty="0" smtClean="0">
                <a:solidFill>
                  <a:srgbClr val="FFFF00"/>
                </a:solidFill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</a:rPr>
              <a:t>бюджети</a:t>
            </a:r>
            <a:r>
              <a:rPr lang="ru-RU" sz="3200" dirty="0" smtClean="0">
                <a:solidFill>
                  <a:srgbClr val="FFFF00"/>
                </a:solidFill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</a:rPr>
              <a:t>зарар</a:t>
            </a:r>
            <a:r>
              <a:rPr lang="ru-RU" sz="3200" dirty="0" smtClean="0">
                <a:solidFill>
                  <a:srgbClr val="FFFF00"/>
                </a:solidFill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</a:rPr>
              <a:t>олиши</a:t>
            </a:r>
            <a:r>
              <a:rPr lang="ru-RU" sz="2400" dirty="0" smtClean="0">
                <a:solidFill>
                  <a:srgbClr val="FFFF00"/>
                </a:solidFill>
              </a:rPr>
              <a:t>: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514600"/>
            <a:ext cx="8229600" cy="452596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FF00"/>
                </a:solidFill>
              </a:rPr>
              <a:t>Оила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бюджети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таркиби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ва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ундаги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даволанишга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сарфланган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улуши</a:t>
            </a:r>
            <a:r>
              <a:rPr lang="ru-RU" sz="2800" dirty="0" smtClean="0">
                <a:solidFill>
                  <a:srgbClr val="FFFF00"/>
                </a:solidFill>
              </a:rPr>
              <a:t>.</a:t>
            </a:r>
            <a:endParaRPr lang="ru-RU" sz="28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/>
            </a:pPr>
            <a:endParaRPr lang="ru-RU" sz="9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FF00"/>
                </a:solidFill>
              </a:rPr>
              <a:t>Дори-дармонга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сарфланган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маблағлар ўртача</a:t>
            </a:r>
            <a:r>
              <a:rPr lang="ru-RU" sz="2800" dirty="0" smtClean="0">
                <a:solidFill>
                  <a:srgbClr val="FFFF00"/>
                </a:solidFill>
              </a:rPr>
              <a:t> сони.</a:t>
            </a:r>
            <a:endParaRPr lang="ru-RU" sz="28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/>
            </a:pPr>
            <a:endParaRPr lang="ru-RU" sz="9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/>
            </a:pPr>
            <a:r>
              <a:rPr lang="ru-RU" sz="2800" dirty="0" err="1" smtClean="0">
                <a:solidFill>
                  <a:srgbClr val="FFFF00"/>
                </a:solidFill>
              </a:rPr>
              <a:t>Касалланишни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ўртача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муддати</a:t>
            </a:r>
            <a:r>
              <a:rPr lang="ru-RU" sz="2800" dirty="0" smtClean="0">
                <a:solidFill>
                  <a:srgbClr val="FFFF00"/>
                </a:solidFill>
              </a:rPr>
              <a:t>.</a:t>
            </a:r>
            <a:endParaRPr lang="ru-RU" sz="28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/>
            </a:pPr>
            <a:endParaRPr lang="ru-RU" sz="9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/>
            </a:pPr>
            <a:r>
              <a:rPr lang="ru-RU" sz="2800" dirty="0" smtClean="0">
                <a:solidFill>
                  <a:srgbClr val="FFFF00"/>
                </a:solidFill>
              </a:rPr>
              <a:t>санатория </a:t>
            </a:r>
            <a:r>
              <a:rPr lang="ru-RU" sz="2800" dirty="0">
                <a:solidFill>
                  <a:srgbClr val="FFFF00"/>
                </a:solidFill>
              </a:rPr>
              <a:t>– </a:t>
            </a:r>
            <a:r>
              <a:rPr lang="ru-RU" sz="2800" dirty="0" smtClean="0">
                <a:solidFill>
                  <a:srgbClr val="FFFF00"/>
                </a:solidFill>
              </a:rPr>
              <a:t>курорт </a:t>
            </a:r>
            <a:r>
              <a:rPr lang="ru-RU" sz="2800" dirty="0" err="1" smtClean="0">
                <a:solidFill>
                  <a:srgbClr val="FFFF00"/>
                </a:solidFill>
              </a:rPr>
              <a:t>даволаниш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учун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сарфлар</a:t>
            </a:r>
            <a:r>
              <a:rPr lang="ru-RU" sz="2800" dirty="0" smtClean="0">
                <a:solidFill>
                  <a:srgbClr val="FFFF00"/>
                </a:solidFill>
              </a:rPr>
              <a:t>.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762000"/>
            <a:ext cx="8229600" cy="49530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 startAt="5"/>
            </a:pPr>
            <a:r>
              <a:rPr lang="ru-RU" sz="2800" dirty="0" err="1" smtClean="0">
                <a:solidFill>
                  <a:srgbClr val="FFFF00"/>
                </a:solidFill>
              </a:rPr>
              <a:t>Пулли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тиббий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хизматларга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каратилган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сарфлар</a:t>
            </a:r>
            <a:r>
              <a:rPr lang="ru-RU" sz="2800" dirty="0" smtClean="0">
                <a:solidFill>
                  <a:srgbClr val="FFFF00"/>
                </a:solidFill>
              </a:rPr>
              <a:t>.</a:t>
            </a:r>
            <a:endParaRPr lang="en-US" sz="28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 startAt="5"/>
            </a:pPr>
            <a:endParaRPr lang="ru-RU" sz="9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 startAt="5"/>
            </a:pPr>
            <a:endParaRPr lang="ru-RU" sz="900" dirty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  <a:buClr>
                <a:schemeClr val="bg1"/>
              </a:buClr>
              <a:buFontTx/>
              <a:buAutoNum type="arabicPeriod" startAt="5"/>
            </a:pPr>
            <a:r>
              <a:rPr lang="ru-RU" sz="2800" dirty="0" err="1" smtClean="0">
                <a:solidFill>
                  <a:srgbClr val="FFFF00"/>
                </a:solidFill>
              </a:rPr>
              <a:t>Оилада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бемор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борлигидан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умумий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оила</a:t>
            </a:r>
            <a:r>
              <a:rPr lang="ru-RU" sz="2800" dirty="0" smtClean="0">
                <a:solidFill>
                  <a:srgbClr val="FFFF00"/>
                </a:solidFill>
              </a:rPr>
              <a:t> хаёт </a:t>
            </a:r>
            <a:r>
              <a:rPr lang="ru-RU" sz="2800" dirty="0" err="1" smtClean="0">
                <a:solidFill>
                  <a:srgbClr val="FFFF00"/>
                </a:solidFill>
              </a:rPr>
              <a:t>сифати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пасаиши</a:t>
            </a:r>
            <a:r>
              <a:rPr lang="ru-RU" sz="2800" dirty="0" smtClean="0">
                <a:solidFill>
                  <a:srgbClr val="FFFF00"/>
                </a:solidFill>
              </a:rPr>
              <a:t>, </a:t>
            </a:r>
            <a:r>
              <a:rPr lang="ru-RU" sz="2800" dirty="0" err="1" smtClean="0">
                <a:solidFill>
                  <a:srgbClr val="FFFF00"/>
                </a:solidFill>
              </a:rPr>
              <a:t>албатта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пулли</a:t>
            </a:r>
            <a:r>
              <a:rPr lang="ru-RU" sz="2800" dirty="0" smtClean="0">
                <a:solidFill>
                  <a:srgbClr val="FFFF00"/>
                </a:solidFill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</a:rPr>
              <a:t>хисобида</a:t>
            </a:r>
            <a:r>
              <a:rPr lang="ru-RU" sz="2800" dirty="0" smtClean="0">
                <a:solidFill>
                  <a:srgbClr val="FF0000"/>
                </a:solidFill>
              </a:rPr>
              <a:t>).</a:t>
            </a:r>
            <a:r>
              <a:rPr lang="ru-RU" sz="2800" dirty="0" smtClean="0">
                <a:solidFill>
                  <a:schemeClr val="bg1"/>
                </a:solidFill>
              </a:rPr>
              <a:t>  </a:t>
            </a:r>
            <a:endParaRPr lang="ru-RU" sz="2800" dirty="0">
              <a:solidFill>
                <a:schemeClr val="bg1"/>
              </a:solidFill>
            </a:endParaRPr>
          </a:p>
          <a:p>
            <a:pPr marL="609600" indent="-609600">
              <a:lnSpc>
                <a:spcPct val="80000"/>
              </a:lnSpc>
            </a:pP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85775"/>
            <a:ext cx="8229600" cy="1143000"/>
          </a:xfrm>
        </p:spPr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</a:rPr>
              <a:t>Соғликни сақлаш самараси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7772400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Тиббий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самара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диагностика,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реабилитация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профилактикада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сохасида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эришган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ютуқлар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617538"/>
            <a:ext cx="7793037" cy="1143000"/>
          </a:xfrm>
        </p:spPr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</a:rPr>
              <a:t>Соғликни сақлаш самараси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772400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>
                <a:cs typeface="Times New Roman" pitchFamily="18" charset="0"/>
              </a:rPr>
              <a:t>		</a:t>
            </a:r>
            <a:r>
              <a:rPr lang="ru-RU" sz="2800" dirty="0" err="1" smtClean="0">
                <a:cs typeface="Times New Roman" pitchFamily="18" charset="0"/>
              </a:rPr>
              <a:t>Ижтимоий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самара</a:t>
            </a:r>
            <a:r>
              <a:rPr lang="ru-RU" sz="2800" dirty="0" smtClean="0">
                <a:cs typeface="Times New Roman" pitchFamily="18" charset="0"/>
              </a:rPr>
              <a:t> – </a:t>
            </a:r>
            <a:r>
              <a:rPr lang="ru-RU" sz="2800" dirty="0" err="1" smtClean="0">
                <a:cs typeface="Times New Roman" pitchFamily="18" charset="0"/>
              </a:rPr>
              <a:t>мехнатга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яроқсизлик, ногиронлик</a:t>
            </a:r>
            <a:r>
              <a:rPr lang="ru-RU" sz="2800" dirty="0" smtClean="0">
                <a:cs typeface="Times New Roman" pitchFamily="18" charset="0"/>
              </a:rPr>
              <a:t>, </a:t>
            </a:r>
            <a:r>
              <a:rPr lang="ru-RU" sz="2800" dirty="0" err="1" smtClean="0">
                <a:cs typeface="Times New Roman" pitchFamily="18" charset="0"/>
              </a:rPr>
              <a:t>ўлим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кўрсаткичлари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инобатга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олинади</a:t>
            </a:r>
            <a:r>
              <a:rPr lang="ru-RU" sz="2800" dirty="0" smtClean="0">
                <a:cs typeface="Times New Roman" pitchFamily="18" charset="0"/>
              </a:rPr>
              <a:t>.</a:t>
            </a:r>
            <a:endParaRPr lang="ru-RU" sz="28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09600"/>
            <a:ext cx="7793037" cy="1143000"/>
          </a:xfrm>
        </p:spPr>
        <p:txBody>
          <a:bodyPr/>
          <a:lstStyle/>
          <a:p>
            <a:r>
              <a:rPr lang="ru-RU" sz="4000" dirty="0" err="1" smtClean="0">
                <a:solidFill>
                  <a:srgbClr val="FFFF00"/>
                </a:solidFill>
              </a:rPr>
              <a:t>давоми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193925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Иқтисодий самара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чиқимлар орасидаги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боғлов.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FF00"/>
                </a:solidFill>
              </a:rPr>
              <a:t>Хулоса</a:t>
            </a:r>
            <a:r>
              <a:rPr lang="ru-RU" dirty="0" smtClean="0">
                <a:solidFill>
                  <a:srgbClr val="FFFF00"/>
                </a:solidFill>
              </a:rPr>
              <a:t>: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>
                <a:solidFill>
                  <a:schemeClr val="bg1"/>
                </a:solidFill>
              </a:rPr>
              <a:t>		</a:t>
            </a:r>
            <a:r>
              <a:rPr lang="ru-RU" dirty="0" smtClean="0">
                <a:solidFill>
                  <a:srgbClr val="FF0000"/>
                </a:solidFill>
              </a:rPr>
              <a:t>Хаёт </a:t>
            </a:r>
            <a:r>
              <a:rPr lang="ru-RU" dirty="0" err="1" smtClean="0">
                <a:solidFill>
                  <a:srgbClr val="FF0000"/>
                </a:solidFill>
              </a:rPr>
              <a:t>сифати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кутарилса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унда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сарф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харажатлар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караганда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самара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кўпроқ бўлса</a:t>
            </a:r>
            <a:r>
              <a:rPr lang="ru-RU" dirty="0" smtClean="0">
                <a:solidFill>
                  <a:srgbClr val="FF0000"/>
                </a:solidFill>
              </a:rPr>
              <a:t>, </a:t>
            </a:r>
            <a:r>
              <a:rPr lang="ru-RU" dirty="0" err="1" smtClean="0">
                <a:solidFill>
                  <a:srgbClr val="FF0000"/>
                </a:solidFill>
              </a:rPr>
              <a:t>бу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иқтисодий томондан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самарали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деб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хисобланади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945</TotalTime>
  <Words>648</Words>
  <Application>Microsoft PowerPoint</Application>
  <PresentationFormat>Экран (4:3)</PresentationFormat>
  <Paragraphs>139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Круги</vt:lpstr>
      <vt:lpstr>Мавзу:    “Саломатлик –ижтимоий -    иқтисодий концепсия хисобида” </vt:lpstr>
      <vt:lpstr> Иқтисодни мақсади жамият ва инсонни хаёт тарзини ушлаб туришда, уларни хаёт даражасини яхшилаш ва келажак авлога замин яратиш</vt:lpstr>
      <vt:lpstr>Тиббиёт иқтисодиёти</vt:lpstr>
      <vt:lpstr>Соғликни сақлаш иқтисодиёти – бу тизимли иқтисодиёт</vt:lpstr>
      <vt:lpstr>Давоми</vt:lpstr>
      <vt:lpstr>Соғликни сақлаш - иқтисоднинг бир тармоғи</vt:lpstr>
      <vt:lpstr>Саломатликни ижтимоий-иқтисодий саволлари  </vt:lpstr>
      <vt:lpstr>Давоми</vt:lpstr>
      <vt:lpstr>Саломатлик канча юқори бўлса, шунча хаёт сифати юқори бўлади. ёки  Хаёт сифати канча юқори бўлса, шунча саломатлик даражаси юқори.  </vt:lpstr>
      <vt:lpstr>Слайд 10</vt:lpstr>
      <vt:lpstr>Хизматларга эхтиёж</vt:lpstr>
      <vt:lpstr>Саломатликни сотиб олиб бўлмайди, факат уни сақлаб қолиш ёки тиқлаш учун хизматларни сотиб олиш мумкин холос.</vt:lpstr>
      <vt:lpstr>Товар ва хизматлар</vt:lpstr>
      <vt:lpstr>Тиббий хизматлар бозори</vt:lpstr>
      <vt:lpstr>Соғликни сақлаш иқтисодининг мақсади</vt:lpstr>
      <vt:lpstr>Соғликни сақлаш иқтисодининг вазифалари</vt:lpstr>
      <vt:lpstr>Соғликни сақлаш иқтисодининг усуллари</vt:lpstr>
      <vt:lpstr>Соғликни сақлаш иқтисодининг усуллари</vt:lpstr>
      <vt:lpstr>Соғликни сақлаш иқтисодининг усуллари</vt:lpstr>
      <vt:lpstr>Иқтисодий тахлил</vt:lpstr>
      <vt:lpstr>«Чиким-самара» тахлилини ўтқазиш</vt:lpstr>
      <vt:lpstr>«Чиким-самара» тахлилини ўтқазиш босқичлари:</vt:lpstr>
      <vt:lpstr>Касаллик туфайли Давлатга ва оилага келтирилган иқтисодий зарарлар куйидаги чиқимлардан иборат:</vt:lpstr>
      <vt:lpstr>Беморни хаёт сифати ёмонлаши куйидагича билинади: </vt:lpstr>
      <vt:lpstr>I. Бюджет маблағларини сарфланиши: </vt:lpstr>
      <vt:lpstr>Слайд 26</vt:lpstr>
      <vt:lpstr>II. Ижтимоий суғўрта фондини чиқимлари:</vt:lpstr>
      <vt:lpstr>Слайд 28</vt:lpstr>
      <vt:lpstr>III. Ички махсулот ишлаб чиқариш йукотишлари.</vt:lpstr>
      <vt:lpstr>IV. Ихтиёрий тиббий сўгурта чиқимлари</vt:lpstr>
      <vt:lpstr>Оила бюджети зарар олиши:</vt:lpstr>
      <vt:lpstr>Слайд 32</vt:lpstr>
      <vt:lpstr>Соғликни сақлаш самараси</vt:lpstr>
      <vt:lpstr>Соғликни сақлаш самараси</vt:lpstr>
      <vt:lpstr>давоми</vt:lpstr>
      <vt:lpstr>Хулоса: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User</cp:lastModifiedBy>
  <cp:revision>91</cp:revision>
  <cp:lastPrinted>1601-01-01T00:00:00Z</cp:lastPrinted>
  <dcterms:created xsi:type="dcterms:W3CDTF">1601-01-01T00:00:00Z</dcterms:created>
  <dcterms:modified xsi:type="dcterms:W3CDTF">2017-04-28T16:59:44Z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