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63" r:id="rId2"/>
    <p:sldId id="259" r:id="rId3"/>
    <p:sldId id="263" r:id="rId4"/>
    <p:sldId id="264" r:id="rId5"/>
    <p:sldId id="265" r:id="rId6"/>
    <p:sldId id="267" r:id="rId7"/>
    <p:sldId id="268" r:id="rId8"/>
    <p:sldId id="269" r:id="rId9"/>
    <p:sldId id="270" r:id="rId10"/>
    <p:sldId id="276" r:id="rId11"/>
    <p:sldId id="277" r:id="rId12"/>
    <p:sldId id="279" r:id="rId13"/>
    <p:sldId id="287" r:id="rId14"/>
    <p:sldId id="288" r:id="rId15"/>
    <p:sldId id="295" r:id="rId16"/>
    <p:sldId id="319" r:id="rId17"/>
    <p:sldId id="320" r:id="rId18"/>
    <p:sldId id="321" r:id="rId19"/>
    <p:sldId id="322" r:id="rId20"/>
    <p:sldId id="323" r:id="rId21"/>
    <p:sldId id="324" r:id="rId22"/>
    <p:sldId id="326" r:id="rId23"/>
    <p:sldId id="327" r:id="rId24"/>
    <p:sldId id="329" r:id="rId25"/>
    <p:sldId id="330" r:id="rId26"/>
    <p:sldId id="331" r:id="rId27"/>
    <p:sldId id="332" r:id="rId28"/>
    <p:sldId id="333" r:id="rId29"/>
    <p:sldId id="335" r:id="rId30"/>
    <p:sldId id="337" r:id="rId31"/>
    <p:sldId id="338" r:id="rId32"/>
    <p:sldId id="354" r:id="rId33"/>
    <p:sldId id="355" r:id="rId34"/>
    <p:sldId id="357" r:id="rId35"/>
    <p:sldId id="359" r:id="rId36"/>
    <p:sldId id="360" r:id="rId37"/>
    <p:sldId id="361" r:id="rId38"/>
  </p:sldIdLst>
  <p:sldSz cx="9144000" cy="6858000" type="screen4x3"/>
  <p:notesSz cx="6797675" cy="9926638"/>
  <p:defaultTextStyle>
    <a:defPPr>
      <a:defRPr lang="ru-RU"/>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608" y="-45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20834" name="Group 2"/>
          <p:cNvGrpSpPr>
            <a:grpSpLocks/>
          </p:cNvGrpSpPr>
          <p:nvPr/>
        </p:nvGrpSpPr>
        <p:grpSpPr bwMode="auto">
          <a:xfrm>
            <a:off x="-6350" y="20638"/>
            <a:ext cx="9144000" cy="6858000"/>
            <a:chOff x="0" y="0"/>
            <a:chExt cx="5760" cy="4320"/>
          </a:xfrm>
        </p:grpSpPr>
        <p:sp>
          <p:nvSpPr>
            <p:cNvPr id="12083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12083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endParaRPr lang="ru-RU"/>
            </a:p>
          </p:txBody>
        </p:sp>
      </p:grpSp>
      <p:sp>
        <p:nvSpPr>
          <p:cNvPr id="12083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ru-RU"/>
          </a:p>
        </p:txBody>
      </p:sp>
      <p:grpSp>
        <p:nvGrpSpPr>
          <p:cNvPr id="120838" name="Group 6"/>
          <p:cNvGrpSpPr>
            <a:grpSpLocks/>
          </p:cNvGrpSpPr>
          <p:nvPr/>
        </p:nvGrpSpPr>
        <p:grpSpPr bwMode="auto">
          <a:xfrm>
            <a:off x="-1588" y="6034088"/>
            <a:ext cx="7845426" cy="850900"/>
            <a:chOff x="0" y="3792"/>
            <a:chExt cx="4942" cy="536"/>
          </a:xfrm>
        </p:grpSpPr>
        <p:sp>
          <p:nvSpPr>
            <p:cNvPr id="12083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endParaRPr lang="ru-RU"/>
            </a:p>
          </p:txBody>
        </p:sp>
        <p:grpSp>
          <p:nvGrpSpPr>
            <p:cNvPr id="120840" name="Group 8"/>
            <p:cNvGrpSpPr>
              <a:grpSpLocks/>
            </p:cNvGrpSpPr>
            <p:nvPr userDrawn="1"/>
          </p:nvGrpSpPr>
          <p:grpSpPr bwMode="auto">
            <a:xfrm>
              <a:off x="2486" y="3792"/>
              <a:ext cx="2456" cy="536"/>
              <a:chOff x="2486" y="3792"/>
              <a:chExt cx="2456" cy="536"/>
            </a:xfrm>
          </p:grpSpPr>
          <p:sp>
            <p:nvSpPr>
              <p:cNvPr id="120841"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endParaRPr lang="ru-RU"/>
              </a:p>
            </p:txBody>
          </p:sp>
          <p:sp>
            <p:nvSpPr>
              <p:cNvPr id="120842"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endParaRPr lang="ru-RU"/>
              </a:p>
            </p:txBody>
          </p:sp>
          <p:sp>
            <p:nvSpPr>
              <p:cNvPr id="120843"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endParaRPr lang="ru-RU"/>
              </a:p>
            </p:txBody>
          </p:sp>
          <p:sp>
            <p:nvSpPr>
              <p:cNvPr id="120844"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endParaRPr lang="ru-RU"/>
              </a:p>
            </p:txBody>
          </p:sp>
          <p:sp>
            <p:nvSpPr>
              <p:cNvPr id="120845"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endParaRPr lang="ru-RU"/>
              </a:p>
            </p:txBody>
          </p:sp>
        </p:grpSp>
        <p:sp>
          <p:nvSpPr>
            <p:cNvPr id="120846"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endParaRPr lang="ru-RU"/>
            </a:p>
          </p:txBody>
        </p:sp>
      </p:grpSp>
      <p:grpSp>
        <p:nvGrpSpPr>
          <p:cNvPr id="120847" name="Group 15"/>
          <p:cNvGrpSpPr>
            <a:grpSpLocks/>
          </p:cNvGrpSpPr>
          <p:nvPr/>
        </p:nvGrpSpPr>
        <p:grpSpPr bwMode="auto">
          <a:xfrm>
            <a:off x="627063" y="6021388"/>
            <a:ext cx="5684837" cy="849312"/>
            <a:chOff x="395" y="3793"/>
            <a:chExt cx="3581" cy="535"/>
          </a:xfrm>
        </p:grpSpPr>
        <p:sp>
          <p:nvSpPr>
            <p:cNvPr id="12084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endParaRPr lang="ru-RU"/>
            </a:p>
          </p:txBody>
        </p:sp>
        <p:sp>
          <p:nvSpPr>
            <p:cNvPr id="12084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endParaRPr lang="ru-RU"/>
            </a:p>
          </p:txBody>
        </p:sp>
        <p:sp>
          <p:nvSpPr>
            <p:cNvPr id="12085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endParaRPr lang="ru-RU"/>
            </a:p>
          </p:txBody>
        </p:sp>
        <p:sp>
          <p:nvSpPr>
            <p:cNvPr id="12085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endParaRPr lang="ru-RU"/>
            </a:p>
          </p:txBody>
        </p:sp>
        <p:sp>
          <p:nvSpPr>
            <p:cNvPr id="12085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endParaRPr lang="ru-RU"/>
            </a:p>
          </p:txBody>
        </p:sp>
        <p:sp>
          <p:nvSpPr>
            <p:cNvPr id="12085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endParaRPr lang="ru-RU"/>
            </a:p>
          </p:txBody>
        </p:sp>
      </p:grpSp>
      <p:sp>
        <p:nvSpPr>
          <p:cNvPr id="120854" name="Rectangle 22"/>
          <p:cNvSpPr>
            <a:spLocks noGrp="1" noChangeArrowheads="1"/>
          </p:cNvSpPr>
          <p:nvPr>
            <p:ph type="ctrTitle" sz="quarter"/>
          </p:nvPr>
        </p:nvSpPr>
        <p:spPr>
          <a:xfrm>
            <a:off x="457200" y="1447800"/>
            <a:ext cx="8229600" cy="1736725"/>
          </a:xfrm>
        </p:spPr>
        <p:txBody>
          <a:bodyPr/>
          <a:lstStyle>
            <a:lvl1pPr>
              <a:defRPr sz="5400"/>
            </a:lvl1pPr>
          </a:lstStyle>
          <a:p>
            <a:r>
              <a:rPr lang="ru-RU"/>
              <a:t>Образец заголовка</a:t>
            </a:r>
          </a:p>
        </p:txBody>
      </p:sp>
      <p:sp>
        <p:nvSpPr>
          <p:cNvPr id="120855"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ru-RU"/>
              <a:t>Образец подзаголовка</a:t>
            </a:r>
          </a:p>
        </p:txBody>
      </p:sp>
      <p:sp>
        <p:nvSpPr>
          <p:cNvPr id="120856" name="Rectangle 24"/>
          <p:cNvSpPr>
            <a:spLocks noGrp="1" noChangeArrowheads="1"/>
          </p:cNvSpPr>
          <p:nvPr>
            <p:ph type="dt" sz="quarter" idx="2"/>
          </p:nvPr>
        </p:nvSpPr>
        <p:spPr/>
        <p:txBody>
          <a:bodyPr/>
          <a:lstStyle>
            <a:lvl1pPr>
              <a:defRPr/>
            </a:lvl1pPr>
          </a:lstStyle>
          <a:p>
            <a:endParaRPr lang="ru-RU"/>
          </a:p>
        </p:txBody>
      </p:sp>
      <p:sp>
        <p:nvSpPr>
          <p:cNvPr id="120857" name="Rectangle 25"/>
          <p:cNvSpPr>
            <a:spLocks noGrp="1" noChangeArrowheads="1"/>
          </p:cNvSpPr>
          <p:nvPr>
            <p:ph type="sldNum" sz="quarter" idx="4"/>
          </p:nvPr>
        </p:nvSpPr>
        <p:spPr/>
        <p:txBody>
          <a:bodyPr/>
          <a:lstStyle>
            <a:lvl1pPr>
              <a:defRPr/>
            </a:lvl1pPr>
          </a:lstStyle>
          <a:p>
            <a:fld id="{8DF12D10-86E6-40A1-B9E3-0C80EF6B871B}" type="slidenum">
              <a:rPr lang="ru-RU"/>
              <a:pPr/>
              <a:t>‹#›</a:t>
            </a:fld>
            <a:endParaRPr lang="ru-RU"/>
          </a:p>
        </p:txBody>
      </p:sp>
      <p:sp>
        <p:nvSpPr>
          <p:cNvPr id="120858" name="Rectangle 26"/>
          <p:cNvSpPr>
            <a:spLocks noGrp="1" noChangeArrowheads="1"/>
          </p:cNvSpPr>
          <p:nvPr>
            <p:ph type="ftr" sz="quarter" idx="3"/>
          </p:nvPr>
        </p:nvSpPr>
        <p:spPr/>
        <p:txBody>
          <a:bodyPr/>
          <a:lstStyle>
            <a:lvl1pPr>
              <a:defRPr/>
            </a:lvl1pPr>
          </a:lstStyle>
          <a:p>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A88F4E4D-D9C6-436D-B091-9BB338BA0F5A}" type="slidenum">
              <a:rPr lang="ru-RU"/>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DFB56905-16FA-4D59-A9F7-ABAE3592C32E}"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F94FD193-8FE8-4AAE-A6B8-E93D37ACE80D}"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87A25F60-90E3-4563-948F-8406E8749B4E}"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41C50736-87E6-47BB-9025-3F2120B55845}"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86622AC7-4818-42BB-B95B-DB9ECBECF346}"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A9AD28F-1528-442A-B4E4-1A779495B596}"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DF72026-DD9E-4BF6-A284-7F9153BC82DB}"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712F080F-084C-4A4B-9074-3E40558080B0}"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28600"/>
            <a:ext cx="2057400" cy="58674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28600"/>
            <a:ext cx="6019800" cy="58674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542B118-FE02-4DB4-9F18-F548885A42F7}" type="slidenum">
              <a:rPr lang="ru-RU"/>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19810" name="Group 2"/>
          <p:cNvGrpSpPr>
            <a:grpSpLocks/>
          </p:cNvGrpSpPr>
          <p:nvPr/>
        </p:nvGrpSpPr>
        <p:grpSpPr bwMode="auto">
          <a:xfrm>
            <a:off x="0" y="0"/>
            <a:ext cx="9144000" cy="6858000"/>
            <a:chOff x="0" y="0"/>
            <a:chExt cx="5760" cy="4320"/>
          </a:xfrm>
        </p:grpSpPr>
        <p:sp>
          <p:nvSpPr>
            <p:cNvPr id="119811"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endParaRPr lang="ru-RU"/>
            </a:p>
          </p:txBody>
        </p:sp>
        <p:sp>
          <p:nvSpPr>
            <p:cNvPr id="119812"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endParaRPr lang="ru-RU"/>
            </a:p>
          </p:txBody>
        </p:sp>
      </p:grpSp>
      <p:sp>
        <p:nvSpPr>
          <p:cNvPr id="119813"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endParaRPr lang="ru-RU"/>
          </a:p>
        </p:txBody>
      </p:sp>
      <p:grpSp>
        <p:nvGrpSpPr>
          <p:cNvPr id="119814" name="Group 6"/>
          <p:cNvGrpSpPr>
            <a:grpSpLocks/>
          </p:cNvGrpSpPr>
          <p:nvPr/>
        </p:nvGrpSpPr>
        <p:grpSpPr bwMode="auto">
          <a:xfrm>
            <a:off x="0" y="6019800"/>
            <a:ext cx="7848600" cy="857250"/>
            <a:chOff x="0" y="3792"/>
            <a:chExt cx="4944" cy="540"/>
          </a:xfrm>
        </p:grpSpPr>
        <p:sp>
          <p:nvSpPr>
            <p:cNvPr id="119815"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endParaRPr lang="ru-RU"/>
            </a:p>
          </p:txBody>
        </p:sp>
        <p:grpSp>
          <p:nvGrpSpPr>
            <p:cNvPr id="119816" name="Group 8"/>
            <p:cNvGrpSpPr>
              <a:grpSpLocks/>
            </p:cNvGrpSpPr>
            <p:nvPr userDrawn="1"/>
          </p:nvGrpSpPr>
          <p:grpSpPr bwMode="auto">
            <a:xfrm>
              <a:off x="2486" y="3792"/>
              <a:ext cx="2458" cy="540"/>
              <a:chOff x="2486" y="3792"/>
              <a:chExt cx="2458" cy="540"/>
            </a:xfrm>
          </p:grpSpPr>
          <p:sp>
            <p:nvSpPr>
              <p:cNvPr id="119817"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endParaRPr lang="ru-RU"/>
              </a:p>
            </p:txBody>
          </p:sp>
          <p:sp>
            <p:nvSpPr>
              <p:cNvPr id="119818"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endParaRPr lang="ru-RU"/>
              </a:p>
            </p:txBody>
          </p:sp>
          <p:sp>
            <p:nvSpPr>
              <p:cNvPr id="119819"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endParaRPr lang="ru-RU"/>
              </a:p>
            </p:txBody>
          </p:sp>
          <p:sp>
            <p:nvSpPr>
              <p:cNvPr id="119820"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endParaRPr lang="ru-RU"/>
              </a:p>
            </p:txBody>
          </p:sp>
          <p:sp>
            <p:nvSpPr>
              <p:cNvPr id="119821"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endParaRPr lang="ru-RU"/>
              </a:p>
            </p:txBody>
          </p:sp>
        </p:grpSp>
        <p:sp>
          <p:nvSpPr>
            <p:cNvPr id="119822"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endParaRPr lang="ru-RU"/>
            </a:p>
          </p:txBody>
        </p:sp>
      </p:grpSp>
      <p:grpSp>
        <p:nvGrpSpPr>
          <p:cNvPr id="119823" name="Group 15"/>
          <p:cNvGrpSpPr>
            <a:grpSpLocks/>
          </p:cNvGrpSpPr>
          <p:nvPr/>
        </p:nvGrpSpPr>
        <p:grpSpPr bwMode="auto">
          <a:xfrm>
            <a:off x="627063" y="6021388"/>
            <a:ext cx="5684837" cy="849312"/>
            <a:chOff x="395" y="3793"/>
            <a:chExt cx="3581" cy="535"/>
          </a:xfrm>
        </p:grpSpPr>
        <p:sp>
          <p:nvSpPr>
            <p:cNvPr id="119824"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endParaRPr lang="ru-RU"/>
            </a:p>
          </p:txBody>
        </p:sp>
        <p:sp>
          <p:nvSpPr>
            <p:cNvPr id="119825"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endParaRPr lang="ru-RU"/>
            </a:p>
          </p:txBody>
        </p:sp>
        <p:sp>
          <p:nvSpPr>
            <p:cNvPr id="119826"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endParaRPr lang="ru-RU"/>
            </a:p>
          </p:txBody>
        </p:sp>
        <p:sp>
          <p:nvSpPr>
            <p:cNvPr id="119827"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endParaRPr lang="ru-RU"/>
            </a:p>
          </p:txBody>
        </p:sp>
        <p:sp>
          <p:nvSpPr>
            <p:cNvPr id="119828"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endParaRPr lang="ru-RU"/>
            </a:p>
          </p:txBody>
        </p:sp>
        <p:sp>
          <p:nvSpPr>
            <p:cNvPr id="119829"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endParaRPr lang="ru-RU"/>
            </a:p>
          </p:txBody>
        </p:sp>
      </p:grpSp>
      <p:sp>
        <p:nvSpPr>
          <p:cNvPr id="119830"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198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9832"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defRPr>
            </a:lvl1pPr>
          </a:lstStyle>
          <a:p>
            <a:endParaRPr lang="ru-RU"/>
          </a:p>
        </p:txBody>
      </p:sp>
      <p:sp>
        <p:nvSpPr>
          <p:cNvPr id="119833"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defRPr>
            </a:lvl1pPr>
          </a:lstStyle>
          <a:p>
            <a:endParaRPr lang="ru-RU"/>
          </a:p>
        </p:txBody>
      </p:sp>
      <p:sp>
        <p:nvSpPr>
          <p:cNvPr id="119834"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defRPr>
            </a:lvl1pPr>
          </a:lstStyle>
          <a:p>
            <a:fld id="{67E5D19D-D4BD-46F8-BD81-042966131299}"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fontAlgn="base">
        <a:spcBef>
          <a:spcPct val="20000"/>
        </a:spcBef>
        <a:spcAft>
          <a:spcPct val="0"/>
        </a:spcAft>
        <a:buClr>
          <a:schemeClr val="tx2"/>
        </a:buClr>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lr>
          <a:schemeClr val="tx2"/>
        </a:buClr>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lr>
          <a:schemeClr val="tx2"/>
        </a:buClr>
        <a:buChar char="•"/>
        <a:defRPr sz="2000">
          <a:solidFill>
            <a:schemeClr val="tx1"/>
          </a:solidFill>
          <a:latin typeface="+mn-lt"/>
        </a:defRPr>
      </a:lvl5pPr>
      <a:lvl6pPr marL="2514600" indent="-228600" algn="l" rtl="0" fontAlgn="base">
        <a:spcBef>
          <a:spcPct val="20000"/>
        </a:spcBef>
        <a:spcAft>
          <a:spcPct val="0"/>
        </a:spcAft>
        <a:buClr>
          <a:schemeClr val="tx2"/>
        </a:buClr>
        <a:buChar char="•"/>
        <a:defRPr sz="2000">
          <a:solidFill>
            <a:schemeClr val="tx1"/>
          </a:solidFill>
          <a:latin typeface="+mn-lt"/>
        </a:defRPr>
      </a:lvl6pPr>
      <a:lvl7pPr marL="2971800" indent="-228600" algn="l" rtl="0" fontAlgn="base">
        <a:spcBef>
          <a:spcPct val="20000"/>
        </a:spcBef>
        <a:spcAft>
          <a:spcPct val="0"/>
        </a:spcAft>
        <a:buClr>
          <a:schemeClr val="tx2"/>
        </a:buClr>
        <a:buChar char="•"/>
        <a:defRPr sz="2000">
          <a:solidFill>
            <a:schemeClr val="tx1"/>
          </a:solidFill>
          <a:latin typeface="+mn-lt"/>
        </a:defRPr>
      </a:lvl7pPr>
      <a:lvl8pPr marL="3429000" indent="-228600" algn="l" rtl="0" fontAlgn="base">
        <a:spcBef>
          <a:spcPct val="20000"/>
        </a:spcBef>
        <a:spcAft>
          <a:spcPct val="0"/>
        </a:spcAft>
        <a:buClr>
          <a:schemeClr val="tx2"/>
        </a:buClr>
        <a:buChar char="•"/>
        <a:defRPr sz="2000">
          <a:solidFill>
            <a:schemeClr val="tx1"/>
          </a:solidFill>
          <a:latin typeface="+mn-lt"/>
        </a:defRPr>
      </a:lvl8pPr>
      <a:lvl9pPr marL="3886200" indent="-228600" algn="l" rtl="0" fontAlgn="base">
        <a:spcBef>
          <a:spcPct val="20000"/>
        </a:spcBef>
        <a:spcAft>
          <a:spcPct val="0"/>
        </a:spcAft>
        <a:buClr>
          <a:schemeClr val="tx2"/>
        </a:buClr>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971800" y="3048000"/>
            <a:ext cx="5257800" cy="1071570"/>
          </a:xfrm>
        </p:spPr>
        <p:txBody>
          <a:bodyPr/>
          <a:lstStyle/>
          <a:p>
            <a:pPr algn="l"/>
            <a:r>
              <a:rPr lang="ru-RU" sz="3500" dirty="0" err="1" smtClean="0">
                <a:latin typeface="Times New Roman" pitchFamily="18" charset="0"/>
                <a:cs typeface="Times New Roman" pitchFamily="18" charset="0"/>
              </a:rPr>
              <a:t>Мавзу</a:t>
            </a:r>
            <a:r>
              <a:rPr lang="ru-RU" sz="3500" dirty="0" smtClean="0">
                <a:latin typeface="Times New Roman" pitchFamily="18" charset="0"/>
                <a:cs typeface="Times New Roman" pitchFamily="18" charset="0"/>
              </a:rPr>
              <a:t>:  </a:t>
            </a:r>
            <a:r>
              <a:rPr lang="en-US" sz="3500" dirty="0" smtClean="0">
                <a:latin typeface="Times New Roman" pitchFamily="18" charset="0"/>
                <a:cs typeface="Times New Roman" pitchFamily="18" charset="0"/>
              </a:rPr>
              <a:t>	</a:t>
            </a:r>
            <a:r>
              <a:rPr lang="ru-RU" sz="3500" dirty="0" smtClean="0">
                <a:latin typeface="Times New Roman" pitchFamily="18" charset="0"/>
                <a:cs typeface="Times New Roman" pitchFamily="18" charset="0"/>
              </a:rPr>
              <a:t> Глоссарий</a:t>
            </a:r>
            <a:endParaRPr lang="ru-RU" sz="35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583766" y="5410200"/>
            <a:ext cx="6560234" cy="857256"/>
          </a:xfrm>
        </p:spPr>
        <p:txBody>
          <a:bodyPr/>
          <a:lstStyle/>
          <a:p>
            <a:r>
              <a:rPr lang="uz-Cyrl-UZ" smtClean="0">
                <a:latin typeface="Times New Roman" pitchFamily="18" charset="0"/>
                <a:cs typeface="Times New Roman" pitchFamily="18" charset="0"/>
              </a:rPr>
              <a:t>Маьрузачи</a:t>
            </a:r>
            <a:r>
              <a:rPr lang="uz-Cyrl-UZ" dirty="0" smtClean="0">
                <a:latin typeface="Times New Roman" pitchFamily="18" charset="0"/>
                <a:cs typeface="Times New Roman" pitchFamily="18" charset="0"/>
              </a:rPr>
              <a:t>: 	А.А. Абдуфаттаев</a:t>
            </a:r>
            <a:endParaRPr lang="ru-RU" dirty="0">
              <a:latin typeface="Times New Roman" pitchFamily="18" charset="0"/>
              <a:cs typeface="Times New Roman" pitchFamily="18" charset="0"/>
            </a:endParaRPr>
          </a:p>
        </p:txBody>
      </p:sp>
      <p:sp>
        <p:nvSpPr>
          <p:cNvPr id="4" name="Подзаголовок 2"/>
          <p:cNvSpPr txBox="1">
            <a:spLocks/>
          </p:cNvSpPr>
          <p:nvPr/>
        </p:nvSpPr>
        <p:spPr>
          <a:xfrm>
            <a:off x="1071538" y="500042"/>
            <a:ext cx="6560234" cy="1752600"/>
          </a:xfrm>
          <a:prstGeom prst="rect">
            <a:avLst/>
          </a:prstGeom>
        </p:spPr>
        <p:txBody>
          <a:bodyPr lIns="45720" rIns="246888">
            <a:normAutofit/>
          </a:bodyPr>
          <a:lstStyle/>
          <a:p>
            <a:pPr marL="0" marR="0" lvl="0" indent="0" algn="ct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АНДИЖОН ДАВЛАТ ТИББИЁТ ИНСТИТУТИ</a:t>
            </a:r>
            <a:endParaRPr kumimoji="0" lang="ru-RU" sz="32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5" name="Подзаголовок 2"/>
          <p:cNvSpPr txBox="1">
            <a:spLocks/>
          </p:cNvSpPr>
          <p:nvPr/>
        </p:nvSpPr>
        <p:spPr>
          <a:xfrm>
            <a:off x="1428728" y="1857364"/>
            <a:ext cx="6560234" cy="1752600"/>
          </a:xfrm>
          <a:prstGeom prst="rect">
            <a:avLst/>
          </a:prstGeom>
        </p:spPr>
        <p:txBody>
          <a:bodyPr lIns="45720" rIns="246888">
            <a:normAutofit/>
          </a:bodyPr>
          <a:lstStyle/>
          <a:p>
            <a:pPr marL="0" marR="0" lvl="0" indent="0" algn="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Кафедра:  Жамоат</a:t>
            </a:r>
            <a:r>
              <a:rPr kumimoji="0" lang="uz-Cyrl-UZ" sz="32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саломатлиги</a:t>
            </a:r>
            <a:endParaRPr kumimoji="0" lang="ru-RU" sz="32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785786" y="4357694"/>
            <a:ext cx="1587530" cy="206041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ru-RU" dirty="0" smtClean="0">
                <a:latin typeface="Times New Roman" pitchFamily="18" charset="0"/>
              </a:rPr>
              <a:t>Маркетинг </a:t>
            </a:r>
            <a:r>
              <a:rPr lang="ru-RU" dirty="0" err="1" smtClean="0">
                <a:latin typeface="Times New Roman" pitchFamily="18" charset="0"/>
              </a:rPr>
              <a:t>моҳияти</a:t>
            </a:r>
            <a:endParaRPr lang="ru-RU" dirty="0">
              <a:latin typeface="Times New Roman" pitchFamily="18" charset="0"/>
            </a:endParaRPr>
          </a:p>
        </p:txBody>
      </p:sp>
      <p:sp>
        <p:nvSpPr>
          <p:cNvPr id="8195" name="Rectangle 3"/>
          <p:cNvSpPr>
            <a:spLocks noGrp="1" noChangeArrowheads="1"/>
          </p:cNvSpPr>
          <p:nvPr>
            <p:ph type="body" idx="1"/>
          </p:nvPr>
        </p:nvSpPr>
        <p:spPr/>
        <p:txBody>
          <a:bodyPr/>
          <a:lstStyle/>
          <a:p>
            <a:r>
              <a:rPr lang="ru-RU" dirty="0" err="1" smtClean="0">
                <a:latin typeface="Times New Roman" pitchFamily="18" charset="0"/>
              </a:rPr>
              <a:t>инсонлар</a:t>
            </a:r>
            <a:r>
              <a:rPr lang="ru-RU" dirty="0" smtClean="0">
                <a:latin typeface="Times New Roman" pitchFamily="18" charset="0"/>
              </a:rPr>
              <a:t>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ташкилотлар</a:t>
            </a:r>
            <a:r>
              <a:rPr lang="ru-RU" dirty="0">
                <a:latin typeface="Times New Roman" pitchFamily="18" charset="0"/>
              </a:rPr>
              <a:t> </a:t>
            </a:r>
            <a:r>
              <a:rPr lang="ru-RU" dirty="0" err="1">
                <a:latin typeface="Times New Roman" pitchFamily="18" charset="0"/>
              </a:rPr>
              <a:t>талабларини</a:t>
            </a:r>
            <a:r>
              <a:rPr lang="ru-RU" dirty="0">
                <a:latin typeface="Times New Roman" pitchFamily="18" charset="0"/>
              </a:rPr>
              <a:t> </a:t>
            </a:r>
            <a:r>
              <a:rPr lang="ru-RU" dirty="0" err="1">
                <a:latin typeface="Times New Roman" pitchFamily="18" charset="0"/>
              </a:rPr>
              <a:t>қондириш мақсадида </a:t>
            </a:r>
            <a:r>
              <a:rPr lang="ru-RU" dirty="0">
                <a:latin typeface="Times New Roman" pitchFamily="18" charset="0"/>
              </a:rPr>
              <a:t>товар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хизматлар</a:t>
            </a:r>
            <a:r>
              <a:rPr lang="ru-RU" dirty="0">
                <a:latin typeface="Times New Roman" pitchFamily="18" charset="0"/>
              </a:rPr>
              <a:t> </a:t>
            </a:r>
            <a:r>
              <a:rPr lang="ru-RU" dirty="0" err="1">
                <a:latin typeface="Times New Roman" pitchFamily="18" charset="0"/>
              </a:rPr>
              <a:t>ишлаб</a:t>
            </a:r>
            <a:r>
              <a:rPr lang="ru-RU" dirty="0">
                <a:latin typeface="Times New Roman" pitchFamily="18" charset="0"/>
              </a:rPr>
              <a:t> </a:t>
            </a:r>
            <a:r>
              <a:rPr lang="ru-RU" dirty="0" err="1">
                <a:latin typeface="Times New Roman" pitchFamily="18" charset="0"/>
              </a:rPr>
              <a:t>чиқаришни режалаштириш</a:t>
            </a:r>
            <a:r>
              <a:rPr lang="ru-RU" dirty="0">
                <a:latin typeface="Times New Roman" pitchFamily="18" charset="0"/>
              </a:rPr>
              <a:t> </a:t>
            </a:r>
            <a:r>
              <a:rPr lang="ru-RU" dirty="0" err="1">
                <a:latin typeface="Times New Roman" pitchFamily="18" charset="0"/>
              </a:rPr>
              <a:t>ва</a:t>
            </a:r>
            <a:r>
              <a:rPr lang="ru-RU" dirty="0">
                <a:latin typeface="Times New Roman" pitchFamily="18" charset="0"/>
              </a:rPr>
              <a:t> уни </a:t>
            </a:r>
            <a:r>
              <a:rPr lang="ru-RU" dirty="0" err="1">
                <a:latin typeface="Times New Roman" pitchFamily="18" charset="0"/>
              </a:rPr>
              <a:t>амалга</a:t>
            </a:r>
            <a:r>
              <a:rPr lang="ru-RU" dirty="0">
                <a:latin typeface="Times New Roman" pitchFamily="18" charset="0"/>
              </a:rPr>
              <a:t> </a:t>
            </a:r>
            <a:r>
              <a:rPr lang="ru-RU" dirty="0" err="1">
                <a:latin typeface="Times New Roman" pitchFamily="18" charset="0"/>
              </a:rPr>
              <a:t>ошириш</a:t>
            </a:r>
            <a:r>
              <a:rPr lang="ru-RU" dirty="0">
                <a:latin typeface="Times New Roman" pitchFamily="18" charset="0"/>
              </a:rPr>
              <a:t>, </a:t>
            </a:r>
            <a:r>
              <a:rPr lang="ru-RU" dirty="0" err="1">
                <a:latin typeface="Times New Roman" pitchFamily="18" charset="0"/>
              </a:rPr>
              <a:t>нарх</a:t>
            </a:r>
            <a:r>
              <a:rPr lang="ru-RU" dirty="0">
                <a:latin typeface="Times New Roman" pitchFamily="18" charset="0"/>
              </a:rPr>
              <a:t> </a:t>
            </a:r>
            <a:r>
              <a:rPr lang="ru-RU" dirty="0" err="1">
                <a:latin typeface="Times New Roman" pitchFamily="18" charset="0"/>
              </a:rPr>
              <a:t>белгилаш</a:t>
            </a:r>
            <a:r>
              <a:rPr lang="ru-RU" dirty="0">
                <a:latin typeface="Times New Roman" pitchFamily="18" charset="0"/>
              </a:rPr>
              <a:t>, </a:t>
            </a:r>
            <a:r>
              <a:rPr lang="ru-RU" dirty="0" err="1">
                <a:latin typeface="Times New Roman" pitchFamily="18" charset="0"/>
              </a:rPr>
              <a:t>товарлар</a:t>
            </a:r>
            <a:r>
              <a:rPr lang="ru-RU" dirty="0">
                <a:latin typeface="Times New Roman" pitchFamily="18" charset="0"/>
              </a:rPr>
              <a:t> </a:t>
            </a:r>
            <a:r>
              <a:rPr lang="ru-RU" dirty="0" err="1">
                <a:latin typeface="Times New Roman" pitchFamily="18" charset="0"/>
              </a:rPr>
              <a:t>ҳаракати</a:t>
            </a:r>
            <a:r>
              <a:rPr lang="uz-Cyrl-UZ" dirty="0">
                <a:latin typeface="Times New Roman" pitchFamily="18" charset="0"/>
              </a:rPr>
              <a:t>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сотилишини</a:t>
            </a:r>
            <a:r>
              <a:rPr lang="ru-RU" dirty="0">
                <a:latin typeface="Times New Roman" pitchFamily="18" charset="0"/>
              </a:rPr>
              <a:t> </a:t>
            </a:r>
            <a:r>
              <a:rPr lang="ru-RU" dirty="0" err="1" smtClean="0">
                <a:latin typeface="Times New Roman" pitchFamily="18" charset="0"/>
              </a:rPr>
              <a:t>уюштириш</a:t>
            </a:r>
            <a:endParaRPr lang="ru-RU" dirty="0">
              <a:latin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ru-RU">
                <a:latin typeface="Times New Roman" pitchFamily="18" charset="0"/>
              </a:rPr>
              <a:t>Бозор</a:t>
            </a:r>
          </a:p>
        </p:txBody>
      </p:sp>
      <p:sp>
        <p:nvSpPr>
          <p:cNvPr id="12291" name="Rectangle 3"/>
          <p:cNvSpPr>
            <a:spLocks noGrp="1" noChangeArrowheads="1"/>
          </p:cNvSpPr>
          <p:nvPr>
            <p:ph type="body" idx="1"/>
          </p:nvPr>
        </p:nvSpPr>
        <p:spPr/>
        <p:txBody>
          <a:bodyPr/>
          <a:lstStyle/>
          <a:p>
            <a:pPr>
              <a:buFontTx/>
              <a:buNone/>
            </a:pPr>
            <a:r>
              <a:rPr lang="ru-RU" sz="2800" dirty="0" smtClean="0"/>
              <a:t>	</a:t>
            </a:r>
            <a:r>
              <a:rPr lang="ru-RU" sz="2800" dirty="0" err="1" smtClean="0"/>
              <a:t>Бозор</a:t>
            </a:r>
            <a:r>
              <a:rPr lang="ru-RU" sz="2800" dirty="0" smtClean="0"/>
              <a:t> - </a:t>
            </a:r>
            <a:r>
              <a:rPr lang="ru-RU" sz="2800" dirty="0" err="1" smtClean="0"/>
              <a:t>бу</a:t>
            </a:r>
            <a:r>
              <a:rPr lang="ru-RU" sz="2800" dirty="0" smtClean="0"/>
              <a:t> </a:t>
            </a:r>
            <a:r>
              <a:rPr lang="ru-RU" sz="2800" dirty="0" err="1">
                <a:latin typeface="Times New Roman" pitchFamily="18" charset="0"/>
              </a:rPr>
              <a:t>ўзига</a:t>
            </a:r>
            <a:r>
              <a:rPr lang="ru-RU" sz="2800" dirty="0">
                <a:latin typeface="Times New Roman" pitchFamily="18" charset="0"/>
              </a:rPr>
              <a:t> </a:t>
            </a:r>
            <a:r>
              <a:rPr lang="ru-RU" sz="2800" dirty="0" err="1">
                <a:latin typeface="Times New Roman" pitchFamily="18" charset="0"/>
              </a:rPr>
              <a:t>хос</a:t>
            </a:r>
            <a:r>
              <a:rPr lang="ru-RU" sz="2800" dirty="0">
                <a:latin typeface="Times New Roman" pitchFamily="18" charset="0"/>
              </a:rPr>
              <a:t> </a:t>
            </a:r>
            <a:r>
              <a:rPr lang="ru-RU" sz="2800" dirty="0" err="1">
                <a:latin typeface="Times New Roman" pitchFamily="18" charset="0"/>
              </a:rPr>
              <a:t>ижтимоий-иқтисодий муносабатлар</a:t>
            </a:r>
            <a:r>
              <a:rPr lang="ru-RU" sz="2800" dirty="0">
                <a:latin typeface="Times New Roman" pitchFamily="18" charset="0"/>
              </a:rPr>
              <a:t> </a:t>
            </a:r>
            <a:r>
              <a:rPr lang="ru-RU" sz="2800" dirty="0" err="1" smtClean="0">
                <a:latin typeface="Times New Roman" pitchFamily="18" charset="0"/>
              </a:rPr>
              <a:t>жараёни</a:t>
            </a:r>
            <a:r>
              <a:rPr lang="ru-RU" sz="2800" dirty="0" smtClean="0">
                <a:latin typeface="Times New Roman" pitchFamily="18" charset="0"/>
              </a:rPr>
              <a:t>;</a:t>
            </a:r>
            <a:endParaRPr lang="ru-RU" sz="2800" dirty="0">
              <a:latin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ru-RU" dirty="0" smtClean="0">
                <a:latin typeface="Times New Roman" pitchFamily="18" charset="0"/>
              </a:rPr>
              <a:t>«</a:t>
            </a:r>
            <a:r>
              <a:rPr lang="ru-RU" dirty="0" err="1" smtClean="0">
                <a:latin typeface="Times New Roman" pitchFamily="18" charset="0"/>
              </a:rPr>
              <a:t>Сотувчи</a:t>
            </a:r>
            <a:r>
              <a:rPr lang="uz-Cyrl-UZ" dirty="0" smtClean="0">
                <a:latin typeface="Times New Roman" pitchFamily="18" charset="0"/>
              </a:rPr>
              <a:t>л</a:t>
            </a:r>
            <a:r>
              <a:rPr lang="ru-RU" dirty="0" smtClean="0">
                <a:latin typeface="Times New Roman" pitchFamily="18" charset="0"/>
              </a:rPr>
              <a:t>ар </a:t>
            </a:r>
            <a:r>
              <a:rPr lang="ru-RU" dirty="0" err="1" smtClean="0">
                <a:latin typeface="Times New Roman" pitchFamily="18" charset="0"/>
              </a:rPr>
              <a:t>бозори</a:t>
            </a:r>
            <a:r>
              <a:rPr lang="ru-RU" dirty="0" smtClean="0">
                <a:latin typeface="Times New Roman" pitchFamily="18" charset="0"/>
              </a:rPr>
              <a:t>»</a:t>
            </a:r>
            <a:endParaRPr lang="ru-RU" dirty="0">
              <a:latin typeface="Times New Roman" pitchFamily="18" charset="0"/>
            </a:endParaRPr>
          </a:p>
        </p:txBody>
      </p:sp>
      <p:sp>
        <p:nvSpPr>
          <p:cNvPr id="13315" name="Rectangle 3"/>
          <p:cNvSpPr>
            <a:spLocks noGrp="1" noChangeArrowheads="1"/>
          </p:cNvSpPr>
          <p:nvPr>
            <p:ph type="body" idx="1"/>
          </p:nvPr>
        </p:nvSpPr>
        <p:spPr/>
        <p:txBody>
          <a:bodyPr/>
          <a:lstStyle/>
          <a:p>
            <a:pPr>
              <a:lnSpc>
                <a:spcPct val="90000"/>
              </a:lnSpc>
            </a:pPr>
            <a:r>
              <a:rPr lang="ru-RU" dirty="0" smtClean="0">
                <a:latin typeface="Times New Roman" pitchFamily="18" charset="0"/>
              </a:rPr>
              <a:t>Бунда </a:t>
            </a:r>
            <a:r>
              <a:rPr lang="ru-RU" dirty="0" err="1" smtClean="0">
                <a:latin typeface="Times New Roman" pitchFamily="18" charset="0"/>
              </a:rPr>
              <a:t>товарлар</a:t>
            </a:r>
            <a:r>
              <a:rPr lang="ru-RU" dirty="0" smtClean="0">
                <a:latin typeface="Times New Roman" pitchFamily="18" charset="0"/>
              </a:rPr>
              <a:t>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хизматлар</a:t>
            </a:r>
            <a:r>
              <a:rPr lang="ru-RU" dirty="0">
                <a:latin typeface="Times New Roman" pitchFamily="18" charset="0"/>
              </a:rPr>
              <a:t> </a:t>
            </a:r>
            <a:r>
              <a:rPr lang="ru-RU" dirty="0" err="1">
                <a:latin typeface="Times New Roman" pitchFamily="18" charset="0"/>
              </a:rPr>
              <a:t>камчил</a:t>
            </a:r>
            <a:r>
              <a:rPr lang="ru-RU" dirty="0">
                <a:latin typeface="Times New Roman" pitchFamily="18" charset="0"/>
              </a:rPr>
              <a:t>, </a:t>
            </a:r>
            <a:r>
              <a:rPr lang="ru-RU" dirty="0" err="1">
                <a:latin typeface="Times New Roman" pitchFamily="18" charset="0"/>
              </a:rPr>
              <a:t>уларга</a:t>
            </a:r>
            <a:r>
              <a:rPr lang="ru-RU" dirty="0">
                <a:latin typeface="Times New Roman" pitchFamily="18" charset="0"/>
              </a:rPr>
              <a:t> </a:t>
            </a:r>
            <a:r>
              <a:rPr lang="ru-RU" dirty="0" err="1">
                <a:latin typeface="Times New Roman" pitchFamily="18" charset="0"/>
              </a:rPr>
              <a:t>сотувчи</a:t>
            </a:r>
            <a:r>
              <a:rPr lang="ru-RU" dirty="0">
                <a:latin typeface="Times New Roman" pitchFamily="18" charset="0"/>
              </a:rPr>
              <a:t> </a:t>
            </a:r>
            <a:r>
              <a:rPr lang="ru-RU" dirty="0" err="1">
                <a:latin typeface="Times New Roman" pitchFamily="18" charset="0"/>
              </a:rPr>
              <a:t>хоҳлаган баҳосини қўяди</a:t>
            </a:r>
            <a:r>
              <a:rPr lang="ru-RU" dirty="0">
                <a:latin typeface="Times New Roman" pitchFamily="18" charset="0"/>
              </a:rPr>
              <a:t>, </a:t>
            </a:r>
            <a:r>
              <a:rPr lang="ru-RU" dirty="0" err="1">
                <a:latin typeface="Times New Roman" pitchFamily="18" charset="0"/>
              </a:rPr>
              <a:t>талаб</a:t>
            </a:r>
            <a:r>
              <a:rPr lang="ru-RU" dirty="0">
                <a:latin typeface="Times New Roman" pitchFamily="18" charset="0"/>
              </a:rPr>
              <a:t> </a:t>
            </a:r>
            <a:r>
              <a:rPr lang="ru-RU" dirty="0" err="1">
                <a:latin typeface="Times New Roman" pitchFamily="18" charset="0"/>
              </a:rPr>
              <a:t>таклифга</a:t>
            </a:r>
            <a:r>
              <a:rPr lang="ru-RU" dirty="0">
                <a:latin typeface="Times New Roman" pitchFamily="18" charset="0"/>
              </a:rPr>
              <a:t> </a:t>
            </a:r>
            <a:r>
              <a:rPr lang="ru-RU" dirty="0" err="1">
                <a:latin typeface="Times New Roman" pitchFamily="18" charset="0"/>
              </a:rPr>
              <a:t>қараганда анча</a:t>
            </a:r>
            <a:r>
              <a:rPr lang="ru-RU" dirty="0">
                <a:latin typeface="Times New Roman" pitchFamily="18" charset="0"/>
              </a:rPr>
              <a:t> </a:t>
            </a:r>
            <a:r>
              <a:rPr lang="ru-RU" dirty="0" err="1">
                <a:latin typeface="Times New Roman" pitchFamily="18" charset="0"/>
              </a:rPr>
              <a:t>юқори </a:t>
            </a:r>
            <a:r>
              <a:rPr lang="ru-RU" dirty="0" err="1" smtClean="0">
                <a:latin typeface="Times New Roman" pitchFamily="18" charset="0"/>
              </a:rPr>
              <a:t>бўлади</a:t>
            </a:r>
            <a:r>
              <a:rPr lang="ru-RU" dirty="0" smtClean="0">
                <a:latin typeface="Times New Roman" pitchFamily="18" charset="0"/>
              </a:rPr>
              <a:t>.</a:t>
            </a:r>
            <a:endParaRPr lang="ru-RU" dirty="0">
              <a:latin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ru-RU" dirty="0" err="1" smtClean="0">
                <a:latin typeface="Times New Roman" pitchFamily="18" charset="0"/>
              </a:rPr>
              <a:t>Харидорлар</a:t>
            </a:r>
            <a:r>
              <a:rPr lang="ru-RU" dirty="0" smtClean="0">
                <a:latin typeface="Times New Roman" pitchFamily="18" charset="0"/>
              </a:rPr>
              <a:t> </a:t>
            </a:r>
            <a:r>
              <a:rPr lang="ru-RU" dirty="0" err="1" smtClean="0">
                <a:latin typeface="Times New Roman" pitchFamily="18" charset="0"/>
              </a:rPr>
              <a:t>бозори</a:t>
            </a:r>
            <a:endParaRPr lang="ru-RU" dirty="0">
              <a:latin typeface="Times New Roman" pitchFamily="18" charset="0"/>
            </a:endParaRPr>
          </a:p>
        </p:txBody>
      </p:sp>
      <p:sp>
        <p:nvSpPr>
          <p:cNvPr id="14339" name="Rectangle 3"/>
          <p:cNvSpPr>
            <a:spLocks noGrp="1" noChangeArrowheads="1"/>
          </p:cNvSpPr>
          <p:nvPr>
            <p:ph type="body" idx="1"/>
          </p:nvPr>
        </p:nvSpPr>
        <p:spPr/>
        <p:txBody>
          <a:bodyPr/>
          <a:lstStyle/>
          <a:p>
            <a:r>
              <a:rPr lang="ru-RU" dirty="0" smtClean="0">
                <a:latin typeface="Times New Roman" pitchFamily="18" charset="0"/>
              </a:rPr>
              <a:t>Бунда </a:t>
            </a:r>
            <a:r>
              <a:rPr lang="ru-RU" dirty="0" err="1" smtClean="0">
                <a:latin typeface="Times New Roman" pitchFamily="18" charset="0"/>
              </a:rPr>
              <a:t>товарлар</a:t>
            </a:r>
            <a:r>
              <a:rPr lang="ru-RU" dirty="0" smtClean="0">
                <a:latin typeface="Times New Roman" pitchFamily="18" charset="0"/>
              </a:rPr>
              <a:t>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хизматлар</a:t>
            </a:r>
            <a:r>
              <a:rPr lang="ru-RU" dirty="0">
                <a:latin typeface="Times New Roman" pitchFamily="18" charset="0"/>
              </a:rPr>
              <a:t> </a:t>
            </a:r>
            <a:r>
              <a:rPr lang="ru-RU" dirty="0" err="1">
                <a:latin typeface="Times New Roman" pitchFamily="18" charset="0"/>
              </a:rPr>
              <a:t>тўкин-сочинлиги</a:t>
            </a:r>
            <a:r>
              <a:rPr lang="ru-RU" dirty="0">
                <a:latin typeface="Times New Roman" pitchFamily="18" charset="0"/>
              </a:rPr>
              <a:t>, </a:t>
            </a:r>
            <a:r>
              <a:rPr lang="ru-RU" dirty="0" err="1">
                <a:latin typeface="Times New Roman" pitchFamily="18" charset="0"/>
              </a:rPr>
              <a:t>талаб</a:t>
            </a:r>
            <a:r>
              <a:rPr lang="ru-RU" dirty="0">
                <a:latin typeface="Times New Roman" pitchFamily="18" charset="0"/>
              </a:rPr>
              <a:t>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таклиф</a:t>
            </a:r>
            <a:r>
              <a:rPr lang="ru-RU" dirty="0">
                <a:latin typeface="Times New Roman" pitchFamily="18" charset="0"/>
              </a:rPr>
              <a:t> </a:t>
            </a:r>
            <a:r>
              <a:rPr lang="ru-RU" dirty="0" err="1">
                <a:latin typeface="Times New Roman" pitchFamily="18" charset="0"/>
              </a:rPr>
              <a:t>орасида</a:t>
            </a:r>
            <a:r>
              <a:rPr lang="ru-RU" dirty="0">
                <a:latin typeface="Times New Roman" pitchFamily="18" charset="0"/>
              </a:rPr>
              <a:t> </a:t>
            </a:r>
            <a:r>
              <a:rPr lang="ru-RU" dirty="0" err="1">
                <a:latin typeface="Times New Roman" pitchFamily="18" charset="0"/>
              </a:rPr>
              <a:t>мувозанат</a:t>
            </a:r>
            <a:r>
              <a:rPr lang="ru-RU" dirty="0">
                <a:latin typeface="Times New Roman" pitchFamily="18" charset="0"/>
              </a:rPr>
              <a:t> </a:t>
            </a:r>
            <a:r>
              <a:rPr lang="ru-RU" dirty="0" err="1">
                <a:latin typeface="Times New Roman" pitchFamily="18" charset="0"/>
              </a:rPr>
              <a:t>ўрнатилганлиги</a:t>
            </a:r>
            <a:r>
              <a:rPr lang="ru-RU" dirty="0">
                <a:latin typeface="Times New Roman" pitchFamily="18" charset="0"/>
              </a:rPr>
              <a:t> </a:t>
            </a:r>
            <a:r>
              <a:rPr lang="ru-RU" dirty="0" err="1">
                <a:latin typeface="Times New Roman" pitchFamily="18" charset="0"/>
              </a:rPr>
              <a:t>туфайли</a:t>
            </a:r>
            <a:r>
              <a:rPr lang="ru-RU" dirty="0">
                <a:latin typeface="Times New Roman" pitchFamily="18" charset="0"/>
              </a:rPr>
              <a:t>, </a:t>
            </a:r>
            <a:r>
              <a:rPr lang="ru-RU" dirty="0" err="1">
                <a:latin typeface="Times New Roman" pitchFamily="18" charset="0"/>
              </a:rPr>
              <a:t>асосий</a:t>
            </a:r>
            <a:r>
              <a:rPr lang="ru-RU" dirty="0">
                <a:latin typeface="Times New Roman" pitchFamily="18" charset="0"/>
              </a:rPr>
              <a:t> </a:t>
            </a:r>
            <a:r>
              <a:rPr lang="ru-RU" dirty="0" err="1">
                <a:latin typeface="Times New Roman" pitchFamily="18" charset="0"/>
              </a:rPr>
              <a:t>эътибор</a:t>
            </a:r>
            <a:r>
              <a:rPr lang="ru-RU" dirty="0">
                <a:latin typeface="Times New Roman" pitchFamily="18" charset="0"/>
              </a:rPr>
              <a:t> </a:t>
            </a:r>
            <a:r>
              <a:rPr lang="ru-RU" dirty="0" err="1">
                <a:latin typeface="Times New Roman" pitchFamily="18" charset="0"/>
              </a:rPr>
              <a:t>харидорни</a:t>
            </a:r>
            <a:r>
              <a:rPr lang="ru-RU" dirty="0">
                <a:latin typeface="Times New Roman" pitchFamily="18" charset="0"/>
              </a:rPr>
              <a:t> </a:t>
            </a:r>
            <a:r>
              <a:rPr lang="ru-RU" dirty="0" err="1">
                <a:latin typeface="Times New Roman" pitchFamily="18" charset="0"/>
              </a:rPr>
              <a:t>топишга</a:t>
            </a:r>
            <a:r>
              <a:rPr lang="ru-RU" dirty="0">
                <a:latin typeface="Times New Roman" pitchFamily="18" charset="0"/>
              </a:rPr>
              <a:t>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унга</a:t>
            </a:r>
            <a:r>
              <a:rPr lang="ru-RU" dirty="0">
                <a:latin typeface="Times New Roman" pitchFamily="18" charset="0"/>
              </a:rPr>
              <a:t> </a:t>
            </a:r>
            <a:r>
              <a:rPr lang="ru-RU" dirty="0" err="1">
                <a:latin typeface="Times New Roman" pitchFamily="18" charset="0"/>
              </a:rPr>
              <a:t>қулайликлар яратишга</a:t>
            </a:r>
            <a:r>
              <a:rPr lang="ru-RU" dirty="0">
                <a:latin typeface="Times New Roman" pitchFamily="18" charset="0"/>
              </a:rPr>
              <a:t> </a:t>
            </a:r>
            <a:r>
              <a:rPr lang="ru-RU" dirty="0" err="1" smtClean="0">
                <a:latin typeface="Times New Roman" pitchFamily="18" charset="0"/>
              </a:rPr>
              <a:t>қаратилган</a:t>
            </a:r>
            <a:endParaRPr lang="ru-RU" dirty="0">
              <a:latin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ru-RU">
                <a:latin typeface="Times New Roman" pitchFamily="18" charset="0"/>
              </a:rPr>
              <a:t>Истеъмол товарл</a:t>
            </a:r>
            <a:r>
              <a:rPr lang="uz-Cyrl-UZ">
                <a:latin typeface="Times New Roman" pitchFamily="18" charset="0"/>
              </a:rPr>
              <a:t>а</a:t>
            </a:r>
            <a:r>
              <a:rPr lang="ru-RU">
                <a:latin typeface="Times New Roman" pitchFamily="18" charset="0"/>
              </a:rPr>
              <a:t>ри бозори</a:t>
            </a:r>
          </a:p>
        </p:txBody>
      </p:sp>
      <p:sp>
        <p:nvSpPr>
          <p:cNvPr id="16387" name="Rectangle 3"/>
          <p:cNvSpPr>
            <a:spLocks noGrp="1" noChangeArrowheads="1"/>
          </p:cNvSpPr>
          <p:nvPr>
            <p:ph type="body" idx="1"/>
          </p:nvPr>
        </p:nvSpPr>
        <p:spPr/>
        <p:txBody>
          <a:bodyPr/>
          <a:lstStyle/>
          <a:p>
            <a:pPr>
              <a:lnSpc>
                <a:spcPct val="90000"/>
              </a:lnSpc>
              <a:buFontTx/>
              <a:buNone/>
            </a:pPr>
            <a:r>
              <a:rPr lang="ru-RU" sz="2400" dirty="0"/>
              <a:t>— </a:t>
            </a:r>
            <a:r>
              <a:rPr lang="ru-RU" sz="2400" dirty="0" err="1">
                <a:latin typeface="Times New Roman" pitchFamily="18" charset="0"/>
              </a:rPr>
              <a:t>аҳолининг шахсий</a:t>
            </a:r>
            <a:r>
              <a:rPr lang="ru-RU" sz="2400" dirty="0">
                <a:latin typeface="Times New Roman" pitchFamily="18" charset="0"/>
              </a:rPr>
              <a:t> </a:t>
            </a:r>
            <a:r>
              <a:rPr lang="ru-RU" sz="2400" dirty="0" err="1">
                <a:latin typeface="Times New Roman" pitchFamily="18" charset="0"/>
              </a:rPr>
              <a:t>эҳтиёжини қондирувчи ва</a:t>
            </a:r>
            <a:r>
              <a:rPr lang="ru-RU" sz="2400" dirty="0">
                <a:latin typeface="Times New Roman" pitchFamily="18" charset="0"/>
              </a:rPr>
              <a:t> </a:t>
            </a:r>
            <a:r>
              <a:rPr lang="ru-RU" sz="2400" dirty="0" err="1">
                <a:latin typeface="Times New Roman" pitchFamily="18" charset="0"/>
              </a:rPr>
              <a:t>ҳаёт кечириши</a:t>
            </a:r>
            <a:r>
              <a:rPr lang="ru-RU" sz="2400" dirty="0">
                <a:latin typeface="Times New Roman" pitchFamily="18" charset="0"/>
              </a:rPr>
              <a:t> </a:t>
            </a:r>
            <a:r>
              <a:rPr lang="ru-RU" sz="2400" dirty="0" err="1">
                <a:latin typeface="Times New Roman" pitchFamily="18" charset="0"/>
              </a:rPr>
              <a:t>учун</a:t>
            </a:r>
            <a:r>
              <a:rPr lang="ru-RU" sz="2400" dirty="0">
                <a:latin typeface="Times New Roman" pitchFamily="18" charset="0"/>
              </a:rPr>
              <a:t> </a:t>
            </a:r>
            <a:r>
              <a:rPr lang="ru-RU" sz="2400" dirty="0" err="1">
                <a:latin typeface="Times New Roman" pitchFamily="18" charset="0"/>
              </a:rPr>
              <a:t>уй-рўзғорини жиҳозлаш мақсадида харид</a:t>
            </a:r>
            <a:r>
              <a:rPr lang="ru-RU" sz="2400" dirty="0">
                <a:latin typeface="Times New Roman" pitchFamily="18" charset="0"/>
              </a:rPr>
              <a:t> </a:t>
            </a:r>
            <a:r>
              <a:rPr lang="ru-RU" sz="2400" dirty="0" err="1">
                <a:latin typeface="Times New Roman" pitchFamily="18" charset="0"/>
              </a:rPr>
              <a:t>қилинувчи озиқ-овқат ва</a:t>
            </a:r>
            <a:r>
              <a:rPr lang="ru-RU" sz="2400" dirty="0">
                <a:latin typeface="Times New Roman" pitchFamily="18" charset="0"/>
              </a:rPr>
              <a:t> </a:t>
            </a:r>
            <a:r>
              <a:rPr lang="ru-RU" sz="2400" dirty="0" err="1">
                <a:latin typeface="Times New Roman" pitchFamily="18" charset="0"/>
              </a:rPr>
              <a:t>ноозиқ-овқат маҳсулотларини олди-сотди</a:t>
            </a:r>
            <a:r>
              <a:rPr lang="ru-RU" sz="2400" dirty="0">
                <a:latin typeface="Times New Roman" pitchFamily="18" charset="0"/>
              </a:rPr>
              <a:t> </a:t>
            </a:r>
            <a:r>
              <a:rPr lang="ru-RU" sz="2400" dirty="0" err="1">
                <a:latin typeface="Times New Roman" pitchFamily="18" charset="0"/>
              </a:rPr>
              <a:t>муносабатлари</a:t>
            </a:r>
            <a:r>
              <a:rPr lang="ru-RU" sz="2400" dirty="0">
                <a:latin typeface="Times New Roman" pitchFamily="18" charset="0"/>
              </a:rPr>
              <a:t> </a:t>
            </a:r>
            <a:r>
              <a:rPr lang="ru-RU" sz="2400" dirty="0" err="1" smtClean="0">
                <a:latin typeface="Times New Roman" pitchFamily="18" charset="0"/>
              </a:rPr>
              <a:t>мажмуидир</a:t>
            </a:r>
            <a:r>
              <a:rPr lang="ru-RU" sz="2400" dirty="0" smtClean="0">
                <a:latin typeface="Times New Roman" pitchFamily="18" charset="0"/>
              </a:rPr>
              <a:t>.</a:t>
            </a:r>
            <a:endParaRPr lang="ru-RU" sz="2400" dirty="0">
              <a:latin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ru-RU">
                <a:latin typeface="Times New Roman" pitchFamily="18" charset="0"/>
              </a:rPr>
              <a:t>Хизматлар бозор</a:t>
            </a:r>
            <a:r>
              <a:rPr lang="uz-Cyrl-UZ">
                <a:latin typeface="Times New Roman" pitchFamily="18" charset="0"/>
              </a:rPr>
              <a:t>и</a:t>
            </a:r>
            <a:endParaRPr lang="ru-RU">
              <a:latin typeface="Times New Roman" pitchFamily="18" charset="0"/>
            </a:endParaRPr>
          </a:p>
        </p:txBody>
      </p:sp>
      <p:sp>
        <p:nvSpPr>
          <p:cNvPr id="17411" name="Rectangle 3"/>
          <p:cNvSpPr>
            <a:spLocks noGrp="1" noChangeArrowheads="1"/>
          </p:cNvSpPr>
          <p:nvPr>
            <p:ph type="body" idx="1"/>
          </p:nvPr>
        </p:nvSpPr>
        <p:spPr/>
        <p:txBody>
          <a:bodyPr/>
          <a:lstStyle/>
          <a:p>
            <a:pPr>
              <a:lnSpc>
                <a:spcPct val="90000"/>
              </a:lnSpc>
              <a:buFontTx/>
              <a:buNone/>
            </a:pPr>
            <a:r>
              <a:rPr lang="ru-RU" dirty="0"/>
              <a:t>— </a:t>
            </a:r>
            <a:r>
              <a:rPr lang="ru-RU" dirty="0" err="1">
                <a:latin typeface="Times New Roman" pitchFamily="18" charset="0"/>
              </a:rPr>
              <a:t>аҳолига маиший</a:t>
            </a:r>
            <a:r>
              <a:rPr lang="ru-RU" dirty="0">
                <a:latin typeface="Times New Roman" pitchFamily="18" charset="0"/>
              </a:rPr>
              <a:t>, </a:t>
            </a:r>
            <a:r>
              <a:rPr lang="ru-RU" dirty="0" err="1">
                <a:latin typeface="Times New Roman" pitchFamily="18" charset="0"/>
              </a:rPr>
              <a:t>маориф</a:t>
            </a:r>
            <a:r>
              <a:rPr lang="ru-RU" dirty="0">
                <a:latin typeface="Times New Roman" pitchFamily="18" charset="0"/>
              </a:rPr>
              <a:t>, </a:t>
            </a:r>
            <a:r>
              <a:rPr lang="ru-RU" dirty="0" err="1">
                <a:latin typeface="Times New Roman" pitchFamily="18" charset="0"/>
              </a:rPr>
              <a:t>тиббий</a:t>
            </a:r>
            <a:r>
              <a:rPr lang="ru-RU" dirty="0">
                <a:latin typeface="Times New Roman" pitchFamily="18" charset="0"/>
              </a:rPr>
              <a:t>, техник, </a:t>
            </a:r>
            <a:r>
              <a:rPr lang="ru-RU" dirty="0" err="1">
                <a:latin typeface="Times New Roman" pitchFamily="18" charset="0"/>
              </a:rPr>
              <a:t>коммунал</a:t>
            </a:r>
            <a:r>
              <a:rPr lang="ru-RU" dirty="0">
                <a:latin typeface="Times New Roman" pitchFamily="18" charset="0"/>
              </a:rPr>
              <a:t>, </a:t>
            </a:r>
            <a:r>
              <a:rPr lang="ru-RU" dirty="0" err="1">
                <a:latin typeface="Times New Roman" pitchFamily="18" charset="0"/>
              </a:rPr>
              <a:t>маданий</a:t>
            </a:r>
            <a:r>
              <a:rPr lang="ru-RU" dirty="0">
                <a:latin typeface="Times New Roman" pitchFamily="18" charset="0"/>
              </a:rPr>
              <a:t>, </a:t>
            </a:r>
            <a:r>
              <a:rPr lang="ru-RU" dirty="0" err="1">
                <a:latin typeface="Times New Roman" pitchFamily="18" charset="0"/>
              </a:rPr>
              <a:t>алоқа, </a:t>
            </a:r>
            <a:r>
              <a:rPr lang="ru-RU" dirty="0">
                <a:latin typeface="Times New Roman" pitchFamily="18" charset="0"/>
              </a:rPr>
              <a:t>транспорт, </a:t>
            </a:r>
            <a:r>
              <a:rPr lang="ru-RU" dirty="0" err="1">
                <a:latin typeface="Times New Roman" pitchFamily="18" charset="0"/>
              </a:rPr>
              <a:t>консальтинг</a:t>
            </a:r>
            <a:r>
              <a:rPr lang="ru-RU" dirty="0">
                <a:latin typeface="Times New Roman" pitchFamily="18" charset="0"/>
              </a:rPr>
              <a:t>, </a:t>
            </a:r>
            <a:r>
              <a:rPr lang="ru-RU" dirty="0" err="1">
                <a:latin typeface="Times New Roman" pitchFamily="18" charset="0"/>
              </a:rPr>
              <a:t>инжениринг</a:t>
            </a:r>
            <a:r>
              <a:rPr lang="ru-RU" dirty="0">
                <a:latin typeface="Times New Roman" pitchFamily="18" charset="0"/>
              </a:rPr>
              <a:t>, лизинг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бошқа хизматлар</a:t>
            </a:r>
            <a:r>
              <a:rPr lang="ru-RU" dirty="0">
                <a:latin typeface="Times New Roman" pitchFamily="18" charset="0"/>
              </a:rPr>
              <a:t> </a:t>
            </a:r>
            <a:r>
              <a:rPr lang="ru-RU" dirty="0" err="1">
                <a:latin typeface="Times New Roman" pitchFamily="18" charset="0"/>
              </a:rPr>
              <a:t>кўрсатиш</a:t>
            </a:r>
            <a:r>
              <a:rPr lang="ru-RU" dirty="0">
                <a:latin typeface="Times New Roman" pitchFamily="18" charset="0"/>
              </a:rPr>
              <a:t> </a:t>
            </a:r>
            <a:r>
              <a:rPr lang="ru-RU" dirty="0" err="1">
                <a:latin typeface="Times New Roman" pitchFamily="18" charset="0"/>
              </a:rPr>
              <a:t>бўйича</a:t>
            </a:r>
            <a:r>
              <a:rPr lang="ru-RU" dirty="0">
                <a:latin typeface="Times New Roman" pitchFamily="18" charset="0"/>
              </a:rPr>
              <a:t> </a:t>
            </a:r>
            <a:r>
              <a:rPr lang="ru-RU" dirty="0" err="1">
                <a:latin typeface="Times New Roman" pitchFamily="18" charset="0"/>
              </a:rPr>
              <a:t>олди-сотди</a:t>
            </a:r>
            <a:r>
              <a:rPr lang="ru-RU" dirty="0">
                <a:latin typeface="Times New Roman" pitchFamily="18" charset="0"/>
              </a:rPr>
              <a:t> </a:t>
            </a:r>
            <a:r>
              <a:rPr lang="ru-RU" dirty="0" err="1">
                <a:latin typeface="Times New Roman" pitchFamily="18" charset="0"/>
              </a:rPr>
              <a:t>муносабатларини</a:t>
            </a:r>
            <a:r>
              <a:rPr lang="ru-RU" dirty="0">
                <a:latin typeface="Times New Roman" pitchFamily="18" charset="0"/>
              </a:rPr>
              <a:t> </a:t>
            </a:r>
            <a:r>
              <a:rPr lang="ru-RU" dirty="0" err="1">
                <a:latin typeface="Times New Roman" pitchFamily="18" charset="0"/>
              </a:rPr>
              <a:t>ифодалайди</a:t>
            </a:r>
            <a:r>
              <a:rPr lang="ru-RU" dirty="0" smtClean="0">
                <a:latin typeface="Times New Roman" pitchFamily="18" charset="0"/>
              </a:rPr>
              <a:t>.</a:t>
            </a:r>
            <a:endParaRPr lang="ru-RU" dirty="0">
              <a:latin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ru-RU" sz="4000">
                <a:latin typeface="Times New Roman" pitchFamily="18" charset="0"/>
              </a:rPr>
              <a:t>Ишлаб чиқариш воситалари бозорида</a:t>
            </a:r>
          </a:p>
        </p:txBody>
      </p:sp>
      <p:sp>
        <p:nvSpPr>
          <p:cNvPr id="18435" name="Rectangle 3"/>
          <p:cNvSpPr>
            <a:spLocks noGrp="1" noChangeArrowheads="1"/>
          </p:cNvSpPr>
          <p:nvPr>
            <p:ph type="body" idx="1"/>
          </p:nvPr>
        </p:nvSpPr>
        <p:spPr/>
        <p:txBody>
          <a:bodyPr/>
          <a:lstStyle/>
          <a:p>
            <a:pPr>
              <a:buFontTx/>
              <a:buNone/>
            </a:pPr>
            <a:r>
              <a:rPr lang="uz-Cyrl-UZ" dirty="0"/>
              <a:t>   </a:t>
            </a:r>
            <a:r>
              <a:rPr lang="ru-RU" dirty="0" err="1">
                <a:latin typeface="Times New Roman" pitchFamily="18" charset="0"/>
              </a:rPr>
              <a:t>саноат</a:t>
            </a:r>
            <a:r>
              <a:rPr lang="ru-RU" dirty="0">
                <a:latin typeface="Times New Roman" pitchFamily="18" charset="0"/>
              </a:rPr>
              <a:t> </a:t>
            </a:r>
            <a:r>
              <a:rPr lang="ru-RU" dirty="0" err="1">
                <a:latin typeface="Times New Roman" pitchFamily="18" charset="0"/>
              </a:rPr>
              <a:t>корхоналари</a:t>
            </a:r>
            <a:r>
              <a:rPr lang="ru-RU" dirty="0">
                <a:latin typeface="Times New Roman" pitchFamily="18" charset="0"/>
              </a:rPr>
              <a:t>, агрофирма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халқ хўжалигининг</a:t>
            </a:r>
            <a:r>
              <a:rPr lang="ru-RU" dirty="0">
                <a:latin typeface="Times New Roman" pitchFamily="18" charset="0"/>
              </a:rPr>
              <a:t> </a:t>
            </a:r>
            <a:r>
              <a:rPr lang="ru-RU" dirty="0" err="1">
                <a:latin typeface="Times New Roman" pitchFamily="18" charset="0"/>
              </a:rPr>
              <a:t>қолган барча</a:t>
            </a:r>
            <a:r>
              <a:rPr lang="ru-RU" dirty="0">
                <a:latin typeface="Times New Roman" pitchFamily="18" charset="0"/>
              </a:rPr>
              <a:t> </a:t>
            </a:r>
            <a:r>
              <a:rPr lang="ru-RU" dirty="0" err="1">
                <a:latin typeface="Times New Roman" pitchFamily="18" charset="0"/>
              </a:rPr>
              <a:t>тармоқлари муассасалариқинг таъминоти</a:t>
            </a:r>
            <a:r>
              <a:rPr lang="ru-RU" dirty="0">
                <a:latin typeface="Times New Roman" pitchFamily="18" charset="0"/>
              </a:rPr>
              <a:t> </a:t>
            </a:r>
            <a:r>
              <a:rPr lang="ru-RU" dirty="0" err="1">
                <a:latin typeface="Times New Roman" pitchFamily="18" charset="0"/>
              </a:rPr>
              <a:t>учун</a:t>
            </a:r>
            <a:r>
              <a:rPr lang="ru-RU" dirty="0">
                <a:latin typeface="Times New Roman" pitchFamily="18" charset="0"/>
              </a:rPr>
              <a:t> </a:t>
            </a:r>
            <a:r>
              <a:rPr lang="ru-RU" dirty="0" err="1">
                <a:latin typeface="Times New Roman" pitchFamily="18" charset="0"/>
              </a:rPr>
              <a:t>зарур</a:t>
            </a:r>
            <a:r>
              <a:rPr lang="ru-RU" dirty="0">
                <a:latin typeface="Times New Roman" pitchFamily="18" charset="0"/>
              </a:rPr>
              <a:t> </a:t>
            </a:r>
            <a:r>
              <a:rPr lang="ru-RU" dirty="0" err="1">
                <a:latin typeface="Times New Roman" pitchFamily="18" charset="0"/>
              </a:rPr>
              <a:t>бўлган</a:t>
            </a:r>
            <a:r>
              <a:rPr lang="ru-RU" dirty="0">
                <a:latin typeface="Times New Roman" pitchFamily="18" charset="0"/>
              </a:rPr>
              <a:t> </a:t>
            </a:r>
            <a:r>
              <a:rPr lang="ru-RU" dirty="0" err="1">
                <a:latin typeface="Times New Roman" pitchFamily="18" charset="0"/>
              </a:rPr>
              <a:t>дастгоҳ</a:t>
            </a:r>
            <a:r>
              <a:rPr lang="ru-RU" dirty="0">
                <a:latin typeface="Times New Roman" pitchFamily="18" charset="0"/>
              </a:rPr>
              <a:t>, </a:t>
            </a:r>
            <a:r>
              <a:rPr lang="ru-RU" dirty="0" err="1">
                <a:latin typeface="Times New Roman" pitchFamily="18" charset="0"/>
              </a:rPr>
              <a:t>хом</a:t>
            </a:r>
            <a:r>
              <a:rPr lang="ru-RU" dirty="0">
                <a:latin typeface="Times New Roman" pitchFamily="18" charset="0"/>
              </a:rPr>
              <a:t> </a:t>
            </a:r>
            <a:r>
              <a:rPr lang="ru-RU" dirty="0" err="1">
                <a:latin typeface="Times New Roman" pitchFamily="18" charset="0"/>
              </a:rPr>
              <a:t>ашё</a:t>
            </a:r>
            <a:r>
              <a:rPr lang="ru-RU" dirty="0">
                <a:latin typeface="Times New Roman" pitchFamily="18" charset="0"/>
              </a:rPr>
              <a:t>, </a:t>
            </a:r>
            <a:r>
              <a:rPr lang="ru-RU" dirty="0" err="1">
                <a:latin typeface="Times New Roman" pitchFamily="18" charset="0"/>
              </a:rPr>
              <a:t>жиҳоз ва</a:t>
            </a:r>
            <a:r>
              <a:rPr lang="ru-RU" dirty="0">
                <a:latin typeface="Times New Roman" pitchFamily="18" charset="0"/>
              </a:rPr>
              <a:t> </a:t>
            </a:r>
            <a:r>
              <a:rPr lang="ru-RU" dirty="0" err="1">
                <a:latin typeface="Times New Roman" pitchFamily="18" charset="0"/>
              </a:rPr>
              <a:t>бутун</a:t>
            </a:r>
            <a:r>
              <a:rPr lang="ru-RU" dirty="0">
                <a:latin typeface="Times New Roman" pitchFamily="18" charset="0"/>
              </a:rPr>
              <a:t> </a:t>
            </a:r>
            <a:r>
              <a:rPr lang="ru-RU" dirty="0" err="1">
                <a:latin typeface="Times New Roman" pitchFamily="18" charset="0"/>
              </a:rPr>
              <a:t>керакли</a:t>
            </a:r>
            <a:r>
              <a:rPr lang="ru-RU" dirty="0">
                <a:latin typeface="Times New Roman" pitchFamily="18" charset="0"/>
              </a:rPr>
              <a:t> „</a:t>
            </a:r>
            <a:r>
              <a:rPr lang="ru-RU" dirty="0" err="1">
                <a:latin typeface="Times New Roman" pitchFamily="18" charset="0"/>
              </a:rPr>
              <a:t>товарлар</a:t>
            </a:r>
            <a:r>
              <a:rPr lang="ru-RU" dirty="0">
                <a:latin typeface="Times New Roman" pitchFamily="18" charset="0"/>
              </a:rPr>
              <a:t> </a:t>
            </a:r>
            <a:r>
              <a:rPr lang="ru-RU" dirty="0" err="1">
                <a:latin typeface="Times New Roman" pitchFamily="18" charset="0"/>
              </a:rPr>
              <a:t>олди-соттиси</a:t>
            </a:r>
            <a:r>
              <a:rPr lang="ru-RU" dirty="0">
                <a:latin typeface="Times New Roman" pitchFamily="18" charset="0"/>
              </a:rPr>
              <a:t> </a:t>
            </a:r>
            <a:r>
              <a:rPr lang="ru-RU" dirty="0" err="1">
                <a:latin typeface="Times New Roman" pitchFamily="18" charset="0"/>
              </a:rPr>
              <a:t>ташкил</a:t>
            </a:r>
            <a:r>
              <a:rPr lang="ru-RU" dirty="0">
                <a:latin typeface="Times New Roman" pitchFamily="18" charset="0"/>
              </a:rPr>
              <a:t> </a:t>
            </a:r>
            <a:r>
              <a:rPr lang="ru-RU" dirty="0" err="1">
                <a:latin typeface="Times New Roman" pitchFamily="18" charset="0"/>
              </a:rPr>
              <a:t>этилади</a:t>
            </a:r>
            <a:r>
              <a:rPr lang="ru-RU" dirty="0">
                <a:latin typeface="Times New Roman" pitchFamily="18"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ru-RU" sz="4000">
                <a:latin typeface="Times New Roman" pitchFamily="18" charset="0"/>
              </a:rPr>
              <a:t>Сармоялар (қимматбаҳо қоғозлар) бозори</a:t>
            </a:r>
          </a:p>
        </p:txBody>
      </p:sp>
      <p:sp>
        <p:nvSpPr>
          <p:cNvPr id="19459" name="Rectangle 3"/>
          <p:cNvSpPr>
            <a:spLocks noGrp="1" noChangeArrowheads="1"/>
          </p:cNvSpPr>
          <p:nvPr>
            <p:ph type="body" idx="1"/>
          </p:nvPr>
        </p:nvSpPr>
        <p:spPr/>
        <p:txBody>
          <a:bodyPr/>
          <a:lstStyle/>
          <a:p>
            <a:r>
              <a:rPr lang="ru-RU" sz="2800" dirty="0" err="1">
                <a:latin typeface="Times New Roman" pitchFamily="18" charset="0"/>
              </a:rPr>
              <a:t>бирламчи</a:t>
            </a:r>
            <a:r>
              <a:rPr lang="ru-RU" sz="2800" dirty="0">
                <a:latin typeface="Times New Roman" pitchFamily="18" charset="0"/>
              </a:rPr>
              <a:t> </a:t>
            </a:r>
            <a:r>
              <a:rPr lang="ru-RU" sz="2800" dirty="0" err="1">
                <a:latin typeface="Times New Roman" pitchFamily="18" charset="0"/>
              </a:rPr>
              <a:t>ва</a:t>
            </a:r>
            <a:r>
              <a:rPr lang="ru-RU" sz="2800" dirty="0">
                <a:latin typeface="Times New Roman" pitchFamily="18" charset="0"/>
              </a:rPr>
              <a:t> </a:t>
            </a:r>
            <a:r>
              <a:rPr lang="ru-RU" sz="2800" dirty="0" err="1">
                <a:latin typeface="Times New Roman" pitchFamily="18" charset="0"/>
              </a:rPr>
              <a:t>иккиламчи</a:t>
            </a:r>
            <a:r>
              <a:rPr lang="ru-RU" sz="2800" dirty="0">
                <a:latin typeface="Times New Roman" pitchFamily="18" charset="0"/>
              </a:rPr>
              <a:t> </a:t>
            </a:r>
            <a:r>
              <a:rPr lang="ru-RU" sz="2800" dirty="0" err="1">
                <a:latin typeface="Times New Roman" pitchFamily="18" charset="0"/>
              </a:rPr>
              <a:t>гуруҳларга бўлинади</a:t>
            </a:r>
            <a:r>
              <a:rPr lang="ru-RU" sz="2800" dirty="0">
                <a:latin typeface="Times New Roman" pitchFamily="18" charset="0"/>
              </a:rPr>
              <a:t>. </a:t>
            </a:r>
            <a:r>
              <a:rPr lang="ru-RU" sz="2800" dirty="0" err="1">
                <a:latin typeface="Times New Roman" pitchFamily="18" charset="0"/>
              </a:rPr>
              <a:t>Биринчисида</a:t>
            </a:r>
            <a:r>
              <a:rPr lang="ru-RU" sz="2800" dirty="0">
                <a:latin typeface="Times New Roman" pitchFamily="18" charset="0"/>
              </a:rPr>
              <a:t> </a:t>
            </a:r>
            <a:r>
              <a:rPr lang="ru-RU" sz="2800" dirty="0" err="1">
                <a:latin typeface="Times New Roman" pitchFamily="18" charset="0"/>
              </a:rPr>
              <a:t>ҳукумат   органлари</a:t>
            </a:r>
            <a:r>
              <a:rPr lang="ru-RU" sz="2800" dirty="0">
                <a:latin typeface="Times New Roman" pitchFamily="18" charset="0"/>
              </a:rPr>
              <a:t> </a:t>
            </a:r>
            <a:r>
              <a:rPr lang="ru-RU" sz="2800" dirty="0" err="1">
                <a:latin typeface="Times New Roman" pitchFamily="18" charset="0"/>
              </a:rPr>
              <a:t>ўзларининг</a:t>
            </a:r>
            <a:r>
              <a:rPr lang="ru-RU" sz="2800" dirty="0">
                <a:latin typeface="Times New Roman" pitchFamily="18" charset="0"/>
              </a:rPr>
              <a:t> </a:t>
            </a:r>
            <a:r>
              <a:rPr lang="ru-RU" sz="2800" dirty="0" err="1">
                <a:latin typeface="Times New Roman" pitchFamily="18" charset="0"/>
              </a:rPr>
              <a:t>янги</a:t>
            </a:r>
            <a:r>
              <a:rPr lang="ru-RU" sz="2800" dirty="0">
                <a:latin typeface="Times New Roman" pitchFamily="18" charset="0"/>
              </a:rPr>
              <a:t> </a:t>
            </a:r>
            <a:r>
              <a:rPr lang="ru-RU" sz="2800" dirty="0" err="1">
                <a:latin typeface="Times New Roman" pitchFamily="18" charset="0"/>
              </a:rPr>
              <a:t>қимматбаҳо қоғозларини   жойлаштирадилар</a:t>
            </a:r>
            <a:r>
              <a:rPr lang="ru-RU" sz="2800" dirty="0">
                <a:latin typeface="Times New Roman" pitchFamily="18" charset="0"/>
              </a:rPr>
              <a:t>. </a:t>
            </a:r>
            <a:r>
              <a:rPr lang="ru-RU" sz="2800" dirty="0" err="1">
                <a:latin typeface="Times New Roman" pitchFamily="18" charset="0"/>
              </a:rPr>
              <a:t>Иккинчисида</a:t>
            </a:r>
            <a:r>
              <a:rPr lang="ru-RU" sz="2800" dirty="0">
                <a:latin typeface="Times New Roman" pitchFamily="18" charset="0"/>
              </a:rPr>
              <a:t> </a:t>
            </a:r>
            <a:r>
              <a:rPr lang="ru-RU" sz="2800" dirty="0" err="1">
                <a:latin typeface="Times New Roman" pitchFamily="18" charset="0"/>
              </a:rPr>
              <a:t>эса</a:t>
            </a:r>
            <a:r>
              <a:rPr lang="ru-RU" sz="2800" dirty="0">
                <a:latin typeface="Times New Roman" pitchFamily="18" charset="0"/>
              </a:rPr>
              <a:t>, </a:t>
            </a:r>
            <a:r>
              <a:rPr lang="ru-RU" sz="2800" dirty="0" err="1">
                <a:latin typeface="Times New Roman" pitchFamily="18" charset="0"/>
              </a:rPr>
              <a:t>олдиндан</a:t>
            </a:r>
            <a:r>
              <a:rPr lang="ru-RU" sz="2800" dirty="0">
                <a:latin typeface="Times New Roman" pitchFamily="18" charset="0"/>
              </a:rPr>
              <a:t> </a:t>
            </a:r>
            <a:r>
              <a:rPr lang="ru-RU" sz="2800" dirty="0" err="1">
                <a:latin typeface="Times New Roman" pitchFamily="18" charset="0"/>
              </a:rPr>
              <a:t>чиқарилган   қимматбаҳо   қоғозлар </a:t>
            </a:r>
            <a:r>
              <a:rPr lang="ru-RU" sz="2800" dirty="0">
                <a:latin typeface="Times New Roman" pitchFamily="18" charset="0"/>
              </a:rPr>
              <a:t>" </a:t>
            </a:r>
            <a:r>
              <a:rPr lang="ru-RU" sz="2800" dirty="0" err="1">
                <a:latin typeface="Times New Roman" pitchFamily="18" charset="0"/>
              </a:rPr>
              <a:t>олди-соттиси</a:t>
            </a:r>
            <a:r>
              <a:rPr lang="uz-Cyrl-UZ" sz="2800" dirty="0">
                <a:latin typeface="Times New Roman" pitchFamily="18" charset="0"/>
              </a:rPr>
              <a:t>”</a:t>
            </a:r>
            <a:r>
              <a:rPr lang="ru-RU" sz="2800" dirty="0">
                <a:latin typeface="Times New Roman" pitchFamily="18" charset="0"/>
              </a:rPr>
              <a:t> </a:t>
            </a:r>
            <a:r>
              <a:rPr lang="ru-RU" sz="2800" dirty="0" err="1">
                <a:latin typeface="Times New Roman" pitchFamily="18" charset="0"/>
              </a:rPr>
              <a:t>бўйича</a:t>
            </a:r>
            <a:r>
              <a:rPr lang="ru-RU" sz="2800" dirty="0">
                <a:latin typeface="Times New Roman" pitchFamily="18" charset="0"/>
              </a:rPr>
              <a:t> </a:t>
            </a:r>
            <a:r>
              <a:rPr lang="ru-RU" sz="2800" dirty="0" err="1">
                <a:latin typeface="Times New Roman" pitchFamily="18" charset="0"/>
              </a:rPr>
              <a:t>битимлар</a:t>
            </a:r>
            <a:r>
              <a:rPr lang="ru-RU" sz="2800" dirty="0">
                <a:latin typeface="Times New Roman" pitchFamily="18" charset="0"/>
              </a:rPr>
              <a:t> </a:t>
            </a:r>
            <a:r>
              <a:rPr lang="ru-RU" sz="2800" dirty="0" err="1">
                <a:latin typeface="Times New Roman" pitchFamily="18" charset="0"/>
              </a:rPr>
              <a:t>тузилади</a:t>
            </a:r>
            <a:r>
              <a:rPr lang="ru-RU" sz="2800" dirty="0">
                <a:latin typeface="Times New Roman" pitchFamily="18" charset="0"/>
              </a:rPr>
              <a:t>.</a:t>
            </a:r>
          </a:p>
          <a:p>
            <a:pPr>
              <a:buFontTx/>
              <a:buNone/>
            </a:pPr>
            <a:r>
              <a:rPr lang="uz-Cyrl-UZ" sz="2800" dirty="0">
                <a:latin typeface="Times New Roman" pitchFamily="18" charset="0"/>
              </a:rPr>
              <a:t>   </a:t>
            </a:r>
            <a:endParaRPr lang="ru-RU" sz="2800" dirty="0">
              <a:latin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uz-Cyrl-UZ">
                <a:latin typeface="Times New Roman" pitchFamily="18" charset="0"/>
              </a:rPr>
              <a:t>Т</a:t>
            </a:r>
            <a:r>
              <a:rPr lang="ru-RU">
                <a:latin typeface="Times New Roman" pitchFamily="18" charset="0"/>
              </a:rPr>
              <a:t>аклиф</a:t>
            </a:r>
          </a:p>
        </p:txBody>
      </p:sp>
      <p:sp>
        <p:nvSpPr>
          <p:cNvPr id="25603" name="Rectangle 3"/>
          <p:cNvSpPr>
            <a:spLocks noGrp="1" noChangeArrowheads="1"/>
          </p:cNvSpPr>
          <p:nvPr>
            <p:ph type="body" idx="1"/>
          </p:nvPr>
        </p:nvSpPr>
        <p:spPr/>
        <p:txBody>
          <a:bodyPr/>
          <a:lstStyle/>
          <a:p>
            <a:pPr>
              <a:lnSpc>
                <a:spcPct val="90000"/>
              </a:lnSpc>
            </a:pPr>
            <a:r>
              <a:rPr lang="ru-RU" dirty="0" err="1">
                <a:latin typeface="Times New Roman" pitchFamily="18" charset="0"/>
              </a:rPr>
              <a:t>маълум</a:t>
            </a:r>
            <a:r>
              <a:rPr lang="ru-RU" dirty="0">
                <a:latin typeface="Times New Roman" pitchFamily="18" charset="0"/>
              </a:rPr>
              <a:t> </a:t>
            </a:r>
            <a:r>
              <a:rPr lang="ru-RU" dirty="0" err="1">
                <a:latin typeface="Times New Roman" pitchFamily="18" charset="0"/>
              </a:rPr>
              <a:t>давр</a:t>
            </a:r>
            <a:r>
              <a:rPr lang="ru-RU" dirty="0">
                <a:latin typeface="Times New Roman" pitchFamily="18" charset="0"/>
              </a:rPr>
              <a:t> </a:t>
            </a:r>
            <a:r>
              <a:rPr lang="ru-RU" dirty="0" err="1">
                <a:latin typeface="Times New Roman" pitchFamily="18" charset="0"/>
              </a:rPr>
              <a:t>ичида</a:t>
            </a:r>
            <a:r>
              <a:rPr lang="ru-RU" dirty="0">
                <a:latin typeface="Times New Roman" pitchFamily="18" charset="0"/>
              </a:rPr>
              <a:t> </a:t>
            </a:r>
            <a:r>
              <a:rPr lang="ru-RU" dirty="0" err="1">
                <a:latin typeface="Times New Roman" pitchFamily="18" charset="0"/>
              </a:rPr>
              <a:t>бозорга</a:t>
            </a:r>
            <a:r>
              <a:rPr lang="ru-RU" dirty="0">
                <a:latin typeface="Times New Roman" pitchFamily="18" charset="0"/>
              </a:rPr>
              <a:t> </a:t>
            </a:r>
            <a:r>
              <a:rPr lang="ru-RU" dirty="0" err="1">
                <a:latin typeface="Times New Roman" pitchFamily="18" charset="0"/>
              </a:rPr>
              <a:t>олиб</a:t>
            </a:r>
            <a:r>
              <a:rPr lang="ru-RU" dirty="0">
                <a:latin typeface="Times New Roman" pitchFamily="18" charset="0"/>
              </a:rPr>
              <a:t>   </a:t>
            </a:r>
            <a:r>
              <a:rPr lang="ru-RU" dirty="0" err="1">
                <a:latin typeface="Times New Roman" pitchFamily="18" charset="0"/>
              </a:rPr>
              <a:t>чиқилган</a:t>
            </a:r>
            <a:r>
              <a:rPr lang="ru-RU" dirty="0">
                <a:latin typeface="Times New Roman" pitchFamily="18" charset="0"/>
              </a:rPr>
              <a:t>   </a:t>
            </a:r>
            <a:r>
              <a:rPr lang="uz-Cyrl-UZ" dirty="0">
                <a:latin typeface="Times New Roman" pitchFamily="18" charset="0"/>
              </a:rPr>
              <a:t>ё</a:t>
            </a:r>
            <a:r>
              <a:rPr lang="ru-RU" dirty="0" err="1">
                <a:latin typeface="Times New Roman" pitchFamily="18" charset="0"/>
              </a:rPr>
              <a:t>ки</a:t>
            </a:r>
            <a:r>
              <a:rPr lang="uz-Cyrl-UZ" dirty="0">
                <a:latin typeface="Times New Roman" pitchFamily="18" charset="0"/>
              </a:rPr>
              <a:t> бўл</a:t>
            </a:r>
            <a:r>
              <a:rPr lang="ru-RU" dirty="0" err="1">
                <a:latin typeface="Times New Roman" pitchFamily="18" charset="0"/>
              </a:rPr>
              <a:t>иши</a:t>
            </a:r>
            <a:r>
              <a:rPr lang="ru-RU" dirty="0">
                <a:latin typeface="Times New Roman" pitchFamily="18" charset="0"/>
              </a:rPr>
              <a:t> </a:t>
            </a:r>
            <a:r>
              <a:rPr lang="ru-RU" dirty="0" err="1">
                <a:latin typeface="Times New Roman" pitchFamily="18" charset="0"/>
              </a:rPr>
              <a:t>мумкин</a:t>
            </a:r>
            <a:r>
              <a:rPr lang="ru-RU" dirty="0">
                <a:latin typeface="Times New Roman" pitchFamily="18" charset="0"/>
              </a:rPr>
              <a:t> </a:t>
            </a:r>
            <a:r>
              <a:rPr lang="ru-RU" dirty="0" err="1">
                <a:latin typeface="Times New Roman" pitchFamily="18" charset="0"/>
              </a:rPr>
              <a:t>бўлган</a:t>
            </a:r>
            <a:r>
              <a:rPr lang="ru-RU" dirty="0">
                <a:latin typeface="Times New Roman" pitchFamily="18" charset="0"/>
              </a:rPr>
              <a:t> товар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хизматлар</a:t>
            </a:r>
            <a:r>
              <a:rPr lang="ru-RU" dirty="0">
                <a:latin typeface="Times New Roman" pitchFamily="18" charset="0"/>
              </a:rPr>
              <a:t> </a:t>
            </a:r>
            <a:r>
              <a:rPr lang="ru-RU" dirty="0" err="1">
                <a:latin typeface="Times New Roman" pitchFamily="18" charset="0"/>
              </a:rPr>
              <a:t>ҳажмини билди</a:t>
            </a:r>
            <a:r>
              <a:rPr lang="uz-Cyrl-UZ" dirty="0">
                <a:latin typeface="Times New Roman" pitchFamily="18" charset="0"/>
              </a:rPr>
              <a:t>ради. </a:t>
            </a:r>
            <a:endParaRPr lang="ru-RU" dirty="0">
              <a:latin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uz-Cyrl-UZ">
                <a:latin typeface="Times New Roman" pitchFamily="18" charset="0"/>
              </a:rPr>
              <a:t>Баҳо</a:t>
            </a:r>
            <a:endParaRPr lang="ru-RU">
              <a:latin typeface="Times New Roman" pitchFamily="18" charset="0"/>
            </a:endParaRPr>
          </a:p>
        </p:txBody>
      </p:sp>
      <p:sp>
        <p:nvSpPr>
          <p:cNvPr id="26627" name="Rectangle 3"/>
          <p:cNvSpPr>
            <a:spLocks noGrp="1" noChangeArrowheads="1"/>
          </p:cNvSpPr>
          <p:nvPr>
            <p:ph type="body" idx="1"/>
          </p:nvPr>
        </p:nvSpPr>
        <p:spPr/>
        <p:txBody>
          <a:bodyPr/>
          <a:lstStyle/>
          <a:p>
            <a:r>
              <a:rPr lang="ru-RU" dirty="0">
                <a:latin typeface="Times New Roman" pitchFamily="18" charset="0"/>
              </a:rPr>
              <a:t>товар </a:t>
            </a:r>
            <a:r>
              <a:rPr lang="ru-RU" dirty="0" err="1">
                <a:latin typeface="Times New Roman" pitchFamily="18" charset="0"/>
              </a:rPr>
              <a:t>ва</a:t>
            </a:r>
            <a:r>
              <a:rPr lang="ru-RU" dirty="0">
                <a:latin typeface="Times New Roman" pitchFamily="18" charset="0"/>
              </a:rPr>
              <a:t> </a:t>
            </a:r>
            <a:r>
              <a:rPr lang="ru-RU" dirty="0" err="1">
                <a:latin typeface="Times New Roman" pitchFamily="18" charset="0"/>
              </a:rPr>
              <a:t>хизмат</a:t>
            </a:r>
            <a:r>
              <a:rPr lang="ru-RU" dirty="0">
                <a:latin typeface="Times New Roman" pitchFamily="18" charset="0"/>
              </a:rPr>
              <a:t> </a:t>
            </a:r>
            <a:r>
              <a:rPr lang="ru-RU" dirty="0" err="1">
                <a:latin typeface="Times New Roman" pitchFamily="18" charset="0"/>
              </a:rPr>
              <a:t>қийматининг пулдаги</a:t>
            </a:r>
            <a:r>
              <a:rPr lang="ru-RU" dirty="0">
                <a:latin typeface="Times New Roman" pitchFamily="18" charset="0"/>
              </a:rPr>
              <a:t> </a:t>
            </a:r>
            <a:r>
              <a:rPr lang="ru-RU" dirty="0" err="1">
                <a:latin typeface="Times New Roman" pitchFamily="18" charset="0"/>
              </a:rPr>
              <a:t>ифодасидир</a:t>
            </a:r>
            <a:r>
              <a:rPr lang="uz-Cyrl-UZ" dirty="0">
                <a:latin typeface="Times New Roman" pitchFamily="18" charset="0"/>
              </a:rPr>
              <a:t>.</a:t>
            </a:r>
            <a:r>
              <a:rPr lang="ru-RU" dirty="0">
                <a:latin typeface="Times New Roman" pitchFamily="18"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ru-RU">
                <a:latin typeface="Times New Roman" pitchFamily="18" charset="0"/>
              </a:rPr>
              <a:t>«Талаб ва таклиф қонуни»</a:t>
            </a:r>
          </a:p>
        </p:txBody>
      </p:sp>
      <p:sp>
        <p:nvSpPr>
          <p:cNvPr id="28675" name="Rectangle 3"/>
          <p:cNvSpPr>
            <a:spLocks noGrp="1" noChangeArrowheads="1"/>
          </p:cNvSpPr>
          <p:nvPr>
            <p:ph type="body" idx="1"/>
          </p:nvPr>
        </p:nvSpPr>
        <p:spPr/>
        <p:txBody>
          <a:bodyPr/>
          <a:lstStyle/>
          <a:p>
            <a:pPr>
              <a:buFontTx/>
              <a:buNone/>
            </a:pPr>
            <a:r>
              <a:rPr lang="uz-Cyrl-UZ" sz="2800" b="1" dirty="0" smtClean="0">
                <a:latin typeface="Times New Roman" pitchFamily="18" charset="0"/>
              </a:rPr>
              <a:t>	Бу </a:t>
            </a:r>
            <a:r>
              <a:rPr lang="ru-RU" sz="2800" b="1" dirty="0" err="1" smtClean="0">
                <a:latin typeface="Times New Roman" pitchFamily="18" charset="0"/>
              </a:rPr>
              <a:t>қонун </a:t>
            </a:r>
            <a:r>
              <a:rPr lang="ru-RU" sz="2800" b="1" dirty="0" smtClean="0">
                <a:latin typeface="Times New Roman" pitchFamily="18" charset="0"/>
              </a:rPr>
              <a:t>— </a:t>
            </a:r>
            <a:r>
              <a:rPr lang="ru-RU" sz="2800" b="1" dirty="0" err="1" smtClean="0">
                <a:latin typeface="Times New Roman" pitchFamily="18" charset="0"/>
              </a:rPr>
              <a:t>талаб</a:t>
            </a:r>
            <a:r>
              <a:rPr lang="ru-RU" sz="2800" b="1" dirty="0" smtClean="0">
                <a:latin typeface="Times New Roman" pitchFamily="18" charset="0"/>
              </a:rPr>
              <a:t> </a:t>
            </a:r>
            <a:r>
              <a:rPr lang="ru-RU" sz="2800" b="1" dirty="0" err="1" smtClean="0">
                <a:latin typeface="Times New Roman" pitchFamily="18" charset="0"/>
              </a:rPr>
              <a:t>ва</a:t>
            </a:r>
            <a:r>
              <a:rPr lang="ru-RU" sz="2800" b="1" dirty="0" smtClean="0">
                <a:latin typeface="Times New Roman" pitchFamily="18" charset="0"/>
              </a:rPr>
              <a:t> </a:t>
            </a:r>
            <a:r>
              <a:rPr lang="ru-RU" sz="2800" b="1" dirty="0" err="1" smtClean="0">
                <a:latin typeface="Times New Roman" pitchFamily="18" charset="0"/>
              </a:rPr>
              <a:t>таклифнинг</a:t>
            </a:r>
            <a:r>
              <a:rPr lang="ru-RU" sz="2800" b="1" dirty="0" smtClean="0">
                <a:latin typeface="Times New Roman" pitchFamily="18" charset="0"/>
              </a:rPr>
              <a:t> диалектик </a:t>
            </a:r>
            <a:r>
              <a:rPr lang="ru-RU" sz="2800" b="1" dirty="0" err="1" smtClean="0">
                <a:latin typeface="Times New Roman" pitchFamily="18" charset="0"/>
              </a:rPr>
              <a:t>бирлигини</a:t>
            </a:r>
            <a:r>
              <a:rPr lang="ru-RU" sz="2800" b="1" dirty="0" smtClean="0">
                <a:latin typeface="Times New Roman" pitchFamily="18" charset="0"/>
              </a:rPr>
              <a:t>, улар</a:t>
            </a:r>
            <a:r>
              <a:rPr lang="uz-Cyrl-UZ" sz="2800" b="1" dirty="0" smtClean="0">
                <a:latin typeface="Times New Roman" pitchFamily="18" charset="0"/>
              </a:rPr>
              <a:t>нинг ў</a:t>
            </a:r>
            <a:r>
              <a:rPr lang="ru-RU" sz="2800" b="1" dirty="0" err="1" smtClean="0">
                <a:latin typeface="Times New Roman" pitchFamily="18" charset="0"/>
              </a:rPr>
              <a:t>заро</a:t>
            </a:r>
            <a:r>
              <a:rPr lang="ru-RU" sz="2800" b="1" dirty="0" smtClean="0">
                <a:latin typeface="Times New Roman" pitchFamily="18" charset="0"/>
              </a:rPr>
              <a:t> </a:t>
            </a:r>
            <a:r>
              <a:rPr lang="ru-RU" sz="2800" b="1" dirty="0" err="1" smtClean="0">
                <a:latin typeface="Times New Roman" pitchFamily="18" charset="0"/>
              </a:rPr>
              <a:t>боғлиқлигини, ўзаро</a:t>
            </a:r>
            <a:r>
              <a:rPr lang="ru-RU" sz="2800" b="1" dirty="0" smtClean="0">
                <a:latin typeface="Times New Roman" pitchFamily="18" charset="0"/>
              </a:rPr>
              <a:t> </a:t>
            </a:r>
            <a:r>
              <a:rPr lang="ru-RU" sz="2800" b="1" dirty="0" err="1" smtClean="0">
                <a:latin typeface="Times New Roman" pitchFamily="18" charset="0"/>
              </a:rPr>
              <a:t>ҳаракатини ва</a:t>
            </a:r>
            <a:r>
              <a:rPr lang="ru-RU" sz="2800" b="1" dirty="0" smtClean="0">
                <a:latin typeface="Times New Roman" pitchFamily="18" charset="0"/>
              </a:rPr>
              <a:t> объектив </a:t>
            </a:r>
            <a:r>
              <a:rPr lang="ru-RU" sz="2800" b="1" dirty="0" err="1" smtClean="0">
                <a:latin typeface="Times New Roman" pitchFamily="18" charset="0"/>
              </a:rPr>
              <a:t>равиш</a:t>
            </a:r>
            <a:r>
              <a:rPr lang="uz-Cyrl-UZ" sz="2800" b="1" dirty="0" smtClean="0">
                <a:latin typeface="Times New Roman" pitchFamily="18" charset="0"/>
              </a:rPr>
              <a:t>да мувоз</a:t>
            </a:r>
            <a:r>
              <a:rPr lang="ru-RU" sz="2800" b="1" dirty="0" err="1" smtClean="0">
                <a:latin typeface="Times New Roman" pitchFamily="18" charset="0"/>
              </a:rPr>
              <a:t>анатга</a:t>
            </a:r>
            <a:r>
              <a:rPr lang="ru-RU" sz="2800" b="1" dirty="0" smtClean="0">
                <a:latin typeface="Times New Roman" pitchFamily="18" charset="0"/>
              </a:rPr>
              <a:t> </a:t>
            </a:r>
            <a:r>
              <a:rPr lang="ru-RU" sz="2800" b="1" dirty="0" err="1" smtClean="0">
                <a:latin typeface="Times New Roman" pitchFamily="18" charset="0"/>
              </a:rPr>
              <a:t>интилишини</a:t>
            </a:r>
            <a:r>
              <a:rPr lang="ru-RU" sz="2800" b="1" dirty="0" smtClean="0">
                <a:latin typeface="Times New Roman" pitchFamily="18" charset="0"/>
              </a:rPr>
              <a:t> </a:t>
            </a:r>
            <a:r>
              <a:rPr lang="ru-RU" sz="2800" b="1" dirty="0" err="1" smtClean="0">
                <a:latin typeface="Times New Roman" pitchFamily="18" charset="0"/>
              </a:rPr>
              <a:t>англатади</a:t>
            </a:r>
            <a:r>
              <a:rPr lang="ru-RU" sz="2800" dirty="0" smtClean="0">
                <a:latin typeface="Times New Roman" pitchFamily="18" charset="0"/>
              </a:rPr>
              <a:t>.</a:t>
            </a:r>
            <a:endParaRPr lang="ru-RU" sz="2800" dirty="0">
              <a:latin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304800"/>
            <a:ext cx="8229600" cy="1143000"/>
          </a:xfrm>
        </p:spPr>
        <p:txBody>
          <a:bodyPr/>
          <a:lstStyle/>
          <a:p>
            <a:r>
              <a:rPr lang="ru-RU" sz="4000" dirty="0" err="1">
                <a:latin typeface="Times New Roman" pitchFamily="18" charset="0"/>
              </a:rPr>
              <a:t>Ижтимоий</a:t>
            </a:r>
            <a:r>
              <a:rPr lang="ru-RU" sz="4000" dirty="0">
                <a:latin typeface="Times New Roman" pitchFamily="18" charset="0"/>
              </a:rPr>
              <a:t> </a:t>
            </a:r>
            <a:r>
              <a:rPr lang="ru-RU" sz="4000" dirty="0" smtClean="0">
                <a:latin typeface="Times New Roman" pitchFamily="18" charset="0"/>
              </a:rPr>
              <a:t>маркетинг</a:t>
            </a:r>
            <a:endParaRPr lang="ru-RU" sz="4000" dirty="0">
              <a:latin typeface="Times New Roman" pitchFamily="18" charset="0"/>
            </a:endParaRPr>
          </a:p>
        </p:txBody>
      </p:sp>
      <p:sp>
        <p:nvSpPr>
          <p:cNvPr id="36867" name="Rectangle 3"/>
          <p:cNvSpPr>
            <a:spLocks noGrp="1" noChangeArrowheads="1"/>
          </p:cNvSpPr>
          <p:nvPr>
            <p:ph type="body" idx="1"/>
          </p:nvPr>
        </p:nvSpPr>
        <p:spPr>
          <a:xfrm>
            <a:off x="381000" y="1676400"/>
            <a:ext cx="8229600" cy="5029200"/>
          </a:xfrm>
        </p:spPr>
        <p:txBody>
          <a:bodyPr/>
          <a:lstStyle/>
          <a:p>
            <a:pPr>
              <a:lnSpc>
                <a:spcPct val="80000"/>
              </a:lnSpc>
              <a:buFontTx/>
              <a:buNone/>
            </a:pPr>
            <a:r>
              <a:rPr lang="uz-Cyrl-UZ" sz="2000" dirty="0" smtClean="0"/>
              <a:t>	Ижтим</a:t>
            </a:r>
            <a:r>
              <a:rPr lang="ru-RU" sz="2000" dirty="0" err="1"/>
              <a:t>оий</a:t>
            </a:r>
            <a:r>
              <a:rPr lang="ru-RU" sz="2000" dirty="0"/>
              <a:t> маркетинг—</a:t>
            </a:r>
            <a:r>
              <a:rPr lang="ru-RU" sz="2000" dirty="0" err="1"/>
              <a:t>бу</a:t>
            </a:r>
            <a:r>
              <a:rPr lang="ru-RU" sz="2000" dirty="0"/>
              <a:t> </a:t>
            </a:r>
            <a:r>
              <a:rPr lang="ru-RU" sz="2000" dirty="0" err="1"/>
              <a:t>маркетинг</a:t>
            </a:r>
            <a:r>
              <a:rPr lang="ru-RU" sz="2000" dirty="0"/>
              <a:t> </a:t>
            </a:r>
            <a:r>
              <a:rPr lang="ru-RU" sz="2000" dirty="0" err="1"/>
              <a:t>техникасидан</a:t>
            </a:r>
            <a:r>
              <a:rPr lang="ru-RU" sz="2000" dirty="0"/>
              <a:t> </a:t>
            </a:r>
            <a:r>
              <a:rPr lang="ru-RU" sz="2000" dirty="0" err="1"/>
              <a:t>нотижорат</a:t>
            </a:r>
            <a:endParaRPr lang="ru-RU" sz="2000" dirty="0"/>
          </a:p>
          <a:p>
            <a:pPr>
              <a:lnSpc>
                <a:spcPct val="80000"/>
              </a:lnSpc>
              <a:buFontTx/>
              <a:buNone/>
            </a:pPr>
            <a:r>
              <a:rPr lang="ru-RU" sz="2000" dirty="0"/>
              <a:t> </a:t>
            </a:r>
            <a:r>
              <a:rPr lang="ru-RU" sz="2000" dirty="0" smtClean="0"/>
              <a:t>	</a:t>
            </a:r>
            <a:r>
              <a:rPr lang="ru-RU" sz="2000" dirty="0" err="1" smtClean="0"/>
              <a:t>мақсадларда   </a:t>
            </a:r>
            <a:r>
              <a:rPr lang="ru-RU" sz="2000" dirty="0" err="1"/>
              <a:t>фойдаланишдир</a:t>
            </a:r>
            <a:r>
              <a:rPr lang="ru-RU" sz="2000" b="1" dirty="0"/>
              <a:t>.  </a:t>
            </a:r>
            <a:endParaRPr lang="uz-Cyrl-UZ" sz="2000" b="1" dirty="0"/>
          </a:p>
          <a:p>
            <a:pPr>
              <a:lnSpc>
                <a:spcPct val="80000"/>
              </a:lnSpc>
              <a:buFontTx/>
              <a:buNone/>
            </a:pPr>
            <a:r>
              <a:rPr lang="ru-RU" sz="2000" b="1" dirty="0"/>
              <a:t> </a:t>
            </a:r>
            <a:r>
              <a:rPr lang="ru-RU" sz="2000" b="1" dirty="0" smtClean="0"/>
              <a:t>	</a:t>
            </a:r>
            <a:r>
              <a:rPr lang="ru-RU" sz="2000" b="1" dirty="0" err="1" smtClean="0"/>
              <a:t>Қонсьюмеризм</a:t>
            </a:r>
            <a:r>
              <a:rPr lang="ru-RU" sz="2000" dirty="0" err="1" smtClean="0"/>
              <a:t>    </a:t>
            </a:r>
            <a:r>
              <a:rPr lang="ru-RU" sz="2000" dirty="0" err="1"/>
              <a:t>истеъмолчилар</a:t>
            </a:r>
            <a:r>
              <a:rPr lang="uz-Cyrl-UZ" sz="2000" dirty="0"/>
              <a:t> </a:t>
            </a:r>
            <a:r>
              <a:rPr lang="ru-RU" sz="2000" dirty="0" err="1"/>
              <a:t>ху</a:t>
            </a:r>
            <a:r>
              <a:rPr lang="uz-Cyrl-UZ" sz="2000" dirty="0"/>
              <a:t>қ</a:t>
            </a:r>
            <a:r>
              <a:rPr lang="ru-RU" sz="2000" dirty="0"/>
              <a:t>у</a:t>
            </a:r>
            <a:r>
              <a:rPr lang="uz-Cyrl-UZ" sz="2000" dirty="0"/>
              <a:t>қ</a:t>
            </a:r>
            <a:r>
              <a:rPr lang="ru-RU" sz="2000" dirty="0" err="1"/>
              <a:t>ини</a:t>
            </a:r>
            <a:r>
              <a:rPr lang="ru-RU" sz="2000" dirty="0"/>
              <a:t> </a:t>
            </a:r>
            <a:r>
              <a:rPr lang="uz-Cyrl-UZ" sz="2000" dirty="0"/>
              <a:t>ҳ</a:t>
            </a:r>
            <a:r>
              <a:rPr lang="ru-RU" sz="2000" dirty="0" err="1"/>
              <a:t>имоя</a:t>
            </a:r>
            <a:r>
              <a:rPr lang="ru-RU" sz="2000" dirty="0"/>
              <a:t> </a:t>
            </a:r>
            <a:r>
              <a:rPr lang="ru-RU" sz="2000" dirty="0" err="1"/>
              <a:t>қ</a:t>
            </a:r>
            <a:r>
              <a:rPr lang="uz-Cyrl-UZ" sz="2000" dirty="0"/>
              <a:t>и</a:t>
            </a:r>
            <a:r>
              <a:rPr lang="ru-RU" sz="2000" dirty="0" err="1"/>
              <a:t>лиш</a:t>
            </a:r>
            <a:r>
              <a:rPr lang="ru-RU" sz="2000" dirty="0"/>
              <a:t> </a:t>
            </a:r>
            <a:r>
              <a:rPr lang="ru-RU" sz="2000" dirty="0" err="1"/>
              <a:t>тартибини</a:t>
            </a:r>
            <a:r>
              <a:rPr lang="ru-RU" sz="2000" dirty="0"/>
              <a:t> </a:t>
            </a:r>
            <a:r>
              <a:rPr lang="ru-RU" sz="2000" dirty="0" err="1"/>
              <a:t>ишлаб</a:t>
            </a:r>
            <a:r>
              <a:rPr lang="ru-RU" sz="2000" dirty="0"/>
              <a:t> </a:t>
            </a:r>
            <a:r>
              <a:rPr lang="ru-RU" sz="2000" dirty="0" err="1"/>
              <a:t>чиқиш ва</a:t>
            </a:r>
            <a:r>
              <a:rPr lang="ru-RU" sz="2000" dirty="0"/>
              <a:t> </a:t>
            </a:r>
            <a:r>
              <a:rPr lang="ru-RU" sz="2000" dirty="0" err="1"/>
              <a:t>ҳаётга жорий</a:t>
            </a:r>
            <a:r>
              <a:rPr lang="ru-RU" sz="2000" dirty="0"/>
              <a:t> </a:t>
            </a:r>
            <a:r>
              <a:rPr lang="ru-RU" sz="2000" dirty="0" err="1" smtClean="0"/>
              <a:t>этиш</a:t>
            </a:r>
            <a:endParaRPr lang="uz-Cyrl-UZ" sz="2000" dirty="0"/>
          </a:p>
          <a:p>
            <a:pPr>
              <a:lnSpc>
                <a:spcPct val="80000"/>
              </a:lnSpc>
              <a:buFontTx/>
              <a:buNone/>
            </a:pPr>
            <a:r>
              <a:rPr lang="ru-RU" sz="2000" b="1" dirty="0" smtClean="0"/>
              <a:t>	</a:t>
            </a:r>
            <a:r>
              <a:rPr lang="ru-RU" sz="2000" b="1" dirty="0" err="1" smtClean="0"/>
              <a:t>Бихейворизм</a:t>
            </a:r>
            <a:r>
              <a:rPr lang="ru-RU" sz="2000" dirty="0" smtClean="0"/>
              <a:t>—</a:t>
            </a:r>
            <a:r>
              <a:rPr lang="ru-RU" sz="2000" dirty="0" err="1" smtClean="0"/>
              <a:t>истеъмолчиларнинг</a:t>
            </a:r>
            <a:r>
              <a:rPr lang="ru-RU" sz="2000" dirty="0" smtClean="0"/>
              <a:t> </a:t>
            </a:r>
            <a:r>
              <a:rPr lang="ru-RU" sz="2000" dirty="0" err="1"/>
              <a:t>товарни</a:t>
            </a:r>
            <a:r>
              <a:rPr lang="ru-RU" sz="2000" dirty="0"/>
              <a:t> </a:t>
            </a:r>
            <a:r>
              <a:rPr lang="ru-RU" sz="2000" dirty="0" err="1"/>
              <a:t>танлаш</a:t>
            </a:r>
            <a:r>
              <a:rPr lang="ru-RU" sz="2000" dirty="0"/>
              <a:t> </a:t>
            </a:r>
            <a:r>
              <a:rPr lang="ru-RU" sz="2000" dirty="0" err="1"/>
              <a:t>ва</a:t>
            </a:r>
            <a:r>
              <a:rPr lang="ru-RU" sz="2000" dirty="0"/>
              <a:t> </a:t>
            </a:r>
            <a:r>
              <a:rPr lang="ru-RU" sz="2000" dirty="0" err="1"/>
              <a:t>харид</a:t>
            </a:r>
            <a:r>
              <a:rPr lang="ru-RU" sz="2000" dirty="0"/>
              <a:t> </a:t>
            </a:r>
            <a:r>
              <a:rPr lang="ru-RU" sz="2000" dirty="0" err="1"/>
              <a:t>қилиш жараёнидаги</a:t>
            </a:r>
            <a:r>
              <a:rPr lang="ru-RU" sz="2000" dirty="0"/>
              <a:t> </a:t>
            </a:r>
            <a:r>
              <a:rPr lang="ru-RU" sz="2000" dirty="0" err="1"/>
              <a:t>хатти-ҳаракатининг руҳий томонларини</a:t>
            </a:r>
            <a:r>
              <a:rPr lang="ru-RU" sz="2000" dirty="0"/>
              <a:t> </a:t>
            </a:r>
            <a:r>
              <a:rPr lang="ru-RU" sz="2000" dirty="0" err="1"/>
              <a:t>ўрганиш</a:t>
            </a:r>
            <a:r>
              <a:rPr lang="ru-RU" sz="2000" dirty="0"/>
              <a:t>, </a:t>
            </a:r>
            <a:r>
              <a:rPr lang="ru-RU" sz="2000" dirty="0" err="1"/>
              <a:t>уларнинг</a:t>
            </a:r>
            <a:r>
              <a:rPr lang="ru-RU" sz="2000" dirty="0"/>
              <a:t> товар </a:t>
            </a:r>
            <a:r>
              <a:rPr lang="ru-RU" sz="2000" dirty="0" err="1"/>
              <a:t>сотиб</a:t>
            </a:r>
            <a:r>
              <a:rPr lang="uz-Cyrl-UZ" sz="2000" dirty="0"/>
              <a:t> </a:t>
            </a:r>
            <a:r>
              <a:rPr lang="ru-RU" sz="2000" dirty="0" err="1"/>
              <a:t>олишига</a:t>
            </a:r>
            <a:r>
              <a:rPr lang="ru-RU" sz="2000" dirty="0"/>
              <a:t>  </a:t>
            </a:r>
            <a:r>
              <a:rPr lang="ru-RU" sz="2000" dirty="0" err="1"/>
              <a:t>нималар</a:t>
            </a:r>
            <a:r>
              <a:rPr lang="ru-RU" sz="2000" dirty="0"/>
              <a:t>  </a:t>
            </a:r>
            <a:r>
              <a:rPr lang="ru-RU" sz="2000" dirty="0" err="1"/>
              <a:t>сабаб</a:t>
            </a:r>
            <a:r>
              <a:rPr lang="ru-RU" sz="2000" dirty="0"/>
              <a:t>  </a:t>
            </a:r>
            <a:r>
              <a:rPr lang="ru-RU" sz="2000" dirty="0" err="1"/>
              <a:t>бўлишини</a:t>
            </a:r>
            <a:r>
              <a:rPr lang="ru-RU" sz="2000" dirty="0"/>
              <a:t>  </a:t>
            </a:r>
            <a:r>
              <a:rPr lang="ru-RU" sz="2000" dirty="0" err="1"/>
              <a:t>аниқлашга  ихтисосдашган</a:t>
            </a:r>
            <a:r>
              <a:rPr lang="uz-Cyrl-UZ" sz="2000" dirty="0"/>
              <a:t> </a:t>
            </a:r>
            <a:r>
              <a:rPr lang="ru-RU" sz="2000" dirty="0"/>
              <a:t>маркетинг </a:t>
            </a:r>
            <a:r>
              <a:rPr lang="ru-RU" sz="2000" dirty="0" err="1" smtClean="0"/>
              <a:t>йўналиш</a:t>
            </a:r>
            <a:r>
              <a:rPr lang="ru-RU" sz="2000" dirty="0" smtClean="0"/>
              <a:t>.</a:t>
            </a:r>
            <a:endParaRPr lang="ru-RU"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0"/>
            <a:ext cx="8229600" cy="838200"/>
          </a:xfrm>
        </p:spPr>
        <p:txBody>
          <a:bodyPr/>
          <a:lstStyle/>
          <a:p>
            <a:r>
              <a:rPr lang="uz-Cyrl-UZ" sz="3200" b="1">
                <a:latin typeface="Times New Roman" pitchFamily="18" charset="0"/>
              </a:rPr>
              <a:t>А</a:t>
            </a:r>
            <a:r>
              <a:rPr lang="ru-RU" sz="3200" b="1">
                <a:latin typeface="Times New Roman" pitchFamily="18" charset="0"/>
              </a:rPr>
              <a:t>малий маркетинг</a:t>
            </a:r>
          </a:p>
        </p:txBody>
      </p:sp>
      <p:sp>
        <p:nvSpPr>
          <p:cNvPr id="37891" name="Rectangle 3"/>
          <p:cNvSpPr>
            <a:spLocks noGrp="1" noChangeArrowheads="1"/>
          </p:cNvSpPr>
          <p:nvPr>
            <p:ph type="body" idx="1"/>
          </p:nvPr>
        </p:nvSpPr>
        <p:spPr>
          <a:xfrm>
            <a:off x="381000" y="914400"/>
            <a:ext cx="8229600" cy="5562600"/>
          </a:xfrm>
        </p:spPr>
        <p:txBody>
          <a:bodyPr/>
          <a:lstStyle/>
          <a:p>
            <a:pPr>
              <a:lnSpc>
                <a:spcPct val="90000"/>
              </a:lnSpc>
            </a:pPr>
            <a:r>
              <a:rPr lang="ru-RU" sz="2800" dirty="0" err="1" smtClean="0">
                <a:latin typeface="Times New Roman" pitchFamily="18" charset="0"/>
              </a:rPr>
              <a:t>ҳаракат </a:t>
            </a:r>
            <a:r>
              <a:rPr lang="ru-RU" sz="2800" dirty="0" err="1">
                <a:latin typeface="Times New Roman" pitchFamily="18" charset="0"/>
              </a:rPr>
              <a:t>тарзидаги</a:t>
            </a:r>
            <a:r>
              <a:rPr lang="ru-RU" sz="2800" dirty="0">
                <a:latin typeface="Times New Roman" pitchFamily="18" charset="0"/>
              </a:rPr>
              <a:t> </a:t>
            </a:r>
            <a:r>
              <a:rPr lang="ru-RU" sz="2800" dirty="0" err="1">
                <a:latin typeface="Times New Roman" pitchFamily="18" charset="0"/>
              </a:rPr>
              <a:t>маркетингнинг</a:t>
            </a:r>
            <a:r>
              <a:rPr lang="ru-RU" sz="2800" dirty="0">
                <a:latin typeface="Times New Roman" pitchFamily="18" charset="0"/>
              </a:rPr>
              <a:t> </a:t>
            </a:r>
            <a:r>
              <a:rPr lang="ru-RU" sz="2800" dirty="0" err="1">
                <a:latin typeface="Times New Roman" pitchFamily="18" charset="0"/>
              </a:rPr>
              <a:t>услубий</a:t>
            </a:r>
            <a:r>
              <a:rPr lang="ru-RU" sz="2800" dirty="0">
                <a:latin typeface="Times New Roman" pitchFamily="18" charset="0"/>
              </a:rPr>
              <a:t> </a:t>
            </a:r>
            <a:r>
              <a:rPr lang="ru-RU" sz="2800" dirty="0" err="1" smtClean="0">
                <a:latin typeface="Times New Roman" pitchFamily="18" charset="0"/>
              </a:rPr>
              <a:t>асоси</a:t>
            </a:r>
            <a:endParaRPr lang="ru-RU" sz="2400" dirty="0">
              <a:latin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ru-RU" b="1">
                <a:latin typeface="Times New Roman" pitchFamily="18" charset="0"/>
              </a:rPr>
              <a:t>Микро</a:t>
            </a:r>
            <a:r>
              <a:rPr lang="uz-Cyrl-UZ" b="1">
                <a:latin typeface="Times New Roman" pitchFamily="18" charset="0"/>
              </a:rPr>
              <a:t>- ва</a:t>
            </a:r>
            <a:r>
              <a:rPr lang="ru-RU" b="1">
                <a:latin typeface="Times New Roman" pitchFamily="18" charset="0"/>
              </a:rPr>
              <a:t> </a:t>
            </a:r>
            <a:r>
              <a:rPr lang="uz-Cyrl-UZ" b="1">
                <a:latin typeface="Times New Roman" pitchFamily="18" charset="0"/>
              </a:rPr>
              <a:t>м</a:t>
            </a:r>
            <a:r>
              <a:rPr lang="ru-RU" b="1">
                <a:latin typeface="Times New Roman" pitchFamily="18" charset="0"/>
              </a:rPr>
              <a:t>акромаркетинг</a:t>
            </a:r>
            <a:r>
              <a:rPr lang="ru-RU"/>
              <a:t> </a:t>
            </a:r>
          </a:p>
        </p:txBody>
      </p:sp>
      <p:sp>
        <p:nvSpPr>
          <p:cNvPr id="45059" name="Rectangle 3"/>
          <p:cNvSpPr>
            <a:spLocks noGrp="1" noChangeArrowheads="1"/>
          </p:cNvSpPr>
          <p:nvPr>
            <p:ph type="body" idx="1"/>
          </p:nvPr>
        </p:nvSpPr>
        <p:spPr/>
        <p:txBody>
          <a:bodyPr/>
          <a:lstStyle/>
          <a:p>
            <a:r>
              <a:rPr lang="ru-RU" b="1">
                <a:latin typeface="Times New Roman" pitchFamily="18" charset="0"/>
              </a:rPr>
              <a:t>Микромаркетинг</a:t>
            </a:r>
            <a:r>
              <a:rPr lang="ru-RU">
                <a:latin typeface="Times New Roman" pitchFamily="18" charset="0"/>
              </a:rPr>
              <a:t> деганда фирма (корхона) миқёсидаги бозор фаолияти тушунилади. </a:t>
            </a:r>
            <a:endParaRPr lang="uz-Cyrl-UZ">
              <a:latin typeface="Times New Roman" pitchFamily="18" charset="0"/>
            </a:endParaRPr>
          </a:p>
          <a:p>
            <a:r>
              <a:rPr lang="ru-RU" b="1">
                <a:latin typeface="Times New Roman" pitchFamily="18" charset="0"/>
              </a:rPr>
              <a:t>Макромаркетинг</a:t>
            </a:r>
            <a:r>
              <a:rPr lang="ru-RU">
                <a:latin typeface="Times New Roman" pitchFamily="18" charset="0"/>
              </a:rPr>
              <a:t> — концерн, ассоциация, вазирликлар даражасидаги бозор муаммоларининг ечимини топиш демакдир.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304800" y="0"/>
            <a:ext cx="8229600" cy="1143000"/>
          </a:xfrm>
        </p:spPr>
        <p:txBody>
          <a:bodyPr/>
          <a:lstStyle/>
          <a:p>
            <a:r>
              <a:rPr lang="uz-Cyrl-UZ" sz="2800"/>
              <a:t>Ўзбекистонда тадбиркорлик. “</a:t>
            </a:r>
            <a:r>
              <a:rPr lang="uz-Cyrl-UZ" sz="3200"/>
              <a:t>Бизнес фонд»</a:t>
            </a:r>
            <a:r>
              <a:rPr lang="uz-Cyrl-UZ" sz="4000"/>
              <a:t> </a:t>
            </a:r>
            <a:endParaRPr lang="ru-RU" sz="4000"/>
          </a:p>
        </p:txBody>
      </p:sp>
      <p:sp>
        <p:nvSpPr>
          <p:cNvPr id="69635" name="Rectangle 3"/>
          <p:cNvSpPr>
            <a:spLocks noGrp="1" noChangeArrowheads="1"/>
          </p:cNvSpPr>
          <p:nvPr>
            <p:ph type="body" idx="1"/>
          </p:nvPr>
        </p:nvSpPr>
        <p:spPr/>
        <p:txBody>
          <a:bodyPr/>
          <a:lstStyle/>
          <a:p>
            <a:pPr>
              <a:lnSpc>
                <a:spcPct val="90000"/>
              </a:lnSpc>
            </a:pPr>
            <a:r>
              <a:rPr lang="uz-Cyrl-UZ" sz="2400"/>
              <a:t>26 июль 1995 йилда, Вазирлар Маҳ-камаси «Хусусий тадбиркорликни ва кичик бизнесни қўллаб-қувватлаш фонди (Бизнес фонд) ташкил этиш ҳамда унинг фаолияти масалалари тўғрисида» қарор қабул қилди.</a:t>
            </a:r>
          </a:p>
          <a:p>
            <a:pPr>
              <a:lnSpc>
                <a:spcPct val="90000"/>
              </a:lnSpc>
            </a:pPr>
            <a:r>
              <a:rPr lang="uz-Cyrl-UZ" sz="2400"/>
              <a:t>Республика вилоятлари, шаҳар ва туманларида унинг бўлимлари ташкил этилди.” Бизнес фонд”нинг асосий вазифалари: — тадбиркорларнннг бизнес режаларига мувофиқ инвестиция лойиҳаларини имтиёзли кредит билан таъминлаш орқали хусусий тадбиркорликка, кичик бизнесга молиявий кўмак бериш;</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uz-Cyrl-UZ" sz="3200"/>
              <a:t>“</a:t>
            </a:r>
            <a:r>
              <a:rPr lang="uz-Cyrl-UZ" sz="3600"/>
              <a:t>Бизнес фонд»</a:t>
            </a:r>
            <a:endParaRPr lang="ru-RU" sz="3600"/>
          </a:p>
        </p:txBody>
      </p:sp>
      <p:sp>
        <p:nvSpPr>
          <p:cNvPr id="70659" name="Rectangle 3"/>
          <p:cNvSpPr>
            <a:spLocks noGrp="1" noChangeArrowheads="1"/>
          </p:cNvSpPr>
          <p:nvPr>
            <p:ph type="body" idx="1"/>
          </p:nvPr>
        </p:nvSpPr>
        <p:spPr/>
        <p:txBody>
          <a:bodyPr/>
          <a:lstStyle/>
          <a:p>
            <a:r>
              <a:rPr lang="uz-Cyrl-UZ" sz="2800"/>
              <a:t>республика минтақаларида хусусий тадбиркорлик ва кичик бизнеснинг кенг инфраструктурасини ривожлантиришга кўмаклашиш;</a:t>
            </a:r>
          </a:p>
          <a:p>
            <a:r>
              <a:rPr lang="uz-Cyrl-UZ" sz="2800"/>
              <a:t>хусусий тадбиркорлар ва кичик бизнеснинг турли кредит муассасаларидан қарзга маблағ жалб этишни тақоза этадиган инвестиция лойиҳаларига кафолатлар бериш, мажбуриятлар олиш ва кафил бўлиш;</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uz-Cyrl-UZ" sz="3200"/>
              <a:t>“</a:t>
            </a:r>
            <a:r>
              <a:rPr lang="uz-Cyrl-UZ" sz="3600"/>
              <a:t>Бизнес фонд»(</a:t>
            </a:r>
            <a:r>
              <a:rPr lang="uz-Cyrl-UZ" sz="3200"/>
              <a:t>давоми</a:t>
            </a:r>
            <a:r>
              <a:rPr lang="uz-Cyrl-UZ" sz="3600"/>
              <a:t>)</a:t>
            </a:r>
            <a:endParaRPr lang="ru-RU" sz="3600"/>
          </a:p>
        </p:txBody>
      </p:sp>
      <p:sp>
        <p:nvSpPr>
          <p:cNvPr id="71683" name="Rectangle 3"/>
          <p:cNvSpPr>
            <a:spLocks noGrp="1" noChangeArrowheads="1"/>
          </p:cNvSpPr>
          <p:nvPr>
            <p:ph type="body" idx="1"/>
          </p:nvPr>
        </p:nvSpPr>
        <p:spPr/>
        <p:txBody>
          <a:bodyPr/>
          <a:lstStyle/>
          <a:p>
            <a:r>
              <a:rPr lang="uz-Cyrl-UZ" sz="2800"/>
              <a:t>лойиҳаларнинг   халқаро   андозаларга     мос  техникавий-иқтисодий асосларини ишлаб чиқиш ва уларни амалга ошириш билан боғлиқ суғурта полисини қоплаш учун грантлар (давлатнинг молиявий ёрдамини) таъсис этиш ва бериш;</a:t>
            </a:r>
          </a:p>
          <a:p>
            <a:r>
              <a:rPr lang="uz-Cyrl-UZ" sz="2800"/>
              <a:t>хорижий ускуналар лизингини ташкил этиш асосида хусусий тадбиркорлик ва кичик бизнесни технологик жиҳатдан</a:t>
            </a:r>
            <a:br>
              <a:rPr lang="uz-Cyrl-UZ" sz="2800"/>
            </a:br>
            <a:r>
              <a:rPr lang="uz-Cyrl-UZ" sz="2800"/>
              <a:t>қўллаб-қувватлаш.</a:t>
            </a:r>
            <a:endParaRPr lang="ru-RU" sz="2800"/>
          </a:p>
          <a:p>
            <a:endParaRPr lang="ru-RU" sz="2800"/>
          </a:p>
          <a:p>
            <a:endParaRPr lang="ru-RU" sz="28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uz-Cyrl-UZ" sz="2400"/>
              <a:t>Узбеқистон Республикаси Президентининг 12 март 1996 йилда «Узбекистон товар ишлаб чиқарувчилар ва тадбиркорлар палатасини ташкил этиш» фармони</a:t>
            </a:r>
            <a:r>
              <a:rPr lang="uz-Cyrl-UZ" sz="4000"/>
              <a:t> </a:t>
            </a:r>
            <a:endParaRPr lang="ru-RU" sz="4000"/>
          </a:p>
        </p:txBody>
      </p:sp>
      <p:sp>
        <p:nvSpPr>
          <p:cNvPr id="72707" name="Rectangle 3"/>
          <p:cNvSpPr>
            <a:spLocks noGrp="1" noChangeArrowheads="1"/>
          </p:cNvSpPr>
          <p:nvPr>
            <p:ph type="body" idx="1"/>
          </p:nvPr>
        </p:nvSpPr>
        <p:spPr/>
        <p:txBody>
          <a:bodyPr/>
          <a:lstStyle/>
          <a:p>
            <a:pPr>
              <a:lnSpc>
                <a:spcPct val="90000"/>
              </a:lnSpc>
            </a:pPr>
            <a:r>
              <a:rPr lang="uz-Cyrl-UZ" sz="2400"/>
              <a:t>кичик,  ўрта   ва   хусусий   тадбиркорликни   бирлаштириш ҳамда қўллаб-қувватлаш;</a:t>
            </a:r>
          </a:p>
          <a:p>
            <a:pPr>
              <a:lnSpc>
                <a:spcPct val="90000"/>
              </a:lnSpc>
            </a:pPr>
            <a:r>
              <a:rPr lang="uz-Cyrl-UZ" sz="2400"/>
              <a:t>давлат ҳокимияти органларида кичик, ўрта ва хусусий тадбиркорлик   манфаатларини   ифодалаш;</a:t>
            </a:r>
          </a:p>
          <a:p>
            <a:pPr>
              <a:lnSpc>
                <a:spcPct val="90000"/>
              </a:lnSpc>
            </a:pPr>
            <a:r>
              <a:rPr lang="uz-Cyrl-UZ" sz="2400"/>
              <a:t>мавжуд бозор инфраструктураси объектларини </a:t>
            </a:r>
            <a:r>
              <a:rPr lang="en-US" sz="2400"/>
              <a:t> </a:t>
            </a:r>
            <a:r>
              <a:rPr lang="uz-Cyrl-UZ" sz="2400"/>
              <a:t>ривожлантиришга ва янгиларини ташкил этишга кўмаклашиш;</a:t>
            </a:r>
          </a:p>
          <a:p>
            <a:pPr>
              <a:lnSpc>
                <a:spcPct val="90000"/>
              </a:lnSpc>
            </a:pPr>
            <a:r>
              <a:rPr lang="uz-Cyrl-UZ" sz="2400"/>
              <a:t>кичик, ўрта ва хусусий тадбиркорлик субъектларига маркетинг, реклама, юридик, ахборот ва бошқа турдати хизматларни кўрсатиш;</a:t>
            </a:r>
          </a:p>
          <a:p>
            <a:pPr>
              <a:lnSpc>
                <a:spcPct val="90000"/>
              </a:lnSpc>
            </a:pPr>
            <a:r>
              <a:rPr lang="uz-Cyrl-UZ" sz="2400"/>
              <a:t>тадбиркорлик фаолияти бўйича мутахассислар тайёрлаш ва қайта тайёрлашни ташкил этиш;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uz-Cyrl-UZ" sz="2800"/>
              <a:t>Тадбиркорлар палатасини вазифалари(давоми)</a:t>
            </a:r>
            <a:endParaRPr lang="ru-RU" sz="2800"/>
          </a:p>
        </p:txBody>
      </p:sp>
      <p:sp>
        <p:nvSpPr>
          <p:cNvPr id="73731" name="Rectangle 3"/>
          <p:cNvSpPr>
            <a:spLocks noGrp="1" noChangeArrowheads="1"/>
          </p:cNvSpPr>
          <p:nvPr>
            <p:ph type="body" idx="1"/>
          </p:nvPr>
        </p:nvSpPr>
        <p:spPr/>
        <p:txBody>
          <a:bodyPr/>
          <a:lstStyle/>
          <a:p>
            <a:pPr>
              <a:lnSpc>
                <a:spcPct val="90000"/>
              </a:lnSpc>
            </a:pPr>
            <a:r>
              <a:rPr lang="uz-Cyrl-UZ" sz="2400"/>
              <a:t>товар ишлаб чиқарувчиларга ва тадбиркорларга бухгалтерия ҳисоби ва ҳисоботи, аудиторлик текширишларни ташкил этишда ва уни юритишда ёрдам кўрсатиш;</a:t>
            </a:r>
          </a:p>
          <a:p>
            <a:pPr>
              <a:lnSpc>
                <a:spcPct val="90000"/>
              </a:lnSpc>
            </a:pPr>
            <a:r>
              <a:rPr lang="uz-Cyrl-UZ" sz="2400"/>
              <a:t>кичик, ўрта ва хусусий тадбиркорлик субъектларига бизнес режалар ва лойиҳаларнинг техник-иқтисодий асослашларини тузишда, қайта ишлаб чиқаришларни ташкил зтишда, омборхоналар, техника, асбоб-ускуна, жиҳозлар беришда, шунингдек транспорт хизматлари кўрсатишда кўмаклашиш;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457200" y="228600"/>
            <a:ext cx="8229600" cy="792163"/>
          </a:xfrm>
        </p:spPr>
        <p:txBody>
          <a:bodyPr/>
          <a:lstStyle/>
          <a:p>
            <a:r>
              <a:rPr lang="uz-Cyrl-UZ" sz="2800"/>
              <a:t>Тадбиркорлар палатасини вазифалари(давоми)</a:t>
            </a:r>
            <a:endParaRPr lang="ru-RU" sz="2800"/>
          </a:p>
        </p:txBody>
      </p:sp>
      <p:sp>
        <p:nvSpPr>
          <p:cNvPr id="74755" name="Rectangle 3"/>
          <p:cNvSpPr>
            <a:spLocks noGrp="1" noChangeArrowheads="1"/>
          </p:cNvSpPr>
          <p:nvPr>
            <p:ph type="body" idx="1"/>
          </p:nvPr>
        </p:nvSpPr>
        <p:spPr>
          <a:xfrm>
            <a:off x="381000" y="914400"/>
            <a:ext cx="8229600" cy="4495800"/>
          </a:xfrm>
        </p:spPr>
        <p:txBody>
          <a:bodyPr/>
          <a:lstStyle/>
          <a:p>
            <a:pPr>
              <a:lnSpc>
                <a:spcPct val="80000"/>
              </a:lnSpc>
            </a:pPr>
            <a:endParaRPr lang="uz-Cyrl-UZ" sz="2400"/>
          </a:p>
          <a:p>
            <a:pPr>
              <a:lnSpc>
                <a:spcPct val="80000"/>
              </a:lnSpc>
            </a:pPr>
            <a:r>
              <a:rPr lang="uz-Cyrl-UZ" sz="2800"/>
              <a:t>йирик ва жумладан, хорижий кичик бизнес билан ҳам-корлик қилишнинг шаклларини жорий этишга кўмаклашиш;</a:t>
            </a:r>
          </a:p>
          <a:p>
            <a:pPr>
              <a:lnSpc>
                <a:spcPct val="80000"/>
              </a:lnSpc>
            </a:pPr>
            <a:r>
              <a:rPr lang="uz-Cyrl-UZ" sz="2800"/>
              <a:t>товар ишлаб чиқарувчилар ва тадбиркорларнинг ҳудудий палаталарини ташкил этишда, Узбекбирлашув ва «Узбек-савдо» уюшмаси билан келишган ҳолда, уларнинг вилоят, шаҳар ва туман ташкилотларининг инфраструктураси ва моддий тёхника базасидан фойдаланиш тавсия этилди. </a:t>
            </a:r>
            <a:endParaRPr lang="ru-RU" sz="28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uz-Cyrl-UZ" sz="2800"/>
              <a:t>Тадбиркорлик фаолияти — кичик ва ўрта корхоналар ривожига эришишнинг жаҳон тажрибаси</a:t>
            </a:r>
            <a:endParaRPr lang="ru-RU" sz="2800"/>
          </a:p>
        </p:txBody>
      </p:sp>
      <p:sp>
        <p:nvSpPr>
          <p:cNvPr id="76803" name="Rectangle 3"/>
          <p:cNvSpPr>
            <a:spLocks noGrp="1" noChangeArrowheads="1"/>
          </p:cNvSpPr>
          <p:nvPr>
            <p:ph type="body" idx="1"/>
          </p:nvPr>
        </p:nvSpPr>
        <p:spPr/>
        <p:txBody>
          <a:bodyPr/>
          <a:lstStyle/>
          <a:p>
            <a:pPr>
              <a:lnSpc>
                <a:spcPct val="90000"/>
              </a:lnSpc>
            </a:pPr>
            <a:r>
              <a:rPr lang="uz-Cyrl-UZ" sz="2400"/>
              <a:t>Корхоналарнинг иқтисодий ва ҳуқуқий эркинлигини таъминловчи, уларнинг моддий-молиявий жавобгарлигини ифодаловчи қонунлар бўлиши ва амалда ижро этилиши;</a:t>
            </a:r>
          </a:p>
          <a:p>
            <a:pPr>
              <a:lnSpc>
                <a:spcPct val="90000"/>
              </a:lnSpc>
            </a:pPr>
            <a:r>
              <a:rPr lang="uz-Cyrl-UZ" sz="2400"/>
              <a:t>Ишлаб чиқариш воситалари, истеъмол товарлари ва хизматлар бозорида ҳақиқий ва тенг шароитли рақобат муҳитини барча корхона (мулк шаклидан қатъи назар)лар учун яратилиши;</a:t>
            </a:r>
          </a:p>
          <a:p>
            <a:pPr>
              <a:lnSpc>
                <a:spcPct val="90000"/>
              </a:lnSpc>
            </a:pPr>
            <a:r>
              <a:rPr lang="uz-Cyrl-UZ" sz="2400"/>
              <a:t>Бозор субъектларининг барчаси учун эркин фаолият кўрсатишга имконият бериш. Уларнинг иқтисодий алоқаларини эркин шартнома (контракт)лар асосида ташкил этиш;</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uz-Cyrl-UZ" sz="2800"/>
              <a:t>Тадбиркорлик фаолияти — кичик ва ўрта корхоналар ривожига эришишнинг жаҳон тажрибаси(давоми)</a:t>
            </a:r>
            <a:endParaRPr lang="ru-RU" sz="2800"/>
          </a:p>
        </p:txBody>
      </p:sp>
      <p:sp>
        <p:nvSpPr>
          <p:cNvPr id="77827" name="Rectangle 3"/>
          <p:cNvSpPr>
            <a:spLocks noGrp="1" noChangeArrowheads="1"/>
          </p:cNvSpPr>
          <p:nvPr>
            <p:ph type="body" idx="1"/>
          </p:nvPr>
        </p:nvSpPr>
        <p:spPr/>
        <p:txBody>
          <a:bodyPr/>
          <a:lstStyle/>
          <a:p>
            <a:pPr>
              <a:lnSpc>
                <a:spcPct val="80000"/>
              </a:lnSpc>
            </a:pPr>
            <a:r>
              <a:rPr lang="uz-Cyrl-UZ" sz="2400"/>
              <a:t>Корхоналар ва барча хўжалик юритувчи субъектлар учун давлат буюртмасини олиш ва бажариш, уларни юқори самарадорликка  эришишларининг  асосий омилига  айланиши;</a:t>
            </a:r>
          </a:p>
          <a:p>
            <a:pPr>
              <a:lnSpc>
                <a:spcPct val="80000"/>
              </a:lnSpc>
            </a:pPr>
            <a:r>
              <a:rPr lang="uz-Cyrl-UZ" sz="2400"/>
              <a:t>Корхоналар ва мамлакат иқтисодиётининг ҳамма бўғинларида маркетинг хизматларини жорий этиш;</a:t>
            </a:r>
          </a:p>
          <a:p>
            <a:pPr>
              <a:lnSpc>
                <a:spcPct val="80000"/>
              </a:lnSpc>
            </a:pPr>
            <a:r>
              <a:rPr lang="uz-Cyrl-UZ" sz="2400"/>
              <a:t>Мамлакат ички бозори конъюнктурасини ўрганиш ва тадқиқ қилиш, тўпланган ахборотларни оммалаштириш тизимини яратиш.</a:t>
            </a:r>
          </a:p>
          <a:p>
            <a:pPr>
              <a:lnSpc>
                <a:spcPct val="80000"/>
              </a:lnSpc>
              <a:buFontTx/>
              <a:buNone/>
            </a:pPr>
            <a:r>
              <a:rPr lang="uz-Cyrl-UZ" sz="2400"/>
              <a:t>    Ана шу шарт-шароитларни шакллантириш, тадбиркорлик фаолиятининг равнақига ва унинг маркетинг тамойиллари асосида янада кўпроқ самара беришига имконият яратади.</a:t>
            </a:r>
            <a:endParaRPr lang="ru-RU" sz="2400"/>
          </a:p>
          <a:p>
            <a:pPr>
              <a:lnSpc>
                <a:spcPct val="80000"/>
              </a:lnSpc>
            </a:pPr>
            <a:endParaRPr lang="ru-RU" sz="2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uz-Cyrl-UZ"/>
              <a:t>Хозирги маркетингда</a:t>
            </a:r>
            <a:endParaRPr lang="ru-RU"/>
          </a:p>
        </p:txBody>
      </p:sp>
      <p:sp>
        <p:nvSpPr>
          <p:cNvPr id="79875" name="Rectangle 3"/>
          <p:cNvSpPr>
            <a:spLocks noGrp="1" noChangeArrowheads="1"/>
          </p:cNvSpPr>
          <p:nvPr>
            <p:ph type="body" idx="1"/>
          </p:nvPr>
        </p:nvSpPr>
        <p:spPr/>
        <p:txBody>
          <a:bodyPr/>
          <a:lstStyle/>
          <a:p>
            <a:r>
              <a:rPr lang="uz-Cyrl-UZ"/>
              <a:t>30—60-йиллардаги рақобат</a:t>
            </a:r>
            <a:br>
              <a:rPr lang="uz-Cyrl-UZ"/>
            </a:br>
            <a:r>
              <a:rPr lang="uz-Cyrl-UZ"/>
              <a:t>услублари ўрнини маҳсулотнинг тайёрланиш сифати, ассортиментининг тез ўзгариши, сотишдан кейинги сервис ва техника хизмат кўрсатишлар эгалламоқда.	</a:t>
            </a:r>
            <a:r>
              <a:rPr lang="ru-RU"/>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uz-Cyrl-UZ"/>
              <a:t>Ҳозир рақобатда</a:t>
            </a:r>
            <a:endParaRPr lang="ru-RU"/>
          </a:p>
        </p:txBody>
      </p:sp>
      <p:sp>
        <p:nvSpPr>
          <p:cNvPr id="80899" name="Rectangle 3"/>
          <p:cNvSpPr>
            <a:spLocks noGrp="1" noChangeArrowheads="1"/>
          </p:cNvSpPr>
          <p:nvPr>
            <p:ph type="body" idx="1"/>
          </p:nvPr>
        </p:nvSpPr>
        <p:spPr/>
        <p:txBody>
          <a:bodyPr/>
          <a:lstStyle/>
          <a:p>
            <a:pPr>
              <a:buFontTx/>
              <a:buNone/>
            </a:pPr>
            <a:r>
              <a:rPr lang="uz-Cyrl-UZ" sz="2800"/>
              <a:t>   ютиб чиқишнинг асосий шарти янги, юқори сифатга эга бўлган товар ва комплекс сервис-техника хизматларини ҳамда самарали сотиш усулларини қўллашдан иборат бўлиб қолди. Ана шу талаблар асосида </a:t>
            </a:r>
            <a:r>
              <a:rPr lang="uz-Cyrl-UZ" sz="2800" b="1"/>
              <a:t>маркетинг тадқи-қотларининг</a:t>
            </a:r>
            <a:r>
              <a:rPr lang="uz-Cyrl-UZ" sz="2800"/>
              <a:t> устувор тури —истеъмолчиларни ўрганиш, ўз навбатида </a:t>
            </a:r>
            <a:r>
              <a:rPr lang="uz-Cyrl-UZ" sz="2800" b="1"/>
              <a:t>бозорни сегментлаш (табақалаш)дан</a:t>
            </a:r>
            <a:r>
              <a:rPr lang="uz-Cyrl-UZ" sz="2800"/>
              <a:t> бошланади. Чунки бозор бир хил субъектлар — қатнашчилардан ташкил топган эмас.</a:t>
            </a:r>
            <a:endParaRPr lang="ru-RU" sz="28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uz-Cyrl-UZ" sz="4000" b="1"/>
              <a:t>Бозорни сегментларга ажратиш</a:t>
            </a:r>
            <a:endParaRPr lang="ru-RU" sz="4000" b="1"/>
          </a:p>
        </p:txBody>
      </p:sp>
      <p:sp>
        <p:nvSpPr>
          <p:cNvPr id="81923" name="Rectangle 3"/>
          <p:cNvSpPr>
            <a:spLocks noGrp="1" noChangeArrowheads="1"/>
          </p:cNvSpPr>
          <p:nvPr>
            <p:ph type="body" idx="1"/>
          </p:nvPr>
        </p:nvSpPr>
        <p:spPr/>
        <p:txBody>
          <a:bodyPr/>
          <a:lstStyle/>
          <a:p>
            <a:pPr>
              <a:lnSpc>
                <a:spcPct val="90000"/>
              </a:lnSpc>
              <a:buFontTx/>
              <a:buNone/>
            </a:pPr>
            <a:r>
              <a:rPr lang="uz-Cyrl-UZ" sz="2400"/>
              <a:t>— унинг </a:t>
            </a:r>
            <a:r>
              <a:rPr lang="uz-Cyrl-UZ" sz="2400" b="1"/>
              <a:t>истеъмолчиларини махсус гуруҳлаш</a:t>
            </a:r>
            <a:r>
              <a:rPr lang="uz-Cyrl-UZ" sz="2400"/>
              <a:t> демакдир.</a:t>
            </a:r>
          </a:p>
          <a:p>
            <a:pPr>
              <a:lnSpc>
                <a:spcPct val="90000"/>
              </a:lnSpc>
              <a:buFontTx/>
              <a:buNone/>
            </a:pPr>
            <a:r>
              <a:rPr lang="uz-Cyrl-UZ" sz="2400"/>
              <a:t>    Маркетинг амалиётида  бозорни сегментларга  бўлишда ҳар хил ёндашиш ишлаб чиқилган.</a:t>
            </a:r>
          </a:p>
          <a:p>
            <a:pPr>
              <a:lnSpc>
                <a:spcPct val="90000"/>
              </a:lnSpc>
            </a:pPr>
            <a:r>
              <a:rPr lang="uz-Cyrl-UZ" sz="2400"/>
              <a:t>Биринчи — </a:t>
            </a:r>
            <a:r>
              <a:rPr lang="uz-Cyrl-UZ" sz="2400" i="1"/>
              <a:t>оммавий бозор. </a:t>
            </a:r>
            <a:r>
              <a:rPr lang="uz-Cyrl-UZ" sz="2400"/>
              <a:t>Корхона унга   киришда,    кенг харидорлар оммасига қаратилган бир хил маркетинг дастурига эга бўлади.</a:t>
            </a:r>
          </a:p>
          <a:p>
            <a:pPr>
              <a:lnSpc>
                <a:spcPct val="90000"/>
              </a:lnSpc>
            </a:pPr>
            <a:r>
              <a:rPr lang="uz-Cyrl-UZ" sz="2400"/>
              <a:t>Иккинчи — </a:t>
            </a:r>
            <a:r>
              <a:rPr lang="uz-Cyrl-UZ" sz="2400" i="1"/>
              <a:t>сегментлашган бозор. </a:t>
            </a:r>
            <a:r>
              <a:rPr lang="uz-Cyrl-UZ" sz="2400"/>
              <a:t>Корхона унда асосий эътиборини алоҳида белгиларга эга бўлган бир хил сегментлар- га қаратади. Ана шу сегмент учун махсус дастур ишлатилади.</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uz-Cyrl-UZ" sz="4000" b="1"/>
              <a:t>Бозорни сегментларга ажратиш(давоми)</a:t>
            </a:r>
            <a:endParaRPr lang="ru-RU" sz="4000" b="1"/>
          </a:p>
        </p:txBody>
      </p:sp>
      <p:sp>
        <p:nvSpPr>
          <p:cNvPr id="82947" name="Rectangle 3"/>
          <p:cNvSpPr>
            <a:spLocks noGrp="1" noChangeArrowheads="1"/>
          </p:cNvSpPr>
          <p:nvPr>
            <p:ph type="body" idx="1"/>
          </p:nvPr>
        </p:nvSpPr>
        <p:spPr/>
        <p:txBody>
          <a:bodyPr/>
          <a:lstStyle/>
          <a:p>
            <a:r>
              <a:rPr lang="uz-Cyrl-UZ" sz="2800"/>
              <a:t>Учинчи — </a:t>
            </a:r>
            <a:r>
              <a:rPr lang="uz-Cyrl-UZ" sz="2800" i="1"/>
              <a:t>кўпчилик кўрсаткичлари билан табақалашган бозор. </a:t>
            </a:r>
            <a:r>
              <a:rPr lang="uz-Cyrl-UZ" sz="2800"/>
              <a:t>Бўнда ўз хусусиятлари билан фарқланадиган бир ёки икки хил сегментга алоҳида ишлаб чиқилади. Бозор сегметлари доимий эмас. Ҳар доим корхона ўзининг имкониятларига ва мақсадларига мос холда бозорни қуйидаги сегментларга бўлиш мумкин: харидорлар сегментлари,товар сегментлари,савдо сегментлари, географик сегментлар.</a:t>
            </a:r>
            <a:endParaRPr lang="ru-RU" sz="2800"/>
          </a:p>
          <a:p>
            <a:endParaRPr lang="ru-RU" sz="28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uz-Cyrl-UZ" sz="4000"/>
              <a:t>Истеъмол товарлари бозорида </a:t>
            </a:r>
            <a:br>
              <a:rPr lang="uz-Cyrl-UZ" sz="4000"/>
            </a:br>
            <a:r>
              <a:rPr lang="uz-Cyrl-UZ" sz="4000"/>
              <a:t>қуйидаги сегментлар мавжуд:</a:t>
            </a:r>
            <a:br>
              <a:rPr lang="uz-Cyrl-UZ" sz="4000"/>
            </a:br>
            <a:endParaRPr lang="ru-RU" sz="4000"/>
          </a:p>
        </p:txBody>
      </p:sp>
      <p:sp>
        <p:nvSpPr>
          <p:cNvPr id="83971" name="Rectangle 3"/>
          <p:cNvSpPr>
            <a:spLocks noGrp="1" noChangeArrowheads="1"/>
          </p:cNvSpPr>
          <p:nvPr>
            <p:ph type="body" idx="1"/>
          </p:nvPr>
        </p:nvSpPr>
        <p:spPr/>
        <p:txBody>
          <a:bodyPr/>
          <a:lstStyle/>
          <a:p>
            <a:pPr>
              <a:lnSpc>
                <a:spcPct val="80000"/>
              </a:lnSpc>
            </a:pPr>
            <a:r>
              <a:rPr lang="uz-Cyrl-UZ" sz="2800" b="1"/>
              <a:t>Харидорлар сегментлари</a:t>
            </a:r>
            <a:r>
              <a:rPr lang="uz-Cyrl-UZ" sz="2800"/>
              <a:t>   (истеъмолчилар, уларнинг талаблари, хатти-ҳаракатлари ва бошқа белгилар);</a:t>
            </a:r>
          </a:p>
          <a:p>
            <a:pPr>
              <a:lnSpc>
                <a:spcPct val="80000"/>
              </a:lnSpc>
            </a:pPr>
            <a:r>
              <a:rPr lang="uz-Cyrl-UZ" sz="2800" b="1"/>
              <a:t>Товар сегментлари</a:t>
            </a:r>
            <a:r>
              <a:rPr lang="uz-Cyrl-UZ" sz="2800"/>
              <a:t> (оммавий ва арзон, қиймат ва махсус, кундалик, янги ва ҳоказо;</a:t>
            </a:r>
          </a:p>
          <a:p>
            <a:pPr>
              <a:lnSpc>
                <a:spcPct val="80000"/>
              </a:lnSpc>
            </a:pPr>
            <a:r>
              <a:rPr lang="uz-Cyrl-UZ" sz="2800" b="1"/>
              <a:t>Савдо сегментлари</a:t>
            </a:r>
            <a:r>
              <a:rPr lang="uz-Cyrl-UZ" sz="2800"/>
              <a:t>  (товар ҳаракати, сотиш усуллари ва бошқалар);</a:t>
            </a:r>
          </a:p>
          <a:p>
            <a:pPr>
              <a:lnSpc>
                <a:spcPct val="80000"/>
              </a:lnSpc>
            </a:pPr>
            <a:r>
              <a:rPr lang="uz-Cyrl-UZ" sz="2800" b="1"/>
              <a:t>Географик сегментлар</a:t>
            </a:r>
            <a:r>
              <a:rPr lang="uz-Cyrl-UZ" sz="2800"/>
              <a:t>   (иқтисодий ривожланиш даражаси бўйича, туман, шаҳар, вилоятлар)  аҳоли сонига ва жойлашига қараб бўлинади.</a:t>
            </a:r>
            <a:r>
              <a:rPr lang="ru-RU" sz="280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uz-Cyrl-UZ" i="1"/>
              <a:t>«Консъюмеризм»</a:t>
            </a:r>
            <a:endParaRPr lang="ru-RU" i="1"/>
          </a:p>
        </p:txBody>
      </p:sp>
      <p:sp>
        <p:nvSpPr>
          <p:cNvPr id="86019" name="Rectangle 3"/>
          <p:cNvSpPr>
            <a:spLocks noGrp="1" noChangeArrowheads="1"/>
          </p:cNvSpPr>
          <p:nvPr>
            <p:ph type="body" idx="1"/>
          </p:nvPr>
        </p:nvSpPr>
        <p:spPr/>
        <p:txBody>
          <a:bodyPr/>
          <a:lstStyle/>
          <a:p>
            <a:pPr>
              <a:lnSpc>
                <a:spcPct val="80000"/>
              </a:lnSpc>
              <a:buFontTx/>
              <a:buNone/>
            </a:pPr>
            <a:r>
              <a:rPr lang="uz-Cyrl-UZ" sz="2000"/>
              <a:t>    Иқтисодиёти   ривожланган   мамлакатларда  истеъмолчилар-</a:t>
            </a:r>
          </a:p>
          <a:p>
            <a:pPr>
              <a:lnSpc>
                <a:spcPct val="80000"/>
              </a:lnSpc>
              <a:buFontTx/>
              <a:buNone/>
            </a:pPr>
            <a:r>
              <a:rPr lang="uz-Cyrl-UZ" sz="2000"/>
              <a:t>нинг маданий савияси юқорилашиб борган сари, уларнинг ўз</a:t>
            </a:r>
          </a:p>
          <a:p>
            <a:pPr>
              <a:lnSpc>
                <a:spcPct val="80000"/>
              </a:lnSpc>
              <a:buFontTx/>
              <a:buNone/>
            </a:pPr>
            <a:r>
              <a:rPr lang="uz-Cyrl-UZ" sz="2000"/>
              <a:t>хуқуқларини бозорда ҳимоя қилишлари учун кураш ҳам куча-</a:t>
            </a:r>
          </a:p>
          <a:p>
            <a:pPr>
              <a:lnSpc>
                <a:spcPct val="80000"/>
              </a:lnSpc>
              <a:buFontTx/>
              <a:buNone/>
            </a:pPr>
            <a:r>
              <a:rPr lang="uz-Cyrl-UZ" sz="2000"/>
              <a:t>йиб бормоқда.</a:t>
            </a:r>
          </a:p>
          <a:p>
            <a:pPr>
              <a:lnSpc>
                <a:spcPct val="80000"/>
              </a:lnSpc>
              <a:buFontTx/>
              <a:buNone/>
            </a:pPr>
            <a:r>
              <a:rPr lang="uz-Cyrl-UZ" sz="2000" b="1" i="1"/>
              <a:t>«Консъюмеризм»</a:t>
            </a:r>
            <a:r>
              <a:rPr lang="uz-Cyrl-UZ" sz="2000" i="1"/>
              <a:t> </a:t>
            </a:r>
            <a:r>
              <a:rPr lang="uz-Cyrl-UZ" sz="2000"/>
              <a:t>— деб аталувчи   ана шундай</a:t>
            </a:r>
          </a:p>
          <a:p>
            <a:pPr>
              <a:lnSpc>
                <a:spcPct val="80000"/>
              </a:lnSpc>
              <a:buFontTx/>
              <a:buNone/>
            </a:pPr>
            <a:r>
              <a:rPr lang="uz-Cyrl-UZ" sz="2000"/>
              <a:t>иттифоқлар 60-йилларда вужудга келди. Улар бозорда пайдо</a:t>
            </a:r>
          </a:p>
          <a:p>
            <a:pPr>
              <a:lnSpc>
                <a:spcPct val="80000"/>
              </a:lnSpc>
              <a:buFontTx/>
              <a:buNone/>
            </a:pPr>
            <a:r>
              <a:rPr lang="uz-Cyrl-UZ" sz="2000"/>
              <a:t>бўлиб  қолаётган, текширилмаган    дорилар,    сабзавот,    полиз</a:t>
            </a:r>
          </a:p>
          <a:p>
            <a:pPr>
              <a:lnSpc>
                <a:spcPct val="80000"/>
              </a:lnSpc>
              <a:buFontTx/>
              <a:buNone/>
            </a:pPr>
            <a:r>
              <a:rPr lang="uz-Cyrl-UZ" sz="2000"/>
              <a:t>экинлари ва ҳ.к.га қаршй курашмокдалар. Ҳозир истеъ-</a:t>
            </a:r>
          </a:p>
          <a:p>
            <a:pPr>
              <a:lnSpc>
                <a:spcPct val="80000"/>
              </a:lnSpc>
              <a:buFontTx/>
              <a:buNone/>
            </a:pPr>
            <a:r>
              <a:rPr lang="uz-Cyrl-UZ" sz="2000"/>
              <a:t>молчилар ҳуқуқини ҳимоялаш кураши кенг ривожланган. </a:t>
            </a:r>
          </a:p>
          <a:p>
            <a:pPr>
              <a:lnSpc>
                <a:spcPct val="80000"/>
              </a:lnSpc>
              <a:buFontTx/>
              <a:buNone/>
            </a:pPr>
            <a:r>
              <a:rPr lang="uz-Cyrl-UZ" sz="2000"/>
              <a:t>Уларнинг талабларн билан истеъмолчиларга.аталган    журналлар,</a:t>
            </a:r>
          </a:p>
          <a:p>
            <a:pPr>
              <a:lnSpc>
                <a:spcPct val="80000"/>
              </a:lnSpc>
              <a:buFontTx/>
              <a:buNone/>
            </a:pPr>
            <a:r>
              <a:rPr lang="uz-Cyrl-UZ" sz="2000"/>
              <a:t>реклама, маслаҳатлар, товарларни экспертиза қилиш ва сифат-</a:t>
            </a:r>
          </a:p>
          <a:p>
            <a:pPr>
              <a:lnSpc>
                <a:spcPct val="80000"/>
              </a:lnSpc>
              <a:buFontTx/>
              <a:buNone/>
            </a:pPr>
            <a:r>
              <a:rPr lang="uz-Cyrl-UZ" sz="2000"/>
              <a:t>сиз маҳсулот ишлаб чиқувчиларни жавобгар  қилишгача  бўл-</a:t>
            </a:r>
          </a:p>
          <a:p>
            <a:pPr>
              <a:lnSpc>
                <a:spcPct val="80000"/>
              </a:lnSpc>
              <a:buFontTx/>
              <a:buNone/>
            </a:pPr>
            <a:r>
              <a:rPr lang="uz-Cyrl-UZ" sz="2000"/>
              <a:t>ган тадбирлар амалга оширилмоқда.</a:t>
            </a:r>
            <a:endParaRPr lang="ru-RU" sz="20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uz-Cyrl-UZ" sz="4000" b="1"/>
              <a:t>Маркетингда товар сиёсати</a:t>
            </a:r>
            <a:r>
              <a:rPr lang="uz-Cyrl-UZ" sz="4000"/>
              <a:t/>
            </a:r>
            <a:br>
              <a:rPr lang="uz-Cyrl-UZ" sz="4000"/>
            </a:br>
            <a:endParaRPr lang="ru-RU" sz="4000"/>
          </a:p>
        </p:txBody>
      </p:sp>
      <p:sp>
        <p:nvSpPr>
          <p:cNvPr id="88067" name="Rectangle 3"/>
          <p:cNvSpPr>
            <a:spLocks noGrp="1" noChangeArrowheads="1"/>
          </p:cNvSpPr>
          <p:nvPr>
            <p:ph type="body" idx="1"/>
          </p:nvPr>
        </p:nvSpPr>
        <p:spPr/>
        <p:txBody>
          <a:bodyPr/>
          <a:lstStyle/>
          <a:p>
            <a:pPr>
              <a:buFontTx/>
              <a:buNone/>
            </a:pPr>
            <a:r>
              <a:rPr lang="uz-Cyrl-UZ" sz="2800" b="1"/>
              <a:t>Маркетингда товар</a:t>
            </a:r>
            <a:r>
              <a:rPr lang="uz-Cyrl-UZ" sz="2800"/>
              <a:t> биринчи навбатда маълум эҳтиёжни қондиришга хизмат қиладиган «восита» сифатида, кейин эса сотиш учун ишлаб чиқарилган меҳнат маҳсули сифатида кўриб чиқилади.</a:t>
            </a:r>
          </a:p>
          <a:p>
            <a:pPr>
              <a:buFontTx/>
              <a:buNone/>
            </a:pPr>
            <a:r>
              <a:rPr lang="uz-Cyrl-UZ" sz="2800" b="1"/>
              <a:t>Маркетинг товарларни</a:t>
            </a:r>
            <a:r>
              <a:rPr lang="uz-Cyrl-UZ" sz="2800"/>
              <a:t> энг аввало икки гуруҳга бўлиб ўрганади:</a:t>
            </a:r>
          </a:p>
          <a:p>
            <a:r>
              <a:rPr lang="uz-Cyrl-UZ" sz="2800"/>
              <a:t>Якка тартибда фойдаланиладиган товарлар.</a:t>
            </a:r>
          </a:p>
          <a:p>
            <a:r>
              <a:rPr lang="uz-Cyrl-UZ" sz="2800"/>
              <a:t>Ишлаб чиқаришга оид товарлар.</a:t>
            </a:r>
            <a:r>
              <a:rPr lang="ru-RU" sz="280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uz-Cyrl-UZ" sz="4000" b="1"/>
              <a:t>Якка тартибда фойдаланиладиган товарлар</a:t>
            </a:r>
            <a:endParaRPr lang="ru-RU" sz="4000"/>
          </a:p>
        </p:txBody>
      </p:sp>
      <p:sp>
        <p:nvSpPr>
          <p:cNvPr id="89091" name="Rectangle 3"/>
          <p:cNvSpPr>
            <a:spLocks noGrp="1" noChangeArrowheads="1"/>
          </p:cNvSpPr>
          <p:nvPr>
            <p:ph type="body" idx="1"/>
          </p:nvPr>
        </p:nvSpPr>
        <p:spPr/>
        <p:txBody>
          <a:bodyPr/>
          <a:lstStyle/>
          <a:p>
            <a:pPr>
              <a:lnSpc>
                <a:spcPct val="90000"/>
              </a:lnSpc>
            </a:pPr>
            <a:r>
              <a:rPr lang="uz-Cyrl-UZ" sz="2400"/>
              <a:t>узоқ фойдаланиладиган товарлар (музлатгич, телевизор, мебель, автомобиль ва бошқалар) аҳён-аҳёнда харид қилинади;	</a:t>
            </a:r>
          </a:p>
          <a:p>
            <a:pPr>
              <a:lnSpc>
                <a:spcPct val="90000"/>
              </a:lnSpc>
            </a:pPr>
            <a:r>
              <a:rPr lang="uz-Cyrl-UZ" sz="2400"/>
              <a:t>қисқа муддатларда фойдаланиладиган товарлар (озиқ-овқатлар, пардоз (косметика) буюмлари ва бошқалар) тез-тез сотиб олинади;</a:t>
            </a:r>
          </a:p>
          <a:p>
            <a:pPr>
              <a:lnSpc>
                <a:spcPct val="90000"/>
              </a:lnSpc>
            </a:pPr>
            <a:r>
              <a:rPr lang="uz-Cyrl-UZ" sz="2400"/>
              <a:t>турли хизматлар;</a:t>
            </a:r>
          </a:p>
          <a:p>
            <a:pPr>
              <a:lnSpc>
                <a:spcPct val="90000"/>
              </a:lnSpc>
            </a:pPr>
            <a:r>
              <a:rPr lang="uz-Cyrl-UZ" sz="2400"/>
              <a:t>экслюзив хилли товарлар: агар бирор хил товар сотувда бўлмаса, харидор унинг пайдо бўлишини кутади, агар бундай товарни тополмаса, бошқасини умуман сотиб олмайди.</a:t>
            </a:r>
            <a:endParaRPr lang="ru-RU" sz="24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uz-Cyrl-UZ"/>
              <a:t>Ягона нарх стратегияси</a:t>
            </a:r>
            <a:endParaRPr lang="ru-RU"/>
          </a:p>
        </p:txBody>
      </p:sp>
      <p:sp>
        <p:nvSpPr>
          <p:cNvPr id="105475" name="Rectangle 3"/>
          <p:cNvSpPr>
            <a:spLocks noGrp="1" noChangeArrowheads="1"/>
          </p:cNvSpPr>
          <p:nvPr>
            <p:ph type="body" idx="1"/>
          </p:nvPr>
        </p:nvSpPr>
        <p:spPr/>
        <p:txBody>
          <a:bodyPr/>
          <a:lstStyle/>
          <a:p>
            <a:r>
              <a:rPr lang="uz-Cyrl-UZ" dirty="0"/>
              <a:t>Ёки ҳамма истеъмолчилар учун бир хил баҳо ўрнатиш. </a:t>
            </a:r>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uz-Cyrl-UZ" sz="4000"/>
              <a:t>Қайишқоқ баҳолар стратегияси</a:t>
            </a:r>
            <a:endParaRPr lang="ru-RU" sz="4000"/>
          </a:p>
        </p:txBody>
      </p:sp>
      <p:sp>
        <p:nvSpPr>
          <p:cNvPr id="106499" name="Rectangle 3"/>
          <p:cNvSpPr>
            <a:spLocks noGrp="1" noChangeArrowheads="1"/>
          </p:cNvSpPr>
          <p:nvPr>
            <p:ph type="body" idx="1"/>
          </p:nvPr>
        </p:nvSpPr>
        <p:spPr/>
        <p:txBody>
          <a:bodyPr/>
          <a:lstStyle/>
          <a:p>
            <a:r>
              <a:rPr lang="uz-Cyrl-UZ" dirty="0"/>
              <a:t>Қайишқоқ баҳолар харидорларнинг имкониятларига қараб ва савдолашиш қобилиятлари асосида ўрнатилади. </a:t>
            </a:r>
          </a:p>
          <a:p>
            <a:pPr>
              <a:buFontTx/>
              <a:buNone/>
            </a:pPr>
            <a:r>
              <a:rPr lang="uz-Cyrl-UZ" dirty="0"/>
              <a:t>   </a:t>
            </a:r>
            <a:endParaRPr lang="ru-RU"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uz-Cyrl-UZ"/>
              <a:t>Товар ҳаракати</a:t>
            </a:r>
            <a:endParaRPr lang="ru-RU"/>
          </a:p>
        </p:txBody>
      </p:sp>
      <p:sp>
        <p:nvSpPr>
          <p:cNvPr id="108547" name="Rectangle 3"/>
          <p:cNvSpPr>
            <a:spLocks noGrp="1" noChangeArrowheads="1"/>
          </p:cNvSpPr>
          <p:nvPr>
            <p:ph type="body" idx="1"/>
          </p:nvPr>
        </p:nvSpPr>
        <p:spPr/>
        <p:txBody>
          <a:bodyPr/>
          <a:lstStyle/>
          <a:p>
            <a:r>
              <a:rPr lang="uz-Cyrl-UZ"/>
              <a:t>Маҳсулотнинг юк сифатида ишлаб чиқариш жарараёни истеъмолчига етиб келишгача — ташиш, сақлаш ва қадоқлаш, ўраш, тамғалаш каби ишларни бажаришлик бўлган жараён </a:t>
            </a:r>
            <a:r>
              <a:rPr lang="uz-Cyrl-UZ" b="1"/>
              <a:t>товар ҳаракати</a:t>
            </a:r>
            <a:r>
              <a:rPr lang="uz-Cyrl-UZ"/>
              <a:t> дейилади. </a:t>
            </a:r>
            <a:endParaRPr lang="ru-RU"/>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uz-Cyrl-UZ" i="1"/>
              <a:t>Дилер</a:t>
            </a:r>
            <a:endParaRPr lang="ru-RU" i="1"/>
          </a:p>
        </p:txBody>
      </p:sp>
      <p:sp>
        <p:nvSpPr>
          <p:cNvPr id="110595" name="Rectangle 3"/>
          <p:cNvSpPr>
            <a:spLocks noGrp="1" noChangeArrowheads="1"/>
          </p:cNvSpPr>
          <p:nvPr>
            <p:ph type="body" idx="1"/>
          </p:nvPr>
        </p:nvSpPr>
        <p:spPr/>
        <p:txBody>
          <a:bodyPr/>
          <a:lstStyle/>
          <a:p>
            <a:pPr>
              <a:lnSpc>
                <a:spcPct val="90000"/>
              </a:lnSpc>
            </a:pPr>
            <a:r>
              <a:rPr lang="uz-Cyrl-UZ" sz="2400" i="1" dirty="0"/>
              <a:t>Дилер </a:t>
            </a:r>
            <a:r>
              <a:rPr lang="uz-Cyrl-UZ" sz="2400" dirty="0"/>
              <a:t>— мустақил кичик воситачи—тадбиркор бўлиб, олдидаги ишларини бажаради ва моддий жавобгарликка эга. </a:t>
            </a:r>
          </a:p>
          <a:p>
            <a:pPr>
              <a:lnSpc>
                <a:spcPct val="90000"/>
              </a:lnSpc>
              <a:buFontTx/>
              <a:buNone/>
            </a:pPr>
            <a:r>
              <a:rPr lang="uz-Cyrl-UZ" sz="2400" dirty="0"/>
              <a:t>  </a:t>
            </a:r>
            <a:endParaRPr lang="ru-RU" sz="2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uz-Cyrl-UZ"/>
              <a:t>«Мерчендайзинг»</a:t>
            </a:r>
            <a:endParaRPr lang="ru-RU"/>
          </a:p>
        </p:txBody>
      </p:sp>
      <p:sp>
        <p:nvSpPr>
          <p:cNvPr id="111619" name="Rectangle 3"/>
          <p:cNvSpPr>
            <a:spLocks noGrp="1" noChangeArrowheads="1"/>
          </p:cNvSpPr>
          <p:nvPr>
            <p:ph type="body" idx="1"/>
          </p:nvPr>
        </p:nvSpPr>
        <p:spPr/>
        <p:txBody>
          <a:bodyPr/>
          <a:lstStyle/>
          <a:p>
            <a:pPr>
              <a:lnSpc>
                <a:spcPct val="80000"/>
              </a:lnSpc>
            </a:pPr>
            <a:r>
              <a:rPr lang="uz-Cyrl-UZ" sz="2800" dirty="0"/>
              <a:t>Маркетинг тизимида  тўғридан-тўғри савдо    корхоналарида режалаштириб, амалга ошириладиган мустақил тадбирлар йўналиши — </a:t>
            </a:r>
            <a:r>
              <a:rPr lang="uz-Cyrl-UZ" sz="2800" b="1" dirty="0"/>
              <a:t>«Мерчендайзинг»</a:t>
            </a:r>
            <a:r>
              <a:rPr lang="uz-Cyrl-UZ" sz="2800" dirty="0"/>
              <a:t> дейилади. </a:t>
            </a:r>
            <a:endParaRPr lang="ru-RU"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r>
              <a:rPr lang="uz-Cyrl-UZ"/>
              <a:t>Мерчендайзер</a:t>
            </a:r>
            <a:endParaRPr lang="ru-RU"/>
          </a:p>
        </p:txBody>
      </p:sp>
      <p:sp>
        <p:nvSpPr>
          <p:cNvPr id="112643" name="Rectangle 3"/>
          <p:cNvSpPr>
            <a:spLocks noGrp="1" noChangeArrowheads="1"/>
          </p:cNvSpPr>
          <p:nvPr>
            <p:ph type="body" idx="1"/>
          </p:nvPr>
        </p:nvSpPr>
        <p:spPr/>
        <p:txBody>
          <a:bodyPr/>
          <a:lstStyle/>
          <a:p>
            <a:pPr>
              <a:lnSpc>
                <a:spcPct val="90000"/>
              </a:lnSpc>
            </a:pPr>
            <a:r>
              <a:rPr lang="uz-Cyrl-UZ" sz="2400" b="1" dirty="0" smtClean="0"/>
              <a:t>мерчендайзер</a:t>
            </a:r>
            <a:r>
              <a:rPr lang="uz-Cyrl-UZ" sz="2400" dirty="0" smtClean="0"/>
              <a:t> </a:t>
            </a:r>
            <a:r>
              <a:rPr lang="uz-Cyrl-UZ" sz="2400" dirty="0"/>
              <a:t>бозорни, товарни, рентабеллик масалаларини, фойда ва бошқаришни яхши </a:t>
            </a:r>
            <a:r>
              <a:rPr lang="uz-Cyrl-UZ" sz="2400" dirty="0" smtClean="0"/>
              <a:t>билган савдодаги маркетинг бўйича мутахассис.</a:t>
            </a:r>
            <a:endParaRPr lang="ru-RU" sz="2400" dirty="0"/>
          </a:p>
        </p:txBody>
      </p:sp>
    </p:spTree>
  </p:cSld>
  <p:clrMapOvr>
    <a:masterClrMapping/>
  </p:clrMapOvr>
</p:sld>
</file>

<file path=ppt/theme/theme1.xml><?xml version="1.0" encoding="utf-8"?>
<a:theme xmlns:a="http://schemas.openxmlformats.org/drawingml/2006/main" name="Вершина горы">
  <a:themeElements>
    <a:clrScheme name="Вершина горы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Вершина горы">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ершина горы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Вершина горы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Вершина горы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Вершина горы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Вершина горы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Вершина горы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Вершина горы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Вершина горы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Вершина горы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Mountain Top</Template>
  <TotalTime>887</TotalTime>
  <Words>1344</Words>
  <Application>Microsoft PowerPoint</Application>
  <PresentationFormat>Экран (4:3)</PresentationFormat>
  <Paragraphs>122</Paragraphs>
  <Slides>37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37</vt:i4>
      </vt:variant>
    </vt:vector>
  </HeadingPairs>
  <TitlesOfParts>
    <vt:vector size="38" baseType="lpstr">
      <vt:lpstr>Вершина горы</vt:lpstr>
      <vt:lpstr>Мавзу:    Глоссарий</vt:lpstr>
      <vt:lpstr>Маркетинг моҳияти</vt:lpstr>
      <vt:lpstr>Бозор</vt:lpstr>
      <vt:lpstr>«Сотувчилар бозори»</vt:lpstr>
      <vt:lpstr>Харидорлар бозори</vt:lpstr>
      <vt:lpstr>Истеъмол товарлари бозори</vt:lpstr>
      <vt:lpstr>Хизматлар бозори</vt:lpstr>
      <vt:lpstr>Ишлаб чиқариш воситалари бозорида</vt:lpstr>
      <vt:lpstr>Сармоялар (қимматбаҳо қоғозлар) бозори</vt:lpstr>
      <vt:lpstr>Таклиф</vt:lpstr>
      <vt:lpstr>Баҳо</vt:lpstr>
      <vt:lpstr>«Талаб ва таклиф қонуни»</vt:lpstr>
      <vt:lpstr>Ижтимоий маркетинг</vt:lpstr>
      <vt:lpstr>Амалий маркетинг</vt:lpstr>
      <vt:lpstr>Микро- ва макромаркетинг </vt:lpstr>
      <vt:lpstr>Ўзбекистонда тадбиркорлик. “Бизнес фонд» </vt:lpstr>
      <vt:lpstr>“Бизнес фонд»</vt:lpstr>
      <vt:lpstr>“Бизнес фонд»(давоми)</vt:lpstr>
      <vt:lpstr>Узбеқистон Республикаси Президентининг 12 март 1996 йилда «Узбекистон товар ишлаб чиқарувчилар ва тадбиркорлар палатасини ташкил этиш» фармони </vt:lpstr>
      <vt:lpstr>Тадбиркорлар палатасини вазифалари(давоми)</vt:lpstr>
      <vt:lpstr>Тадбиркорлар палатасини вазифалари(давоми)</vt:lpstr>
      <vt:lpstr>Тадбиркорлик фаолияти — кичик ва ўрта корхоналар ривожига эришишнинг жаҳон тажрибаси</vt:lpstr>
      <vt:lpstr>Тадбиркорлик фаолияти — кичик ва ўрта корхоналар ривожига эришишнинг жаҳон тажрибаси(давоми)</vt:lpstr>
      <vt:lpstr>Хозирги маркетингда</vt:lpstr>
      <vt:lpstr>Ҳозир рақобатда</vt:lpstr>
      <vt:lpstr>Бозорни сегментларга ажратиш</vt:lpstr>
      <vt:lpstr>Бозорни сегментларга ажратиш(давоми)</vt:lpstr>
      <vt:lpstr>Истеъмол товарлари бозорида  қуйидаги сегментлар мавжуд: </vt:lpstr>
      <vt:lpstr>«Консъюмеризм»</vt:lpstr>
      <vt:lpstr>Маркетингда товар сиёсати </vt:lpstr>
      <vt:lpstr>Якка тартибда фойдаланиладиган товарлар</vt:lpstr>
      <vt:lpstr>Ягона нарх стратегияси</vt:lpstr>
      <vt:lpstr>Қайишқоқ баҳолар стратегияси</vt:lpstr>
      <vt:lpstr>Товар ҳаракати</vt:lpstr>
      <vt:lpstr>Дилер</vt:lpstr>
      <vt:lpstr>«Мерчендайзинг»</vt:lpstr>
      <vt:lpstr>Мерчендайзер</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User</cp:lastModifiedBy>
  <cp:revision>17</cp:revision>
  <cp:lastPrinted>1601-01-01T00:00:00Z</cp:lastPrinted>
  <dcterms:created xsi:type="dcterms:W3CDTF">1601-01-01T00:00:00Z</dcterms:created>
  <dcterms:modified xsi:type="dcterms:W3CDTF">2017-04-28T17:00:13Z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