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06" r:id="rId2"/>
    <p:sldId id="304" r:id="rId3"/>
    <p:sldId id="305" r:id="rId4"/>
    <p:sldId id="257" r:id="rId5"/>
    <p:sldId id="258" r:id="rId6"/>
    <p:sldId id="259" r:id="rId7"/>
    <p:sldId id="267" r:id="rId8"/>
    <p:sldId id="268" r:id="rId9"/>
    <p:sldId id="269" r:id="rId10"/>
    <p:sldId id="270" r:id="rId11"/>
    <p:sldId id="271" r:id="rId12"/>
    <p:sldId id="272" r:id="rId13"/>
    <p:sldId id="273" r:id="rId14"/>
    <p:sldId id="274" r:id="rId15"/>
    <p:sldId id="275" r:id="rId16"/>
    <p:sldId id="276" r:id="rId17"/>
    <p:sldId id="277" r:id="rId18"/>
    <p:sldId id="278" r:id="rId19"/>
    <p:sldId id="279" r:id="rId20"/>
    <p:sldId id="280" r:id="rId21"/>
    <p:sldId id="281" r:id="rId22"/>
    <p:sldId id="282" r:id="rId23"/>
    <p:sldId id="283" r:id="rId24"/>
    <p:sldId id="284" r:id="rId25"/>
    <p:sldId id="285" r:id="rId26"/>
    <p:sldId id="286" r:id="rId27"/>
    <p:sldId id="287" r:id="rId28"/>
    <p:sldId id="288" r:id="rId29"/>
    <p:sldId id="289" r:id="rId30"/>
    <p:sldId id="290" r:id="rId31"/>
    <p:sldId id="291" r:id="rId32"/>
    <p:sldId id="292" r:id="rId33"/>
    <p:sldId id="293" r:id="rId34"/>
    <p:sldId id="294" r:id="rId35"/>
    <p:sldId id="295" r:id="rId36"/>
    <p:sldId id="296" r:id="rId37"/>
    <p:sldId id="297" r:id="rId38"/>
    <p:sldId id="298" r:id="rId39"/>
    <p:sldId id="299" r:id="rId40"/>
    <p:sldId id="300" r:id="rId41"/>
    <p:sldId id="301" r:id="rId42"/>
    <p:sldId id="302" r:id="rId43"/>
    <p:sldId id="303" r:id="rId4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2" d="100"/>
          <a:sy n="82" d="100"/>
        </p:scale>
        <p:origin x="-112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оугольник с двумя скругленными противолежащими углами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Заголовок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10" name="Дата 9"/>
          <p:cNvSpPr>
            <a:spLocks noGrp="1"/>
          </p:cNvSpPr>
          <p:nvPr>
            <p:ph type="dt" sz="half" idx="10"/>
          </p:nvPr>
        </p:nvSpPr>
        <p:spPr>
          <a:xfrm>
            <a:off x="5562600" y="6509004"/>
            <a:ext cx="3002280" cy="274320"/>
          </a:xfrm>
        </p:spPr>
        <p:txBody>
          <a:bodyPr vert="horz" rtlCol="0"/>
          <a:lstStyle>
            <a:extLst/>
          </a:lstStyle>
          <a:p>
            <a:fld id="{0FF221B9-1D80-4A8F-856E-86E6D3D1B62C}" type="datetimeFigureOut">
              <a:rPr lang="ru-RU" smtClean="0"/>
              <a:pPr/>
              <a:t>28.04.2017</a:t>
            </a:fld>
            <a:endParaRPr lang="ru-RU"/>
          </a:p>
        </p:txBody>
      </p:sp>
      <p:sp>
        <p:nvSpPr>
          <p:cNvPr id="11" name="Номер слайда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E360E33E-C8D3-40C4-B4BF-4AE99984E6CD}" type="slidenum">
              <a:rPr lang="ru-RU" smtClean="0"/>
              <a:pPr/>
              <a:t>‹#›</a:t>
            </a:fld>
            <a:endParaRPr lang="ru-RU"/>
          </a:p>
        </p:txBody>
      </p:sp>
      <p:sp>
        <p:nvSpPr>
          <p:cNvPr id="12" name="Нижний колонтитул 11"/>
          <p:cNvSpPr>
            <a:spLocks noGrp="1"/>
          </p:cNvSpPr>
          <p:nvPr>
            <p:ph type="ftr" sz="quarter" idx="12"/>
          </p:nvPr>
        </p:nvSpPr>
        <p:spPr>
          <a:xfrm>
            <a:off x="1600200" y="6509004"/>
            <a:ext cx="3907464" cy="274320"/>
          </a:xfrm>
        </p:spPr>
        <p:txBody>
          <a:bodyPr vert="horz" rtlCol="0"/>
          <a:lstStyle>
            <a:extLst/>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7" name="Прямоугольник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0FF221B9-1D80-4A8F-856E-86E6D3D1B62C}" type="datetimeFigureOut">
              <a:rPr lang="ru-RU" smtClean="0"/>
              <a:pPr/>
              <a:t>28.04.2017</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E360E33E-C8D3-40C4-B4BF-4AE99984E6CD}"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7" name="Прямоугольник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8" name="Дата 7"/>
          <p:cNvSpPr>
            <a:spLocks noGrp="1"/>
          </p:cNvSpPr>
          <p:nvPr>
            <p:ph type="dt" sz="half" idx="10"/>
          </p:nvPr>
        </p:nvSpPr>
        <p:spPr>
          <a:xfrm>
            <a:off x="5562600" y="6513670"/>
            <a:ext cx="3002280" cy="274320"/>
          </a:xfrm>
        </p:spPr>
        <p:txBody>
          <a:bodyPr vert="horz" rtlCol="0"/>
          <a:lstStyle>
            <a:extLst/>
          </a:lstStyle>
          <a:p>
            <a:fld id="{0FF221B9-1D80-4A8F-856E-86E6D3D1B62C}" type="datetimeFigureOut">
              <a:rPr lang="ru-RU" smtClean="0"/>
              <a:pPr/>
              <a:t>28.04.2017</a:t>
            </a:fld>
            <a:endParaRPr lang="ru-RU"/>
          </a:p>
        </p:txBody>
      </p:sp>
      <p:sp>
        <p:nvSpPr>
          <p:cNvPr id="9" name="Номер слайда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E360E33E-C8D3-40C4-B4BF-4AE99984E6CD}" type="slidenum">
              <a:rPr lang="ru-RU" smtClean="0"/>
              <a:pPr/>
              <a:t>‹#›</a:t>
            </a:fld>
            <a:endParaRPr lang="ru-RU"/>
          </a:p>
        </p:txBody>
      </p:sp>
      <p:sp>
        <p:nvSpPr>
          <p:cNvPr id="10" name="Нижний колонтитул 9"/>
          <p:cNvSpPr>
            <a:spLocks noGrp="1"/>
          </p:cNvSpPr>
          <p:nvPr>
            <p:ph type="ftr" sz="quarter" idx="12"/>
          </p:nvPr>
        </p:nvSpPr>
        <p:spPr>
          <a:xfrm>
            <a:off x="1600200" y="6513670"/>
            <a:ext cx="3907464" cy="274320"/>
          </a:xfrm>
        </p:spPr>
        <p:txBody>
          <a:bodyPr vert="horz" rtlCol="0"/>
          <a:lstStyle>
            <a:extLst/>
          </a:lstStyle>
          <a:p>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0FF221B9-1D80-4A8F-856E-86E6D3D1B62C}" type="datetimeFigureOut">
              <a:rPr lang="ru-RU" smtClean="0"/>
              <a:pPr/>
              <a:t>28.04.2017</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a:xfrm>
            <a:off x="8641080" y="6514568"/>
            <a:ext cx="464288" cy="274320"/>
          </a:xfrm>
        </p:spPr>
        <p:txBody>
          <a:bodyPr/>
          <a:lstStyle>
            <a:extLst/>
          </a:lstStyle>
          <a:p>
            <a:fld id="{E360E33E-C8D3-40C4-B4BF-4AE99984E6CD}" type="slidenum">
              <a:rPr lang="ru-RU" smtClean="0"/>
              <a:pPr/>
              <a:t>‹#›</a:t>
            </a:fld>
            <a:endParaRPr lang="ru-RU"/>
          </a:p>
        </p:txBody>
      </p:sp>
      <p:sp>
        <p:nvSpPr>
          <p:cNvPr id="10" name="Прямоугольник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Прямоугольник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Прямоугольник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Заголовок 1"/>
          <p:cNvSpPr>
            <a:spLocks noGrp="1"/>
          </p:cNvSpPr>
          <p:nvPr>
            <p:ph type="title"/>
          </p:nvPr>
        </p:nvSpPr>
        <p:spPr>
          <a:xfrm>
            <a:off x="457200" y="251948"/>
            <a:ext cx="8229600"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0FF221B9-1D80-4A8F-856E-86E6D3D1B62C}" type="datetimeFigureOut">
              <a:rPr lang="ru-RU" smtClean="0"/>
              <a:pPr/>
              <a:t>28.04.2017</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a:xfrm>
            <a:off x="8641080" y="6514568"/>
            <a:ext cx="464288" cy="274320"/>
          </a:xfrm>
        </p:spPr>
        <p:txBody>
          <a:bodyPr/>
          <a:lstStyle>
            <a:extLst/>
          </a:lstStyle>
          <a:p>
            <a:fld id="{E360E33E-C8D3-40C4-B4BF-4AE99984E6CD}"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53218"/>
            <a:ext cx="8229600"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0FF221B9-1D80-4A8F-856E-86E6D3D1B62C}" type="datetimeFigureOut">
              <a:rPr lang="ru-RU" smtClean="0"/>
              <a:pPr/>
              <a:t>28.04.2017</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E360E33E-C8D3-40C4-B4BF-4AE99984E6CD}" type="slidenum">
              <a:rPr lang="ru-RU" smtClean="0"/>
              <a:pPr/>
              <a:t>‹#›</a:t>
            </a:fld>
            <a:endParaRPr lang="ru-RU"/>
          </a:p>
        </p:txBody>
      </p:sp>
      <p:sp>
        <p:nvSpPr>
          <p:cNvPr id="7" name="Прямоугольник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fld id="{0FF221B9-1D80-4A8F-856E-86E6D3D1B62C}" type="datetimeFigureOut">
              <a:rPr lang="ru-RU" smtClean="0"/>
              <a:pPr/>
              <a:t>28.04.2017</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E360E33E-C8D3-40C4-B4BF-4AE99984E6CD}"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2"/>
      </p:bgRef>
    </p:bg>
    <p:spTree>
      <p:nvGrpSpPr>
        <p:cNvPr id="1" name=""/>
        <p:cNvGrpSpPr/>
        <p:nvPr/>
      </p:nvGrpSpPr>
      <p:grpSpPr>
        <a:xfrm>
          <a:off x="0" y="0"/>
          <a:ext cx="0" cy="0"/>
          <a:chOff x="0" y="0"/>
          <a:chExt cx="0" cy="0"/>
        </a:xfrm>
      </p:grpSpPr>
      <p:sp>
        <p:nvSpPr>
          <p:cNvPr id="8" name="Прямоугольник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4963136" y="304800"/>
            <a:ext cx="3931920" cy="762000"/>
          </a:xfrm>
        </p:spPr>
        <p:txBody>
          <a:bodyPr anchor="b"/>
          <a:lstStyle>
            <a:lvl1pPr marL="0" algn="r">
              <a:buNone/>
              <a:defRPr sz="2000" b="1"/>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9" name="Дата 8"/>
          <p:cNvSpPr>
            <a:spLocks noGrp="1"/>
          </p:cNvSpPr>
          <p:nvPr>
            <p:ph type="dt" sz="half" idx="10"/>
          </p:nvPr>
        </p:nvSpPr>
        <p:spPr>
          <a:xfrm>
            <a:off x="5562600" y="6513670"/>
            <a:ext cx="3002280" cy="274320"/>
          </a:xfrm>
        </p:spPr>
        <p:txBody>
          <a:bodyPr vert="horz" rtlCol="0"/>
          <a:lstStyle>
            <a:extLst/>
          </a:lstStyle>
          <a:p>
            <a:fld id="{0FF221B9-1D80-4A8F-856E-86E6D3D1B62C}" type="datetimeFigureOut">
              <a:rPr lang="ru-RU" smtClean="0"/>
              <a:pPr/>
              <a:t>28.04.2017</a:t>
            </a:fld>
            <a:endParaRPr lang="ru-RU"/>
          </a:p>
        </p:txBody>
      </p:sp>
      <p:sp>
        <p:nvSpPr>
          <p:cNvPr id="10" name="Номер слайда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E360E33E-C8D3-40C4-B4BF-4AE99984E6CD}" type="slidenum">
              <a:rPr lang="ru-RU" smtClean="0"/>
              <a:pPr/>
              <a:t>‹#›</a:t>
            </a:fld>
            <a:endParaRPr lang="ru-RU"/>
          </a:p>
        </p:txBody>
      </p:sp>
      <p:sp>
        <p:nvSpPr>
          <p:cNvPr id="11" name="Нижний колонтитул 10"/>
          <p:cNvSpPr>
            <a:spLocks noGrp="1"/>
          </p:cNvSpPr>
          <p:nvPr>
            <p:ph type="ftr" sz="quarter" idx="12"/>
          </p:nvPr>
        </p:nvSpPr>
        <p:spPr>
          <a:xfrm>
            <a:off x="1600200" y="6513670"/>
            <a:ext cx="3907464" cy="274320"/>
          </a:xfrm>
        </p:spPr>
        <p:txBody>
          <a:bodyPr vert="horz" rtlCol="0"/>
          <a:lstStyle>
            <a:extLst/>
          </a:lstStyle>
          <a:p>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0443" y="4724400"/>
            <a:ext cx="5486400" cy="664536"/>
          </a:xfrm>
        </p:spPr>
        <p:txBody>
          <a:bodyPr anchor="b"/>
          <a:lstStyle>
            <a:lvl1pPr marL="0" algn="r">
              <a:buNone/>
              <a:defRPr sz="2000" b="1"/>
            </a:lvl1pPr>
            <a:extLst/>
          </a:lstStyle>
          <a:p>
            <a:r>
              <a:rPr kumimoji="0" lang="ru-RU" smtClean="0"/>
              <a:t>Образец заголовка</a:t>
            </a:r>
            <a:endParaRPr kumimoji="0" lang="en-US"/>
          </a:p>
        </p:txBody>
      </p:sp>
      <p:sp>
        <p:nvSpPr>
          <p:cNvPr id="4" name="Текст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13" name="Рисунок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ru-RU"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8" name="Дата 7"/>
          <p:cNvSpPr>
            <a:spLocks noGrp="1"/>
          </p:cNvSpPr>
          <p:nvPr>
            <p:ph type="dt" sz="half" idx="10"/>
          </p:nvPr>
        </p:nvSpPr>
        <p:spPr>
          <a:xfrm>
            <a:off x="5562600" y="6509004"/>
            <a:ext cx="3002280" cy="274320"/>
          </a:xfrm>
        </p:spPr>
        <p:txBody>
          <a:bodyPr vert="horz" rtlCol="0"/>
          <a:lstStyle>
            <a:extLst/>
          </a:lstStyle>
          <a:p>
            <a:fld id="{0FF221B9-1D80-4A8F-856E-86E6D3D1B62C}" type="datetimeFigureOut">
              <a:rPr lang="ru-RU" smtClean="0"/>
              <a:pPr/>
              <a:t>28.04.2017</a:t>
            </a:fld>
            <a:endParaRPr lang="ru-RU"/>
          </a:p>
        </p:txBody>
      </p:sp>
      <p:sp>
        <p:nvSpPr>
          <p:cNvPr id="9" name="Номер слайда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E360E33E-C8D3-40C4-B4BF-4AE99984E6CD}" type="slidenum">
              <a:rPr lang="ru-RU" smtClean="0"/>
              <a:pPr/>
              <a:t>‹#›</a:t>
            </a:fld>
            <a:endParaRPr lang="ru-RU"/>
          </a:p>
        </p:txBody>
      </p:sp>
      <p:sp>
        <p:nvSpPr>
          <p:cNvPr id="10" name="Нижний колонтитул 9"/>
          <p:cNvSpPr>
            <a:spLocks noGrp="1"/>
          </p:cNvSpPr>
          <p:nvPr>
            <p:ph type="ftr" sz="quarter" idx="12"/>
          </p:nvPr>
        </p:nvSpPr>
        <p:spPr>
          <a:xfrm>
            <a:off x="1600200" y="6509004"/>
            <a:ext cx="3907464" cy="274320"/>
          </a:xfrm>
        </p:spPr>
        <p:txBody>
          <a:bodyPr vert="horz" rtlCol="0"/>
          <a:lstStyle>
            <a:extLst/>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0FF221B9-1D80-4A8F-856E-86E6D3D1B62C}" type="datetimeFigureOut">
              <a:rPr lang="ru-RU" smtClean="0"/>
              <a:pPr/>
              <a:t>28.04.2017</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E360E33E-C8D3-40C4-B4BF-4AE99984E6CD}"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lvl1pPr algn="l">
              <a:defRPr/>
            </a:lvl1pPr>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0FF221B9-1D80-4A8F-856E-86E6D3D1B62C}" type="datetimeFigureOut">
              <a:rPr lang="ru-RU" smtClean="0"/>
              <a:pPr/>
              <a:t>28.04.2017</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E360E33E-C8D3-40C4-B4BF-4AE99984E6CD}"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оугольник с двумя скругленными противолежащими углами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Нижний колонтитул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ru-RU"/>
          </a:p>
        </p:txBody>
      </p:sp>
      <p:sp>
        <p:nvSpPr>
          <p:cNvPr id="14" name="Дата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0FF221B9-1D80-4A8F-856E-86E6D3D1B62C}" type="datetimeFigureOut">
              <a:rPr lang="ru-RU" smtClean="0"/>
              <a:pPr/>
              <a:t>28.04.2017</a:t>
            </a:fld>
            <a:endParaRPr lang="ru-RU"/>
          </a:p>
        </p:txBody>
      </p:sp>
      <p:sp>
        <p:nvSpPr>
          <p:cNvPr id="23" name="Номер слайда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E360E33E-C8D3-40C4-B4BF-4AE99984E6CD}" type="slidenum">
              <a:rPr lang="ru-RU" smtClean="0"/>
              <a:pPr/>
              <a:t>‹#›</a:t>
            </a:fld>
            <a:endParaRPr lang="ru-RU"/>
          </a:p>
        </p:txBody>
      </p:sp>
      <p:sp>
        <p:nvSpPr>
          <p:cNvPr id="22" name="Заголовок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057308" y="3000372"/>
            <a:ext cx="8229600" cy="1071570"/>
          </a:xfrm>
        </p:spPr>
        <p:txBody>
          <a:bodyPr>
            <a:normAutofit/>
          </a:bodyPr>
          <a:lstStyle/>
          <a:p>
            <a:r>
              <a:rPr lang="ru-RU" sz="3000" dirty="0" err="1" smtClean="0">
                <a:latin typeface="Times New Roman" pitchFamily="18" charset="0"/>
                <a:cs typeface="Times New Roman" pitchFamily="18" charset="0"/>
              </a:rPr>
              <a:t>Мавзу</a:t>
            </a:r>
            <a:r>
              <a:rPr lang="ru-RU" sz="3000" dirty="0" smtClean="0">
                <a:latin typeface="Times New Roman" pitchFamily="18" charset="0"/>
                <a:cs typeface="Times New Roman" pitchFamily="18" charset="0"/>
              </a:rPr>
              <a:t>: 		</a:t>
            </a:r>
            <a:r>
              <a:rPr lang="uz-Cyrl-UZ" sz="3000" dirty="0" smtClean="0">
                <a:latin typeface="Times New Roman" pitchFamily="18" charset="0"/>
                <a:cs typeface="Times New Roman" pitchFamily="18" charset="0"/>
              </a:rPr>
              <a:t>Илмий ва амалий тадқиқотлар </a:t>
            </a:r>
            <a:endParaRPr lang="ru-RU" sz="3000"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2428860" y="5500702"/>
            <a:ext cx="6560234" cy="857256"/>
          </a:xfrm>
        </p:spPr>
        <p:txBody>
          <a:bodyPr/>
          <a:lstStyle/>
          <a:p>
            <a:r>
              <a:rPr lang="uz-Cyrl-UZ" dirty="0" smtClean="0">
                <a:latin typeface="Times New Roman" pitchFamily="18" charset="0"/>
                <a:cs typeface="Times New Roman" pitchFamily="18" charset="0"/>
              </a:rPr>
              <a:t>Ма</a:t>
            </a:r>
            <a:r>
              <a:rPr lang="ru-RU" dirty="0" err="1" smtClean="0">
                <a:latin typeface="Times New Roman" pitchFamily="18" charset="0"/>
                <a:cs typeface="Times New Roman" pitchFamily="18" charset="0"/>
              </a:rPr>
              <a:t>ь</a:t>
            </a:r>
            <a:r>
              <a:rPr lang="uz-Cyrl-UZ" dirty="0" smtClean="0">
                <a:latin typeface="Times New Roman" pitchFamily="18" charset="0"/>
                <a:cs typeface="Times New Roman" pitchFamily="18" charset="0"/>
              </a:rPr>
              <a:t>рузачи</a:t>
            </a:r>
            <a:r>
              <a:rPr lang="uz-Cyrl-UZ" dirty="0" smtClean="0">
                <a:latin typeface="Times New Roman" pitchFamily="18" charset="0"/>
                <a:cs typeface="Times New Roman" pitchFamily="18" charset="0"/>
              </a:rPr>
              <a:t>: 	А.А. Абдуфаттаев</a:t>
            </a:r>
            <a:endParaRPr lang="ru-RU" dirty="0">
              <a:latin typeface="Times New Roman" pitchFamily="18" charset="0"/>
              <a:cs typeface="Times New Roman" pitchFamily="18" charset="0"/>
            </a:endParaRPr>
          </a:p>
        </p:txBody>
      </p:sp>
      <p:sp>
        <p:nvSpPr>
          <p:cNvPr id="4" name="Подзаголовок 2"/>
          <p:cNvSpPr txBox="1">
            <a:spLocks/>
          </p:cNvSpPr>
          <p:nvPr/>
        </p:nvSpPr>
        <p:spPr>
          <a:xfrm>
            <a:off x="1071538" y="500042"/>
            <a:ext cx="6560234" cy="1752600"/>
          </a:xfrm>
          <a:prstGeom prst="rect">
            <a:avLst/>
          </a:prstGeom>
        </p:spPr>
        <p:txBody>
          <a:bodyPr lIns="45720" rIns="246888">
            <a:normAutofit/>
          </a:bodyPr>
          <a:lstStyle/>
          <a:p>
            <a:pPr marL="0" marR="0" lvl="0" indent="0" algn="ctr" defTabSz="914400" rtl="0" eaLnBrk="1" fontAlgn="auto" latinLnBrk="0" hangingPunct="1">
              <a:lnSpc>
                <a:spcPct val="100000"/>
              </a:lnSpc>
              <a:spcBef>
                <a:spcPts val="0"/>
              </a:spcBef>
              <a:spcAft>
                <a:spcPts val="0"/>
              </a:spcAft>
              <a:buClr>
                <a:schemeClr val="accent1"/>
              </a:buClr>
              <a:buSzPct val="70000"/>
              <a:buFont typeface="Wingdings 2"/>
              <a:buNone/>
              <a:tabLst/>
              <a:defRPr/>
            </a:pPr>
            <a:r>
              <a:rPr kumimoji="0" lang="uz-Cyrl-UZ" sz="3200" b="0" i="0" u="none" strike="noStrike" kern="1200" cap="none" spc="0" normalizeH="0" baseline="0" noProof="0" dirty="0" smtClean="0">
                <a:ln>
                  <a:noFill/>
                </a:ln>
                <a:solidFill>
                  <a:schemeClr val="tx1"/>
                </a:solidFill>
                <a:effectLst/>
                <a:uLnTx/>
                <a:uFillTx/>
                <a:latin typeface="+mn-lt"/>
                <a:ea typeface="+mn-ea"/>
                <a:cs typeface="+mn-cs"/>
              </a:rPr>
              <a:t>АНДИЖОН ДАВЛАТ ТИББИЁТ ИНСТИТУТИ</a:t>
            </a:r>
            <a:endParaRPr kumimoji="0" lang="ru-RU" sz="32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Подзаголовок 2"/>
          <p:cNvSpPr txBox="1">
            <a:spLocks/>
          </p:cNvSpPr>
          <p:nvPr/>
        </p:nvSpPr>
        <p:spPr>
          <a:xfrm>
            <a:off x="1428728" y="1857364"/>
            <a:ext cx="6560234" cy="1752600"/>
          </a:xfrm>
          <a:prstGeom prst="rect">
            <a:avLst/>
          </a:prstGeom>
        </p:spPr>
        <p:txBody>
          <a:bodyPr lIns="45720" rIns="246888">
            <a:normAutofit/>
          </a:bodyPr>
          <a:lstStyle/>
          <a:p>
            <a:pPr marL="0" marR="0" lvl="0" indent="0" algn="r" defTabSz="914400" rtl="0" eaLnBrk="1" fontAlgn="auto" latinLnBrk="0" hangingPunct="1">
              <a:lnSpc>
                <a:spcPct val="100000"/>
              </a:lnSpc>
              <a:spcBef>
                <a:spcPts val="0"/>
              </a:spcBef>
              <a:spcAft>
                <a:spcPts val="0"/>
              </a:spcAft>
              <a:buClr>
                <a:schemeClr val="accent1"/>
              </a:buClr>
              <a:buSzPct val="70000"/>
              <a:buFont typeface="Wingdings 2"/>
              <a:buNone/>
              <a:tabLst/>
              <a:defRPr/>
            </a:pPr>
            <a:r>
              <a:rPr kumimoji="0" lang="uz-Cyrl-UZ" sz="3200" b="0" i="0" u="none" strike="noStrike" kern="1200" cap="none" spc="0" normalizeH="0" baseline="0" noProof="0" dirty="0" smtClean="0">
                <a:ln>
                  <a:noFill/>
                </a:ln>
                <a:solidFill>
                  <a:schemeClr val="tx1"/>
                </a:solidFill>
                <a:effectLst/>
                <a:uLnTx/>
                <a:uFillTx/>
                <a:latin typeface="+mn-lt"/>
                <a:ea typeface="+mn-ea"/>
                <a:cs typeface="+mn-cs"/>
              </a:rPr>
              <a:t>Кафедра:  Жамоат</a:t>
            </a:r>
            <a:r>
              <a:rPr kumimoji="0" lang="uz-Cyrl-UZ" sz="3200" b="0" i="0" u="none" strike="noStrike" kern="1200" cap="none" spc="0" normalizeH="0" noProof="0" dirty="0" smtClean="0">
                <a:ln>
                  <a:noFill/>
                </a:ln>
                <a:solidFill>
                  <a:schemeClr val="tx1"/>
                </a:solidFill>
                <a:effectLst/>
                <a:uLnTx/>
                <a:uFillTx/>
                <a:latin typeface="+mn-lt"/>
                <a:ea typeface="+mn-ea"/>
                <a:cs typeface="+mn-cs"/>
              </a:rPr>
              <a:t> саломатлиги</a:t>
            </a:r>
            <a:endParaRPr kumimoji="0" lang="ru-RU" sz="3200" b="0" i="0" u="none" strike="noStrike" kern="1200" cap="none" spc="0" normalizeH="0" baseline="0" noProof="0" dirty="0">
              <a:ln>
                <a:noFill/>
              </a:ln>
              <a:solidFill>
                <a:schemeClr val="tx1"/>
              </a:solidFill>
              <a:effectLst/>
              <a:uLnTx/>
              <a:uFillTx/>
              <a:latin typeface="+mn-lt"/>
              <a:ea typeface="+mn-ea"/>
              <a:cs typeface="+mn-cs"/>
            </a:endParaRPr>
          </a:p>
        </p:txBody>
      </p:sp>
      <p:pic>
        <p:nvPicPr>
          <p:cNvPr id="1026" name="Picture 2"/>
          <p:cNvPicPr>
            <a:picLocks noChangeAspect="1" noChangeArrowheads="1"/>
          </p:cNvPicPr>
          <p:nvPr/>
        </p:nvPicPr>
        <p:blipFill>
          <a:blip r:embed="rId2"/>
          <a:srcRect/>
          <a:stretch>
            <a:fillRect/>
          </a:stretch>
        </p:blipFill>
        <p:spPr bwMode="auto">
          <a:xfrm>
            <a:off x="785786" y="4357694"/>
            <a:ext cx="1587530" cy="206041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normAutofit fontScale="90000"/>
          </a:bodyPr>
          <a:lstStyle/>
          <a:p>
            <a:r>
              <a:rPr lang="uz-Cyrl-UZ" sz="4000" b="1"/>
              <a:t>Маркетинг тадқиқотлари</a:t>
            </a:r>
            <a:r>
              <a:rPr lang="uz-Cyrl-UZ" sz="4000"/>
              <a:t/>
            </a:r>
            <a:br>
              <a:rPr lang="uz-Cyrl-UZ" sz="4000"/>
            </a:br>
            <a:endParaRPr lang="ru-RU" sz="4000"/>
          </a:p>
        </p:txBody>
      </p:sp>
      <p:sp>
        <p:nvSpPr>
          <p:cNvPr id="75779" name="Rectangle 3"/>
          <p:cNvSpPr>
            <a:spLocks noGrp="1" noChangeArrowheads="1"/>
          </p:cNvSpPr>
          <p:nvPr>
            <p:ph idx="1"/>
          </p:nvPr>
        </p:nvSpPr>
        <p:spPr/>
        <p:txBody>
          <a:bodyPr/>
          <a:lstStyle/>
          <a:p>
            <a:pPr>
              <a:lnSpc>
                <a:spcPct val="90000"/>
              </a:lnSpc>
            </a:pPr>
            <a:endParaRPr lang="ru-RU" sz="2800"/>
          </a:p>
          <a:p>
            <a:pPr>
              <a:lnSpc>
                <a:spcPct val="90000"/>
              </a:lnSpc>
              <a:buFontTx/>
              <a:buNone/>
            </a:pPr>
            <a:r>
              <a:rPr lang="en-US" sz="2800"/>
              <a:t>   </a:t>
            </a:r>
            <a:r>
              <a:rPr lang="uz-Cyrl-UZ" sz="2800"/>
              <a:t>Замонавий маркетинг фаолиятини шакллантириш ва унинг стратегия ҳамда тактикасини белгилашнинг асоси </a:t>
            </a:r>
            <a:r>
              <a:rPr lang="uz-Cyrl-UZ" sz="2800" b="1"/>
              <a:t>маркетинг тадқиқотлари</a:t>
            </a:r>
            <a:r>
              <a:rPr lang="uz-Cyrl-UZ" sz="2800"/>
              <a:t> ҳисобланади. </a:t>
            </a:r>
            <a:endParaRPr lang="en-US" sz="2800"/>
          </a:p>
          <a:p>
            <a:pPr>
              <a:lnSpc>
                <a:spcPct val="90000"/>
              </a:lnSpc>
              <a:buFontTx/>
              <a:buNone/>
            </a:pPr>
            <a:r>
              <a:rPr lang="en-US" sz="2800"/>
              <a:t>   </a:t>
            </a:r>
            <a:r>
              <a:rPr lang="uz-Cyrl-UZ" sz="2800" b="1"/>
              <a:t>Маркетинг тадқиқотларининг</a:t>
            </a:r>
            <a:r>
              <a:rPr lang="uz-Cyrl-UZ" sz="2800"/>
              <a:t> мақсади ва мазмуни доимо ва системали равишда ахборотлар тўплаш, уларни таҳлил қилиш ва натижаларидан корхонани бошқариш жараёнида фойдаланиш ташкил этилади.</a:t>
            </a:r>
            <a:endParaRPr lang="ru-RU" sz="28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p:txBody>
          <a:bodyPr/>
          <a:lstStyle/>
          <a:p>
            <a:r>
              <a:rPr lang="uz-Cyrl-UZ" sz="2800" b="1"/>
              <a:t>Маркетинг тадқиқотлари</a:t>
            </a:r>
            <a:r>
              <a:rPr lang="uz-Cyrl-UZ" sz="2800"/>
              <a:t/>
            </a:r>
            <a:br>
              <a:rPr lang="uz-Cyrl-UZ" sz="2800"/>
            </a:br>
            <a:r>
              <a:rPr lang="uz-Cyrl-UZ" sz="2800"/>
              <a:t>(давоми)</a:t>
            </a:r>
            <a:endParaRPr lang="ru-RU" sz="2800"/>
          </a:p>
        </p:txBody>
      </p:sp>
      <p:sp>
        <p:nvSpPr>
          <p:cNvPr id="78851" name="Rectangle 3"/>
          <p:cNvSpPr>
            <a:spLocks noGrp="1" noChangeArrowheads="1"/>
          </p:cNvSpPr>
          <p:nvPr>
            <p:ph idx="1"/>
          </p:nvPr>
        </p:nvSpPr>
        <p:spPr/>
        <p:txBody>
          <a:bodyPr/>
          <a:lstStyle/>
          <a:p>
            <a:pPr>
              <a:lnSpc>
                <a:spcPct val="80000"/>
              </a:lnSpc>
            </a:pPr>
            <a:r>
              <a:rPr lang="uz-Cyrl-UZ" sz="2000"/>
              <a:t>Кейинги 10—15 йилда маркетинг тадқиқотлари замонавий бизнеснинг катта-мустақил соҳасига айланиб кетди. Маълумотларга кўра 50 %дан кўп америкалик, 86 % европалик ва 60% Япония бизнесменлари, фирма ва компаниялари маркетинг тадқиқотларини ўз кучлари билан олиб борадилар. Қолганлари эса махсус тадқиқот муассасаларига мурожаат қилишади. Ҳозир маркетинг тадқиқотлари билан жуда кўп илмий-текшириш бюролари, фирмалари, агентликлари, университетлари, давлат муассасалари шуғулланишмоқда. Масалан, Ғарбий Германияда 120 дан кўпроқ 3 минг кишилик илмий ходимлари бўлган ташкилотлар маркетинг тадқиқоти олиб бормоқда. Францияда бундай муассасалар 100, Англияда 200, АҚШ да 800 дан кўпроқ бўлиб, бир йилда 1 миллиард доллар атрофида маблағ айлантиради.</a:t>
            </a:r>
            <a:endParaRPr lang="ru-RU" sz="20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uz-Cyrl-UZ" sz="4000" b="1" i="1" dirty="0" smtClean="0">
                <a:latin typeface="Times New Roman" pitchFamily="18" charset="0"/>
                <a:cs typeface="Times New Roman" pitchFamily="18" charset="0"/>
              </a:rPr>
              <a:t>Маркетинг тадкикотчилари куйидаги вазифаларни ечишади:</a:t>
            </a:r>
            <a:endParaRPr lang="ru-RU" sz="4000" b="1"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a:bodyPr>
          <a:lstStyle/>
          <a:p>
            <a:pPr lvl="0"/>
            <a:r>
              <a:rPr lang="uz-Cyrl-UZ" dirty="0" smtClean="0"/>
              <a:t>бозорнинг тавсифини урганиш;</a:t>
            </a:r>
            <a:endParaRPr lang="ru-RU" dirty="0" smtClean="0"/>
          </a:p>
          <a:p>
            <a:pPr lvl="0"/>
            <a:r>
              <a:rPr lang="uz-Cyrl-UZ" dirty="0" smtClean="0"/>
              <a:t>бозорнинг потенциаль имкониятларни улчаш;</a:t>
            </a:r>
            <a:endParaRPr lang="ru-RU" dirty="0" smtClean="0"/>
          </a:p>
          <a:p>
            <a:pPr lvl="0"/>
            <a:r>
              <a:rPr lang="uz-Cyrl-UZ" dirty="0" smtClean="0"/>
              <a:t>бозордаги фирмалар улушларининг таксимланишини;</a:t>
            </a:r>
            <a:endParaRPr lang="ru-RU" dirty="0" smtClean="0"/>
          </a:p>
          <a:p>
            <a:pPr lvl="0"/>
            <a:r>
              <a:rPr lang="uz-Cyrl-UZ" dirty="0" smtClean="0"/>
              <a:t>фаол ишчан</a:t>
            </a:r>
            <a:r>
              <a:rPr lang="ru-RU" dirty="0" smtClean="0"/>
              <a:t>лик </a:t>
            </a:r>
            <a:r>
              <a:rPr lang="ru-RU" dirty="0" err="1" smtClean="0"/>
              <a:t>тенденциясини</a:t>
            </a:r>
            <a:r>
              <a:rPr lang="ru-RU" dirty="0" smtClean="0"/>
              <a:t> </a:t>
            </a:r>
            <a:r>
              <a:rPr lang="ru-RU" dirty="0" err="1" smtClean="0"/>
              <a:t>урганиш</a:t>
            </a:r>
            <a:r>
              <a:rPr lang="ru-RU" dirty="0" smtClean="0"/>
              <a:t>;</a:t>
            </a:r>
          </a:p>
          <a:p>
            <a:pPr lvl="0"/>
            <a:r>
              <a:rPr lang="ru-RU" dirty="0" smtClean="0"/>
              <a:t>киска </a:t>
            </a:r>
            <a:r>
              <a:rPr lang="ru-RU" dirty="0" err="1" smtClean="0"/>
              <a:t>муддатли</a:t>
            </a:r>
            <a:r>
              <a:rPr lang="ru-RU" dirty="0" smtClean="0"/>
              <a:t> </a:t>
            </a:r>
            <a:r>
              <a:rPr lang="ru-RU" dirty="0" err="1" smtClean="0"/>
              <a:t>истикболни</a:t>
            </a:r>
            <a:r>
              <a:rPr lang="ru-RU" dirty="0" smtClean="0"/>
              <a:t> </a:t>
            </a:r>
            <a:r>
              <a:rPr lang="ru-RU" dirty="0" err="1" smtClean="0"/>
              <a:t>белгилаш</a:t>
            </a:r>
            <a:r>
              <a:rPr lang="ru-RU" dirty="0" smtClean="0"/>
              <a:t>;</a:t>
            </a:r>
          </a:p>
          <a:p>
            <a:pPr lvl="0"/>
            <a:r>
              <a:rPr lang="ru-RU" dirty="0" smtClean="0"/>
              <a:t>узок </a:t>
            </a:r>
            <a:r>
              <a:rPr lang="ru-RU" dirty="0" err="1" smtClean="0"/>
              <a:t>муддатли</a:t>
            </a:r>
            <a:r>
              <a:rPr lang="ru-RU" dirty="0" smtClean="0"/>
              <a:t> </a:t>
            </a:r>
            <a:r>
              <a:rPr lang="ru-RU" dirty="0" err="1" smtClean="0"/>
              <a:t>истикболни</a:t>
            </a:r>
            <a:r>
              <a:rPr lang="ru-RU" dirty="0" smtClean="0"/>
              <a:t> </a:t>
            </a:r>
            <a:r>
              <a:rPr lang="ru-RU" dirty="0" err="1" smtClean="0"/>
              <a:t>белгилаш</a:t>
            </a:r>
            <a:r>
              <a:rPr lang="ru-RU" dirty="0" smtClean="0"/>
              <a:t>;</a:t>
            </a:r>
          </a:p>
          <a:p>
            <a:pPr lvl="0"/>
            <a:r>
              <a:rPr lang="ru-RU" dirty="0" err="1" smtClean="0"/>
              <a:t>нархлар</a:t>
            </a:r>
            <a:r>
              <a:rPr lang="ru-RU" dirty="0" smtClean="0"/>
              <a:t> </a:t>
            </a:r>
            <a:r>
              <a:rPr lang="ru-RU" dirty="0" err="1" smtClean="0"/>
              <a:t>сиёсатини</a:t>
            </a:r>
            <a:r>
              <a:rPr lang="ru-RU" dirty="0" smtClean="0"/>
              <a:t> </a:t>
            </a:r>
            <a:r>
              <a:rPr lang="ru-RU" dirty="0" err="1" smtClean="0"/>
              <a:t>урганиш</a:t>
            </a:r>
            <a:r>
              <a:rPr lang="ru-RU" dirty="0" smtClean="0"/>
              <a:t>.</a:t>
            </a:r>
          </a:p>
          <a:p>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i="1" dirty="0" smtClean="0"/>
              <a:t>Ушбу </a:t>
            </a:r>
            <a:r>
              <a:rPr lang="ru-RU" b="1" i="1" dirty="0" err="1" smtClean="0"/>
              <a:t>тадкикотлар</a:t>
            </a:r>
            <a:r>
              <a:rPr lang="ru-RU" b="1" i="1" dirty="0" smtClean="0"/>
              <a:t> </a:t>
            </a:r>
            <a:r>
              <a:rPr lang="ru-RU" b="1" i="1" dirty="0" err="1" smtClean="0"/>
              <a:t>иккала</a:t>
            </a:r>
            <a:r>
              <a:rPr lang="ru-RU" b="1" i="1" dirty="0" smtClean="0"/>
              <a:t> </a:t>
            </a:r>
            <a:r>
              <a:rPr lang="ru-RU" b="1" i="1" dirty="0" err="1" smtClean="0"/>
              <a:t>усул</a:t>
            </a:r>
            <a:r>
              <a:rPr lang="ru-RU" b="1" i="1" dirty="0" smtClean="0"/>
              <a:t> </a:t>
            </a:r>
            <a:r>
              <a:rPr lang="ru-RU" b="1" i="1" dirty="0" err="1" smtClean="0"/>
              <a:t>билан</a:t>
            </a:r>
            <a:r>
              <a:rPr lang="ru-RU" b="1" i="1" dirty="0" smtClean="0"/>
              <a:t> </a:t>
            </a:r>
            <a:r>
              <a:rPr lang="ru-RU" b="1" i="1" dirty="0" err="1" smtClean="0"/>
              <a:t>олиб</a:t>
            </a:r>
            <a:r>
              <a:rPr lang="ru-RU" b="1" i="1" dirty="0" smtClean="0"/>
              <a:t> </a:t>
            </a:r>
            <a:r>
              <a:rPr lang="ru-RU" b="1" i="1" dirty="0" err="1" smtClean="0"/>
              <a:t>борилади</a:t>
            </a:r>
            <a:r>
              <a:rPr lang="ru-RU" b="1" i="1" dirty="0" smtClean="0"/>
              <a:t>.</a:t>
            </a:r>
            <a:endParaRPr lang="ru-RU" b="1" dirty="0"/>
          </a:p>
        </p:txBody>
      </p:sp>
      <p:sp>
        <p:nvSpPr>
          <p:cNvPr id="3" name="Содержимое 2"/>
          <p:cNvSpPr>
            <a:spLocks noGrp="1"/>
          </p:cNvSpPr>
          <p:nvPr>
            <p:ph idx="1"/>
          </p:nvPr>
        </p:nvSpPr>
        <p:spPr/>
        <p:txBody>
          <a:bodyPr>
            <a:normAutofit fontScale="92500" lnSpcReduction="10000"/>
          </a:bodyPr>
          <a:lstStyle/>
          <a:p>
            <a:r>
              <a:rPr lang="ru-RU" b="1" u="sng" dirty="0" err="1" smtClean="0"/>
              <a:t>Биринчи</a:t>
            </a:r>
            <a:r>
              <a:rPr lang="ru-RU" b="1" u="sng" dirty="0" smtClean="0"/>
              <a:t> </a:t>
            </a:r>
            <a:r>
              <a:rPr lang="ru-RU" b="1" u="sng" dirty="0" err="1" smtClean="0"/>
              <a:t>усул</a:t>
            </a:r>
            <a:r>
              <a:rPr lang="ru-RU" b="1" dirty="0" smtClean="0"/>
              <a:t>- </a:t>
            </a:r>
            <a:r>
              <a:rPr lang="ru-RU" dirty="0" smtClean="0"/>
              <a:t>эксперт </a:t>
            </a:r>
            <a:r>
              <a:rPr lang="ru-RU" dirty="0" err="1" smtClean="0"/>
              <a:t>бахолаш</a:t>
            </a:r>
            <a:r>
              <a:rPr lang="ru-RU" dirty="0" smtClean="0"/>
              <a:t> </a:t>
            </a:r>
            <a:r>
              <a:rPr lang="ru-RU" dirty="0" err="1" smtClean="0"/>
              <a:t>усули</a:t>
            </a:r>
            <a:r>
              <a:rPr lang="ru-RU" dirty="0" smtClean="0"/>
              <a:t>, бунда </a:t>
            </a:r>
            <a:r>
              <a:rPr lang="ru-RU" dirty="0" err="1" smtClean="0"/>
              <a:t>керакли</a:t>
            </a:r>
            <a:r>
              <a:rPr lang="ru-RU" dirty="0" smtClean="0"/>
              <a:t> </a:t>
            </a:r>
            <a:r>
              <a:rPr lang="ru-RU" dirty="0" err="1" smtClean="0"/>
              <a:t>маълумот</a:t>
            </a:r>
            <a:r>
              <a:rPr lang="ru-RU" dirty="0" smtClean="0"/>
              <a:t> </a:t>
            </a:r>
            <a:r>
              <a:rPr lang="ru-RU" dirty="0" err="1" smtClean="0"/>
              <a:t>таклиф</a:t>
            </a:r>
            <a:r>
              <a:rPr lang="ru-RU" dirty="0" smtClean="0"/>
              <a:t> </a:t>
            </a:r>
            <a:r>
              <a:rPr lang="ru-RU" dirty="0" err="1" smtClean="0"/>
              <a:t>этилган</a:t>
            </a:r>
            <a:r>
              <a:rPr lang="ru-RU" dirty="0" smtClean="0"/>
              <a:t> </a:t>
            </a:r>
            <a:r>
              <a:rPr lang="ru-RU" dirty="0" err="1" smtClean="0"/>
              <a:t>саволлар</a:t>
            </a:r>
            <a:r>
              <a:rPr lang="ru-RU" dirty="0" smtClean="0"/>
              <a:t> </a:t>
            </a:r>
            <a:r>
              <a:rPr lang="ru-RU" dirty="0" err="1" smtClean="0"/>
              <a:t>буйича</a:t>
            </a:r>
            <a:r>
              <a:rPr lang="ru-RU" dirty="0" smtClean="0"/>
              <a:t> </a:t>
            </a:r>
            <a:r>
              <a:rPr lang="ru-RU" dirty="0" err="1" smtClean="0"/>
              <a:t>экспертларни</a:t>
            </a:r>
            <a:r>
              <a:rPr lang="ru-RU" dirty="0" smtClean="0"/>
              <a:t> </a:t>
            </a:r>
            <a:r>
              <a:rPr lang="ru-RU" dirty="0" err="1" smtClean="0"/>
              <a:t>танлаш</a:t>
            </a:r>
            <a:r>
              <a:rPr lang="ru-RU" dirty="0" smtClean="0"/>
              <a:t> </a:t>
            </a:r>
            <a:r>
              <a:rPr lang="ru-RU" dirty="0" err="1" smtClean="0"/>
              <a:t>ва</a:t>
            </a:r>
            <a:r>
              <a:rPr lang="ru-RU" dirty="0" smtClean="0"/>
              <a:t> суров </a:t>
            </a:r>
            <a:r>
              <a:rPr lang="ru-RU" dirty="0" err="1" smtClean="0"/>
              <a:t>килиш</a:t>
            </a:r>
            <a:r>
              <a:rPr lang="ru-RU" dirty="0" smtClean="0"/>
              <a:t> </a:t>
            </a:r>
            <a:r>
              <a:rPr lang="ru-RU" dirty="0" err="1" smtClean="0"/>
              <a:t>оркали</a:t>
            </a:r>
            <a:r>
              <a:rPr lang="ru-RU" dirty="0" smtClean="0"/>
              <a:t> </a:t>
            </a:r>
            <a:r>
              <a:rPr lang="ru-RU" dirty="0" err="1" smtClean="0"/>
              <a:t>олинади</a:t>
            </a:r>
            <a:r>
              <a:rPr lang="ru-RU" dirty="0" smtClean="0"/>
              <a:t>.</a:t>
            </a:r>
          </a:p>
          <a:p>
            <a:r>
              <a:rPr lang="ru-RU" b="1" u="sng" dirty="0" err="1" smtClean="0"/>
              <a:t>Иккинчи</a:t>
            </a:r>
            <a:r>
              <a:rPr lang="ru-RU" b="1" u="sng" dirty="0" smtClean="0"/>
              <a:t> </a:t>
            </a:r>
            <a:r>
              <a:rPr lang="ru-RU" b="1" u="sng" dirty="0" err="1" smtClean="0"/>
              <a:t>усул</a:t>
            </a:r>
            <a:r>
              <a:rPr lang="ru-RU" b="1" dirty="0" smtClean="0"/>
              <a:t> </a:t>
            </a:r>
            <a:r>
              <a:rPr lang="ru-RU" dirty="0" smtClean="0"/>
              <a:t>- </a:t>
            </a:r>
            <a:r>
              <a:rPr lang="ru-RU" dirty="0" err="1" smtClean="0"/>
              <a:t>социологик</a:t>
            </a:r>
            <a:r>
              <a:rPr lang="ru-RU" dirty="0" smtClean="0"/>
              <a:t> </a:t>
            </a:r>
            <a:r>
              <a:rPr lang="ru-RU" dirty="0" err="1" smtClean="0"/>
              <a:t>тадкикотлар</a:t>
            </a:r>
            <a:r>
              <a:rPr lang="ru-RU" dirty="0" smtClean="0"/>
              <a:t> </a:t>
            </a:r>
            <a:r>
              <a:rPr lang="ru-RU" dirty="0" err="1" smtClean="0"/>
              <a:t>усули</a:t>
            </a:r>
            <a:r>
              <a:rPr lang="ru-RU" dirty="0" smtClean="0"/>
              <a:t>. </a:t>
            </a:r>
            <a:r>
              <a:rPr lang="ru-RU" dirty="0" err="1" smtClean="0"/>
              <a:t>Айтайлик</a:t>
            </a:r>
            <a:r>
              <a:rPr lang="ru-RU" dirty="0" smtClean="0"/>
              <a:t>, поликлиника </a:t>
            </a:r>
            <a:r>
              <a:rPr lang="ru-RU" dirty="0" err="1" smtClean="0"/>
              <a:t>маъмурияти</a:t>
            </a:r>
            <a:r>
              <a:rPr lang="ru-RU" dirty="0" smtClean="0"/>
              <a:t> уз </a:t>
            </a:r>
            <a:r>
              <a:rPr lang="ru-RU" dirty="0" err="1" smtClean="0"/>
              <a:t>хизмат</a:t>
            </a:r>
            <a:r>
              <a:rPr lang="ru-RU" dirty="0" smtClean="0"/>
              <a:t> </a:t>
            </a:r>
            <a:r>
              <a:rPr lang="ru-RU" dirty="0" err="1" smtClean="0"/>
              <a:t>доирасидаги</a:t>
            </a:r>
            <a:r>
              <a:rPr lang="ru-RU" dirty="0" smtClean="0"/>
              <a:t> </a:t>
            </a:r>
            <a:r>
              <a:rPr lang="ru-RU" dirty="0" err="1" smtClean="0"/>
              <a:t>яшовчиларнинг</a:t>
            </a:r>
            <a:r>
              <a:rPr lang="ru-RU" dirty="0" smtClean="0"/>
              <a:t> поликлиника </a:t>
            </a:r>
            <a:r>
              <a:rPr lang="ru-RU" dirty="0" err="1" smtClean="0"/>
              <a:t>томонидан</a:t>
            </a:r>
            <a:r>
              <a:rPr lang="ru-RU" dirty="0" smtClean="0"/>
              <a:t> </a:t>
            </a:r>
            <a:r>
              <a:rPr lang="ru-RU" dirty="0" err="1" smtClean="0"/>
              <a:t>курсатилаётган</a:t>
            </a:r>
            <a:r>
              <a:rPr lang="ru-RU" dirty="0" smtClean="0"/>
              <a:t> </a:t>
            </a:r>
            <a:r>
              <a:rPr lang="ru-RU" dirty="0" err="1" smtClean="0"/>
              <a:t>хизмат</a:t>
            </a:r>
            <a:r>
              <a:rPr lang="ru-RU" dirty="0" smtClean="0"/>
              <a:t> </a:t>
            </a:r>
            <a:r>
              <a:rPr lang="ru-RU" dirty="0" err="1" smtClean="0"/>
              <a:t>савиясидан</a:t>
            </a:r>
            <a:r>
              <a:rPr lang="ru-RU" dirty="0" smtClean="0"/>
              <a:t> </a:t>
            </a:r>
            <a:r>
              <a:rPr lang="ru-RU" dirty="0" err="1" smtClean="0"/>
              <a:t>коникиши</a:t>
            </a:r>
            <a:r>
              <a:rPr lang="ru-RU" dirty="0" smtClean="0"/>
              <a:t> </a:t>
            </a:r>
            <a:r>
              <a:rPr lang="ru-RU" dirty="0" err="1" smtClean="0"/>
              <a:t>буйича</a:t>
            </a:r>
            <a:r>
              <a:rPr lang="ru-RU" dirty="0" smtClean="0"/>
              <a:t> </a:t>
            </a:r>
            <a:r>
              <a:rPr lang="ru-RU" dirty="0" err="1" smtClean="0"/>
              <a:t>холатни</a:t>
            </a:r>
            <a:r>
              <a:rPr lang="ru-RU" dirty="0" smtClean="0"/>
              <a:t> </a:t>
            </a:r>
            <a:r>
              <a:rPr lang="ru-RU" dirty="0" err="1" smtClean="0"/>
              <a:t>бахолашни</a:t>
            </a:r>
            <a:r>
              <a:rPr lang="ru-RU" dirty="0" smtClean="0"/>
              <a:t> </a:t>
            </a:r>
            <a:r>
              <a:rPr lang="ru-RU" dirty="0" err="1" smtClean="0"/>
              <a:t>урганиш</a:t>
            </a:r>
            <a:r>
              <a:rPr lang="ru-RU" dirty="0" smtClean="0"/>
              <a:t>. </a:t>
            </a:r>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4000" b="1" i="1" dirty="0" smtClean="0">
                <a:latin typeface="Times New Roman" pitchFamily="18" charset="0"/>
                <a:cs typeface="Times New Roman" pitchFamily="18" charset="0"/>
              </a:rPr>
              <a:t>Маркетинг </a:t>
            </a:r>
            <a:r>
              <a:rPr lang="ru-RU" sz="4000" b="1" i="1" dirty="0" err="1" smtClean="0">
                <a:latin typeface="Times New Roman" pitchFamily="18" charset="0"/>
                <a:cs typeface="Times New Roman" pitchFamily="18" charset="0"/>
              </a:rPr>
              <a:t>тадкикотининг</a:t>
            </a:r>
            <a:r>
              <a:rPr lang="ru-RU" sz="4000" b="1" i="1" dirty="0" smtClean="0">
                <a:latin typeface="Times New Roman" pitchFamily="18" charset="0"/>
                <a:cs typeface="Times New Roman" pitchFamily="18" charset="0"/>
              </a:rPr>
              <a:t> </a:t>
            </a:r>
            <a:r>
              <a:rPr lang="ru-RU" sz="4000" b="1" i="1" dirty="0" err="1" smtClean="0">
                <a:latin typeface="Times New Roman" pitchFamily="18" charset="0"/>
                <a:cs typeface="Times New Roman" pitchFamily="18" charset="0"/>
              </a:rPr>
              <a:t>технологияси</a:t>
            </a:r>
            <a:r>
              <a:rPr lang="ru-RU" sz="4000" b="1" i="1" dirty="0" smtClean="0">
                <a:latin typeface="Times New Roman" pitchFamily="18" charset="0"/>
                <a:cs typeface="Times New Roman" pitchFamily="18" charset="0"/>
              </a:rPr>
              <a:t> </a:t>
            </a:r>
            <a:r>
              <a:rPr lang="ru-RU" sz="4000" b="1" i="1" dirty="0" err="1" smtClean="0">
                <a:latin typeface="Times New Roman" pitchFamily="18" charset="0"/>
                <a:cs typeface="Times New Roman" pitchFamily="18" charset="0"/>
              </a:rPr>
              <a:t>куйидаги</a:t>
            </a:r>
            <a:r>
              <a:rPr lang="ru-RU" sz="4000" b="1" i="1" dirty="0" smtClean="0">
                <a:latin typeface="Times New Roman" pitchFamily="18" charset="0"/>
                <a:cs typeface="Times New Roman" pitchFamily="18" charset="0"/>
              </a:rPr>
              <a:t> </a:t>
            </a:r>
            <a:r>
              <a:rPr lang="ru-RU" sz="4000" b="1" i="1" dirty="0" err="1" smtClean="0">
                <a:latin typeface="Times New Roman" pitchFamily="18" charset="0"/>
                <a:cs typeface="Times New Roman" pitchFamily="18" charset="0"/>
              </a:rPr>
              <a:t>куринишга</a:t>
            </a:r>
            <a:r>
              <a:rPr lang="ru-RU" sz="4000" b="1" i="1" dirty="0" smtClean="0">
                <a:latin typeface="Times New Roman" pitchFamily="18" charset="0"/>
                <a:cs typeface="Times New Roman" pitchFamily="18" charset="0"/>
              </a:rPr>
              <a:t> </a:t>
            </a:r>
            <a:r>
              <a:rPr lang="ru-RU" sz="4000" b="1" i="1" dirty="0" err="1" smtClean="0">
                <a:latin typeface="Times New Roman" pitchFamily="18" charset="0"/>
                <a:cs typeface="Times New Roman" pitchFamily="18" charset="0"/>
              </a:rPr>
              <a:t>эга</a:t>
            </a:r>
            <a:r>
              <a:rPr lang="ru-RU" sz="4000" b="1" i="1" dirty="0" smtClean="0">
                <a:latin typeface="Times New Roman" pitchFamily="18" charset="0"/>
                <a:cs typeface="Times New Roman" pitchFamily="18" charset="0"/>
              </a:rPr>
              <a:t>:</a:t>
            </a:r>
            <a:endParaRPr lang="ru-RU" b="1"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92500"/>
          </a:bodyPr>
          <a:lstStyle/>
          <a:p>
            <a:r>
              <a:rPr lang="ru-RU" b="1" dirty="0" err="1" smtClean="0"/>
              <a:t>Биринчи</a:t>
            </a:r>
            <a:r>
              <a:rPr lang="ru-RU" b="1" dirty="0" smtClean="0"/>
              <a:t> </a:t>
            </a:r>
            <a:r>
              <a:rPr lang="ru-RU" b="1" dirty="0" err="1" smtClean="0"/>
              <a:t>боскич</a:t>
            </a:r>
            <a:r>
              <a:rPr lang="ru-RU" b="1" dirty="0" smtClean="0"/>
              <a:t> </a:t>
            </a:r>
            <a:r>
              <a:rPr lang="ru-RU" dirty="0" smtClean="0"/>
              <a:t>- </a:t>
            </a:r>
            <a:r>
              <a:rPr lang="ru-RU" dirty="0" err="1" smtClean="0"/>
              <a:t>муаммоларни</a:t>
            </a:r>
            <a:r>
              <a:rPr lang="ru-RU" dirty="0" smtClean="0"/>
              <a:t> </a:t>
            </a:r>
            <a:r>
              <a:rPr lang="ru-RU" dirty="0" err="1" smtClean="0"/>
              <a:t>аниклаш</a:t>
            </a:r>
            <a:r>
              <a:rPr lang="ru-RU" dirty="0" smtClean="0"/>
              <a:t> </a:t>
            </a:r>
            <a:r>
              <a:rPr lang="ru-RU" dirty="0" err="1" smtClean="0"/>
              <a:t>ва</a:t>
            </a:r>
            <a:r>
              <a:rPr lang="ru-RU" dirty="0" smtClean="0"/>
              <a:t> </a:t>
            </a:r>
            <a:r>
              <a:rPr lang="ru-RU" dirty="0" err="1" smtClean="0"/>
              <a:t>тадкикотнинг</a:t>
            </a:r>
            <a:r>
              <a:rPr lang="ru-RU" dirty="0" smtClean="0"/>
              <a:t> </a:t>
            </a:r>
            <a:r>
              <a:rPr lang="ru-RU" dirty="0" err="1" smtClean="0"/>
              <a:t>максадини</a:t>
            </a:r>
            <a:r>
              <a:rPr lang="ru-RU" dirty="0" smtClean="0"/>
              <a:t> </a:t>
            </a:r>
            <a:r>
              <a:rPr lang="ru-RU" dirty="0" err="1" smtClean="0"/>
              <a:t>ишлаб</a:t>
            </a:r>
            <a:r>
              <a:rPr lang="ru-RU" dirty="0" smtClean="0"/>
              <a:t> </a:t>
            </a:r>
            <a:r>
              <a:rPr lang="ru-RU" dirty="0" err="1" smtClean="0"/>
              <a:t>чиикиш</a:t>
            </a:r>
            <a:r>
              <a:rPr lang="ru-RU" dirty="0" smtClean="0"/>
              <a:t>.</a:t>
            </a:r>
          </a:p>
          <a:p>
            <a:r>
              <a:rPr lang="uz-Cyrl-UZ" b="1" dirty="0" smtClean="0"/>
              <a:t>Иккинчи боскич </a:t>
            </a:r>
            <a:r>
              <a:rPr lang="uz-Cyrl-UZ" dirty="0" smtClean="0"/>
              <a:t>- маълумотлар манбааларини танлаш.</a:t>
            </a:r>
            <a:endParaRPr lang="ru-RU" dirty="0" smtClean="0"/>
          </a:p>
          <a:p>
            <a:r>
              <a:rPr lang="uz-Cyrl-UZ" b="1" dirty="0" smtClean="0"/>
              <a:t>Учинчи боскич </a:t>
            </a:r>
            <a:r>
              <a:rPr lang="uz-Cyrl-UZ" dirty="0" smtClean="0"/>
              <a:t>- маълумотларни туплаш.</a:t>
            </a:r>
            <a:endParaRPr lang="ru-RU" dirty="0" smtClean="0"/>
          </a:p>
          <a:p>
            <a:r>
              <a:rPr lang="uz-Cyrl-UZ" b="1" dirty="0" smtClean="0"/>
              <a:t>Туртинчи боскич </a:t>
            </a:r>
            <a:r>
              <a:rPr lang="uz-Cyrl-UZ" dirty="0" smtClean="0"/>
              <a:t>- йигилган маълумотларни тахлил килиш.</a:t>
            </a:r>
            <a:endParaRPr lang="ru-RU" dirty="0" smtClean="0"/>
          </a:p>
          <a:p>
            <a:r>
              <a:rPr lang="ru-RU" b="1" dirty="0" err="1" smtClean="0"/>
              <a:t>Бешинчи</a:t>
            </a:r>
            <a:r>
              <a:rPr lang="ru-RU" b="1" dirty="0" smtClean="0"/>
              <a:t> </a:t>
            </a:r>
            <a:r>
              <a:rPr lang="ru-RU" b="1" dirty="0" err="1" smtClean="0"/>
              <a:t>боскич</a:t>
            </a:r>
            <a:r>
              <a:rPr lang="ru-RU" b="1" dirty="0" smtClean="0"/>
              <a:t> </a:t>
            </a:r>
            <a:r>
              <a:rPr lang="ru-RU" dirty="0" smtClean="0"/>
              <a:t>- </a:t>
            </a:r>
            <a:r>
              <a:rPr lang="ru-RU" dirty="0" err="1" smtClean="0"/>
              <a:t>олинган</a:t>
            </a:r>
            <a:r>
              <a:rPr lang="ru-RU" dirty="0" smtClean="0"/>
              <a:t> </a:t>
            </a:r>
            <a:r>
              <a:rPr lang="ru-RU" dirty="0" err="1" smtClean="0"/>
              <a:t>маълумотлар</a:t>
            </a:r>
            <a:r>
              <a:rPr lang="ru-RU" dirty="0" smtClean="0"/>
              <a:t> </a:t>
            </a:r>
            <a:r>
              <a:rPr lang="ru-RU" dirty="0" err="1" smtClean="0"/>
              <a:t>натижаларини</a:t>
            </a:r>
            <a:r>
              <a:rPr lang="ru-RU" dirty="0" smtClean="0"/>
              <a:t> </a:t>
            </a:r>
            <a:r>
              <a:rPr lang="ru-RU" dirty="0" err="1" smtClean="0"/>
              <a:t>такдим</a:t>
            </a:r>
            <a:r>
              <a:rPr lang="ru-RU" dirty="0" smtClean="0"/>
              <a:t> </a:t>
            </a:r>
            <a:r>
              <a:rPr lang="ru-RU" dirty="0" err="1" smtClean="0"/>
              <a:t>этиш</a:t>
            </a:r>
            <a:r>
              <a:rPr lang="ru-RU" dirty="0" smtClean="0"/>
              <a:t>.</a:t>
            </a:r>
          </a:p>
          <a:p>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p:txBody>
          <a:bodyPr/>
          <a:lstStyle/>
          <a:p>
            <a:r>
              <a:rPr lang="uz-Cyrl-UZ"/>
              <a:t>Хозирги маркетингда</a:t>
            </a:r>
            <a:endParaRPr lang="ru-RU"/>
          </a:p>
        </p:txBody>
      </p:sp>
      <p:sp>
        <p:nvSpPr>
          <p:cNvPr id="79875" name="Rectangle 3"/>
          <p:cNvSpPr>
            <a:spLocks noGrp="1" noChangeArrowheads="1"/>
          </p:cNvSpPr>
          <p:nvPr>
            <p:ph idx="1"/>
          </p:nvPr>
        </p:nvSpPr>
        <p:spPr/>
        <p:txBody>
          <a:bodyPr/>
          <a:lstStyle/>
          <a:p>
            <a:r>
              <a:rPr lang="uz-Cyrl-UZ"/>
              <a:t>30—60-йиллардаги рақобат</a:t>
            </a:r>
            <a:br>
              <a:rPr lang="uz-Cyrl-UZ"/>
            </a:br>
            <a:r>
              <a:rPr lang="uz-Cyrl-UZ"/>
              <a:t>услублари ўрнини маҳсулотнинг тайёрланиш сифати, ассортиментининг тез ўзгариши, сотишдан кейинги сервис ва техника хизмат кўрсатишлар эгалламоқда.	</a:t>
            </a:r>
            <a:r>
              <a:rPr lang="ru-RU"/>
              <a:t>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p:txBody>
          <a:bodyPr/>
          <a:lstStyle/>
          <a:p>
            <a:r>
              <a:rPr lang="uz-Cyrl-UZ"/>
              <a:t>Ҳозир рақобатда</a:t>
            </a:r>
            <a:endParaRPr lang="ru-RU"/>
          </a:p>
        </p:txBody>
      </p:sp>
      <p:sp>
        <p:nvSpPr>
          <p:cNvPr id="80899" name="Rectangle 3"/>
          <p:cNvSpPr>
            <a:spLocks noGrp="1" noChangeArrowheads="1"/>
          </p:cNvSpPr>
          <p:nvPr>
            <p:ph idx="1"/>
          </p:nvPr>
        </p:nvSpPr>
        <p:spPr/>
        <p:txBody>
          <a:bodyPr/>
          <a:lstStyle/>
          <a:p>
            <a:pPr>
              <a:buFontTx/>
              <a:buNone/>
            </a:pPr>
            <a:r>
              <a:rPr lang="uz-Cyrl-UZ" sz="2800"/>
              <a:t>   ютиб чиқишнинг асосий шарти янги, юқори сифатга эга бўлган товар ва комплекс сервис-техника хизматларини ҳамда самарали сотиш усулларини қўллашдан иборат бўлиб қолди. Ана шу талаблар асосида </a:t>
            </a:r>
            <a:r>
              <a:rPr lang="uz-Cyrl-UZ" sz="2800" b="1"/>
              <a:t>маркетинг тадқи-қотларининг</a:t>
            </a:r>
            <a:r>
              <a:rPr lang="uz-Cyrl-UZ" sz="2800"/>
              <a:t> устувор тури —истеъмолчиларни ўрганиш, ўз навбатида </a:t>
            </a:r>
            <a:r>
              <a:rPr lang="uz-Cyrl-UZ" sz="2800" b="1"/>
              <a:t>бозорни сегментлаш (табақалаш)дан</a:t>
            </a:r>
            <a:r>
              <a:rPr lang="uz-Cyrl-UZ" sz="2800"/>
              <a:t> бошланади. Чунки бозор бир хил субъектлар — қатнашчилардан ташкил топган эмас.</a:t>
            </a:r>
            <a:endParaRPr lang="ru-RU" sz="28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lstStyle/>
          <a:p>
            <a:r>
              <a:rPr lang="uz-Cyrl-UZ" sz="4000" b="1"/>
              <a:t>Бозорни сегментларга ажратиш</a:t>
            </a:r>
            <a:endParaRPr lang="ru-RU" sz="4000" b="1"/>
          </a:p>
        </p:txBody>
      </p:sp>
      <p:sp>
        <p:nvSpPr>
          <p:cNvPr id="81923" name="Rectangle 3"/>
          <p:cNvSpPr>
            <a:spLocks noGrp="1" noChangeArrowheads="1"/>
          </p:cNvSpPr>
          <p:nvPr>
            <p:ph idx="1"/>
          </p:nvPr>
        </p:nvSpPr>
        <p:spPr/>
        <p:txBody>
          <a:bodyPr/>
          <a:lstStyle/>
          <a:p>
            <a:pPr>
              <a:lnSpc>
                <a:spcPct val="90000"/>
              </a:lnSpc>
              <a:buFontTx/>
              <a:buNone/>
            </a:pPr>
            <a:r>
              <a:rPr lang="uz-Cyrl-UZ" sz="2400"/>
              <a:t>— унинг </a:t>
            </a:r>
            <a:r>
              <a:rPr lang="uz-Cyrl-UZ" sz="2400" b="1"/>
              <a:t>истеъмолчиларини махсус гуруҳлаш</a:t>
            </a:r>
            <a:r>
              <a:rPr lang="uz-Cyrl-UZ" sz="2400"/>
              <a:t> демакдир.</a:t>
            </a:r>
          </a:p>
          <a:p>
            <a:pPr>
              <a:lnSpc>
                <a:spcPct val="90000"/>
              </a:lnSpc>
              <a:buFontTx/>
              <a:buNone/>
            </a:pPr>
            <a:r>
              <a:rPr lang="uz-Cyrl-UZ" sz="2400"/>
              <a:t>    Маркетинг амалиётида  бозорни сегментларга  бўлишда ҳар хил ёндашиш ишлаб чиқилган.</a:t>
            </a:r>
          </a:p>
          <a:p>
            <a:pPr>
              <a:lnSpc>
                <a:spcPct val="90000"/>
              </a:lnSpc>
            </a:pPr>
            <a:r>
              <a:rPr lang="uz-Cyrl-UZ" sz="2400"/>
              <a:t>Биринчи — </a:t>
            </a:r>
            <a:r>
              <a:rPr lang="uz-Cyrl-UZ" sz="2400" i="1"/>
              <a:t>оммавий бозор. </a:t>
            </a:r>
            <a:r>
              <a:rPr lang="uz-Cyrl-UZ" sz="2400"/>
              <a:t>Корхона унга   киришда,    кенг харидорлар оммасига қаратилган бир хил маркетинг дастурига эга бўлади.</a:t>
            </a:r>
          </a:p>
          <a:p>
            <a:pPr>
              <a:lnSpc>
                <a:spcPct val="90000"/>
              </a:lnSpc>
            </a:pPr>
            <a:r>
              <a:rPr lang="uz-Cyrl-UZ" sz="2400"/>
              <a:t>Иккинчи — </a:t>
            </a:r>
            <a:r>
              <a:rPr lang="uz-Cyrl-UZ" sz="2400" i="1"/>
              <a:t>сегментлашган бозор. </a:t>
            </a:r>
            <a:r>
              <a:rPr lang="uz-Cyrl-UZ" sz="2400"/>
              <a:t>Корхона унда асосий эътиборини алоҳида белгиларга эга бўлган бир хил сегментлар- га қаратади. Ана шу сегмент учун махсус дастур ишлатилади.</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p:txBody>
          <a:bodyPr>
            <a:normAutofit fontScale="90000"/>
          </a:bodyPr>
          <a:lstStyle/>
          <a:p>
            <a:r>
              <a:rPr lang="uz-Cyrl-UZ" sz="4000" b="1"/>
              <a:t>Бозорни сегментларга ажратиш(давоми)</a:t>
            </a:r>
            <a:endParaRPr lang="ru-RU" sz="4000" b="1"/>
          </a:p>
        </p:txBody>
      </p:sp>
      <p:sp>
        <p:nvSpPr>
          <p:cNvPr id="82947" name="Rectangle 3"/>
          <p:cNvSpPr>
            <a:spLocks noGrp="1" noChangeArrowheads="1"/>
          </p:cNvSpPr>
          <p:nvPr>
            <p:ph idx="1"/>
          </p:nvPr>
        </p:nvSpPr>
        <p:spPr/>
        <p:txBody>
          <a:bodyPr/>
          <a:lstStyle/>
          <a:p>
            <a:r>
              <a:rPr lang="uz-Cyrl-UZ" sz="2800"/>
              <a:t>Учинчи — </a:t>
            </a:r>
            <a:r>
              <a:rPr lang="uz-Cyrl-UZ" sz="2800" i="1"/>
              <a:t>кўпчилик кўрсаткичлари билан табақалашган бозор. </a:t>
            </a:r>
            <a:r>
              <a:rPr lang="uz-Cyrl-UZ" sz="2800"/>
              <a:t>Бўнда ўз хусусиятлари билан фарқланадиган бир ёки икки хил сегментга алоҳида ишлаб чиқилади. Бозор сегметлари доимий эмас. Ҳар доим корхона ўзининг имкониятларига ва мақсадларига мос холда бозорни қуйидаги сегментларга бўлиш мумкин: харидорлар сегментлари,товар сегментлари,савдо сегментлари, географик сегментлар.</a:t>
            </a:r>
            <a:endParaRPr lang="ru-RU" sz="2800"/>
          </a:p>
          <a:p>
            <a:endParaRPr lang="ru-RU" sz="28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p:txBody>
          <a:bodyPr>
            <a:normAutofit fontScale="90000"/>
          </a:bodyPr>
          <a:lstStyle/>
          <a:p>
            <a:r>
              <a:rPr lang="uz-Cyrl-UZ" sz="4000" dirty="0"/>
              <a:t>Истеъмол товарлари бозорида </a:t>
            </a:r>
            <a:br>
              <a:rPr lang="uz-Cyrl-UZ" sz="4000" dirty="0"/>
            </a:br>
            <a:r>
              <a:rPr lang="uz-Cyrl-UZ" sz="4000" dirty="0"/>
              <a:t>қуйидаги сегментлар мавжуд</a:t>
            </a:r>
            <a:r>
              <a:rPr lang="uz-Cyrl-UZ" sz="4000" dirty="0" smtClean="0"/>
              <a:t>:</a:t>
            </a:r>
            <a:endParaRPr lang="ru-RU" sz="4000" dirty="0"/>
          </a:p>
        </p:txBody>
      </p:sp>
      <p:sp>
        <p:nvSpPr>
          <p:cNvPr id="83971" name="Rectangle 3"/>
          <p:cNvSpPr>
            <a:spLocks noGrp="1" noChangeArrowheads="1"/>
          </p:cNvSpPr>
          <p:nvPr>
            <p:ph idx="1"/>
          </p:nvPr>
        </p:nvSpPr>
        <p:spPr/>
        <p:txBody>
          <a:bodyPr/>
          <a:lstStyle/>
          <a:p>
            <a:pPr>
              <a:lnSpc>
                <a:spcPct val="80000"/>
              </a:lnSpc>
            </a:pPr>
            <a:r>
              <a:rPr lang="uz-Cyrl-UZ" sz="2800" b="1"/>
              <a:t>Харидорлар сегментлари</a:t>
            </a:r>
            <a:r>
              <a:rPr lang="uz-Cyrl-UZ" sz="2800"/>
              <a:t>   (истеъмолчилар, уларнинг талаблари, хатти-ҳаракатлари ва бошқа белгилар);</a:t>
            </a:r>
          </a:p>
          <a:p>
            <a:pPr>
              <a:lnSpc>
                <a:spcPct val="80000"/>
              </a:lnSpc>
            </a:pPr>
            <a:r>
              <a:rPr lang="uz-Cyrl-UZ" sz="2800" b="1"/>
              <a:t>Товар сегментлари</a:t>
            </a:r>
            <a:r>
              <a:rPr lang="uz-Cyrl-UZ" sz="2800"/>
              <a:t> (оммавий ва арзон, қиймат ва махсус, кундалик, янги ва ҳоказо;</a:t>
            </a:r>
          </a:p>
          <a:p>
            <a:pPr>
              <a:lnSpc>
                <a:spcPct val="80000"/>
              </a:lnSpc>
            </a:pPr>
            <a:r>
              <a:rPr lang="uz-Cyrl-UZ" sz="2800" b="1"/>
              <a:t>Савдо сегментлари</a:t>
            </a:r>
            <a:r>
              <a:rPr lang="uz-Cyrl-UZ" sz="2800"/>
              <a:t>  (товар ҳаракати, сотиш усуллари ва бошқалар);</a:t>
            </a:r>
          </a:p>
          <a:p>
            <a:pPr>
              <a:lnSpc>
                <a:spcPct val="80000"/>
              </a:lnSpc>
            </a:pPr>
            <a:r>
              <a:rPr lang="uz-Cyrl-UZ" sz="2800" b="1"/>
              <a:t>Географик сегментлар</a:t>
            </a:r>
            <a:r>
              <a:rPr lang="uz-Cyrl-UZ" sz="2800"/>
              <a:t>   (иқтисодий ривожланиш даражаси бўйича, туман, шаҳар, вилоятлар)  аҳоли сонига ва жойлашига қараб бўлинади.</a:t>
            </a:r>
            <a:r>
              <a:rPr lang="ru-RU" sz="2800"/>
              <a:t>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p:txBody>
          <a:bodyPr/>
          <a:lstStyle/>
          <a:p>
            <a:r>
              <a:rPr lang="uz-Cyrl-UZ" sz="3200"/>
              <a:t>Истеъмолчилар талаблари ва турлари</a:t>
            </a:r>
            <a:endParaRPr lang="ru-RU" sz="3200"/>
          </a:p>
        </p:txBody>
      </p:sp>
      <p:sp>
        <p:nvSpPr>
          <p:cNvPr id="84995" name="Rectangle 3"/>
          <p:cNvSpPr>
            <a:spLocks noGrp="1" noChangeArrowheads="1"/>
          </p:cNvSpPr>
          <p:nvPr>
            <p:ph idx="1"/>
          </p:nvPr>
        </p:nvSpPr>
        <p:spPr/>
        <p:txBody>
          <a:bodyPr/>
          <a:lstStyle/>
          <a:p>
            <a:pPr>
              <a:lnSpc>
                <a:spcPct val="80000"/>
              </a:lnSpc>
            </a:pPr>
            <a:r>
              <a:rPr lang="uz-Cyrl-UZ" sz="2000"/>
              <a:t>Маркетинг назарияси ва амалиёти истеъмолчилар талаб-ларини ўрганишда, уларнинг ижтимоий-иқтисодий ва демогра-фик тавсифларига кўра (даромад, яшаш жойи ва шароити, оила таркиби, жинси, ёши, машғулоти ва бошқалар) даражалаб турларга бўлиш услубини ишлаб чиққан. Шу билан бирга |истеъмолчилар хатти-ҳаракатини психографика асосида таҳлил қилиниши (қизиқишлари </a:t>
            </a:r>
            <a:r>
              <a:rPr lang="uz-Cyrl-UZ" sz="2000" i="1"/>
              <a:t>- </a:t>
            </a:r>
            <a:r>
              <a:rPr lang="uz-Cyrl-UZ" sz="2000"/>
              <a:t>хобби, янгиликларга прогрессив ва консерватив қарашлари, ҳаётий мўъжизалар тўғрисидаги фикрлари ва бошқалар) орқали, уларни эмпирик турларга ажратиш кенг ривожланмоқда. </a:t>
            </a:r>
          </a:p>
          <a:p>
            <a:pPr>
              <a:lnSpc>
                <a:spcPct val="80000"/>
              </a:lnSpc>
            </a:pPr>
            <a:r>
              <a:rPr lang="uz-Cyrl-UZ" sz="2000"/>
              <a:t>Истеъмолчилар ижтимоий-иқтисодий ва демографик ўхшашликларига қараб «Модани қурувчилар», «программачилар», «нафасатшунослар», «техникасеварлар» ва бошқаларга бўлинади.</a:t>
            </a:r>
            <a:endParaRPr lang="ru-RU" sz="20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p:txBody>
          <a:bodyPr/>
          <a:lstStyle/>
          <a:p>
            <a:r>
              <a:rPr lang="uz-Cyrl-UZ" i="1"/>
              <a:t>«Консъюмеризм»</a:t>
            </a:r>
            <a:endParaRPr lang="ru-RU" i="1"/>
          </a:p>
        </p:txBody>
      </p:sp>
      <p:sp>
        <p:nvSpPr>
          <p:cNvPr id="86019" name="Rectangle 3"/>
          <p:cNvSpPr>
            <a:spLocks noGrp="1" noChangeArrowheads="1"/>
          </p:cNvSpPr>
          <p:nvPr>
            <p:ph idx="1"/>
          </p:nvPr>
        </p:nvSpPr>
        <p:spPr/>
        <p:txBody>
          <a:bodyPr/>
          <a:lstStyle/>
          <a:p>
            <a:pPr>
              <a:lnSpc>
                <a:spcPct val="80000"/>
              </a:lnSpc>
              <a:buFontTx/>
              <a:buNone/>
            </a:pPr>
            <a:r>
              <a:rPr lang="uz-Cyrl-UZ" sz="2000"/>
              <a:t>    Иқтисодиёти   ривожланган   мамлакатларда  истеъмолчилар-</a:t>
            </a:r>
          </a:p>
          <a:p>
            <a:pPr>
              <a:lnSpc>
                <a:spcPct val="80000"/>
              </a:lnSpc>
              <a:buFontTx/>
              <a:buNone/>
            </a:pPr>
            <a:r>
              <a:rPr lang="uz-Cyrl-UZ" sz="2000"/>
              <a:t>нинг маданий савияси юқорилашиб борган сари, уларнинг ўз</a:t>
            </a:r>
          </a:p>
          <a:p>
            <a:pPr>
              <a:lnSpc>
                <a:spcPct val="80000"/>
              </a:lnSpc>
              <a:buFontTx/>
              <a:buNone/>
            </a:pPr>
            <a:r>
              <a:rPr lang="uz-Cyrl-UZ" sz="2000"/>
              <a:t>хуқуқларини бозорда ҳимоя қилишлари учун кураш ҳам куча-</a:t>
            </a:r>
          </a:p>
          <a:p>
            <a:pPr>
              <a:lnSpc>
                <a:spcPct val="80000"/>
              </a:lnSpc>
              <a:buFontTx/>
              <a:buNone/>
            </a:pPr>
            <a:r>
              <a:rPr lang="uz-Cyrl-UZ" sz="2000"/>
              <a:t>йиб бормоқда.</a:t>
            </a:r>
          </a:p>
          <a:p>
            <a:pPr>
              <a:lnSpc>
                <a:spcPct val="80000"/>
              </a:lnSpc>
              <a:buFontTx/>
              <a:buNone/>
            </a:pPr>
            <a:r>
              <a:rPr lang="uz-Cyrl-UZ" sz="2000" b="1" i="1"/>
              <a:t>«Консъюмеризм»</a:t>
            </a:r>
            <a:r>
              <a:rPr lang="uz-Cyrl-UZ" sz="2000" i="1"/>
              <a:t> </a:t>
            </a:r>
            <a:r>
              <a:rPr lang="uz-Cyrl-UZ" sz="2000"/>
              <a:t>— деб аталувчи   ана шундай</a:t>
            </a:r>
          </a:p>
          <a:p>
            <a:pPr>
              <a:lnSpc>
                <a:spcPct val="80000"/>
              </a:lnSpc>
              <a:buFontTx/>
              <a:buNone/>
            </a:pPr>
            <a:r>
              <a:rPr lang="uz-Cyrl-UZ" sz="2000"/>
              <a:t>иттифоқлар 60-йилларда вужудга келди. Улар бозорда пайдо</a:t>
            </a:r>
          </a:p>
          <a:p>
            <a:pPr>
              <a:lnSpc>
                <a:spcPct val="80000"/>
              </a:lnSpc>
              <a:buFontTx/>
              <a:buNone/>
            </a:pPr>
            <a:r>
              <a:rPr lang="uz-Cyrl-UZ" sz="2000"/>
              <a:t>бўлиб  қолаётган, текширилмаган    дорилар,    сабзавот,    полиз</a:t>
            </a:r>
          </a:p>
          <a:p>
            <a:pPr>
              <a:lnSpc>
                <a:spcPct val="80000"/>
              </a:lnSpc>
              <a:buFontTx/>
              <a:buNone/>
            </a:pPr>
            <a:r>
              <a:rPr lang="uz-Cyrl-UZ" sz="2000"/>
              <a:t>экинлари ва ҳ.к.га қаршй курашмокдалар. Ҳозир истеъ-</a:t>
            </a:r>
          </a:p>
          <a:p>
            <a:pPr>
              <a:lnSpc>
                <a:spcPct val="80000"/>
              </a:lnSpc>
              <a:buFontTx/>
              <a:buNone/>
            </a:pPr>
            <a:r>
              <a:rPr lang="uz-Cyrl-UZ" sz="2000"/>
              <a:t>молчилар ҳуқуқини ҳимоялаш кураши кенг ривожланган. </a:t>
            </a:r>
          </a:p>
          <a:p>
            <a:pPr>
              <a:lnSpc>
                <a:spcPct val="80000"/>
              </a:lnSpc>
              <a:buFontTx/>
              <a:buNone/>
            </a:pPr>
            <a:r>
              <a:rPr lang="uz-Cyrl-UZ" sz="2000"/>
              <a:t>Уларнинг талабларн билан истеъмолчиларга.аталган    журналлар,</a:t>
            </a:r>
          </a:p>
          <a:p>
            <a:pPr>
              <a:lnSpc>
                <a:spcPct val="80000"/>
              </a:lnSpc>
              <a:buFontTx/>
              <a:buNone/>
            </a:pPr>
            <a:r>
              <a:rPr lang="uz-Cyrl-UZ" sz="2000"/>
              <a:t>реклама, маслаҳатлар, товарларни экспертиза қилиш ва сифат-</a:t>
            </a:r>
          </a:p>
          <a:p>
            <a:pPr>
              <a:lnSpc>
                <a:spcPct val="80000"/>
              </a:lnSpc>
              <a:buFontTx/>
              <a:buNone/>
            </a:pPr>
            <a:r>
              <a:rPr lang="uz-Cyrl-UZ" sz="2000"/>
              <a:t>сиз маҳсулот ишлаб чиқувчиларни жавобгар  қилишгача  бўл-</a:t>
            </a:r>
          </a:p>
          <a:p>
            <a:pPr>
              <a:lnSpc>
                <a:spcPct val="80000"/>
              </a:lnSpc>
              <a:buFontTx/>
              <a:buNone/>
            </a:pPr>
            <a:r>
              <a:rPr lang="uz-Cyrl-UZ" sz="2000"/>
              <a:t>ган тадбирлар амалга оширилмоқда.</a:t>
            </a:r>
            <a:endParaRPr lang="ru-RU" sz="20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p:txBody>
          <a:bodyPr/>
          <a:lstStyle/>
          <a:p>
            <a:r>
              <a:rPr lang="uz-Cyrl-UZ" sz="4000"/>
              <a:t>Истеъмолчиларни ҳимоя қилиш</a:t>
            </a:r>
            <a:endParaRPr lang="ru-RU" sz="4000"/>
          </a:p>
        </p:txBody>
      </p:sp>
      <p:sp>
        <p:nvSpPr>
          <p:cNvPr id="87043" name="Rectangle 3"/>
          <p:cNvSpPr>
            <a:spLocks noGrp="1" noChangeArrowheads="1"/>
          </p:cNvSpPr>
          <p:nvPr>
            <p:ph idx="1"/>
          </p:nvPr>
        </p:nvSpPr>
        <p:spPr/>
        <p:txBody>
          <a:bodyPr/>
          <a:lstStyle/>
          <a:p>
            <a:pPr>
              <a:lnSpc>
                <a:spcPct val="80000"/>
              </a:lnSpc>
              <a:buFontTx/>
              <a:buNone/>
            </a:pPr>
            <a:r>
              <a:rPr lang="uz-Cyrl-UZ" sz="1800"/>
              <a:t>     1985 йилда Бирлашган Миллатлар Ташкилоти Ассамблея-</a:t>
            </a:r>
            <a:br>
              <a:rPr lang="uz-Cyrl-UZ" sz="1800"/>
            </a:br>
            <a:r>
              <a:rPr lang="uz-Cyrl-UZ" sz="1800"/>
              <a:t>си «Истеъмолчиларни ҳимоя қилишга оид қуйидаги раҳбарлиқ</a:t>
            </a:r>
            <a:br>
              <a:rPr lang="uz-Cyrl-UZ" sz="1800"/>
            </a:br>
            <a:r>
              <a:rPr lang="uz-Cyrl-UZ" sz="1800"/>
              <a:t>талабларини» ишлаб чиқдилар:	.	.       '</a:t>
            </a:r>
          </a:p>
          <a:p>
            <a:pPr>
              <a:lnSpc>
                <a:spcPct val="80000"/>
              </a:lnSpc>
            </a:pPr>
            <a:r>
              <a:rPr lang="uz-Cyrl-UZ" sz="1800"/>
              <a:t>зарарли товарлар ишлаб чиқарувчи корхоналарга миллий ва халқаро миқёсда қарши курашишда мамлакатларга ёрдам бериш;</a:t>
            </a:r>
          </a:p>
          <a:p>
            <a:pPr>
              <a:lnSpc>
                <a:spcPct val="80000"/>
              </a:lnSpc>
            </a:pPr>
            <a:r>
              <a:rPr lang="uz-Cyrl-UZ" sz="1800"/>
              <a:t>истеъмолчиларга бозорда паст нархлар билан кўп миқдоргда товар таклиф этиш шароитлари яратилйшини рағбатлантириш;</a:t>
            </a:r>
          </a:p>
          <a:p>
            <a:pPr>
              <a:lnSpc>
                <a:spcPct val="80000"/>
              </a:lnSpc>
            </a:pPr>
            <a:r>
              <a:rPr lang="uz-Cyrl-UZ" sz="1800"/>
              <a:t>товар ва хизматлар ишлаб чиқарувчилар орасида истеъмолчиларга юқори даражада эстетик (нафосатли) муносабатда бўлувчиларни алоҳида сийлаш.</a:t>
            </a:r>
          </a:p>
          <a:p>
            <a:pPr>
              <a:lnSpc>
                <a:spcPct val="80000"/>
              </a:lnSpc>
              <a:buFontTx/>
              <a:buNone/>
            </a:pPr>
            <a:r>
              <a:rPr lang="uz-Cyrl-UZ" sz="1800"/>
              <a:t>           Бу талаблар истеъмолчилар саломатлигини ва хавфсизлигини ҳимоя қилишга қаратилган. Ҳозир истеъмолчилар Иттифоқининг халқаро ташкилоти мавжуд. Унга 70 давлат аъзо бўлган.</a:t>
            </a:r>
          </a:p>
          <a:p>
            <a:pPr>
              <a:lnSpc>
                <a:spcPct val="80000"/>
              </a:lnSpc>
              <a:buFontTx/>
              <a:buNone/>
            </a:pPr>
            <a:r>
              <a:rPr lang="uz-Cyrl-UZ" sz="1800"/>
              <a:t>           Узбекистонда ҳам истеъмолчилар ҳуқуқини ҳимоя қилиш бўйича қонунлар ишлаб чиқилди.</a:t>
            </a:r>
            <a:endParaRPr lang="ru-RU" sz="18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normAutofit fontScale="90000"/>
          </a:bodyPr>
          <a:lstStyle/>
          <a:p>
            <a:r>
              <a:rPr lang="uz-Cyrl-UZ" sz="4000" b="1"/>
              <a:t>Маркетингда товар сиёсати</a:t>
            </a:r>
            <a:r>
              <a:rPr lang="uz-Cyrl-UZ" sz="4000"/>
              <a:t/>
            </a:r>
            <a:br>
              <a:rPr lang="uz-Cyrl-UZ" sz="4000"/>
            </a:br>
            <a:endParaRPr lang="ru-RU" sz="4000"/>
          </a:p>
        </p:txBody>
      </p:sp>
      <p:sp>
        <p:nvSpPr>
          <p:cNvPr id="88067" name="Rectangle 3"/>
          <p:cNvSpPr>
            <a:spLocks noGrp="1" noChangeArrowheads="1"/>
          </p:cNvSpPr>
          <p:nvPr>
            <p:ph idx="1"/>
          </p:nvPr>
        </p:nvSpPr>
        <p:spPr/>
        <p:txBody>
          <a:bodyPr/>
          <a:lstStyle/>
          <a:p>
            <a:pPr>
              <a:buFontTx/>
              <a:buNone/>
            </a:pPr>
            <a:r>
              <a:rPr lang="uz-Cyrl-UZ" sz="2800" b="1"/>
              <a:t>Маркетингда товар</a:t>
            </a:r>
            <a:r>
              <a:rPr lang="uz-Cyrl-UZ" sz="2800"/>
              <a:t> биринчи навбатда маълум эҳтиёжни қондиришга хизмат қиладиган «восита» сифатида, кейин эса сотиш учун ишлаб чиқарилган меҳнат маҳсули сифатида кўриб чиқилади.</a:t>
            </a:r>
          </a:p>
          <a:p>
            <a:pPr>
              <a:buFontTx/>
              <a:buNone/>
            </a:pPr>
            <a:r>
              <a:rPr lang="uz-Cyrl-UZ" sz="2800" b="1"/>
              <a:t>Маркетинг товарларни</a:t>
            </a:r>
            <a:r>
              <a:rPr lang="uz-Cyrl-UZ" sz="2800"/>
              <a:t> энг аввало икки гуруҳга бўлиб ўрганади:</a:t>
            </a:r>
          </a:p>
          <a:p>
            <a:r>
              <a:rPr lang="uz-Cyrl-UZ" sz="2800"/>
              <a:t>Якка тартибда фойдаланиладиган товарлар.</a:t>
            </a:r>
          </a:p>
          <a:p>
            <a:r>
              <a:rPr lang="uz-Cyrl-UZ" sz="2800"/>
              <a:t>Ишлаб чиқаришга оид товарлар.</a:t>
            </a:r>
            <a:r>
              <a:rPr lang="ru-RU" sz="2800"/>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p:txBody>
          <a:bodyPr>
            <a:normAutofit fontScale="90000"/>
          </a:bodyPr>
          <a:lstStyle/>
          <a:p>
            <a:r>
              <a:rPr lang="uz-Cyrl-UZ" sz="4000" b="1"/>
              <a:t>Якка тартибда фойдаланиладиган товарлар</a:t>
            </a:r>
            <a:endParaRPr lang="ru-RU" sz="4000"/>
          </a:p>
        </p:txBody>
      </p:sp>
      <p:sp>
        <p:nvSpPr>
          <p:cNvPr id="89091" name="Rectangle 3"/>
          <p:cNvSpPr>
            <a:spLocks noGrp="1" noChangeArrowheads="1"/>
          </p:cNvSpPr>
          <p:nvPr>
            <p:ph idx="1"/>
          </p:nvPr>
        </p:nvSpPr>
        <p:spPr/>
        <p:txBody>
          <a:bodyPr/>
          <a:lstStyle/>
          <a:p>
            <a:pPr>
              <a:lnSpc>
                <a:spcPct val="90000"/>
              </a:lnSpc>
            </a:pPr>
            <a:r>
              <a:rPr lang="uz-Cyrl-UZ" sz="2400"/>
              <a:t>узоқ фойдаланиладиган товарлар (музлатгич, телевизор, мебель, автомобиль ва бошқалар) аҳён-аҳёнда харид қилинади;	</a:t>
            </a:r>
          </a:p>
          <a:p>
            <a:pPr>
              <a:lnSpc>
                <a:spcPct val="90000"/>
              </a:lnSpc>
            </a:pPr>
            <a:r>
              <a:rPr lang="uz-Cyrl-UZ" sz="2400"/>
              <a:t>қисқа муддатларда фойдаланиладиган товарлар (озиқ-овқатлар, пардоз (косметика) буюмлари ва бошқалар) тез-тез сотиб олинади;</a:t>
            </a:r>
          </a:p>
          <a:p>
            <a:pPr>
              <a:lnSpc>
                <a:spcPct val="90000"/>
              </a:lnSpc>
            </a:pPr>
            <a:r>
              <a:rPr lang="uz-Cyrl-UZ" sz="2400"/>
              <a:t>турли хизматлар;</a:t>
            </a:r>
          </a:p>
          <a:p>
            <a:pPr>
              <a:lnSpc>
                <a:spcPct val="90000"/>
              </a:lnSpc>
            </a:pPr>
            <a:r>
              <a:rPr lang="uz-Cyrl-UZ" sz="2400"/>
              <a:t>экслюзив хилли товарлар: агар бирор хил товар сотувда бўлмаса, харидор унинг пайдо бўлишини кутади, агар бундай товарни тополмаса, бошқасини умуман сотиб олмайди.</a:t>
            </a:r>
            <a:endParaRPr lang="ru-RU" sz="24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p:txBody>
          <a:bodyPr>
            <a:normAutofit fontScale="90000"/>
          </a:bodyPr>
          <a:lstStyle/>
          <a:p>
            <a:r>
              <a:rPr lang="uz-Cyrl-UZ" sz="4000" b="1"/>
              <a:t>Энг кўп манзур бўладиган товарлар</a:t>
            </a:r>
            <a:endParaRPr lang="ru-RU" sz="4000"/>
          </a:p>
        </p:txBody>
      </p:sp>
      <p:sp>
        <p:nvSpPr>
          <p:cNvPr id="90115" name="Rectangle 3"/>
          <p:cNvSpPr>
            <a:spLocks noGrp="1" noChangeArrowheads="1"/>
          </p:cNvSpPr>
          <p:nvPr>
            <p:ph idx="1"/>
          </p:nvPr>
        </p:nvSpPr>
        <p:spPr/>
        <p:txBody>
          <a:bodyPr/>
          <a:lstStyle/>
          <a:p>
            <a:pPr>
              <a:lnSpc>
                <a:spcPct val="80000"/>
              </a:lnSpc>
            </a:pPr>
            <a:r>
              <a:rPr lang="uz-Cyrl-UZ" sz="1600"/>
              <a:t>Биотиббиёт ускуналари;</a:t>
            </a:r>
          </a:p>
          <a:p>
            <a:pPr>
              <a:lnSpc>
                <a:spcPct val="80000"/>
              </a:lnSpc>
            </a:pPr>
            <a:r>
              <a:rPr lang="uz-Cyrl-UZ" sz="1600"/>
              <a:t>Қомпьютерлар ва периферик қурилмалар;</a:t>
            </a:r>
          </a:p>
          <a:p>
            <a:pPr>
              <a:lnSpc>
                <a:spcPct val="80000"/>
              </a:lnSpc>
            </a:pPr>
            <a:r>
              <a:rPr lang="uz-Cyrl-UZ" sz="1600"/>
              <a:t>ЭҲМ дастур таъминоти;</a:t>
            </a:r>
          </a:p>
          <a:p>
            <a:pPr>
              <a:lnSpc>
                <a:spcPct val="80000"/>
              </a:lnSpc>
            </a:pPr>
            <a:r>
              <a:rPr lang="uz-Cyrl-UZ" sz="1600"/>
              <a:t>Қурилмаларни синаб кўриш учун электрон ускуналар ва қурилмаларнинг ўзи.</a:t>
            </a:r>
          </a:p>
          <a:p>
            <a:pPr>
              <a:lnSpc>
                <a:spcPct val="80000"/>
              </a:lnSpc>
            </a:pPr>
            <a:r>
              <a:rPr lang="uz-Cyrl-UZ" sz="1600"/>
              <a:t>Полиграфия техникаси.</a:t>
            </a:r>
          </a:p>
          <a:p>
            <a:pPr>
              <a:lnSpc>
                <a:spcPct val="80000"/>
              </a:lnSpc>
            </a:pPr>
            <a:r>
              <a:rPr lang="uz-Cyrl-UZ" sz="1600"/>
              <a:t>Радиоэлектроника аппарати таркибий қисмлари.</a:t>
            </a:r>
          </a:p>
          <a:p>
            <a:pPr>
              <a:lnSpc>
                <a:spcPct val="80000"/>
              </a:lnSpc>
            </a:pPr>
            <a:r>
              <a:rPr lang="uz-Cyrl-UZ" sz="1600"/>
              <a:t>Юқори аниқликдаги металлни қайта ншлаш ускуналари.</a:t>
            </a:r>
          </a:p>
          <a:p>
            <a:pPr>
              <a:lnSpc>
                <a:spcPct val="80000"/>
              </a:lnSpc>
            </a:pPr>
            <a:r>
              <a:rPr lang="uz-Cyrl-UZ" sz="1600"/>
              <a:t>Озиқ-овқат маҳсулотлари учун ускуналар.</a:t>
            </a:r>
          </a:p>
          <a:p>
            <a:pPr>
              <a:lnSpc>
                <a:spcPct val="80000"/>
              </a:lnSpc>
            </a:pPr>
            <a:r>
              <a:rPr lang="uz-Cyrl-UZ" sz="1600"/>
              <a:t>Упаковка машиналари.</a:t>
            </a:r>
          </a:p>
          <a:p>
            <a:pPr>
              <a:lnSpc>
                <a:spcPct val="80000"/>
              </a:lnSpc>
            </a:pPr>
            <a:r>
              <a:rPr lang="uz-Cyrl-UZ" sz="1600"/>
              <a:t>Технологик ҳаво ва суюқликни тозалайдиган қурилмалар.</a:t>
            </a:r>
          </a:p>
          <a:p>
            <a:pPr>
              <a:lnSpc>
                <a:spcPct val="80000"/>
              </a:lnSpc>
            </a:pPr>
            <a:r>
              <a:rPr lang="uz-Cyrl-UZ" sz="1600"/>
              <a:t>Атроф-муҳитни ҳимоялаш учун ускуналар.</a:t>
            </a:r>
          </a:p>
          <a:p>
            <a:pPr>
              <a:lnSpc>
                <a:spcPct val="80000"/>
              </a:lnSpc>
            </a:pPr>
            <a:r>
              <a:rPr lang="uz-Cyrl-UZ" sz="1600"/>
              <a:t>Тажрибахона (лаборатория) ускуналари.</a:t>
            </a:r>
          </a:p>
          <a:p>
            <a:pPr>
              <a:lnSpc>
                <a:spcPct val="80000"/>
              </a:lnSpc>
            </a:pPr>
            <a:r>
              <a:rPr lang="uz-Cyrl-UZ" sz="1600"/>
              <a:t>Алоқа аппаратлари (йўлдошлар, антенналар).</a:t>
            </a:r>
          </a:p>
          <a:p>
            <a:pPr>
              <a:lnSpc>
                <a:spcPct val="80000"/>
              </a:lnSpc>
            </a:pPr>
            <a:r>
              <a:rPr lang="uz-Cyrl-UZ" sz="1600"/>
              <a:t>Қурилиш материаллари.</a:t>
            </a:r>
          </a:p>
          <a:p>
            <a:pPr>
              <a:lnSpc>
                <a:spcPct val="80000"/>
              </a:lnSpc>
            </a:pPr>
            <a:r>
              <a:rPr lang="uz-Cyrl-UZ" sz="1600"/>
              <a:t>Қурилиш ускуналари.</a:t>
            </a:r>
          </a:p>
          <a:p>
            <a:pPr>
              <a:lnSpc>
                <a:spcPct val="80000"/>
              </a:lnSpc>
            </a:pPr>
            <a:r>
              <a:rPr lang="uz-Cyrl-UZ" sz="1600"/>
              <a:t>Қишлоқ хўжалик машиналари.</a:t>
            </a:r>
            <a:endParaRPr lang="ru-RU" sz="16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p:txBody>
          <a:bodyPr>
            <a:normAutofit fontScale="90000"/>
          </a:bodyPr>
          <a:lstStyle/>
          <a:p>
            <a:r>
              <a:rPr lang="uz-Cyrl-UZ" sz="4000" b="1" dirty="0"/>
              <a:t>Товарнинг асосий тавсифлаш белгилари</a:t>
            </a:r>
            <a:r>
              <a:rPr lang="uz-Cyrl-UZ" sz="4000" b="1" dirty="0" smtClean="0"/>
              <a:t>:</a:t>
            </a:r>
            <a:endParaRPr lang="ru-RU" sz="4000" dirty="0"/>
          </a:p>
        </p:txBody>
      </p:sp>
      <p:sp>
        <p:nvSpPr>
          <p:cNvPr id="91139" name="Rectangle 3"/>
          <p:cNvSpPr>
            <a:spLocks noGrp="1" noChangeArrowheads="1"/>
          </p:cNvSpPr>
          <p:nvPr>
            <p:ph idx="1"/>
          </p:nvPr>
        </p:nvSpPr>
        <p:spPr/>
        <p:txBody>
          <a:bodyPr/>
          <a:lstStyle/>
          <a:p>
            <a:pPr>
              <a:lnSpc>
                <a:spcPct val="90000"/>
              </a:lnSpc>
            </a:pPr>
            <a:r>
              <a:rPr lang="uz-Cyrl-UZ" sz="2800"/>
              <a:t>хизмат қилиш тавсифи;</a:t>
            </a:r>
          </a:p>
          <a:p>
            <a:pPr>
              <a:lnSpc>
                <a:spcPct val="90000"/>
              </a:lnSpc>
            </a:pPr>
            <a:r>
              <a:rPr lang="uz-Cyrl-UZ" sz="2800"/>
              <a:t>ишончлилиги ва узоққа яраши. </a:t>
            </a:r>
          </a:p>
          <a:p>
            <a:pPr>
              <a:lnSpc>
                <a:spcPct val="90000"/>
              </a:lnSpc>
              <a:buFontTx/>
              <a:buNone/>
            </a:pPr>
            <a:r>
              <a:rPr lang="uz-Cyrl-UZ" sz="2800"/>
              <a:t>Жаҳон бозорида шунингдек, </a:t>
            </a:r>
            <a:r>
              <a:rPr lang="uz-Cyrl-UZ" sz="2800" b="1"/>
              <a:t>товарнинг қуйидаги хусусиятларига</a:t>
            </a:r>
            <a:r>
              <a:rPr lang="uz-Cyrl-UZ" sz="2800"/>
              <a:t> ҳам алоҳида эътибор берилади: ранги, упаковкаси (ўраш, боғлаш), ташқи кўринишининг фасоҳати (дизайн), эргономик хусусиятлари (фойдаланиш, таъмирлаш ва бошқаларнинг қулайлиги), илова қилинадиган ҳужжатлар (товарнинг таъриф-тавсифи, фойдаланиш бўйича кўрсатмалар ва бошқалар).</a:t>
            </a:r>
            <a:endParaRPr lang="ru-RU" sz="28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p:txBody>
          <a:bodyPr/>
          <a:lstStyle/>
          <a:p>
            <a:r>
              <a:rPr lang="uz-Cyrl-UZ"/>
              <a:t>Товарнинг хусусиятлари</a:t>
            </a:r>
            <a:endParaRPr lang="ru-RU"/>
          </a:p>
        </p:txBody>
      </p:sp>
      <p:sp>
        <p:nvSpPr>
          <p:cNvPr id="92163" name="Rectangle 3"/>
          <p:cNvSpPr>
            <a:spLocks noGrp="1" noChangeArrowheads="1"/>
          </p:cNvSpPr>
          <p:nvPr>
            <p:ph idx="1"/>
          </p:nvPr>
        </p:nvSpPr>
        <p:spPr/>
        <p:txBody>
          <a:bodyPr/>
          <a:lstStyle/>
          <a:p>
            <a:pPr>
              <a:lnSpc>
                <a:spcPct val="90000"/>
              </a:lnSpc>
              <a:buFontTx/>
              <a:buNone/>
            </a:pPr>
            <a:r>
              <a:rPr lang="uz-Cyrl-UZ" sz="2400"/>
              <a:t>   Товарнинг истеъмол қиммати — унинг истеъмол хусусиятлари мажмуидир. </a:t>
            </a:r>
          </a:p>
          <a:p>
            <a:pPr>
              <a:lnSpc>
                <a:spcPct val="90000"/>
              </a:lnSpc>
              <a:buFontTx/>
              <a:buNone/>
            </a:pPr>
            <a:r>
              <a:rPr lang="uz-Cyrl-UZ" sz="2400"/>
              <a:t>   Товар — мураккаб кўп қиррали тўшунча, бироқ бунда энг асосий нарса истеъмол хусусиятлари, яъни товарнинг ўз вази-фасини бажариш — унга эга бўлган истеъмолчининг эҳтиёжларини қондириш хусусиятларидир.</a:t>
            </a:r>
          </a:p>
          <a:p>
            <a:pPr>
              <a:lnSpc>
                <a:spcPct val="90000"/>
              </a:lnSpc>
              <a:buFontTx/>
              <a:buNone/>
            </a:pPr>
            <a:r>
              <a:rPr lang="uz-Cyrl-UZ" sz="2400"/>
              <a:t>   Товарнинг истеъмол қиммати қанча юқори бўлса, у ўзининг сифат кўрсаткичлари бўйича харидорларнинг талабини ўрганиш натижасида аниқланган эҳтиёжларига ва талабни белгиловчи бошқа тавсифларга шунча мос келади.</a:t>
            </a:r>
            <a:endParaRPr lang="ru-RU" sz="24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285720" y="253536"/>
            <a:ext cx="8401080" cy="1143000"/>
          </a:xfrm>
        </p:spPr>
        <p:txBody>
          <a:bodyPr>
            <a:normAutofit/>
          </a:bodyPr>
          <a:lstStyle/>
          <a:p>
            <a:r>
              <a:rPr lang="uz-Cyrl-UZ" sz="2800" b="1" dirty="0">
                <a:latin typeface="Times New Roman" pitchFamily="18" charset="0"/>
                <a:cs typeface="Times New Roman" pitchFamily="18" charset="0"/>
              </a:rPr>
              <a:t>Товарларнинг хусусиятлари  инсон эҳтиёжларига мос равишда уч </a:t>
            </a:r>
            <a:r>
              <a:rPr lang="uz-Cyrl-UZ" sz="2800" b="1" dirty="0" smtClean="0">
                <a:latin typeface="Times New Roman" pitchFamily="18" charset="0"/>
                <a:cs typeface="Times New Roman" pitchFamily="18" charset="0"/>
              </a:rPr>
              <a:t>турга</a:t>
            </a:r>
            <a:r>
              <a:rPr lang="en-US" sz="2800" b="1" dirty="0" smtClean="0">
                <a:latin typeface="Times New Roman" pitchFamily="18" charset="0"/>
                <a:cs typeface="Times New Roman" pitchFamily="18" charset="0"/>
              </a:rPr>
              <a:t> </a:t>
            </a:r>
            <a:r>
              <a:rPr lang="uz-Cyrl-UZ" sz="2800" b="1" dirty="0" smtClean="0">
                <a:latin typeface="Times New Roman" pitchFamily="18" charset="0"/>
                <a:cs typeface="Times New Roman" pitchFamily="18" charset="0"/>
              </a:rPr>
              <a:t>ажратилади</a:t>
            </a:r>
            <a:r>
              <a:rPr lang="uz-Cyrl-UZ" sz="2800" b="1" dirty="0">
                <a:latin typeface="Times New Roman" pitchFamily="18" charset="0"/>
                <a:cs typeface="Times New Roman" pitchFamily="18" charset="0"/>
              </a:rPr>
              <a:t>:</a:t>
            </a:r>
            <a:endParaRPr lang="ru-RU" sz="2800" b="1" dirty="0">
              <a:latin typeface="Times New Roman" pitchFamily="18" charset="0"/>
              <a:cs typeface="Times New Roman" pitchFamily="18" charset="0"/>
            </a:endParaRPr>
          </a:p>
        </p:txBody>
      </p:sp>
      <p:sp>
        <p:nvSpPr>
          <p:cNvPr id="94211" name="Rectangle 3"/>
          <p:cNvSpPr>
            <a:spLocks noGrp="1" noChangeArrowheads="1"/>
          </p:cNvSpPr>
          <p:nvPr>
            <p:ph idx="1"/>
          </p:nvPr>
        </p:nvSpPr>
        <p:spPr/>
        <p:txBody>
          <a:bodyPr/>
          <a:lstStyle/>
          <a:p>
            <a:pPr marL="609600" indent="-609600">
              <a:lnSpc>
                <a:spcPct val="90000"/>
              </a:lnSpc>
              <a:buFontTx/>
              <a:buAutoNum type="arabicParenR"/>
            </a:pPr>
            <a:r>
              <a:rPr lang="uz-Cyrl-UZ"/>
              <a:t>товарларнинг моддий эҳтиёжларни қондира оладиган функционал хусусиятлари; </a:t>
            </a:r>
          </a:p>
          <a:p>
            <a:pPr marL="609600" indent="-609600">
              <a:lnSpc>
                <a:spcPct val="90000"/>
              </a:lnSpc>
              <a:buFontTx/>
              <a:buAutoNum type="arabicParenR"/>
            </a:pPr>
            <a:r>
              <a:rPr lang="uz-Cyrl-UZ"/>
              <a:t>товарларнинг маънавий эҳтиёжларни қондира оладиган нафосатли хусусиятлари; </a:t>
            </a:r>
          </a:p>
          <a:p>
            <a:pPr marL="609600" indent="-609600">
              <a:lnSpc>
                <a:spcPct val="90000"/>
              </a:lnSpc>
              <a:buFontTx/>
              <a:buAutoNum type="arabicParenR"/>
            </a:pPr>
            <a:r>
              <a:rPr lang="uz-Cyrl-UZ"/>
              <a:t>товарларнинг ижтимоий эҳтиёжларни қондира оладиган эргономик хусусиятлари. </a:t>
            </a:r>
            <a:endParaRPr lang="ru-RU"/>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r>
              <a:rPr lang="uz-Cyrl-UZ" sz="2000" b="1"/>
              <a:t>МАРКЕТИНГ ТИЗИМИДА НАРХЛАШТИРИШ    ВА </a:t>
            </a:r>
            <a:r>
              <a:rPr lang="ru-RU" sz="2000" b="1"/>
              <a:t>   </a:t>
            </a:r>
            <a:r>
              <a:rPr lang="uz-Cyrl-UZ" sz="2000" b="1"/>
              <a:t>БАҲО СИЁСАТИ</a:t>
            </a:r>
            <a:endParaRPr lang="ru-RU" sz="2000" b="1"/>
          </a:p>
        </p:txBody>
      </p:sp>
      <p:sp>
        <p:nvSpPr>
          <p:cNvPr id="93187" name="Rectangle 3"/>
          <p:cNvSpPr>
            <a:spLocks noGrp="1" noChangeArrowheads="1"/>
          </p:cNvSpPr>
          <p:nvPr>
            <p:ph idx="1"/>
          </p:nvPr>
        </p:nvSpPr>
        <p:spPr/>
        <p:txBody>
          <a:bodyPr/>
          <a:lstStyle/>
          <a:p>
            <a:pPr>
              <a:lnSpc>
                <a:spcPct val="80000"/>
              </a:lnSpc>
            </a:pPr>
            <a:r>
              <a:rPr lang="uz-Cyrl-UZ" sz="2400"/>
              <a:t>Нархлаштириш фирманинг бозорда аниқ улушга эришиши, кўзда тутилган фойдани олиши ва товарнинг қайси ҳаётий босқичида, қандай сиёсат юргизиб, рақобатчилар хатти ҳаракатларига жавоб топиши.</a:t>
            </a:r>
            <a:r>
              <a:rPr lang="ru-RU" sz="2400"/>
              <a:t> </a:t>
            </a:r>
            <a:r>
              <a:rPr lang="uz-Cyrl-UZ" sz="2400"/>
              <a:t>Нархни ўзгартириш орқали рақобат талабнинг ошиши ёки пасайишига боғлиқ. </a:t>
            </a:r>
          </a:p>
          <a:p>
            <a:pPr>
              <a:lnSpc>
                <a:spcPct val="80000"/>
              </a:lnSpc>
            </a:pPr>
            <a:r>
              <a:rPr lang="uz-Cyrl-UZ" sz="2400"/>
              <a:t>Аксинча, нарх қанча паст бўлса, талаб шунча ошади. Баҳо талаб қайишқоқлигининг ўзгаришига олиб келади.</a:t>
            </a:r>
          </a:p>
          <a:p>
            <a:pPr>
              <a:lnSpc>
                <a:spcPct val="80000"/>
              </a:lnSpc>
            </a:pPr>
            <a:r>
              <a:rPr lang="uz-Cyrl-UZ" sz="2400"/>
              <a:t> Аммо ҳамма харидорлар ҳам баҳонинг ўзгаришига бир хил муносабатда бўлмайдилар.</a:t>
            </a:r>
          </a:p>
          <a:p>
            <a:pPr>
              <a:lnSpc>
                <a:spcPct val="80000"/>
              </a:lnSpc>
            </a:pPr>
            <a:r>
              <a:rPr lang="uz-Cyrl-UZ" sz="2400"/>
              <a:t>Қорхоналар ўз товарларига баҳо белгилашдан олдин, унга таъсир этувчи ташқи омилларни чуқур таҳлил   қилишлари зарур.</a:t>
            </a:r>
          </a:p>
          <a:p>
            <a:pPr>
              <a:lnSpc>
                <a:spcPct val="80000"/>
              </a:lnSpc>
              <a:buFontTx/>
              <a:buNone/>
            </a:pPr>
            <a:endParaRPr lang="ru-RU" sz="240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p:txBody>
          <a:bodyPr/>
          <a:lstStyle/>
          <a:p>
            <a:r>
              <a:rPr lang="uz-Cyrl-UZ" sz="2800"/>
              <a:t>Истеъмолчиларни харид қилишларига қараб тўрт турга    (сегментга)    бўлинади</a:t>
            </a:r>
            <a:endParaRPr lang="ru-RU" sz="2800"/>
          </a:p>
        </p:txBody>
      </p:sp>
      <p:sp>
        <p:nvSpPr>
          <p:cNvPr id="95235" name="Rectangle 3"/>
          <p:cNvSpPr>
            <a:spLocks noGrp="1" noChangeArrowheads="1"/>
          </p:cNvSpPr>
          <p:nvPr>
            <p:ph idx="1"/>
          </p:nvPr>
        </p:nvSpPr>
        <p:spPr/>
        <p:txBody>
          <a:bodyPr/>
          <a:lstStyle/>
          <a:p>
            <a:pPr>
              <a:lnSpc>
                <a:spcPct val="80000"/>
              </a:lnSpc>
            </a:pPr>
            <a:r>
              <a:rPr lang="uz-Cyrl-UZ" sz="2400"/>
              <a:t>тежамли харидорлар—харид қилишда асосий эътиборни товар баҳосига, сифатига ва ассортиментига қаратади;</a:t>
            </a:r>
          </a:p>
          <a:p>
            <a:pPr>
              <a:lnSpc>
                <a:spcPct val="80000"/>
              </a:lnSpc>
            </a:pPr>
            <a:r>
              <a:rPr lang="uz-Cyrl-UZ" sz="2400"/>
              <a:t>ўз мавқеига ишонган харидорлар — товар образига, фирма обрў-эътиборига ва хизмат кўрсатиш даражасига кўпроқ аҳамият бериб, камроқ қарайдилар.</a:t>
            </a:r>
          </a:p>
          <a:p>
            <a:pPr>
              <a:lnSpc>
                <a:spcPct val="80000"/>
              </a:lnSpc>
            </a:pPr>
            <a:r>
              <a:rPr lang="uz-Cyrl-UZ" sz="2400"/>
              <a:t>нафосатли харидорлар— кичик фирмаларни қўллаб-қувватлаш учун улар товарлари турларига ва баҳога аҳамият бермайди;</a:t>
            </a:r>
          </a:p>
          <a:p>
            <a:pPr>
              <a:lnSpc>
                <a:spcPct val="80000"/>
              </a:lnSpc>
            </a:pPr>
            <a:r>
              <a:rPr lang="uz-Cyrl-UZ" sz="2400"/>
              <a:t>фақат товар сотиб олиш жараёнидаги қулай шароитларга қараб (баҳосидан қатъи назар) товар харид қилувчи истеъмолчилар.</a:t>
            </a:r>
            <a:endParaRPr lang="ru-RU" sz="240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p:txBody>
          <a:bodyPr/>
          <a:lstStyle/>
          <a:p>
            <a:r>
              <a:rPr lang="uz-Cyrl-UZ"/>
              <a:t>Баҳо</a:t>
            </a:r>
            <a:endParaRPr lang="ru-RU"/>
          </a:p>
        </p:txBody>
      </p:sp>
      <p:sp>
        <p:nvSpPr>
          <p:cNvPr id="96259" name="Rectangle 3"/>
          <p:cNvSpPr>
            <a:spLocks noGrp="1" noChangeArrowheads="1"/>
          </p:cNvSpPr>
          <p:nvPr>
            <p:ph idx="1"/>
          </p:nvPr>
        </p:nvSpPr>
        <p:spPr/>
        <p:txBody>
          <a:bodyPr/>
          <a:lstStyle/>
          <a:p>
            <a:pPr>
              <a:buFontTx/>
              <a:buNone/>
            </a:pPr>
            <a:r>
              <a:rPr lang="uz-Cyrl-UZ" sz="2800"/>
              <a:t>   Баҳога товар ишлаб чиқариш харажатлари —хом ашё, иш ҳақи, транспорт, реклама кабиларга бўлган сарфлар таъсир кўрсатади.</a:t>
            </a:r>
          </a:p>
          <a:p>
            <a:pPr>
              <a:buFontTx/>
              <a:buNone/>
            </a:pPr>
            <a:r>
              <a:rPr lang="uz-Cyrl-UZ" sz="2800"/>
              <a:t>   Нархлаштириш стратегиясини ишлаб чиқиш қуйидаги босқичларни ўз ичига олади. Мақсадни аниқлаш, нархлаштиришнинг умумий сиёсатини белгилаш, баҳо стратегияси, стратегияни амалга ошириш ва нархни мослаштириш.</a:t>
            </a:r>
            <a:endParaRPr lang="ru-RU" sz="280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p:txBody>
          <a:bodyPr/>
          <a:lstStyle/>
          <a:p>
            <a:r>
              <a:rPr lang="uz-Cyrl-UZ" sz="3600"/>
              <a:t>Нархлаштириш мақсадлари</a:t>
            </a:r>
            <a:endParaRPr lang="ru-RU" sz="3600"/>
          </a:p>
        </p:txBody>
      </p:sp>
      <p:sp>
        <p:nvSpPr>
          <p:cNvPr id="97283" name="Rectangle 3"/>
          <p:cNvSpPr>
            <a:spLocks noGrp="1" noChangeArrowheads="1"/>
          </p:cNvSpPr>
          <p:nvPr>
            <p:ph idx="1"/>
          </p:nvPr>
        </p:nvSpPr>
        <p:spPr/>
        <p:txBody>
          <a:bodyPr/>
          <a:lstStyle/>
          <a:p>
            <a:pPr marL="533400" indent="-533400">
              <a:lnSpc>
                <a:spcPct val="80000"/>
              </a:lnSpc>
              <a:buFontTx/>
              <a:buNone/>
            </a:pPr>
            <a:r>
              <a:rPr lang="uz-Cyrl-UZ" sz="2800"/>
              <a:t>    Амалиётда, нархлаштиришнинг уч хил    мақсади    мавжуд, фирма улардан бирини танлаши мумкин :</a:t>
            </a:r>
          </a:p>
          <a:p>
            <a:pPr marL="533400" indent="-533400">
              <a:lnSpc>
                <a:spcPct val="80000"/>
              </a:lnSpc>
              <a:buFontTx/>
              <a:buAutoNum type="arabicPeriod"/>
            </a:pPr>
            <a:r>
              <a:rPr lang="ru-RU" sz="2800" b="1"/>
              <a:t>Фаолият ҳолатига</a:t>
            </a:r>
            <a:r>
              <a:rPr lang="uz-Cyrl-UZ" sz="2800"/>
              <a:t> </a:t>
            </a:r>
            <a:r>
              <a:rPr lang="ru-RU" sz="2800"/>
              <a:t>асосланган</a:t>
            </a:r>
            <a:r>
              <a:rPr lang="uz-Cyrl-UZ" sz="2800"/>
              <a:t>:</a:t>
            </a:r>
            <a:r>
              <a:rPr lang="ru-RU" sz="2800"/>
              <a:t> осойишталик, мувозанат</a:t>
            </a:r>
            <a:r>
              <a:rPr lang="uz-Cyrl-UZ" sz="2800"/>
              <a:t>, </a:t>
            </a:r>
            <a:r>
              <a:rPr lang="ru-RU" sz="2800"/>
              <a:t>қулай  (ёкимли)  муҳит</a:t>
            </a:r>
          </a:p>
          <a:p>
            <a:pPr marL="533400" indent="-533400">
              <a:lnSpc>
                <a:spcPct val="80000"/>
              </a:lnSpc>
              <a:buFontTx/>
              <a:buAutoNum type="arabicPeriod"/>
            </a:pPr>
            <a:r>
              <a:rPr lang="ru-RU" sz="2800" b="1"/>
              <a:t>Сотишга </a:t>
            </a:r>
            <a:r>
              <a:rPr lang="ru-RU" sz="2800"/>
              <a:t>асосланган:</a:t>
            </a:r>
            <a:r>
              <a:rPr lang="uz-Cyrl-UZ" sz="2800"/>
              <a:t> </a:t>
            </a:r>
            <a:r>
              <a:rPr lang="ru-RU" sz="2800"/>
              <a:t>ҳажми</a:t>
            </a:r>
            <a:r>
              <a:rPr lang="uz-Cyrl-UZ" sz="2800"/>
              <a:t>, </a:t>
            </a:r>
            <a:r>
              <a:rPr lang="ru-RU" sz="2800"/>
              <a:t>бозордаги улуши</a:t>
            </a:r>
          </a:p>
          <a:p>
            <a:pPr marL="533400" indent="-533400">
              <a:lnSpc>
                <a:spcPct val="80000"/>
              </a:lnSpc>
              <a:buFontTx/>
              <a:buAutoNum type="arabicPeriod"/>
            </a:pPr>
            <a:r>
              <a:rPr lang="ru-RU" sz="2800" b="1"/>
              <a:t>Фойдага</a:t>
            </a:r>
            <a:r>
              <a:rPr lang="ru-RU" sz="2800"/>
              <a:t> асосланган: фойдани кўпайтириш</a:t>
            </a:r>
            <a:r>
              <a:rPr lang="uz-Cyrl-UZ" sz="2800"/>
              <a:t>,</a:t>
            </a:r>
            <a:r>
              <a:rPr lang="ru-RU" sz="2800"/>
              <a:t>  қони</a:t>
            </a:r>
            <a:r>
              <a:rPr lang="uz-Cyrl-UZ" sz="2800"/>
              <a:t>қ</a:t>
            </a:r>
            <a:r>
              <a:rPr lang="ru-RU" sz="2800"/>
              <a:t>арли фойда</a:t>
            </a:r>
            <a:r>
              <a:rPr lang="uz-Cyrl-UZ" sz="2800"/>
              <a:t>,</a:t>
            </a:r>
            <a:r>
              <a:rPr lang="ru-RU" sz="2800"/>
              <a:t>  инвестиция даромади</a:t>
            </a:r>
            <a:r>
              <a:rPr lang="uz-Cyrl-UZ" sz="2800"/>
              <a:t>,</a:t>
            </a:r>
            <a:r>
              <a:rPr lang="ru-RU" sz="2800"/>
              <a:t> наҳд пулни тез олиш</a:t>
            </a:r>
            <a:r>
              <a:rPr lang="uz-Cyrl-UZ" sz="2800"/>
              <a:t>.</a:t>
            </a:r>
            <a:endParaRPr lang="ru-RU" sz="280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p:txBody>
          <a:bodyPr/>
          <a:lstStyle/>
          <a:p>
            <a:r>
              <a:rPr lang="uz-Cyrl-UZ"/>
              <a:t>Н</a:t>
            </a:r>
            <a:r>
              <a:rPr lang="ru-RU"/>
              <a:t>архлаштириш стратегияси</a:t>
            </a:r>
          </a:p>
        </p:txBody>
      </p:sp>
      <p:sp>
        <p:nvSpPr>
          <p:cNvPr id="98307" name="Rectangle 3"/>
          <p:cNvSpPr>
            <a:spLocks noGrp="1" noChangeArrowheads="1"/>
          </p:cNvSpPr>
          <p:nvPr>
            <p:ph idx="1"/>
          </p:nvPr>
        </p:nvSpPr>
        <p:spPr/>
        <p:txBody>
          <a:bodyPr/>
          <a:lstStyle/>
          <a:p>
            <a:pPr marL="609600" indent="-609600">
              <a:buFontTx/>
              <a:buNone/>
            </a:pPr>
            <a:r>
              <a:rPr lang="ru-RU"/>
              <a:t>Фирманинг нархлаштириш стратегиясини қуйидаги 5 омил аниқлайди: </a:t>
            </a:r>
            <a:endParaRPr lang="uz-Cyrl-UZ"/>
          </a:p>
          <a:p>
            <a:pPr marL="609600" indent="-609600">
              <a:buFontTx/>
              <a:buAutoNum type="arabicPeriod"/>
            </a:pPr>
            <a:r>
              <a:rPr lang="ru-RU"/>
              <a:t>аниқ харажатлари ва фойдаси, </a:t>
            </a:r>
            <a:endParaRPr lang="uz-Cyrl-UZ"/>
          </a:p>
          <a:p>
            <a:pPr marL="609600" indent="-609600">
              <a:buFontTx/>
              <a:buAutoNum type="arabicPeriod"/>
            </a:pPr>
            <a:r>
              <a:rPr lang="ru-RU"/>
              <a:t>рақиблар товаридаги истеъ</a:t>
            </a:r>
            <a:r>
              <a:rPr lang="uz-Cyrl-UZ"/>
              <a:t>м</a:t>
            </a:r>
            <a:r>
              <a:rPr lang="ru-RU"/>
              <a:t>олчини</a:t>
            </a:r>
            <a:r>
              <a:rPr lang="uz-Cyrl-UZ"/>
              <a:t> </a:t>
            </a:r>
            <a:r>
              <a:rPr lang="ru-RU"/>
              <a:t>қизиқтирувчи хусусияти, </a:t>
            </a:r>
            <a:endParaRPr lang="uz-Cyrl-UZ"/>
          </a:p>
          <a:p>
            <a:pPr marL="609600" indent="-609600">
              <a:buFontTx/>
              <a:buAutoNum type="arabicPeriod"/>
            </a:pPr>
            <a:r>
              <a:rPr lang="ru-RU"/>
              <a:t>харидорлар талабидаги фарқлар</a:t>
            </a:r>
            <a:r>
              <a:rPr lang="uz-Cyrl-UZ"/>
              <a:t>,</a:t>
            </a:r>
            <a:r>
              <a:rPr lang="ru-RU"/>
              <a:t> </a:t>
            </a:r>
            <a:endParaRPr lang="uz-Cyrl-UZ"/>
          </a:p>
          <a:p>
            <a:pPr marL="609600" indent="-609600">
              <a:buFontTx/>
              <a:buAutoNum type="arabicPeriod"/>
            </a:pPr>
            <a:r>
              <a:rPr lang="ru-RU"/>
              <a:t>рақибларнинг ҳаракатлари</a:t>
            </a:r>
            <a:r>
              <a:rPr lang="uz-Cyrl-UZ"/>
              <a:t>,</a:t>
            </a:r>
            <a:r>
              <a:rPr lang="ru-RU"/>
              <a:t> </a:t>
            </a:r>
            <a:endParaRPr lang="uz-Cyrl-UZ"/>
          </a:p>
          <a:p>
            <a:pPr marL="609600" indent="-609600">
              <a:buFontTx/>
              <a:buAutoNum type="arabicPeriod"/>
            </a:pPr>
            <a:r>
              <a:rPr lang="ru-RU"/>
              <a:t>корхона маркетинг мақсадлари.</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p:txBody>
          <a:bodyPr>
            <a:normAutofit fontScale="90000"/>
          </a:bodyPr>
          <a:lstStyle/>
          <a:p>
            <a:r>
              <a:rPr lang="ru-RU" sz="4000"/>
              <a:t>Нархни шакллантирувчи омиллар тизими</a:t>
            </a:r>
          </a:p>
        </p:txBody>
      </p:sp>
      <p:sp>
        <p:nvSpPr>
          <p:cNvPr id="99331" name="Rectangle 3"/>
          <p:cNvSpPr>
            <a:spLocks noGrp="1" noChangeArrowheads="1"/>
          </p:cNvSpPr>
          <p:nvPr>
            <p:ph idx="1"/>
          </p:nvPr>
        </p:nvSpPr>
        <p:spPr/>
        <p:txBody>
          <a:bodyPr/>
          <a:lstStyle/>
          <a:p>
            <a:pPr>
              <a:lnSpc>
                <a:spcPct val="80000"/>
              </a:lnSpc>
            </a:pPr>
            <a:r>
              <a:rPr lang="ru-RU" sz="2800"/>
              <a:t>ижтимоий ишлаб чиқариш нархи; </a:t>
            </a:r>
            <a:endParaRPr lang="uz-Cyrl-UZ" sz="2800"/>
          </a:p>
          <a:p>
            <a:pPr>
              <a:lnSpc>
                <a:spcPct val="80000"/>
              </a:lnSpc>
            </a:pPr>
            <a:r>
              <a:rPr lang="ru-RU" sz="2800"/>
              <a:t>ижтимоий ишлаб чиқариш харажатлари; </a:t>
            </a:r>
            <a:endParaRPr lang="uz-Cyrl-UZ" sz="2800"/>
          </a:p>
          <a:p>
            <a:pPr>
              <a:lnSpc>
                <a:spcPct val="80000"/>
              </a:lnSpc>
            </a:pPr>
            <a:r>
              <a:rPr lang="ru-RU" sz="2800"/>
              <a:t>ўртача фойда; </a:t>
            </a:r>
            <a:endParaRPr lang="uz-Cyrl-UZ" sz="2800"/>
          </a:p>
          <a:p>
            <a:pPr>
              <a:lnSpc>
                <a:spcPct val="80000"/>
              </a:lnSpc>
            </a:pPr>
            <a:r>
              <a:rPr lang="ru-RU" sz="2800"/>
              <a:t>пул муомаласи аҳволи; </a:t>
            </a:r>
            <a:endParaRPr lang="uz-Cyrl-UZ" sz="2800"/>
          </a:p>
          <a:p>
            <a:pPr>
              <a:lnSpc>
                <a:spcPct val="80000"/>
              </a:lnSpc>
            </a:pPr>
            <a:r>
              <a:rPr lang="ru-RU" sz="2800"/>
              <a:t>пулнинг харид қобилияти; </a:t>
            </a:r>
            <a:endParaRPr lang="uz-Cyrl-UZ" sz="2800"/>
          </a:p>
          <a:p>
            <a:pPr>
              <a:lnSpc>
                <a:spcPct val="80000"/>
              </a:lnSpc>
            </a:pPr>
            <a:r>
              <a:rPr lang="ru-RU" sz="2800"/>
              <a:t>талаб ва таклиф муносабати; </a:t>
            </a:r>
            <a:endParaRPr lang="uz-Cyrl-UZ" sz="2800"/>
          </a:p>
          <a:p>
            <a:pPr>
              <a:lnSpc>
                <a:spcPct val="80000"/>
              </a:lnSpc>
            </a:pPr>
            <a:r>
              <a:rPr lang="uz-Cyrl-UZ" sz="2800"/>
              <a:t>т</a:t>
            </a:r>
            <a:r>
              <a:rPr lang="ru-RU" sz="2800"/>
              <a:t>алаб</a:t>
            </a:r>
            <a:r>
              <a:rPr lang="uz-Cyrl-UZ" sz="2800"/>
              <a:t>;</a:t>
            </a:r>
          </a:p>
          <a:p>
            <a:pPr>
              <a:lnSpc>
                <a:spcPct val="80000"/>
              </a:lnSpc>
            </a:pPr>
            <a:r>
              <a:rPr lang="ru-RU" sz="2800"/>
              <a:t>таклиф; </a:t>
            </a:r>
            <a:endParaRPr lang="uz-Cyrl-UZ" sz="2800"/>
          </a:p>
          <a:p>
            <a:pPr>
              <a:lnSpc>
                <a:spcPct val="80000"/>
              </a:lnSpc>
            </a:pPr>
            <a:r>
              <a:rPr lang="ru-RU" sz="2800"/>
              <a:t>рақ</a:t>
            </a:r>
            <a:r>
              <a:rPr lang="uz-Cyrl-UZ" sz="2800"/>
              <a:t>о</a:t>
            </a:r>
            <a:r>
              <a:rPr lang="ru-RU" sz="2800"/>
              <a:t>бат; </a:t>
            </a:r>
            <a:endParaRPr lang="uz-Cyrl-UZ" sz="2800"/>
          </a:p>
          <a:p>
            <a:pPr>
              <a:lnSpc>
                <a:spcPct val="80000"/>
              </a:lnSpc>
            </a:pPr>
            <a:r>
              <a:rPr lang="ru-RU" sz="2800"/>
              <a:t>нархлар рақобати; </a:t>
            </a:r>
            <a:endParaRPr lang="uz-Cyrl-UZ" sz="2800"/>
          </a:p>
          <a:p>
            <a:pPr>
              <a:lnSpc>
                <a:spcPct val="80000"/>
              </a:lnSpc>
            </a:pPr>
            <a:endParaRPr lang="ru-RU" sz="280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p:txBody>
          <a:bodyPr>
            <a:normAutofit fontScale="90000"/>
          </a:bodyPr>
          <a:lstStyle/>
          <a:p>
            <a:r>
              <a:rPr lang="ru-RU" sz="4000"/>
              <a:t>Нархни шакллантирувчи омиллар тизими</a:t>
            </a:r>
            <a:r>
              <a:rPr lang="uz-Cyrl-UZ" sz="4000"/>
              <a:t>(давоми) </a:t>
            </a:r>
            <a:endParaRPr lang="ru-RU" sz="4000"/>
          </a:p>
        </p:txBody>
      </p:sp>
      <p:sp>
        <p:nvSpPr>
          <p:cNvPr id="100355" name="Rectangle 3"/>
          <p:cNvSpPr>
            <a:spLocks noGrp="1" noChangeArrowheads="1"/>
          </p:cNvSpPr>
          <p:nvPr>
            <p:ph idx="1"/>
          </p:nvPr>
        </p:nvSpPr>
        <p:spPr/>
        <p:txBody>
          <a:bodyPr/>
          <a:lstStyle/>
          <a:p>
            <a:pPr>
              <a:lnSpc>
                <a:spcPct val="80000"/>
              </a:lnSpc>
            </a:pPr>
            <a:r>
              <a:rPr lang="ru-RU" sz="2400"/>
              <a:t>нархсиз рақобат; </a:t>
            </a:r>
            <a:endParaRPr lang="uz-Cyrl-UZ" sz="2400"/>
          </a:p>
          <a:p>
            <a:pPr>
              <a:lnSpc>
                <a:spcPct val="80000"/>
              </a:lnSpc>
            </a:pPr>
            <a:r>
              <a:rPr lang="ru-RU" sz="2400"/>
              <a:t>нархнинг давлат томонидан бошқарилиш</a:t>
            </a:r>
            <a:r>
              <a:rPr lang="uz-Cyrl-UZ" sz="2400"/>
              <a:t>и</a:t>
            </a:r>
            <a:r>
              <a:rPr lang="ru-RU" sz="2400"/>
              <a:t>; </a:t>
            </a:r>
            <a:endParaRPr lang="uz-Cyrl-UZ" sz="2400"/>
          </a:p>
          <a:p>
            <a:pPr>
              <a:lnSpc>
                <a:spcPct val="80000"/>
              </a:lnSpc>
            </a:pPr>
            <a:r>
              <a:rPr lang="ru-RU" sz="2400"/>
              <a:t>тўғридан-тўғри бошқариш; </a:t>
            </a:r>
            <a:endParaRPr lang="uz-Cyrl-UZ" sz="2400"/>
          </a:p>
          <a:p>
            <a:pPr>
              <a:lnSpc>
                <a:spcPct val="80000"/>
              </a:lnSpc>
            </a:pPr>
            <a:r>
              <a:rPr lang="ru-RU" sz="2400"/>
              <a:t>қўшимча бошқариш йўллари; </a:t>
            </a:r>
            <a:endParaRPr lang="uz-Cyrl-UZ" sz="2400"/>
          </a:p>
          <a:p>
            <a:pPr>
              <a:lnSpc>
                <a:spcPct val="80000"/>
              </a:lnSpc>
            </a:pPr>
            <a:r>
              <a:rPr lang="ru-RU" sz="2400"/>
              <a:t>товар сифати;</a:t>
            </a:r>
            <a:endParaRPr lang="uz-Cyrl-UZ" sz="2400"/>
          </a:p>
          <a:p>
            <a:pPr>
              <a:lnSpc>
                <a:spcPct val="80000"/>
              </a:lnSpc>
            </a:pPr>
            <a:r>
              <a:rPr lang="ru-RU" sz="2400"/>
              <a:t>товар юбориш ҳажми; </a:t>
            </a:r>
            <a:endParaRPr lang="uz-Cyrl-UZ" sz="2400"/>
          </a:p>
          <a:p>
            <a:pPr>
              <a:lnSpc>
                <a:spcPct val="80000"/>
              </a:lnSpc>
            </a:pPr>
            <a:r>
              <a:rPr lang="ru-RU" sz="2400"/>
              <a:t>с</a:t>
            </a:r>
            <a:r>
              <a:rPr lang="uz-Cyrl-UZ" sz="2400"/>
              <a:t>о</a:t>
            </a:r>
            <a:r>
              <a:rPr lang="ru-RU" sz="2400"/>
              <a:t>тувчи ва харидорлар ўртасидаги ўзаро муносабатлар;</a:t>
            </a:r>
            <a:endParaRPr lang="uz-Cyrl-UZ" sz="2400"/>
          </a:p>
          <a:p>
            <a:pPr>
              <a:lnSpc>
                <a:spcPct val="80000"/>
              </a:lnSpc>
            </a:pPr>
            <a:r>
              <a:rPr lang="ru-RU" sz="2400"/>
              <a:t>товар юбориш шартлари; </a:t>
            </a:r>
            <a:endParaRPr lang="uz-Cyrl-UZ" sz="2400"/>
          </a:p>
          <a:p>
            <a:pPr>
              <a:lnSpc>
                <a:spcPct val="80000"/>
              </a:lnSpc>
            </a:pPr>
            <a:r>
              <a:rPr lang="ru-RU" sz="2400"/>
              <a:t>нархнинг товар юбориш манзилига боғлиқлиги; </a:t>
            </a:r>
            <a:endParaRPr lang="uz-Cyrl-UZ" sz="2400"/>
          </a:p>
          <a:p>
            <a:pPr>
              <a:lnSpc>
                <a:spcPct val="80000"/>
              </a:lnSpc>
            </a:pPr>
            <a:r>
              <a:rPr lang="ru-RU" sz="2400"/>
              <a:t>жойларда нархни бошқариш;</a:t>
            </a:r>
            <a:endParaRPr lang="uz-Cyrl-UZ" sz="2400"/>
          </a:p>
          <a:p>
            <a:pPr>
              <a:lnSpc>
                <a:spcPct val="80000"/>
              </a:lnSpc>
            </a:pPr>
            <a:r>
              <a:rPr lang="ru-RU" sz="2400"/>
              <a:t>рақобат муносабатлари.</a:t>
            </a:r>
          </a:p>
          <a:p>
            <a:pPr>
              <a:lnSpc>
                <a:spcPct val="80000"/>
              </a:lnSpc>
            </a:pPr>
            <a:endParaRPr lang="ru-RU" sz="240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p:txBody>
          <a:bodyPr/>
          <a:lstStyle/>
          <a:p>
            <a:r>
              <a:rPr lang="uz-Cyrl-UZ" sz="4000"/>
              <a:t>Маркетингда баҳо стратегиялари</a:t>
            </a:r>
            <a:endParaRPr lang="ru-RU" sz="4000"/>
          </a:p>
        </p:txBody>
      </p:sp>
      <p:sp>
        <p:nvSpPr>
          <p:cNvPr id="101379" name="Rectangle 3"/>
          <p:cNvSpPr>
            <a:spLocks noGrp="1" noChangeArrowheads="1"/>
          </p:cNvSpPr>
          <p:nvPr>
            <p:ph idx="1"/>
          </p:nvPr>
        </p:nvSpPr>
        <p:spPr/>
        <p:txBody>
          <a:bodyPr/>
          <a:lstStyle/>
          <a:p>
            <a:pPr>
              <a:lnSpc>
                <a:spcPct val="80000"/>
              </a:lnSpc>
            </a:pPr>
            <a:r>
              <a:rPr lang="uz-Cyrl-UZ" sz="1800"/>
              <a:t>Юқори баҳо ёки </a:t>
            </a:r>
            <a:r>
              <a:rPr lang="uz-Cyrl-UZ" sz="1800" b="1"/>
              <a:t>«қаймоғини олиш»</a:t>
            </a:r>
            <a:r>
              <a:rPr lang="uz-Cyrl-UZ" sz="1800"/>
              <a:t> стратегияси — аввало товар баҳо-сини ишлаб чиқариш нархидан анча юқори ўрнатиб, аста-секин уни тушириб боради. Бу усул билан янги товарлар (патентлар. билан ҳимояланган) сотилади ва бозорга киргандан кейин сегментлар гуруҳини кенгайтириш мақсадида арзонлаштирилади. Бу стратегияси, сотувчига тезда сарф-харажатларни қайтариб олишга ёрдам беради. Аммо фақат янги, юқори сифатли, кўп хусусиятлари билан бошқалардан фарқ қилувчи товарлар ҳамда истеъмолчиларнинг ҳам алоҳида — новаторларига мўлжалланган бўлади. </a:t>
            </a:r>
          </a:p>
          <a:p>
            <a:pPr>
              <a:lnSpc>
                <a:spcPct val="80000"/>
              </a:lnSpc>
              <a:buFontTx/>
              <a:buNone/>
            </a:pPr>
            <a:r>
              <a:rPr lang="uz-Cyrl-UZ" sz="1800"/>
              <a:t>     Фирма бозорда янги товарлар таклиф қилишда монопол ҳолатда бўлса, талаб таклифдан юқори, баланд нарх харидорлар томонидан юқори сифатли товар белгиси деб қабул қилинган вақтларда бу стратегия ўзини оқлайди. Кейинчалик бозорда ўхшаш товарлар — рақиблар пайдо бўлгандан кейин (бозор етилганда) фирма ўз товари нархини тушира бошлайди ва бошқа сегментлар учун янги товар моди-фикациясини ярата бошлайди.</a:t>
            </a:r>
            <a:r>
              <a:rPr lang="ru-RU" sz="1800"/>
              <a:t>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a:xfrm>
            <a:off x="381000" y="0"/>
            <a:ext cx="8229600" cy="1143000"/>
          </a:xfrm>
        </p:spPr>
        <p:txBody>
          <a:bodyPr/>
          <a:lstStyle/>
          <a:p>
            <a:r>
              <a:rPr lang="uz-Cyrl-UZ" sz="2800"/>
              <a:t>«Паст нарх» стратегияси ёки «ёриб кириш»</a:t>
            </a:r>
            <a:br>
              <a:rPr lang="uz-Cyrl-UZ" sz="2800"/>
            </a:br>
            <a:endParaRPr lang="ru-RU" sz="2800"/>
          </a:p>
        </p:txBody>
      </p:sp>
      <p:sp>
        <p:nvSpPr>
          <p:cNvPr id="102403" name="Rectangle 3"/>
          <p:cNvSpPr>
            <a:spLocks noGrp="1" noChangeArrowheads="1"/>
          </p:cNvSpPr>
          <p:nvPr>
            <p:ph idx="1"/>
          </p:nvPr>
        </p:nvSpPr>
        <p:spPr/>
        <p:txBody>
          <a:bodyPr/>
          <a:lstStyle/>
          <a:p>
            <a:r>
              <a:rPr lang="uz-Cyrl-UZ" sz="2800"/>
              <a:t>Товарлар бошланғич баҳоси паст ўрнатилиб талаб рағбатлантирилади, рақобатда ютиб чиқилади, рақиблар товарини бозордан сиқиб чиқарилади, унда асосий улушини эгаллайди ва кейин товарни нархини ошира бошлайди. Аммо «харидорлар» бозорида бу стратегияни қўллаш жуда қийин, фақат тўйинмаган «сотувчилар» бозорида бирор натижага эришиш мумкин.</a:t>
            </a:r>
            <a:endParaRPr lang="ru-RU" sz="280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p:txBody>
          <a:bodyPr/>
          <a:lstStyle/>
          <a:p>
            <a:r>
              <a:rPr lang="uz-Cyrl-UZ" sz="2800"/>
              <a:t>«Стандарт ва ўзгарувчан нархлар ўрнатиш»</a:t>
            </a:r>
            <a:r>
              <a:rPr lang="uz-Cyrl-UZ" sz="4000"/>
              <a:t> </a:t>
            </a:r>
            <a:r>
              <a:rPr lang="uz-Cyrl-UZ" sz="2800"/>
              <a:t>стратегияси</a:t>
            </a:r>
            <a:endParaRPr lang="ru-RU" sz="2800"/>
          </a:p>
        </p:txBody>
      </p:sp>
      <p:sp>
        <p:nvSpPr>
          <p:cNvPr id="103427" name="Rectangle 3"/>
          <p:cNvSpPr>
            <a:spLocks noGrp="1" noChangeArrowheads="1"/>
          </p:cNvSpPr>
          <p:nvPr>
            <p:ph idx="1"/>
          </p:nvPr>
        </p:nvSpPr>
        <p:spPr/>
        <p:txBody>
          <a:bodyPr/>
          <a:lstStyle/>
          <a:p>
            <a:pPr>
              <a:lnSpc>
                <a:spcPct val="90000"/>
              </a:lnSpc>
            </a:pPr>
            <a:r>
              <a:rPr lang="uz-Cyrl-UZ" sz="2400"/>
              <a:t>Агар товар ҳаракати қатнашчилари ўз товари баҳосини ўзгартирмасликка интилса, кўп вақт стандарт нарх сақланиб туради. Бунда қандолат, сақичлар, транспорт хизмати ва ҳоказолар баҳосини фирма сарф-харажатлари кўпайса ҳам бир меъёрда ушлаб туради. Аммо товарлар ўрамаси, қадоғи ёки бошқа сарфларини камайтирилади.</a:t>
            </a:r>
          </a:p>
          <a:p>
            <a:pPr>
              <a:lnSpc>
                <a:spcPct val="90000"/>
              </a:lnSpc>
            </a:pPr>
            <a:r>
              <a:rPr lang="uz-Cyrl-UZ" sz="2400"/>
              <a:t>Узгарувчан нархлар бозорда талаб кўпайса ёки давлат миқёсида бирор иқтисодий тадбир ўтказилса, шунга мос равишда товарлар ва хизматларга янги баҳолар ўрнатишни билдиради.</a:t>
            </a:r>
            <a:endParaRPr lang="ru-RU" sz="240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p:txBody>
          <a:bodyPr/>
          <a:lstStyle/>
          <a:p>
            <a:r>
              <a:rPr lang="uz-Cyrl-UZ" sz="3200"/>
              <a:t>Дискриминация баҳолари стратегияси</a:t>
            </a:r>
            <a:endParaRPr lang="ru-RU" sz="3200"/>
          </a:p>
        </p:txBody>
      </p:sp>
      <p:sp>
        <p:nvSpPr>
          <p:cNvPr id="104451" name="Rectangle 3"/>
          <p:cNvSpPr>
            <a:spLocks noGrp="1" noChangeArrowheads="1"/>
          </p:cNvSpPr>
          <p:nvPr>
            <p:ph idx="1"/>
          </p:nvPr>
        </p:nvSpPr>
        <p:spPr/>
        <p:txBody>
          <a:bodyPr/>
          <a:lstStyle/>
          <a:p>
            <a:r>
              <a:rPr lang="uz-Cyrl-UZ"/>
              <a:t>Айрим сотувчиларга маъқул келмаган харидорлар учун, айниқса давлатлар орасидаги муносабатлар, ҳақиқий сиёсий муҳит бузилган даврда ўрнатилади. Бу нархлар ўта юқори, товарни сотиб олувчига бир неча маротаба оғир тушадиган қилиб ўрнатилади.</a:t>
            </a:r>
            <a:endParaRPr lang="ru-RU"/>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p:txBody>
          <a:bodyPr/>
          <a:lstStyle/>
          <a:p>
            <a:r>
              <a:rPr lang="uz-Cyrl-UZ"/>
              <a:t>Ягона нарх стратегияси</a:t>
            </a:r>
            <a:endParaRPr lang="ru-RU"/>
          </a:p>
        </p:txBody>
      </p:sp>
      <p:sp>
        <p:nvSpPr>
          <p:cNvPr id="105475" name="Rectangle 3"/>
          <p:cNvSpPr>
            <a:spLocks noGrp="1" noChangeArrowheads="1"/>
          </p:cNvSpPr>
          <p:nvPr>
            <p:ph idx="1"/>
          </p:nvPr>
        </p:nvSpPr>
        <p:spPr/>
        <p:txBody>
          <a:bodyPr/>
          <a:lstStyle/>
          <a:p>
            <a:r>
              <a:rPr lang="uz-Cyrl-UZ"/>
              <a:t>Ёки ҳамма истеъмолчилар учун бир хил баҳо ўрнатиш. Бундай стратегия товарларни наъмуналари бўйича каталоглар ва алоқа бўлимлари орқали сотишда ишлатилади.</a:t>
            </a:r>
            <a:endParaRPr lang="ru-RU"/>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p:txBody>
          <a:bodyPr/>
          <a:lstStyle/>
          <a:p>
            <a:r>
              <a:rPr lang="uz-Cyrl-UZ" sz="4000"/>
              <a:t>Қайишқоқ баҳолар стратегияси</a:t>
            </a:r>
            <a:endParaRPr lang="ru-RU" sz="4000"/>
          </a:p>
        </p:txBody>
      </p:sp>
      <p:sp>
        <p:nvSpPr>
          <p:cNvPr id="106499" name="Rectangle 3"/>
          <p:cNvSpPr>
            <a:spLocks noGrp="1" noChangeArrowheads="1"/>
          </p:cNvSpPr>
          <p:nvPr>
            <p:ph idx="1"/>
          </p:nvPr>
        </p:nvSpPr>
        <p:spPr/>
        <p:txBody>
          <a:bodyPr/>
          <a:lstStyle/>
          <a:p>
            <a:r>
              <a:rPr lang="uz-Cyrl-UZ"/>
              <a:t>Қайишқоқ баҳолар харидорларнинг имкониятларига қараб ва савдолашиш қобилиятлари асосида ўрнатилади. </a:t>
            </a:r>
          </a:p>
          <a:p>
            <a:pPr>
              <a:buFontTx/>
              <a:buNone/>
            </a:pPr>
            <a:r>
              <a:rPr lang="uz-Cyrl-UZ"/>
              <a:t>   Бу нархлар якка тартибда шартномалар тузишда кўпроқ ишлатилади.</a:t>
            </a:r>
            <a:endParaRPr lang="ru-RU"/>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p:txBody>
          <a:bodyPr/>
          <a:lstStyle/>
          <a:p>
            <a:r>
              <a:rPr lang="uz-Cyrl-UZ" sz="3200"/>
              <a:t>Бутун рақамсиз баҳо қўйиш стратегияси</a:t>
            </a:r>
            <a:endParaRPr lang="ru-RU" sz="3200"/>
          </a:p>
        </p:txBody>
      </p:sp>
      <p:sp>
        <p:nvSpPr>
          <p:cNvPr id="107523" name="Rectangle 3"/>
          <p:cNvSpPr>
            <a:spLocks noGrp="1" noChangeArrowheads="1"/>
          </p:cNvSpPr>
          <p:nvPr>
            <p:ph idx="1"/>
          </p:nvPr>
        </p:nvSpPr>
        <p:spPr/>
        <p:txBody>
          <a:bodyPr/>
          <a:lstStyle/>
          <a:p>
            <a:r>
              <a:rPr lang="uz-Cyrl-UZ" sz="2800"/>
              <a:t>Бутун рақамсиз баҳо қўйишда харидорлар психологиясини ҳисобга олади. Баъзи харидорлар, айниқса аёллар савдо қил-ганларида қайтимини олишни яхши кўришади. </a:t>
            </a:r>
          </a:p>
          <a:p>
            <a:pPr>
              <a:buFontTx/>
              <a:buNone/>
            </a:pPr>
            <a:r>
              <a:rPr lang="uz-Cyrl-UZ" sz="2800"/>
              <a:t>   Ундан ташқари, агарда 49,50 сўм ёки 199 сўм баҳо ёзиб қўйилса, фирма товари нархи жуда синчикланиб кўрилган, харидорда паст ва аниқ баҳо қўйишга ҳаракат қилинган — деган фикр-мулоҳаза туғилади.</a:t>
            </a:r>
            <a:endParaRPr lang="ru-RU" sz="280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lstStyle/>
          <a:p>
            <a:r>
              <a:rPr lang="uz-Cyrl-UZ"/>
              <a:t>Товар ҳаракати</a:t>
            </a:r>
            <a:endParaRPr lang="ru-RU"/>
          </a:p>
        </p:txBody>
      </p:sp>
      <p:sp>
        <p:nvSpPr>
          <p:cNvPr id="108547" name="Rectangle 3"/>
          <p:cNvSpPr>
            <a:spLocks noGrp="1" noChangeArrowheads="1"/>
          </p:cNvSpPr>
          <p:nvPr>
            <p:ph idx="1"/>
          </p:nvPr>
        </p:nvSpPr>
        <p:spPr/>
        <p:txBody>
          <a:bodyPr/>
          <a:lstStyle/>
          <a:p>
            <a:r>
              <a:rPr lang="uz-Cyrl-UZ"/>
              <a:t>Маҳсулотнинг юк сифатида ишлаб чиқариш жарараёни истеъмолчига етиб келишгача — ташиш, сақлаш ва қадоқлаш, ўраш, тамғалаш каби ишларни бажаришлик бўлган жараён </a:t>
            </a:r>
            <a:r>
              <a:rPr lang="uz-Cyrl-UZ" b="1"/>
              <a:t>товар ҳаракати</a:t>
            </a:r>
            <a:r>
              <a:rPr lang="uz-Cyrl-UZ"/>
              <a:t> дейилади. </a:t>
            </a:r>
            <a:endParaRPr lang="ru-RU"/>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lstStyle/>
          <a:p>
            <a:r>
              <a:rPr lang="uz-Cyrl-UZ"/>
              <a:t>«Маркетинг микс»</a:t>
            </a:r>
            <a:endParaRPr lang="ru-RU"/>
          </a:p>
        </p:txBody>
      </p:sp>
      <p:sp>
        <p:nvSpPr>
          <p:cNvPr id="109571" name="Rectangle 3"/>
          <p:cNvSpPr>
            <a:spLocks noGrp="1" noChangeArrowheads="1"/>
          </p:cNvSpPr>
          <p:nvPr>
            <p:ph idx="1"/>
          </p:nvPr>
        </p:nvSpPr>
        <p:spPr/>
        <p:txBody>
          <a:bodyPr/>
          <a:lstStyle/>
          <a:p>
            <a:pPr>
              <a:lnSpc>
                <a:spcPct val="80000"/>
              </a:lnSpc>
              <a:buFontTx/>
              <a:buNone/>
            </a:pPr>
            <a:r>
              <a:rPr lang="uz-Cyrl-UZ" sz="2000"/>
              <a:t>Фирма товар ҳаракатини «Маркетинг микс» жадалаштиришда қуйидагиларга аҳамият беради:</a:t>
            </a:r>
          </a:p>
          <a:p>
            <a:pPr>
              <a:lnSpc>
                <a:spcPct val="80000"/>
              </a:lnSpc>
            </a:pPr>
            <a:r>
              <a:rPr lang="uz-Cyrl-UZ" sz="2000"/>
              <a:t>сотиш сиёсатини товар ҳаракатига боғлаган холда бахолаш</a:t>
            </a:r>
          </a:p>
          <a:p>
            <a:pPr>
              <a:lnSpc>
                <a:spcPct val="80000"/>
              </a:lnSpc>
            </a:pPr>
            <a:r>
              <a:rPr lang="uz-Cyrl-UZ" sz="2000"/>
              <a:t>товар ҳаракати усуллари ва турларига биноан бозор сегментларига мосини танлаш;	- ,,</a:t>
            </a:r>
            <a:endParaRPr lang="uz-Cyrl-UZ" sz="2000" b="1"/>
          </a:p>
          <a:p>
            <a:pPr>
              <a:lnSpc>
                <a:spcPct val="80000"/>
              </a:lnSpc>
            </a:pPr>
            <a:r>
              <a:rPr lang="uz-Cyrl-UZ" sz="2000"/>
              <a:t>товар ҳаракати бўғинлари ва умумий маовфани топиш;</a:t>
            </a:r>
          </a:p>
          <a:p>
            <a:pPr>
              <a:lnSpc>
                <a:spcPct val="80000"/>
              </a:lnSpc>
            </a:pPr>
            <a:r>
              <a:rPr lang="uz-Cyrl-UZ" sz="2000"/>
              <a:t>товар ҳаракати занжирида қатнашувчилар— мустақилчиларни аниқлаш;</a:t>
            </a:r>
          </a:p>
          <a:p>
            <a:pPr>
              <a:lnSpc>
                <a:spcPct val="80000"/>
              </a:lnSpc>
            </a:pPr>
            <a:r>
              <a:rPr lang="uz-Cyrl-UZ" sz="2000"/>
              <a:t>товар ҳаракатига раҳбарлик тизимини яратиш;</a:t>
            </a:r>
          </a:p>
          <a:p>
            <a:pPr>
              <a:lnSpc>
                <a:spcPct val="80000"/>
              </a:lnSpc>
            </a:pPr>
            <a:r>
              <a:rPr lang="uz-Cyrl-UZ" sz="2000"/>
              <a:t>товар ҳаракатини ташкил этувчи бош бўғинини топиш;</a:t>
            </a:r>
          </a:p>
          <a:p>
            <a:pPr>
              <a:lnSpc>
                <a:spcPct val="80000"/>
              </a:lnSpc>
            </a:pPr>
            <a:r>
              <a:rPr lang="uz-Cyrl-UZ" sz="2000"/>
              <a:t>товар ҳаракати турларидан энг самаралисини танлаш ва неча хилини боғлаб, бир-бирини тўлдиришини    кўзда тутиш.</a:t>
            </a:r>
            <a:endParaRPr lang="ru-RU" sz="200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p:txBody>
          <a:bodyPr/>
          <a:lstStyle/>
          <a:p>
            <a:r>
              <a:rPr lang="uz-Cyrl-UZ" i="1"/>
              <a:t>Дилер</a:t>
            </a:r>
            <a:endParaRPr lang="ru-RU" i="1"/>
          </a:p>
        </p:txBody>
      </p:sp>
      <p:sp>
        <p:nvSpPr>
          <p:cNvPr id="110595" name="Rectangle 3"/>
          <p:cNvSpPr>
            <a:spLocks noGrp="1" noChangeArrowheads="1"/>
          </p:cNvSpPr>
          <p:nvPr>
            <p:ph idx="1"/>
          </p:nvPr>
        </p:nvSpPr>
        <p:spPr/>
        <p:txBody>
          <a:bodyPr/>
          <a:lstStyle/>
          <a:p>
            <a:pPr>
              <a:lnSpc>
                <a:spcPct val="90000"/>
              </a:lnSpc>
            </a:pPr>
            <a:r>
              <a:rPr lang="uz-Cyrl-UZ" sz="2400" i="1"/>
              <a:t>Дилер </a:t>
            </a:r>
            <a:r>
              <a:rPr lang="uz-Cyrl-UZ" sz="2400"/>
              <a:t>— мустақил кичик воситачи—тадбиркор бўлиб, олдидаги ишларини бажаради ва моддий жавобгарликка эга. </a:t>
            </a:r>
          </a:p>
          <a:p>
            <a:pPr>
              <a:lnSpc>
                <a:spcPct val="90000"/>
              </a:lnSpc>
              <a:buFontTx/>
              <a:buNone/>
            </a:pPr>
            <a:r>
              <a:rPr lang="uz-Cyrl-UZ" sz="2400"/>
              <a:t>    Чакана савдо аҳолига тўғридан-тўғри товар сотиш ва хизмат килиш билан боғлиқ бўлган тадбиркорлик фаолиятини   ўзига  олади. Чакана савдо товарлар ассортиментининг шакланишида қатнашади. Харидорларга товарлар сифат кўрсаткич тўғрисида ахборотлар беради. Товарларни сақлаш, қўшимча ишлаш, баҳоларини ўрнатиш ва бошқа вазифаларни бажади. Натижада товарларнинг охирги истеъмолчилари билан олди-сотди шартномасини бажаради. </a:t>
            </a:r>
            <a:endParaRPr lang="ru-RU" sz="240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p:txBody>
          <a:bodyPr/>
          <a:lstStyle/>
          <a:p>
            <a:r>
              <a:rPr lang="uz-Cyrl-UZ"/>
              <a:t>«Мерчендайзинг»</a:t>
            </a:r>
            <a:endParaRPr lang="ru-RU"/>
          </a:p>
        </p:txBody>
      </p:sp>
      <p:sp>
        <p:nvSpPr>
          <p:cNvPr id="111619" name="Rectangle 3"/>
          <p:cNvSpPr>
            <a:spLocks noGrp="1" noChangeArrowheads="1"/>
          </p:cNvSpPr>
          <p:nvPr>
            <p:ph idx="1"/>
          </p:nvPr>
        </p:nvSpPr>
        <p:spPr/>
        <p:txBody>
          <a:bodyPr/>
          <a:lstStyle/>
          <a:p>
            <a:pPr>
              <a:lnSpc>
                <a:spcPct val="80000"/>
              </a:lnSpc>
            </a:pPr>
            <a:r>
              <a:rPr lang="uz-Cyrl-UZ" sz="2800"/>
              <a:t>Маркетинг тизимида  тўғридан-тўғри савдо    корхоналарида режалаштириб, амалга ошириладиган мустақил тадбирлар йўналиши — </a:t>
            </a:r>
            <a:r>
              <a:rPr lang="uz-Cyrl-UZ" sz="2800" b="1"/>
              <a:t>«Мерчендайзинг»</a:t>
            </a:r>
            <a:r>
              <a:rPr lang="uz-Cyrl-UZ" sz="2800"/>
              <a:t> дейилади. Унга харидорларнинг ўз-ўзига хизмат қилиши ва бошқа ривожланган товар сотиш усуллари, товар ўрамаларини харидорларга кенг миқёсда ахборотлар беришга қаратиш, мослаштирилган баҳо сиёсатини олиб бориш,  дўконлар  ички  рекламаси,  қўшимча хизматларни кўпайтириш, талабни  рағбатлантириш кабилар киради</a:t>
            </a:r>
            <a:r>
              <a:rPr lang="ru-RU" sz="2800"/>
              <a:t> </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p:nvPr>
        </p:nvSpPr>
        <p:spPr/>
        <p:txBody>
          <a:bodyPr/>
          <a:lstStyle/>
          <a:p>
            <a:r>
              <a:rPr lang="uz-Cyrl-UZ"/>
              <a:t>Мерчендайзер</a:t>
            </a:r>
            <a:endParaRPr lang="ru-RU"/>
          </a:p>
        </p:txBody>
      </p:sp>
      <p:sp>
        <p:nvSpPr>
          <p:cNvPr id="112643" name="Rectangle 3"/>
          <p:cNvSpPr>
            <a:spLocks noGrp="1" noChangeArrowheads="1"/>
          </p:cNvSpPr>
          <p:nvPr>
            <p:ph idx="1"/>
          </p:nvPr>
        </p:nvSpPr>
        <p:spPr/>
        <p:txBody>
          <a:bodyPr/>
          <a:lstStyle/>
          <a:p>
            <a:pPr>
              <a:lnSpc>
                <a:spcPct val="90000"/>
              </a:lnSpc>
            </a:pPr>
            <a:r>
              <a:rPr lang="uz-Cyrl-UZ" sz="2400"/>
              <a:t>Савдодаги маркетинг бўйича мутахассис -</a:t>
            </a:r>
            <a:r>
              <a:rPr lang="uz-Cyrl-UZ" sz="2400" b="1"/>
              <a:t>мерчендайзер</a:t>
            </a:r>
            <a:r>
              <a:rPr lang="uz-Cyrl-UZ" sz="2400"/>
              <a:t> бозорни, товарни, рентабеллик масалаларини, фойда ва бошқаришни яхши билиши талаб этилади. </a:t>
            </a:r>
          </a:p>
          <a:p>
            <a:pPr>
              <a:lnSpc>
                <a:spcPct val="90000"/>
              </a:lnSpc>
              <a:buFontTx/>
              <a:buNone/>
            </a:pPr>
            <a:r>
              <a:rPr lang="uz-Cyrl-UZ" sz="2400"/>
              <a:t>   Товарни ишлаб чиқариш технологиясини ва ундаги ўзгаришларни билиши керак. </a:t>
            </a:r>
            <a:r>
              <a:rPr lang="uz-Cyrl-UZ" sz="2400" b="1"/>
              <a:t>Мерчендайзер</a:t>
            </a:r>
            <a:r>
              <a:rPr lang="uz-Cyrl-UZ" sz="2400"/>
              <a:t> доимо кўз олдида товарни фақат баҳосидаги, фарқдангина (улгуржисига олинган ва чаканасига сотилаётган) фойда келиши эмас, балки унинг кўпроқ айланишидан ва савдо майдонида узулуксиз бўлишига ҳам боғлиқ бўлади. Маркетингдаги савдо сиёсати доимо ривожланиб, янги-янги шакл ва ус-лубларни яратиб туради. </a:t>
            </a:r>
            <a:endParaRPr lang="ru-RU" sz="240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ChangeArrowheads="1"/>
          </p:cNvSpPr>
          <p:nvPr>
            <p:ph type="title"/>
          </p:nvPr>
        </p:nvSpPr>
        <p:spPr/>
        <p:txBody>
          <a:bodyPr>
            <a:noAutofit/>
          </a:bodyPr>
          <a:lstStyle/>
          <a:p>
            <a:r>
              <a:rPr lang="uz-Cyrl-UZ" sz="3000" dirty="0">
                <a:latin typeface="Times New Roman" pitchFamily="18" charset="0"/>
                <a:cs typeface="Times New Roman" pitchFamily="18" charset="0"/>
              </a:rPr>
              <a:t>«Тилла қоида</a:t>
            </a:r>
            <a:r>
              <a:rPr lang="uz-Cyrl-UZ" sz="3000" dirty="0" smtClean="0">
                <a:latin typeface="Times New Roman" pitchFamily="18" charset="0"/>
                <a:cs typeface="Times New Roman" pitchFamily="18" charset="0"/>
              </a:rPr>
              <a:t>»</a:t>
            </a:r>
            <a:r>
              <a:rPr lang="en-US" sz="3000" dirty="0" smtClean="0">
                <a:latin typeface="Times New Roman" pitchFamily="18" charset="0"/>
                <a:cs typeface="Times New Roman" pitchFamily="18" charset="0"/>
              </a:rPr>
              <a:t> </a:t>
            </a:r>
            <a:r>
              <a:rPr lang="uz-Cyrl-UZ" sz="3000" dirty="0" smtClean="0">
                <a:latin typeface="Times New Roman" pitchFamily="18" charset="0"/>
                <a:cs typeface="Times New Roman" pitchFamily="18" charset="0"/>
              </a:rPr>
              <a:t>«</a:t>
            </a:r>
            <a:r>
              <a:rPr lang="uz-Cyrl-UZ" sz="3000" dirty="0">
                <a:latin typeface="Times New Roman" pitchFamily="18" charset="0"/>
                <a:cs typeface="Times New Roman" pitchFamily="18" charset="0"/>
              </a:rPr>
              <a:t>Харидор—подшо, унинг ҳамма хоҳиши бажарилиши шарт»</a:t>
            </a:r>
            <a:endParaRPr lang="ru-RU" sz="3000" dirty="0">
              <a:latin typeface="Times New Roman" pitchFamily="18" charset="0"/>
              <a:cs typeface="Times New Roman" pitchFamily="18" charset="0"/>
            </a:endParaRPr>
          </a:p>
        </p:txBody>
      </p:sp>
      <p:sp>
        <p:nvSpPr>
          <p:cNvPr id="113667" name="Rectangle 3"/>
          <p:cNvSpPr>
            <a:spLocks noGrp="1" noChangeArrowheads="1"/>
          </p:cNvSpPr>
          <p:nvPr>
            <p:ph idx="1"/>
          </p:nvPr>
        </p:nvSpPr>
        <p:spPr/>
        <p:txBody>
          <a:bodyPr/>
          <a:lstStyle/>
          <a:p>
            <a:r>
              <a:rPr lang="uz-Cyrl-UZ" sz="2800"/>
              <a:t>Масалан, Японияда харидорлар билан ишлашга кўп аҳамият берилади. «Харидор—подшо, унинг ҳамма хоҳиши бажарилиши  шарт» деган «тилла қоидага» кўпчилик компаниялар риоя қи-лади, Токиодаги «Мацуя», номли универсал моллар дўконида «сотувчй қизлар ҳар бир кириб келаётган харидорга ярим эги- либ, у харид қилгандан кейин эса, яна тўлиқ букулиб таъзим қилишлари одатга киритилган. </a:t>
            </a:r>
            <a:endParaRPr lang="ru-RU" sz="280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p:txBody>
          <a:bodyPr>
            <a:normAutofit fontScale="90000"/>
          </a:bodyPr>
          <a:lstStyle/>
          <a:p>
            <a:r>
              <a:rPr lang="uz-Cyrl-UZ" sz="4000"/>
              <a:t> </a:t>
            </a:r>
            <a:r>
              <a:rPr lang="uz-Cyrl-UZ" sz="2800"/>
              <a:t>Талаб шаклланишини ва сотишни рағбатлантириш</a:t>
            </a:r>
            <a:r>
              <a:rPr lang="uz-Cyrl-UZ" sz="4000"/>
              <a:t/>
            </a:r>
            <a:br>
              <a:rPr lang="uz-Cyrl-UZ" sz="4000"/>
            </a:br>
            <a:endParaRPr lang="ru-RU" sz="4000"/>
          </a:p>
        </p:txBody>
      </p:sp>
      <p:sp>
        <p:nvSpPr>
          <p:cNvPr id="114691" name="Rectangle 3"/>
          <p:cNvSpPr>
            <a:spLocks noGrp="1" noChangeArrowheads="1"/>
          </p:cNvSpPr>
          <p:nvPr>
            <p:ph idx="1"/>
          </p:nvPr>
        </p:nvSpPr>
        <p:spPr/>
        <p:txBody>
          <a:bodyPr/>
          <a:lstStyle/>
          <a:p>
            <a:pPr>
              <a:lnSpc>
                <a:spcPct val="80000"/>
              </a:lnSpc>
              <a:buFontTx/>
              <a:buNone/>
            </a:pPr>
            <a:r>
              <a:rPr lang="uz-Cyrl-UZ" sz="2000"/>
              <a:t>    Товар сотилиши учун харидор тўлов қобилиятига эга, товар эса унга зарур бўлиши керак. Шунинг 'учун талаб «тўлов қобилиятли эҳтиёж» ҳам деб аталади.</a:t>
            </a:r>
          </a:p>
          <a:p>
            <a:pPr>
              <a:lnSpc>
                <a:spcPct val="80000"/>
              </a:lnSpc>
              <a:buFontTx/>
              <a:buNone/>
            </a:pPr>
            <a:r>
              <a:rPr lang="uz-Cyrl-UZ" sz="2000"/>
              <a:t>    Товарни сотиб олишда инсонлар маълум эҳтиёжларини қон-</a:t>
            </a:r>
            <a:br>
              <a:rPr lang="uz-Cyrl-UZ" sz="2000"/>
            </a:br>
            <a:r>
              <a:rPr lang="uz-Cyrl-UZ" sz="2000"/>
              <a:t>диришни назарда тутадилар. Шу сабабли товарнинг сифат</a:t>
            </a:r>
            <a:br>
              <a:rPr lang="uz-Cyrl-UZ" sz="2000"/>
            </a:br>
            <a:r>
              <a:rPr lang="uz-Cyrl-UZ" sz="2000"/>
              <a:t>кўрсаткичлари тўғрисидаги ахборот зарур. Бозорга кириш фирма учун масъулиятли давр, унинг товарлари ҳақида ҳали маълумотлар берилмаган. Бўлажак истеъмолчи қуйидаги ахборотни олиши шарт:   </a:t>
            </a:r>
          </a:p>
          <a:p>
            <a:pPr>
              <a:lnSpc>
                <a:spcPct val="80000"/>
              </a:lnSpc>
            </a:pPr>
            <a:r>
              <a:rPr lang="uz-Cyrl-UZ" sz="2000"/>
              <a:t>товарнинг борлиги ва сотилиш жойи; </a:t>
            </a:r>
          </a:p>
          <a:p>
            <a:pPr>
              <a:lnSpc>
                <a:spcPct val="80000"/>
              </a:lnSpc>
            </a:pPr>
            <a:r>
              <a:rPr lang="uz-Cyrl-UZ" sz="2000"/>
              <a:t>қайси эҳтиёжларни қондиришга қаратилганлиги;</a:t>
            </a:r>
          </a:p>
          <a:p>
            <a:pPr>
              <a:lnSpc>
                <a:spcPct val="80000"/>
              </a:lnSpc>
            </a:pPr>
            <a:r>
              <a:rPr lang="uz-Cyrl-UZ" sz="2000"/>
              <a:t>истеъмол қийматининг асосий кўрсаткичлари;</a:t>
            </a:r>
          </a:p>
          <a:p>
            <a:pPr>
              <a:lnSpc>
                <a:spcPct val="80000"/>
              </a:lnSpc>
            </a:pPr>
            <a:r>
              <a:rPr lang="uz-Cyrl-UZ" sz="2000"/>
              <a:t>харидорларни қониқтирмай қолган ҳолда уларнинг ҳимоя қилиш кафолатлари.	.</a:t>
            </a:r>
            <a:endParaRPr lang="ru-RU" sz="200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p:txBody>
          <a:bodyPr>
            <a:normAutofit fontScale="90000"/>
          </a:bodyPr>
          <a:lstStyle/>
          <a:p>
            <a:r>
              <a:rPr lang="uz-Cyrl-UZ" sz="4000"/>
              <a:t>Бўлғуси харидорларга ахборотлар етказиш усуллари:</a:t>
            </a:r>
            <a:endParaRPr lang="ru-RU" sz="4000"/>
          </a:p>
        </p:txBody>
      </p:sp>
      <p:sp>
        <p:nvSpPr>
          <p:cNvPr id="115715" name="Rectangle 3"/>
          <p:cNvSpPr>
            <a:spLocks noGrp="1" noChangeArrowheads="1"/>
          </p:cNvSpPr>
          <p:nvPr>
            <p:ph idx="1"/>
          </p:nvPr>
        </p:nvSpPr>
        <p:spPr/>
        <p:txBody>
          <a:bodyPr/>
          <a:lstStyle/>
          <a:p>
            <a:pPr>
              <a:buFontTx/>
              <a:buNone/>
            </a:pPr>
            <a:endParaRPr lang="uz-Cyrl-UZ"/>
          </a:p>
          <a:p>
            <a:pPr>
              <a:buFontTx/>
              <a:buNone/>
            </a:pPr>
            <a:r>
              <a:rPr lang="uz-Cyrl-UZ"/>
              <a:t>1. Рекламалар (радио,телевидение,ёзма).</a:t>
            </a:r>
          </a:p>
          <a:p>
            <a:pPr>
              <a:buFontTx/>
              <a:buNone/>
            </a:pPr>
            <a:r>
              <a:rPr lang="uz-Cyrl-UZ"/>
              <a:t>2. Кўргазмалар ўтказиш.	.</a:t>
            </a:r>
          </a:p>
          <a:p>
            <a:pPr>
              <a:buFontTx/>
              <a:buNone/>
            </a:pPr>
            <a:r>
              <a:rPr lang="uz-Cyrl-UZ"/>
              <a:t>3. Йиғилишлар,  анжуманлар ва фильмлар орқали.</a:t>
            </a:r>
            <a:endParaRPr lang="ru-RU"/>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p:txBody>
          <a:bodyPr/>
          <a:lstStyle/>
          <a:p>
            <a:pPr algn="l"/>
            <a:r>
              <a:rPr lang="uz-Cyrl-UZ" sz="3200"/>
              <a:t>Истеъмолчиларни рағбатлантириш</a:t>
            </a:r>
            <a:endParaRPr lang="ru-RU" sz="3200"/>
          </a:p>
        </p:txBody>
      </p:sp>
      <p:sp>
        <p:nvSpPr>
          <p:cNvPr id="116739" name="Rectangle 3"/>
          <p:cNvSpPr>
            <a:spLocks noGrp="1" noChangeArrowheads="1"/>
          </p:cNvSpPr>
          <p:nvPr>
            <p:ph idx="1"/>
          </p:nvPr>
        </p:nvSpPr>
        <p:spPr/>
        <p:txBody>
          <a:bodyPr/>
          <a:lstStyle/>
          <a:p>
            <a:pPr>
              <a:lnSpc>
                <a:spcPct val="80000"/>
              </a:lnSpc>
              <a:buFontTx/>
              <a:buNone/>
            </a:pPr>
            <a:r>
              <a:rPr lang="uz-Cyrl-UZ" sz="2000"/>
              <a:t>     Истеъмолчиларга сезиларли тижорат имтиёзлар беришни кўзда тутади:        </a:t>
            </a:r>
          </a:p>
          <a:p>
            <a:pPr>
              <a:lnSpc>
                <a:spcPct val="80000"/>
              </a:lnSpc>
            </a:pPr>
            <a:r>
              <a:rPr lang="uz-Cyrl-UZ" sz="2000"/>
              <a:t>товарни сотиб олиш ҳажмига ва доимий алоқада бўлиб</a:t>
            </a:r>
            <a:br>
              <a:rPr lang="uz-Cyrl-UZ" sz="2000"/>
            </a:br>
            <a:r>
              <a:rPr lang="uz-Cyrl-UZ" sz="2000"/>
              <a:t>туришга бериладиган нмтиёз;</a:t>
            </a:r>
          </a:p>
          <a:p>
            <a:pPr>
              <a:lnSpc>
                <a:spcPct val="80000"/>
              </a:lnSpc>
            </a:pPr>
            <a:r>
              <a:rPr lang="uz-Cyrl-UZ" sz="2000"/>
              <a:t>ҳар хил шаклдаги қарзларга товар сотиш</a:t>
            </a:r>
          </a:p>
          <a:p>
            <a:pPr>
              <a:lnSpc>
                <a:spcPct val="80000"/>
              </a:lnSpc>
            </a:pPr>
            <a:r>
              <a:rPr lang="uz-Cyrl-UZ" sz="2000"/>
              <a:t> товарнинг кўп ҳажмда харид қилинишини кўзлаб, намуналарни бепул тарқатиш;</a:t>
            </a:r>
            <a:endParaRPr lang="uz-Cyrl-UZ" sz="2000" b="1"/>
          </a:p>
          <a:p>
            <a:pPr>
              <a:lnSpc>
                <a:spcPct val="80000"/>
              </a:lnSpc>
            </a:pPr>
            <a:r>
              <a:rPr lang="uz-Cyrl-UZ" sz="2000"/>
              <a:t>товарни вақтинча ишлатиш учун бепул бериш;</a:t>
            </a:r>
          </a:p>
          <a:p>
            <a:pPr>
              <a:lnSpc>
                <a:spcPct val="80000"/>
              </a:lnSpc>
            </a:pPr>
            <a:r>
              <a:rPr lang="uz-Cyrl-UZ" sz="2000"/>
              <a:t>ишлатилган товарни маълум  шартлар билан қабул қилиш;</a:t>
            </a:r>
          </a:p>
          <a:p>
            <a:pPr>
              <a:lnSpc>
                <a:spcPct val="80000"/>
              </a:lnSpc>
            </a:pPr>
            <a:r>
              <a:rPr lang="uz-Cyrl-UZ" sz="2000"/>
              <a:t>янги товарларни бўлажак харидорларга кўрсатиш;</a:t>
            </a:r>
          </a:p>
          <a:p>
            <a:pPr>
              <a:lnSpc>
                <a:spcPct val="80000"/>
              </a:lnSpc>
            </a:pPr>
            <a:r>
              <a:rPr lang="uz-Cyrl-UZ" sz="2000"/>
              <a:t>товар ишлаб чиқарувчи корхоналарга саёҳатлар уюштириш;</a:t>
            </a:r>
          </a:p>
          <a:p>
            <a:pPr>
              <a:lnSpc>
                <a:spcPct val="80000"/>
              </a:lnSpc>
            </a:pPr>
            <a:r>
              <a:rPr lang="uz-Cyrl-UZ" sz="2000"/>
              <a:t>янги товарларнинг бозорга киритилишига бағишланган матбуот-конференциялари ўтказиш;</a:t>
            </a:r>
          </a:p>
          <a:p>
            <a:pPr>
              <a:lnSpc>
                <a:spcPct val="80000"/>
              </a:lnSpc>
            </a:pPr>
            <a:r>
              <a:rPr lang="uz-Cyrl-UZ" sz="2000"/>
              <a:t>товар баҳосини кескин тушириш тўғрисйдаги радио, телевидение ва матбуот орқали эълонлар.</a:t>
            </a:r>
            <a:endParaRPr lang="ru-RU" sz="200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Литейная">
  <a:themeElements>
    <a:clrScheme name="Литейная">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Литейная">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Литейная">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21</TotalTime>
  <Words>2358</Words>
  <Application>Microsoft Office PowerPoint</Application>
  <PresentationFormat>Экран (4:3)</PresentationFormat>
  <Paragraphs>216</Paragraphs>
  <Slides>43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43</vt:i4>
      </vt:variant>
    </vt:vector>
  </HeadingPairs>
  <TitlesOfParts>
    <vt:vector size="44" baseType="lpstr">
      <vt:lpstr>Литейная</vt:lpstr>
      <vt:lpstr>Мавзу:   Илмий ва амалий тадқиқотлар </vt:lpstr>
      <vt:lpstr>Маркетинг тадқиқотлари </vt:lpstr>
      <vt:lpstr>Маркетинг тадқиқотлари (давоми)</vt:lpstr>
      <vt:lpstr>Маркетинг тадкикотчилари куйидаги вазифаларни ечишади:</vt:lpstr>
      <vt:lpstr>Ушбу тадкикотлар иккала усул билан олиб борилади.</vt:lpstr>
      <vt:lpstr>Маркетинг тадкикотининг технологияси куйидаги куринишга эга:</vt:lpstr>
      <vt:lpstr>Хозирги маркетингда</vt:lpstr>
      <vt:lpstr>Ҳозир рақобатда</vt:lpstr>
      <vt:lpstr>Бозорни сегментларга ажратиш</vt:lpstr>
      <vt:lpstr>Бозорни сегментларга ажратиш(давоми)</vt:lpstr>
      <vt:lpstr>Истеъмол товарлари бозорида  қуйидаги сегментлар мавжуд:</vt:lpstr>
      <vt:lpstr>Истеъмолчилар талаблари ва турлари</vt:lpstr>
      <vt:lpstr>«Консъюмеризм»</vt:lpstr>
      <vt:lpstr>Истеъмолчиларни ҳимоя қилиш</vt:lpstr>
      <vt:lpstr>Маркетингда товар сиёсати </vt:lpstr>
      <vt:lpstr>Якка тартибда фойдаланиладиган товарлар</vt:lpstr>
      <vt:lpstr>Энг кўп манзур бўладиган товарлар</vt:lpstr>
      <vt:lpstr>Товарнинг асосий тавсифлаш белгилари:</vt:lpstr>
      <vt:lpstr>Товарнинг хусусиятлари</vt:lpstr>
      <vt:lpstr>Товарларнинг хусусиятлари  инсон эҳтиёжларига мос равишда уч турга ажратилади:</vt:lpstr>
      <vt:lpstr>МАРКЕТИНГ ТИЗИМИДА НАРХЛАШТИРИШ    ВА    БАҲО СИЁСАТИ</vt:lpstr>
      <vt:lpstr>Истеъмолчиларни харид қилишларига қараб тўрт турга    (сегментга)    бўлинади</vt:lpstr>
      <vt:lpstr>Баҳо</vt:lpstr>
      <vt:lpstr>Нархлаштириш мақсадлари</vt:lpstr>
      <vt:lpstr>Нархлаштириш стратегияси</vt:lpstr>
      <vt:lpstr>Нархни шакллантирувчи омиллар тизими</vt:lpstr>
      <vt:lpstr>Нархни шакллантирувчи омиллар тизими(давоми) </vt:lpstr>
      <vt:lpstr>Маркетингда баҳо стратегиялари</vt:lpstr>
      <vt:lpstr>«Паст нарх» стратегияси ёки «ёриб кириш» </vt:lpstr>
      <vt:lpstr>«Стандарт ва ўзгарувчан нархлар ўрнатиш» стратегияси</vt:lpstr>
      <vt:lpstr>Дискриминация баҳолари стратегияси</vt:lpstr>
      <vt:lpstr>Ягона нарх стратегияси</vt:lpstr>
      <vt:lpstr>Қайишқоқ баҳолар стратегияси</vt:lpstr>
      <vt:lpstr>Бутун рақамсиз баҳо қўйиш стратегияси</vt:lpstr>
      <vt:lpstr>Товар ҳаракати</vt:lpstr>
      <vt:lpstr>«Маркетинг микс»</vt:lpstr>
      <vt:lpstr>Дилер</vt:lpstr>
      <vt:lpstr>«Мерчендайзинг»</vt:lpstr>
      <vt:lpstr>Мерчендайзер</vt:lpstr>
      <vt:lpstr>«Тилла қоида» «Харидор—подшо, унинг ҳамма хоҳиши бажарилиши шарт»</vt:lpstr>
      <vt:lpstr> Талаб шаклланишини ва сотишни рағбатлантириш </vt:lpstr>
      <vt:lpstr>Бўлғуси харидорларга ахборотлар етказиш усуллари:</vt:lpstr>
      <vt:lpstr>Истеъмолчиларни рағбатлантириш</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11 лекция</dc:title>
  <dc:creator>ADMIN</dc:creator>
  <cp:lastModifiedBy>User</cp:lastModifiedBy>
  <cp:revision>6</cp:revision>
  <dcterms:created xsi:type="dcterms:W3CDTF">2017-04-22T14:39:39Z</dcterms:created>
  <dcterms:modified xsi:type="dcterms:W3CDTF">2017-04-28T16:59:28Z</dcterms:modified>
</cp:coreProperties>
</file>