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8" r:id="rId2"/>
    <p:sldId id="256" r:id="rId3"/>
    <p:sldId id="299" r:id="rId4"/>
    <p:sldId id="305" r:id="rId5"/>
    <p:sldId id="298" r:id="rId6"/>
    <p:sldId id="306" r:id="rId7"/>
    <p:sldId id="297" r:id="rId8"/>
    <p:sldId id="307" r:id="rId9"/>
    <p:sldId id="296" r:id="rId10"/>
    <p:sldId id="295" r:id="rId11"/>
    <p:sldId id="308" r:id="rId12"/>
    <p:sldId id="294" r:id="rId13"/>
    <p:sldId id="293" r:id="rId14"/>
    <p:sldId id="309" r:id="rId15"/>
    <p:sldId id="292" r:id="rId16"/>
    <p:sldId id="291" r:id="rId17"/>
    <p:sldId id="290" r:id="rId18"/>
    <p:sldId id="289" r:id="rId19"/>
    <p:sldId id="301" r:id="rId20"/>
    <p:sldId id="304" r:id="rId21"/>
    <p:sldId id="28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83FA4"/>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353440-65BD-4555-B3D6-115020288EE5}" type="datetimeFigureOut">
              <a:rPr lang="ru-RU" smtClean="0"/>
              <a:t>11.06.2017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6204BE-204D-44D1-90A0-32CB48384CC3}"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1F6204BE-204D-44D1-90A0-32CB48384CC3}" type="slidenum">
              <a:rPr lang="ru-RU" smtClean="0"/>
              <a:t>18</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1F6204BE-204D-44D1-90A0-32CB48384CC3}" type="slidenum">
              <a:rPr lang="ru-RU" smtClean="0"/>
              <a:t>19</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1F6204BE-204D-44D1-90A0-32CB48384CC3}" type="slidenum">
              <a:rPr lang="ru-RU" smtClean="0"/>
              <a:t>20</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1F6204BE-204D-44D1-90A0-32CB48384CC3}" type="slidenum">
              <a:rPr lang="ru-RU" smtClean="0"/>
              <a:t>21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2974665"/>
            <a:ext cx="7568690" cy="3416320"/>
          </a:xfrm>
          <a:prstGeom prst="rect">
            <a:avLst/>
          </a:prstGeom>
          <a:noFill/>
        </p:spPr>
        <p:txBody>
          <a:bodyPr wrap="square" rtlCol="0" anchor="ctr">
            <a:spAutoFit/>
          </a:bodyPr>
          <a:lstStyle/>
          <a:p>
            <a:pPr algn="ctr"/>
            <a:r>
              <a:rPr lang="en-US" sz="3600" b="1" dirty="0" smtClean="0"/>
              <a:t>Module: International Investment Arbitration</a:t>
            </a:r>
          </a:p>
          <a:p>
            <a:pPr algn="ctr"/>
            <a:endParaRPr lang="en-US" sz="3600" b="1" dirty="0" smtClean="0"/>
          </a:p>
          <a:p>
            <a:pPr algn="ctr"/>
            <a:r>
              <a:rPr lang="en-US" sz="2800" b="1" dirty="0" smtClean="0"/>
              <a:t>Lecture </a:t>
            </a:r>
            <a:r>
              <a:rPr lang="ru-RU" sz="2800" b="1" dirty="0" smtClean="0"/>
              <a:t>1</a:t>
            </a:r>
            <a:r>
              <a:rPr lang="en-US" sz="2800" b="1" dirty="0" smtClean="0"/>
              <a:t>: Introduction to International Investment Arbitration</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Overview </a:t>
            </a:r>
            <a:endParaRPr lang="en-GB" dirty="0"/>
          </a:p>
        </p:txBody>
      </p:sp>
      <p:sp>
        <p:nvSpPr>
          <p:cNvPr id="3" name="Content Placeholder 2"/>
          <p:cNvSpPr>
            <a:spLocks noGrp="1"/>
          </p:cNvSpPr>
          <p:nvPr>
            <p:ph sz="quarter" idx="11"/>
          </p:nvPr>
        </p:nvSpPr>
        <p:spPr>
          <a:xfrm>
            <a:off x="321972" y="888642"/>
            <a:ext cx="11409653" cy="5259746"/>
          </a:xfrm>
        </p:spPr>
        <p:txBody>
          <a:bodyPr/>
          <a:lstStyle/>
          <a:p>
            <a:r>
              <a:rPr lang="en-US" sz="4000" dirty="0" smtClean="0"/>
              <a:t>The only available solution for </a:t>
            </a:r>
            <a:r>
              <a:rPr lang="en-US" sz="4000" dirty="0"/>
              <a:t>f</a:t>
            </a:r>
            <a:r>
              <a:rPr lang="en-US" sz="4000" dirty="0" smtClean="0"/>
              <a:t>oreigner aggrieved at the treatment, which he had received in the host State was to seek diplomatic protection from his home State</a:t>
            </a:r>
          </a:p>
          <a:p>
            <a:r>
              <a:rPr lang="en-US" sz="4000" dirty="0" smtClean="0"/>
              <a:t>The result of such protection might be an agreement of the host State to submit to the arbitration of the dispute by a claims commission</a:t>
            </a:r>
          </a:p>
          <a:p>
            <a:r>
              <a:rPr lang="en-US" sz="4000" dirty="0" smtClean="0"/>
              <a:t>But the prior intervention of the home State was always required</a:t>
            </a:r>
          </a:p>
        </p:txBody>
      </p:sp>
    </p:spTree>
    <p:extLst>
      <p:ext uri="{BB962C8B-B14F-4D97-AF65-F5344CB8AC3E}">
        <p14:creationId xmlns="" xmlns:p14="http://schemas.microsoft.com/office/powerpoint/2010/main" val="2095638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Overview </a:t>
            </a:r>
            <a:endParaRPr lang="en-GB" dirty="0"/>
          </a:p>
        </p:txBody>
      </p:sp>
      <p:sp>
        <p:nvSpPr>
          <p:cNvPr id="3" name="Content Placeholder 2"/>
          <p:cNvSpPr>
            <a:spLocks noGrp="1"/>
          </p:cNvSpPr>
          <p:nvPr>
            <p:ph sz="quarter" idx="11"/>
          </p:nvPr>
        </p:nvSpPr>
        <p:spPr>
          <a:xfrm>
            <a:off x="321972" y="888642"/>
            <a:ext cx="11409653" cy="5259746"/>
          </a:xfrm>
        </p:spPr>
        <p:txBody>
          <a:bodyPr/>
          <a:lstStyle/>
          <a:p>
            <a:r>
              <a:rPr lang="en-US" sz="3600" dirty="0" smtClean="0"/>
              <a:t>This did not mean that the protection of foreign investment was solely the province of customary international law</a:t>
            </a:r>
          </a:p>
          <a:p>
            <a:r>
              <a:rPr lang="en-US" sz="3600" dirty="0" smtClean="0"/>
              <a:t> States had been concluding treaties of commerce between themselves for centuries</a:t>
            </a:r>
          </a:p>
          <a:p>
            <a:r>
              <a:rPr lang="en-US" sz="3600" dirty="0" smtClean="0"/>
              <a:t>However, treaty provision alone would not justify the claim made by a distinguished arbitration expert of the emergence of a field ‘dramatically different from anything previously known in the international sphere’</a:t>
            </a:r>
            <a:endParaRPr lang="en-GB" sz="3600" dirty="0"/>
          </a:p>
        </p:txBody>
      </p:sp>
    </p:spTree>
    <p:extLst>
      <p:ext uri="{BB962C8B-B14F-4D97-AF65-F5344CB8AC3E}">
        <p14:creationId xmlns="" xmlns:p14="http://schemas.microsoft.com/office/powerpoint/2010/main" val="20956389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Overview </a:t>
            </a:r>
            <a:endParaRPr lang="en-GB" dirty="0"/>
          </a:p>
        </p:txBody>
      </p:sp>
      <p:sp>
        <p:nvSpPr>
          <p:cNvPr id="3" name="Content Placeholder 2"/>
          <p:cNvSpPr>
            <a:spLocks noGrp="1"/>
          </p:cNvSpPr>
          <p:nvPr>
            <p:ph sz="quarter" idx="11"/>
          </p:nvPr>
        </p:nvSpPr>
        <p:spPr/>
        <p:txBody>
          <a:bodyPr/>
          <a:lstStyle/>
          <a:p>
            <a:r>
              <a:rPr lang="en-US" sz="3600" dirty="0" smtClean="0"/>
              <a:t>The Convention on the Settlement of Investment Disputes between States and Nationals of other States 1965 (the ICSID Convention) undoubtedly marks a considerable improvement in the procedures available for the settlement of such disputes</a:t>
            </a:r>
          </a:p>
          <a:p>
            <a:r>
              <a:rPr lang="en-US" sz="3600" dirty="0" smtClean="0"/>
              <a:t>Its uniquely self-contained process avoids many of the pitfalls which may otherwise attend the pursuit of such a claim before a national court or commercial arbitration body</a:t>
            </a:r>
            <a:endParaRPr lang="en-GB" sz="3600" dirty="0"/>
          </a:p>
        </p:txBody>
      </p:sp>
    </p:spTree>
    <p:extLst>
      <p:ext uri="{BB962C8B-B14F-4D97-AF65-F5344CB8AC3E}">
        <p14:creationId xmlns="" xmlns:p14="http://schemas.microsoft.com/office/powerpoint/2010/main" val="12539256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Overview </a:t>
            </a:r>
            <a:endParaRPr lang="en-GB" dirty="0"/>
          </a:p>
        </p:txBody>
      </p:sp>
      <p:sp>
        <p:nvSpPr>
          <p:cNvPr id="3" name="Content Placeholder 2"/>
          <p:cNvSpPr>
            <a:spLocks noGrp="1"/>
          </p:cNvSpPr>
          <p:nvPr>
            <p:ph sz="quarter" idx="11"/>
          </p:nvPr>
        </p:nvSpPr>
        <p:spPr/>
        <p:txBody>
          <a:bodyPr/>
          <a:lstStyle/>
          <a:p>
            <a:r>
              <a:rPr lang="en-US" sz="3600" dirty="0" smtClean="0"/>
              <a:t>But the ICSID found widespread consensus on procedure by deliberately eschewing any provisions on the substance of investment law, and enshrining the consent of the host State as the sole basis for the jurisdiction of the International Center for Settlement of Investment Disputes (ICSID)</a:t>
            </a:r>
            <a:endParaRPr lang="en-GB" sz="3600" dirty="0"/>
          </a:p>
        </p:txBody>
      </p:sp>
    </p:spTree>
    <p:extLst>
      <p:ext uri="{BB962C8B-B14F-4D97-AF65-F5344CB8AC3E}">
        <p14:creationId xmlns="" xmlns:p14="http://schemas.microsoft.com/office/powerpoint/2010/main" val="12539256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Overview </a:t>
            </a:r>
            <a:endParaRPr lang="en-GB" dirty="0"/>
          </a:p>
        </p:txBody>
      </p:sp>
      <p:sp>
        <p:nvSpPr>
          <p:cNvPr id="3" name="Content Placeholder 2"/>
          <p:cNvSpPr>
            <a:spLocks noGrp="1"/>
          </p:cNvSpPr>
          <p:nvPr>
            <p:ph sz="quarter" idx="11"/>
          </p:nvPr>
        </p:nvSpPr>
        <p:spPr>
          <a:xfrm>
            <a:off x="538163" y="837127"/>
            <a:ext cx="11193462" cy="5311261"/>
          </a:xfrm>
        </p:spPr>
        <p:txBody>
          <a:bodyPr/>
          <a:lstStyle/>
          <a:p>
            <a:r>
              <a:rPr lang="en-US" sz="3600" dirty="0" smtClean="0"/>
              <a:t>Suggestively described as ‘arbitration without </a:t>
            </a:r>
            <a:r>
              <a:rPr lang="en-US" sz="3600" dirty="0" err="1" smtClean="0"/>
              <a:t>privity</a:t>
            </a:r>
            <a:r>
              <a:rPr lang="en-US" sz="3600" dirty="0" smtClean="0"/>
              <a:t>’, this new form of dispute resolution does not require the intervention of the home State in the prosecution of a claim</a:t>
            </a:r>
          </a:p>
          <a:p>
            <a:r>
              <a:rPr lang="en-US" sz="3600" dirty="0" smtClean="0"/>
              <a:t>Nor does it require any pre-contractual relationship between host State and investor</a:t>
            </a:r>
          </a:p>
          <a:p>
            <a:r>
              <a:rPr lang="en-US" sz="3600" dirty="0" smtClean="0"/>
              <a:t>Previously, the concession contract, complete with arbitration agreement, had been the essential predicate for investor-State arbitrations</a:t>
            </a:r>
            <a:endParaRPr lang="en-GB" sz="3600" dirty="0"/>
          </a:p>
        </p:txBody>
      </p:sp>
    </p:spTree>
    <p:extLst>
      <p:ext uri="{BB962C8B-B14F-4D97-AF65-F5344CB8AC3E}">
        <p14:creationId xmlns="" xmlns:p14="http://schemas.microsoft.com/office/powerpoint/2010/main" val="37736867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Overview </a:t>
            </a:r>
            <a:endParaRPr lang="en-GB" dirty="0"/>
          </a:p>
        </p:txBody>
      </p:sp>
      <p:sp>
        <p:nvSpPr>
          <p:cNvPr id="3" name="Content Placeholder 2"/>
          <p:cNvSpPr>
            <a:spLocks noGrp="1"/>
          </p:cNvSpPr>
          <p:nvPr>
            <p:ph sz="quarter" idx="11"/>
          </p:nvPr>
        </p:nvSpPr>
        <p:spPr>
          <a:xfrm>
            <a:off x="538163" y="837127"/>
            <a:ext cx="11193462" cy="5311261"/>
          </a:xfrm>
        </p:spPr>
        <p:txBody>
          <a:bodyPr/>
          <a:lstStyle/>
          <a:p>
            <a:r>
              <a:rPr lang="en-US" sz="3600" dirty="0" smtClean="0"/>
              <a:t>But successful recourse to arbitration on the basis of the standing and general consent of the host State to all nationals of other contracting State requires no such </a:t>
            </a:r>
            <a:r>
              <a:rPr lang="en-US" sz="3600" dirty="0" err="1" smtClean="0"/>
              <a:t>privity</a:t>
            </a:r>
            <a:r>
              <a:rPr lang="en-US" sz="3600" dirty="0" smtClean="0"/>
              <a:t> of contract</a:t>
            </a:r>
          </a:p>
          <a:p>
            <a:r>
              <a:rPr lang="en-US" sz="3600" dirty="0" smtClean="0"/>
              <a:t>The State will always be the respondent, never a claimant</a:t>
            </a:r>
          </a:p>
          <a:p>
            <a:r>
              <a:rPr lang="en-US" sz="3600" dirty="0" smtClean="0"/>
              <a:t>Its conduct vis-à-vis the investor falls to be judged according to general standards imposed by international law and not by reference to any national system of law</a:t>
            </a:r>
            <a:endParaRPr lang="en-GB" sz="3600" dirty="0"/>
          </a:p>
        </p:txBody>
      </p:sp>
    </p:spTree>
    <p:extLst>
      <p:ext uri="{BB962C8B-B14F-4D97-AF65-F5344CB8AC3E}">
        <p14:creationId xmlns="" xmlns:p14="http://schemas.microsoft.com/office/powerpoint/2010/main" val="37736867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Overview </a:t>
            </a:r>
            <a:endParaRPr lang="en-GB" dirty="0"/>
          </a:p>
        </p:txBody>
      </p:sp>
      <p:sp>
        <p:nvSpPr>
          <p:cNvPr id="3" name="Content Placeholder 2"/>
          <p:cNvSpPr>
            <a:spLocks noGrp="1"/>
          </p:cNvSpPr>
          <p:nvPr>
            <p:ph sz="quarter" idx="11"/>
          </p:nvPr>
        </p:nvSpPr>
        <p:spPr/>
        <p:txBody>
          <a:bodyPr/>
          <a:lstStyle/>
          <a:p>
            <a:r>
              <a:rPr lang="en-US" sz="3400" dirty="0" smtClean="0"/>
              <a:t>Since the potential form of this type of dispute resolution was realized, the results have been dramatic</a:t>
            </a:r>
          </a:p>
          <a:p>
            <a:r>
              <a:rPr lang="en-US" sz="3400" dirty="0" smtClean="0"/>
              <a:t>The first arbitration under a bilateral investment treaty (BIT) was registered in 1987</a:t>
            </a:r>
          </a:p>
          <a:p>
            <a:r>
              <a:rPr lang="en-US" sz="3400" dirty="0" smtClean="0"/>
              <a:t>The growth in this form of dispute resolution in two decades since then has been exponential, with the number of registered cases now totaling over 200</a:t>
            </a:r>
          </a:p>
          <a:p>
            <a:r>
              <a:rPr lang="en-US" sz="3400" dirty="0" smtClean="0"/>
              <a:t>BITs, with over 2,500 such agreements have been concluded since the first such  treaty in 1959</a:t>
            </a:r>
            <a:endParaRPr lang="en-GB" sz="3400" dirty="0"/>
          </a:p>
        </p:txBody>
      </p:sp>
    </p:spTree>
    <p:extLst>
      <p:ext uri="{BB962C8B-B14F-4D97-AF65-F5344CB8AC3E}">
        <p14:creationId xmlns="" xmlns:p14="http://schemas.microsoft.com/office/powerpoint/2010/main" val="33553542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Content Placeholder 2"/>
          <p:cNvSpPr>
            <a:spLocks noGrp="1"/>
          </p:cNvSpPr>
          <p:nvPr>
            <p:ph sz="quarter" idx="11"/>
          </p:nvPr>
        </p:nvSpPr>
        <p:spPr>
          <a:xfrm>
            <a:off x="163513" y="746975"/>
            <a:ext cx="11568112" cy="5401413"/>
          </a:xfrm>
        </p:spPr>
        <p:txBody>
          <a:bodyPr/>
          <a:lstStyle/>
          <a:p>
            <a:r>
              <a:rPr lang="en-US" sz="3200" dirty="0" smtClean="0"/>
              <a:t>The procedural framework of investment arbitration has been the subject of elaborate attention by scholars and practitioners</a:t>
            </a:r>
          </a:p>
          <a:p>
            <a:r>
              <a:rPr lang="en-US" sz="3200" dirty="0" smtClean="0"/>
              <a:t>But the substantive meaning of the central tenets of investment treaties lies, at times uncomfortably, between two different fields of legal scholarship</a:t>
            </a:r>
          </a:p>
          <a:p>
            <a:r>
              <a:rPr lang="en-US" sz="3200" dirty="0" smtClean="0"/>
              <a:t>To the arbitration specialist, the law applicable to the merits is a matter of secondary importance to the procedure, since it may vary from one case to the next, depending on the expressed wishes of the parties and the discretion of the arbitrators</a:t>
            </a:r>
            <a:endParaRPr lang="en-GB" sz="3200" dirty="0"/>
          </a:p>
        </p:txBody>
      </p:sp>
    </p:spTree>
    <p:extLst>
      <p:ext uri="{BB962C8B-B14F-4D97-AF65-F5344CB8AC3E}">
        <p14:creationId xmlns="" xmlns:p14="http://schemas.microsoft.com/office/powerpoint/2010/main" val="4206676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Content Placeholder 2"/>
          <p:cNvSpPr>
            <a:spLocks noGrp="1"/>
          </p:cNvSpPr>
          <p:nvPr>
            <p:ph sz="quarter" idx="11"/>
          </p:nvPr>
        </p:nvSpPr>
        <p:spPr>
          <a:xfrm>
            <a:off x="163513" y="1021298"/>
            <a:ext cx="11568112" cy="5401413"/>
          </a:xfrm>
        </p:spPr>
        <p:txBody>
          <a:bodyPr/>
          <a:lstStyle/>
          <a:p>
            <a:r>
              <a:rPr lang="en-US" sz="3600" dirty="0" smtClean="0"/>
              <a:t>Even where the arbitration involves a sovereign State, public international law is only one potentially applicable source of law</a:t>
            </a:r>
          </a:p>
          <a:p>
            <a:r>
              <a:rPr lang="en-US" sz="3600" dirty="0" smtClean="0"/>
              <a:t>However, the conventional approach to the applicable law in commercial arbitration is displaced in the context of a claim founded on an investment treaty</a:t>
            </a:r>
          </a:p>
          <a:p>
            <a:r>
              <a:rPr lang="en-US" sz="3600" dirty="0" smtClean="0"/>
              <a:t>In that case, the treaty itself forms the basis for the parties’ applicable rights and duties</a:t>
            </a:r>
          </a:p>
          <a:p>
            <a:r>
              <a:rPr lang="en-US" sz="3600" dirty="0" smtClean="0"/>
              <a:t>The treaty itself is ‘governed by international law’</a:t>
            </a:r>
            <a:endParaRPr lang="en-GB" sz="3600" dirty="0"/>
          </a:p>
        </p:txBody>
      </p:sp>
    </p:spTree>
    <p:extLst>
      <p:ext uri="{BB962C8B-B14F-4D97-AF65-F5344CB8AC3E}">
        <p14:creationId xmlns="" xmlns:p14="http://schemas.microsoft.com/office/powerpoint/2010/main" val="4206676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Overview</a:t>
            </a:r>
            <a:endParaRPr lang="en-GB" dirty="0"/>
          </a:p>
        </p:txBody>
      </p:sp>
      <p:sp>
        <p:nvSpPr>
          <p:cNvPr id="3" name="Content Placeholder 2"/>
          <p:cNvSpPr>
            <a:spLocks noGrp="1"/>
          </p:cNvSpPr>
          <p:nvPr>
            <p:ph sz="quarter" idx="11"/>
          </p:nvPr>
        </p:nvSpPr>
        <p:spPr/>
        <p:txBody>
          <a:bodyPr/>
          <a:lstStyle/>
          <a:p>
            <a:r>
              <a:rPr lang="en-US" sz="3600" dirty="0" smtClean="0"/>
              <a:t>Dispute Settlement looks in more detail at four fundamental issues in the settlement of investment disputes through arbitration </a:t>
            </a:r>
          </a:p>
          <a:p>
            <a:pPr>
              <a:buFont typeface="Wingdings" panose="05000000000000000000" pitchFamily="2" charset="2"/>
              <a:buChar char="Ø"/>
            </a:pPr>
            <a:r>
              <a:rPr lang="en-US" sz="3600" dirty="0" smtClean="0"/>
              <a:t>Dispute Settlement Provisions</a:t>
            </a:r>
          </a:p>
          <a:p>
            <a:pPr>
              <a:buFont typeface="Wingdings" panose="05000000000000000000" pitchFamily="2" charset="2"/>
              <a:buChar char="Ø"/>
            </a:pPr>
            <a:r>
              <a:rPr lang="en-US" sz="3600" dirty="0" smtClean="0"/>
              <a:t>Transparency</a:t>
            </a:r>
          </a:p>
          <a:p>
            <a:pPr>
              <a:buFont typeface="Wingdings" panose="05000000000000000000" pitchFamily="2" charset="2"/>
              <a:buChar char="Ø"/>
            </a:pPr>
            <a:r>
              <a:rPr lang="en-US" sz="3600" dirty="0" smtClean="0"/>
              <a:t>Legal Nature of the Rights at Issue</a:t>
            </a:r>
          </a:p>
          <a:p>
            <a:pPr>
              <a:buFont typeface="Wingdings" panose="05000000000000000000" pitchFamily="2" charset="2"/>
              <a:buChar char="Ø"/>
            </a:pPr>
            <a:r>
              <a:rPr lang="en-US" sz="3600" dirty="0" smtClean="0"/>
              <a:t>Interpretation of BITs</a:t>
            </a:r>
            <a:endParaRPr lang="en-GB" sz="3600" dirty="0"/>
          </a:p>
        </p:txBody>
      </p:sp>
    </p:spTree>
    <p:extLst>
      <p:ext uri="{BB962C8B-B14F-4D97-AF65-F5344CB8AC3E}">
        <p14:creationId xmlns="" xmlns:p14="http://schemas.microsoft.com/office/powerpoint/2010/main" val="3492286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Ambit of protection </a:t>
            </a:r>
            <a:endParaRPr lang="en-GB" dirty="0"/>
          </a:p>
        </p:txBody>
      </p:sp>
      <p:sp>
        <p:nvSpPr>
          <p:cNvPr id="3" name="Content Placeholder 2"/>
          <p:cNvSpPr>
            <a:spLocks noGrp="1"/>
          </p:cNvSpPr>
          <p:nvPr>
            <p:ph sz="quarter" idx="11"/>
          </p:nvPr>
        </p:nvSpPr>
        <p:spPr>
          <a:xfrm>
            <a:off x="538163" y="901521"/>
            <a:ext cx="11193462" cy="5246867"/>
          </a:xfrm>
        </p:spPr>
        <p:txBody>
          <a:bodyPr/>
          <a:lstStyle/>
          <a:p>
            <a:r>
              <a:rPr lang="en-US" sz="3400" dirty="0" smtClean="0"/>
              <a:t>There are a complex set of problems which have arisen in determining the relationship between parallel claims in investment arbitration, and other forms of dispute resolution, notably proceedings in host State courts</a:t>
            </a:r>
          </a:p>
          <a:p>
            <a:r>
              <a:rPr lang="en-US" sz="3400" dirty="0" smtClean="0"/>
              <a:t>These issues typically arise at the preliminary jurisdictional phase of investment arbitration</a:t>
            </a:r>
          </a:p>
          <a:p>
            <a:r>
              <a:rPr lang="en-US" sz="3400" dirty="0" smtClean="0"/>
              <a:t>The response of tribunals has been shaped by a combination of the specific treaty provisions dealing with conflicts of jurisdiction, and consideration of more general principles of </a:t>
            </a:r>
            <a:r>
              <a:rPr lang="en-US" sz="3400" i="1" dirty="0" smtClean="0"/>
              <a:t>lis </a:t>
            </a:r>
            <a:r>
              <a:rPr lang="en-US" sz="3400" i="1" dirty="0" err="1" smtClean="0"/>
              <a:t>pendes</a:t>
            </a:r>
            <a:r>
              <a:rPr lang="en-US" sz="3400" i="1" dirty="0" smtClean="0"/>
              <a:t> </a:t>
            </a:r>
            <a:r>
              <a:rPr lang="en-US" sz="3400" dirty="0" smtClean="0"/>
              <a:t>and </a:t>
            </a:r>
            <a:r>
              <a:rPr lang="en-US" sz="3400" i="1" dirty="0" smtClean="0"/>
              <a:t>res judicata</a:t>
            </a:r>
            <a:endParaRPr lang="en-GB" sz="3400" dirty="0"/>
          </a:p>
        </p:txBody>
      </p:sp>
    </p:spTree>
    <p:extLst>
      <p:ext uri="{BB962C8B-B14F-4D97-AF65-F5344CB8AC3E}">
        <p14:creationId xmlns="" xmlns:p14="http://schemas.microsoft.com/office/powerpoint/2010/main" val="41679373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Ambit of Protection </a:t>
            </a:r>
            <a:endParaRPr lang="en-GB" dirty="0"/>
          </a:p>
        </p:txBody>
      </p:sp>
      <p:sp>
        <p:nvSpPr>
          <p:cNvPr id="3" name="Content Placeholder 2"/>
          <p:cNvSpPr>
            <a:spLocks noGrp="1"/>
          </p:cNvSpPr>
          <p:nvPr>
            <p:ph sz="quarter" idx="11"/>
          </p:nvPr>
        </p:nvSpPr>
        <p:spPr>
          <a:xfrm>
            <a:off x="538163" y="901521"/>
            <a:ext cx="11193462" cy="5246867"/>
          </a:xfrm>
        </p:spPr>
        <p:txBody>
          <a:bodyPr/>
          <a:lstStyle/>
          <a:p>
            <a:r>
              <a:rPr lang="en-US" sz="4400" dirty="0" smtClean="0"/>
              <a:t>There are four issues in particular</a:t>
            </a:r>
          </a:p>
          <a:p>
            <a:endParaRPr lang="en-US" sz="4400" dirty="0" smtClean="0"/>
          </a:p>
          <a:p>
            <a:pPr>
              <a:buFont typeface="Wingdings" panose="05000000000000000000" pitchFamily="2" charset="2"/>
              <a:buChar char="Ø"/>
            </a:pPr>
            <a:r>
              <a:rPr lang="en-US" sz="4400" dirty="0" smtClean="0"/>
              <a:t>Breach of contract and breach of treaty;</a:t>
            </a:r>
          </a:p>
          <a:p>
            <a:pPr>
              <a:buFont typeface="Wingdings" panose="05000000000000000000" pitchFamily="2" charset="2"/>
              <a:buChar char="Ø"/>
            </a:pPr>
            <a:r>
              <a:rPr lang="en-US" sz="4400" dirty="0" smtClean="0"/>
              <a:t>Election, waiver and ‘fork in the road’;</a:t>
            </a:r>
          </a:p>
          <a:p>
            <a:pPr>
              <a:buFont typeface="Wingdings" panose="05000000000000000000" pitchFamily="2" charset="2"/>
              <a:buChar char="Ø"/>
            </a:pPr>
            <a:r>
              <a:rPr lang="en-US" sz="4400" dirty="0" smtClean="0"/>
              <a:t>Internationalized contract claims and ‘umbrella clauses’;</a:t>
            </a:r>
          </a:p>
          <a:p>
            <a:pPr>
              <a:buFont typeface="Wingdings" panose="05000000000000000000" pitchFamily="2" charset="2"/>
              <a:buChar char="Ø"/>
            </a:pPr>
            <a:r>
              <a:rPr lang="en-US" sz="4400" dirty="0" smtClean="0"/>
              <a:t>Parallel treaty arbitration.</a:t>
            </a:r>
            <a:endParaRPr lang="en-GB" sz="4400" dirty="0"/>
          </a:p>
        </p:txBody>
      </p:sp>
    </p:spTree>
    <p:extLst>
      <p:ext uri="{BB962C8B-B14F-4D97-AF65-F5344CB8AC3E}">
        <p14:creationId xmlns="" xmlns:p14="http://schemas.microsoft.com/office/powerpoint/2010/main" val="41679373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Substantive Rights</a:t>
            </a:r>
            <a:endParaRPr lang="en-GB" dirty="0"/>
          </a:p>
        </p:txBody>
      </p:sp>
      <p:sp>
        <p:nvSpPr>
          <p:cNvPr id="3" name="Content Placeholder 2"/>
          <p:cNvSpPr>
            <a:spLocks noGrp="1"/>
          </p:cNvSpPr>
          <p:nvPr>
            <p:ph sz="quarter" idx="11"/>
          </p:nvPr>
        </p:nvSpPr>
        <p:spPr>
          <a:xfrm>
            <a:off x="512405" y="1493948"/>
            <a:ext cx="11193462" cy="4821865"/>
          </a:xfrm>
        </p:spPr>
        <p:txBody>
          <a:bodyPr/>
          <a:lstStyle/>
          <a:p>
            <a:r>
              <a:rPr lang="en-US" sz="3600" dirty="0" smtClean="0"/>
              <a:t>Substantive rights are divided into three core parts. They are</a:t>
            </a:r>
          </a:p>
          <a:p>
            <a:endParaRPr lang="en-US" sz="3600" dirty="0" smtClean="0"/>
          </a:p>
          <a:p>
            <a:pPr>
              <a:buFont typeface="Wingdings" panose="05000000000000000000" pitchFamily="2" charset="2"/>
              <a:buChar char="Ø"/>
            </a:pPr>
            <a:r>
              <a:rPr lang="en-US" sz="3600" dirty="0"/>
              <a:t>T</a:t>
            </a:r>
            <a:r>
              <a:rPr lang="en-US" sz="3600" dirty="0" smtClean="0"/>
              <a:t>reatment of investors;</a:t>
            </a:r>
          </a:p>
          <a:p>
            <a:pPr>
              <a:buFont typeface="Wingdings" panose="05000000000000000000" pitchFamily="2" charset="2"/>
              <a:buChar char="Ø"/>
            </a:pPr>
            <a:r>
              <a:rPr lang="en-US" sz="3600" dirty="0" smtClean="0"/>
              <a:t>Expropriation;</a:t>
            </a:r>
          </a:p>
          <a:p>
            <a:pPr>
              <a:buFont typeface="Wingdings" panose="05000000000000000000" pitchFamily="2" charset="2"/>
              <a:buChar char="Ø"/>
            </a:pPr>
            <a:r>
              <a:rPr lang="en-US" sz="3600" dirty="0" smtClean="0"/>
              <a:t>Compensation </a:t>
            </a:r>
            <a:endParaRPr lang="en-GB" sz="3600" dirty="0"/>
          </a:p>
        </p:txBody>
      </p:sp>
    </p:spTree>
    <p:extLst>
      <p:ext uri="{BB962C8B-B14F-4D97-AF65-F5344CB8AC3E}">
        <p14:creationId xmlns="" xmlns:p14="http://schemas.microsoft.com/office/powerpoint/2010/main" val="4539855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Treatment of Investors</a:t>
            </a:r>
            <a:endParaRPr lang="en-GB" dirty="0"/>
          </a:p>
        </p:txBody>
      </p:sp>
      <p:sp>
        <p:nvSpPr>
          <p:cNvPr id="3" name="Content Placeholder 2"/>
          <p:cNvSpPr>
            <a:spLocks noGrp="1"/>
          </p:cNvSpPr>
          <p:nvPr>
            <p:ph sz="quarter" idx="11"/>
          </p:nvPr>
        </p:nvSpPr>
        <p:spPr/>
        <p:txBody>
          <a:bodyPr/>
          <a:lstStyle/>
          <a:p>
            <a:r>
              <a:rPr lang="en-US" sz="3200" dirty="0" smtClean="0"/>
              <a:t>In general, investments seek to protect investors by assuring them of two types of treatment</a:t>
            </a:r>
          </a:p>
          <a:p>
            <a:r>
              <a:rPr lang="en-US" sz="3200" dirty="0" smtClean="0"/>
              <a:t>The standards of fair and equitable treatment and full protection and security have been described as ‘non-contingent’ in the sense that the protections which they extend are absolute</a:t>
            </a:r>
          </a:p>
          <a:p>
            <a:r>
              <a:rPr lang="en-US" sz="3200" dirty="0" smtClean="0"/>
              <a:t>They are not dependent on the extent of protection afforded by others</a:t>
            </a:r>
          </a:p>
          <a:p>
            <a:r>
              <a:rPr lang="en-US" sz="3200" dirty="0" smtClean="0"/>
              <a:t>By contrast, the provisions for national treatment and MFN treatment and the guarantee of non-discrimination are contingent standards</a:t>
            </a:r>
            <a:endParaRPr lang="en-GB" sz="3200" dirty="0"/>
          </a:p>
        </p:txBody>
      </p:sp>
    </p:spTree>
    <p:extLst>
      <p:ext uri="{BB962C8B-B14F-4D97-AF65-F5344CB8AC3E}">
        <p14:creationId xmlns="" xmlns:p14="http://schemas.microsoft.com/office/powerpoint/2010/main" val="26300427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Non-Contingent Standards</a:t>
            </a:r>
            <a:endParaRPr lang="en-GB" dirty="0"/>
          </a:p>
        </p:txBody>
      </p:sp>
      <p:sp>
        <p:nvSpPr>
          <p:cNvPr id="3" name="Content Placeholder 2"/>
          <p:cNvSpPr>
            <a:spLocks noGrp="1"/>
          </p:cNvSpPr>
          <p:nvPr>
            <p:ph sz="quarter" idx="11"/>
          </p:nvPr>
        </p:nvSpPr>
        <p:spPr>
          <a:xfrm>
            <a:off x="394472" y="1141621"/>
            <a:ext cx="11193462" cy="4680196"/>
          </a:xfrm>
        </p:spPr>
        <p:txBody>
          <a:bodyPr/>
          <a:lstStyle/>
          <a:p>
            <a:r>
              <a:rPr lang="en-US" sz="3600" dirty="0" smtClean="0"/>
              <a:t>The extent of the protection which they afford is dependent on that the host State metes out to others, who stands in the requisite relationship to the protected investor.</a:t>
            </a:r>
            <a:endParaRPr lang="en-GB" sz="3600" dirty="0" smtClean="0"/>
          </a:p>
          <a:p>
            <a:r>
              <a:rPr lang="en-US" sz="3600" dirty="0" smtClean="0"/>
              <a:t>The assurance of ‘fair and equitable treatment’ provides the most basic protection for foreign investment</a:t>
            </a:r>
          </a:p>
          <a:p>
            <a:r>
              <a:rPr lang="en-US" sz="3600" dirty="0" smtClean="0"/>
              <a:t>Yet the expression has proved stubbornly resistant to precise definition. </a:t>
            </a:r>
            <a:endParaRPr lang="en-GB" sz="3600" dirty="0"/>
          </a:p>
        </p:txBody>
      </p:sp>
    </p:spTree>
    <p:extLst>
      <p:ext uri="{BB962C8B-B14F-4D97-AF65-F5344CB8AC3E}">
        <p14:creationId xmlns="" xmlns:p14="http://schemas.microsoft.com/office/powerpoint/2010/main" val="42159354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Contingent Standards </a:t>
            </a:r>
            <a:endParaRPr lang="en-GB" dirty="0"/>
          </a:p>
        </p:txBody>
      </p:sp>
      <p:sp>
        <p:nvSpPr>
          <p:cNvPr id="3" name="Content Placeholder 2"/>
          <p:cNvSpPr>
            <a:spLocks noGrp="1"/>
          </p:cNvSpPr>
          <p:nvPr>
            <p:ph sz="quarter" idx="11"/>
          </p:nvPr>
        </p:nvSpPr>
        <p:spPr/>
        <p:txBody>
          <a:bodyPr/>
          <a:lstStyle/>
          <a:p>
            <a:r>
              <a:rPr lang="en-US" sz="4000" dirty="0" smtClean="0"/>
              <a:t>The discussion of the contingent standards draws together the common threads of national treatment and MFN treatment with the more general right of non-discrimination</a:t>
            </a:r>
          </a:p>
          <a:p>
            <a:r>
              <a:rPr lang="en-US" sz="4000" dirty="0" smtClean="0"/>
              <a:t>It does so by examining the techniques for the identification of a difference in treatment, and then considering whether any such difference in fact breached the contract</a:t>
            </a:r>
            <a:endParaRPr lang="en-GB" sz="4000" dirty="0"/>
          </a:p>
        </p:txBody>
      </p:sp>
    </p:spTree>
    <p:extLst>
      <p:ext uri="{BB962C8B-B14F-4D97-AF65-F5344CB8AC3E}">
        <p14:creationId xmlns="" xmlns:p14="http://schemas.microsoft.com/office/powerpoint/2010/main" val="38840525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Expropriation </a:t>
            </a:r>
            <a:endParaRPr lang="en-GB" dirty="0"/>
          </a:p>
        </p:txBody>
      </p:sp>
      <p:sp>
        <p:nvSpPr>
          <p:cNvPr id="3" name="Content Placeholder 2"/>
          <p:cNvSpPr>
            <a:spLocks noGrp="1"/>
          </p:cNvSpPr>
          <p:nvPr>
            <p:ph sz="quarter" idx="11"/>
          </p:nvPr>
        </p:nvSpPr>
        <p:spPr/>
        <p:txBody>
          <a:bodyPr/>
          <a:lstStyle/>
          <a:p>
            <a:r>
              <a:rPr lang="en-US" sz="3000" dirty="0" smtClean="0"/>
              <a:t>The protection of property rights from expropriation has long been the subject of close consideration by arbitral tribunals. However, the factual matrix in which the modern expropriation claim arises may well be very different to the context of outright nationalization of foreign property</a:t>
            </a:r>
          </a:p>
          <a:p>
            <a:r>
              <a:rPr lang="en-US" sz="3000" dirty="0" smtClean="0"/>
              <a:t>Many of the modern arbitral awards have been concerned with the determination of the appropriate boundary between two potentially conflicting values: a legitimate sphere for State regulation in the pursuit of public goods on the one hand and protection of private property form State interference from another</a:t>
            </a:r>
            <a:endParaRPr lang="en-GB" sz="3000" dirty="0"/>
          </a:p>
        </p:txBody>
      </p:sp>
    </p:spTree>
    <p:extLst>
      <p:ext uri="{BB962C8B-B14F-4D97-AF65-F5344CB8AC3E}">
        <p14:creationId xmlns="" xmlns:p14="http://schemas.microsoft.com/office/powerpoint/2010/main" val="34510997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Compensation </a:t>
            </a:r>
            <a:endParaRPr lang="en-GB" dirty="0"/>
          </a:p>
        </p:txBody>
      </p:sp>
      <p:sp>
        <p:nvSpPr>
          <p:cNvPr id="3" name="Content Placeholder 2"/>
          <p:cNvSpPr>
            <a:spLocks noGrp="1"/>
          </p:cNvSpPr>
          <p:nvPr>
            <p:ph sz="quarter" idx="11"/>
          </p:nvPr>
        </p:nvSpPr>
        <p:spPr>
          <a:xfrm>
            <a:off x="355283" y="1030125"/>
            <a:ext cx="11193462" cy="4190799"/>
          </a:xfrm>
        </p:spPr>
        <p:txBody>
          <a:bodyPr/>
          <a:lstStyle/>
          <a:p>
            <a:r>
              <a:rPr lang="en-US" sz="3600" dirty="0" smtClean="0"/>
              <a:t>The law on this topic is amalgam of the provisions of general international law with the specific provisions of the treaties themselves</a:t>
            </a:r>
          </a:p>
          <a:p>
            <a:endParaRPr lang="en-US" sz="3600" dirty="0" smtClean="0"/>
          </a:p>
          <a:p>
            <a:r>
              <a:rPr lang="en-US" sz="3600" dirty="0" smtClean="0"/>
              <a:t>Compensation is a potential form of reparation for any internationally wrongful act of a State </a:t>
            </a:r>
            <a:endParaRPr lang="en-GB" sz="3600" dirty="0"/>
          </a:p>
        </p:txBody>
      </p:sp>
    </p:spTree>
    <p:extLst>
      <p:ext uri="{BB962C8B-B14F-4D97-AF65-F5344CB8AC3E}">
        <p14:creationId xmlns="" xmlns:p14="http://schemas.microsoft.com/office/powerpoint/2010/main" val="12127016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816</TotalTime>
  <Words>1148</Words>
  <Application>Microsoft Office PowerPoint</Application>
  <PresentationFormat>Произвольный</PresentationFormat>
  <Paragraphs>87</Paragraphs>
  <Slides>21</Slides>
  <Notes>4</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146</cp:revision>
  <dcterms:created xsi:type="dcterms:W3CDTF">2015-06-15T09:27:21Z</dcterms:created>
  <dcterms:modified xsi:type="dcterms:W3CDTF">2017-06-11T11:42:58Z</dcterms:modified>
</cp:coreProperties>
</file>