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8" r:id="rId2"/>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83FA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0AB319-453B-4697-9172-591720D913B4}"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233FF6-253E-49FD-9C87-C02FED09740A}"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B2233FF6-253E-49FD-9C87-C02FED09740A}"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B2233FF6-253E-49FD-9C87-C02FED09740A}" type="slidenum">
              <a:rPr lang="ru-RU" smtClean="0"/>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2974664"/>
            <a:ext cx="7568690" cy="3416320"/>
          </a:xfrm>
          <a:prstGeom prst="rect">
            <a:avLst/>
          </a:prstGeom>
          <a:noFill/>
        </p:spPr>
        <p:txBody>
          <a:bodyPr wrap="square" rtlCol="0" anchor="ctr">
            <a:spAutoFit/>
          </a:bodyPr>
          <a:lstStyle/>
          <a:p>
            <a:pPr lvl="1" algn="ctr"/>
            <a:r>
              <a:rPr lang="en-US" sz="3600" b="1" dirty="0" smtClean="0"/>
              <a:t>Module: </a:t>
            </a:r>
            <a:r>
              <a:rPr lang="en-US" sz="3600" b="1" dirty="0" smtClean="0"/>
              <a:t>International Investment </a:t>
            </a:r>
            <a:r>
              <a:rPr lang="en-US" sz="3600" b="1" dirty="0" smtClean="0"/>
              <a:t>Arbitration</a:t>
            </a:r>
            <a:endParaRPr lang="en-US" sz="3600" b="1" dirty="0" smtClean="0"/>
          </a:p>
          <a:p>
            <a:pPr algn="ctr"/>
            <a:endParaRPr lang="en-US" sz="3600" b="1" dirty="0" smtClean="0"/>
          </a:p>
          <a:p>
            <a:pPr algn="ctr"/>
            <a:r>
              <a:rPr lang="en-US" sz="2800" b="1" dirty="0" smtClean="0"/>
              <a:t>Lecture </a:t>
            </a:r>
            <a:r>
              <a:rPr lang="ru-RU" sz="2800" b="1" dirty="0" smtClean="0"/>
              <a:t>2</a:t>
            </a:r>
            <a:r>
              <a:rPr lang="en-US" sz="2800" b="1" dirty="0" smtClean="0"/>
              <a:t>: The Basic Features of Investment Treaties</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General</a:t>
            </a:r>
            <a:endParaRPr lang="ru-RU" dirty="0"/>
          </a:p>
        </p:txBody>
      </p:sp>
      <p:sp>
        <p:nvSpPr>
          <p:cNvPr id="3" name="Содержимое 2"/>
          <p:cNvSpPr>
            <a:spLocks noGrp="1"/>
          </p:cNvSpPr>
          <p:nvPr>
            <p:ph sz="quarter" idx="11"/>
          </p:nvPr>
        </p:nvSpPr>
        <p:spPr/>
        <p:txBody>
          <a:bodyPr/>
          <a:lstStyle/>
          <a:p>
            <a:r>
              <a:rPr lang="en-US" sz="2800" dirty="0" smtClean="0"/>
              <a:t>The treaties under which investment arbitrations have arisen have either been bilateral investment treaties (treaties between two States containing reciprocal undertakings) or multilateral investment treaties</a:t>
            </a:r>
          </a:p>
          <a:p>
            <a:r>
              <a:rPr lang="en-US" sz="2800" dirty="0" smtClean="0"/>
              <a:t>The multilateral investment treaties under which arbitrations have arisen are the North American Free Trade Agreement (NAFTA) and the Association of South East Asian Nations (ASEAN) Agreement, which are organized on a regional basis and the Energy Charter Treaty (ECT), a treaty focused on a particular economic activity</a:t>
            </a:r>
          </a:p>
          <a:p>
            <a:r>
              <a:rPr lang="en-US" sz="2800" dirty="0" smtClean="0"/>
              <a:t>In addition to entering into investment treaties, many States have enacted foreign investment laws, which can provide a basis for investment arbitrations</a:t>
            </a:r>
            <a:endParaRPr lang="ru-RU"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Bilateral Investment Treaties</a:t>
            </a:r>
            <a:endParaRPr lang="ru-RU" dirty="0"/>
          </a:p>
        </p:txBody>
      </p:sp>
      <p:sp>
        <p:nvSpPr>
          <p:cNvPr id="3" name="Содержимое 2"/>
          <p:cNvSpPr>
            <a:spLocks noGrp="1"/>
          </p:cNvSpPr>
          <p:nvPr>
            <p:ph sz="quarter" idx="11"/>
          </p:nvPr>
        </p:nvSpPr>
        <p:spPr/>
        <p:txBody>
          <a:bodyPr/>
          <a:lstStyle/>
          <a:p>
            <a:r>
              <a:rPr lang="en-US" sz="3400" dirty="0" smtClean="0"/>
              <a:t>The large number of treaty arbitrations in recent years has been a product of an exponential growth in the number of BITs</a:t>
            </a:r>
          </a:p>
          <a:p>
            <a:r>
              <a:rPr lang="en-US" sz="3400" dirty="0" smtClean="0"/>
              <a:t>The first BIT was signed in 1959 between Germany and Pakistan</a:t>
            </a:r>
          </a:p>
          <a:p>
            <a:r>
              <a:rPr lang="en-US" sz="3400" dirty="0" smtClean="0"/>
              <a:t>By 1970 there were 72 BITs, by 1980 165, and by 1990 385</a:t>
            </a:r>
          </a:p>
          <a:p>
            <a:r>
              <a:rPr lang="en-US" sz="3400" dirty="0" smtClean="0"/>
              <a:t>The numbers have grown even faster since 1990 and the global total at the end of 2005 was put at 2,495</a:t>
            </a:r>
            <a:endParaRPr lang="ru-RU" sz="3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Bilateral Investment Treaties</a:t>
            </a:r>
            <a:endParaRPr lang="ru-RU" dirty="0"/>
          </a:p>
        </p:txBody>
      </p:sp>
      <p:sp>
        <p:nvSpPr>
          <p:cNvPr id="3" name="Содержимое 2"/>
          <p:cNvSpPr>
            <a:spLocks noGrp="1"/>
          </p:cNvSpPr>
          <p:nvPr>
            <p:ph sz="quarter" idx="11"/>
          </p:nvPr>
        </p:nvSpPr>
        <p:spPr>
          <a:xfrm>
            <a:off x="538163" y="1025434"/>
            <a:ext cx="11193462" cy="5005388"/>
          </a:xfrm>
        </p:spPr>
        <p:txBody>
          <a:bodyPr/>
          <a:lstStyle/>
          <a:p>
            <a:r>
              <a:rPr lang="en-US" sz="3200" dirty="0" smtClean="0"/>
              <a:t>Drafts prepared in 1959 by a private group and in 1967 by the Organization for Economic Co-Operation and Development</a:t>
            </a:r>
          </a:p>
          <a:p>
            <a:r>
              <a:rPr lang="en-US" sz="3200" dirty="0" smtClean="0"/>
              <a:t>BITs also have their origins in bilateral treaties of Friendship, Commerce, and Navigation (FCN treaties)</a:t>
            </a:r>
          </a:p>
          <a:p>
            <a:r>
              <a:rPr lang="en-US" sz="3200" dirty="0" smtClean="0"/>
              <a:t>While FCN treaties commonly contained investment protection provisions, their chief weakness as compared to BITs was the absence of an investor/State dispute resolution provision</a:t>
            </a:r>
          </a:p>
          <a:p>
            <a:r>
              <a:rPr lang="en-US" sz="3200" dirty="0" smtClean="0"/>
              <a:t>FCNs covered a far wider variety of matters than the protection of investments</a:t>
            </a:r>
            <a:endParaRPr lang="ru-RU" sz="3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3200" i="1" dirty="0" smtClean="0"/>
              <a:t>Preamble</a:t>
            </a:r>
          </a:p>
          <a:p>
            <a:r>
              <a:rPr lang="en-US" sz="3200" dirty="0" smtClean="0"/>
              <a:t>The preamble to a BIT usually mentions both the desire to intensify economic cooperation between the contracting States and a recognition that encouraging and protecting investments will stimulate such economic cooperation </a:t>
            </a:r>
          </a:p>
          <a:p>
            <a:pPr>
              <a:buNone/>
            </a:pPr>
            <a:r>
              <a:rPr lang="en-US" sz="3200" i="1" dirty="0" smtClean="0"/>
              <a:t>Definitions </a:t>
            </a:r>
          </a:p>
          <a:p>
            <a:r>
              <a:rPr lang="en-US" sz="3200" dirty="0" smtClean="0"/>
              <a:t>The two most important definitions in a BIT are the definitions of ‘national’ (which determines the jurisdiction </a:t>
            </a:r>
            <a:r>
              <a:rPr lang="en-US" sz="3200" i="1" dirty="0" err="1" smtClean="0"/>
              <a:t>ratione</a:t>
            </a:r>
            <a:r>
              <a:rPr lang="en-US" sz="3200" i="1" dirty="0" smtClean="0"/>
              <a:t> personae </a:t>
            </a:r>
            <a:r>
              <a:rPr lang="en-US" sz="3200" dirty="0" smtClean="0"/>
              <a:t>of the treaty) and the definition of ‘investment’ (which determines the subject matter of jurisdiction or jurisdiction </a:t>
            </a:r>
            <a:r>
              <a:rPr lang="en-US" sz="3200" i="1" dirty="0" err="1" smtClean="0"/>
              <a:t>ratione</a:t>
            </a:r>
            <a:r>
              <a:rPr lang="en-US" sz="3200" i="1" dirty="0" smtClean="0"/>
              <a:t> </a:t>
            </a:r>
            <a:r>
              <a:rPr lang="en-US" sz="3200" i="1" dirty="0" err="1" smtClean="0"/>
              <a:t>materiae</a:t>
            </a:r>
            <a:r>
              <a:rPr lang="en-US" sz="3200" i="1" dirty="0" smtClean="0"/>
              <a:t>)</a:t>
            </a:r>
            <a:endParaRPr lang="ru-RU"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2800" i="1" dirty="0" smtClean="0"/>
              <a:t>Definitions </a:t>
            </a:r>
          </a:p>
          <a:p>
            <a:r>
              <a:rPr lang="en-US" sz="2800" dirty="0" smtClean="0"/>
              <a:t>Another important definition relates to territory</a:t>
            </a:r>
          </a:p>
          <a:p>
            <a:r>
              <a:rPr lang="en-US" sz="2800" dirty="0" smtClean="0"/>
              <a:t>In general, BITs of the Netherlands apply to the Netherlands Antilles and to Aruba</a:t>
            </a:r>
          </a:p>
          <a:p>
            <a:r>
              <a:rPr lang="en-US" sz="2800" dirty="0" smtClean="0"/>
              <a:t>The UK’s treaties do not generally extend to overseas territories such as the Cayman Islands without a separate Exchange of Notes</a:t>
            </a:r>
          </a:p>
          <a:p>
            <a:r>
              <a:rPr lang="en-US" sz="2800" dirty="0" smtClean="0"/>
              <a:t>The Claimant in </a:t>
            </a:r>
            <a:r>
              <a:rPr lang="en-US" sz="2800" i="1" dirty="0" smtClean="0"/>
              <a:t>AAPL v Sri Lanka </a:t>
            </a:r>
            <a:r>
              <a:rPr lang="en-US" sz="2800" dirty="0" smtClean="0"/>
              <a:t>was a Hong Kong company claiming under the UK-Sri Lanka BIT, which had been extended to Hong Kong by virtue of an Exchange of Notes </a:t>
            </a:r>
          </a:p>
          <a:p>
            <a:r>
              <a:rPr lang="en-US" sz="2800" dirty="0" smtClean="0"/>
              <a:t>The UK has extended its accession to the ICSID Convention to many of its overseas territories </a:t>
            </a:r>
            <a:endParaRPr lang="ru-RU"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i="1" dirty="0" smtClean="0"/>
              <a:t>Admission</a:t>
            </a:r>
          </a:p>
          <a:p>
            <a:r>
              <a:rPr lang="en-US" dirty="0" smtClean="0"/>
              <a:t>BITs usually contain a provision pursuant to which investments are encouraged, but within the legal framework prevailing in the host State</a:t>
            </a:r>
          </a:p>
          <a:p>
            <a:pPr>
              <a:buNone/>
            </a:pPr>
            <a:r>
              <a:rPr lang="en-US" i="1" dirty="0" smtClean="0"/>
              <a:t>Substantive rights</a:t>
            </a:r>
          </a:p>
          <a:p>
            <a:r>
              <a:rPr lang="en-US" dirty="0" smtClean="0"/>
              <a:t>The substantive rights protected under BITs generally include the following:</a:t>
            </a:r>
          </a:p>
          <a:p>
            <a:pPr lvl="1"/>
            <a:r>
              <a:rPr lang="en-US" dirty="0" smtClean="0"/>
              <a:t>Fair and equitable treatment</a:t>
            </a:r>
          </a:p>
          <a:p>
            <a:pPr lvl="1"/>
            <a:r>
              <a:rPr lang="en-US" dirty="0" smtClean="0"/>
              <a:t>National treatment</a:t>
            </a:r>
          </a:p>
          <a:p>
            <a:pPr lvl="1"/>
            <a:r>
              <a:rPr lang="en-US" dirty="0" smtClean="0"/>
              <a:t>Most favored nation treatment</a:t>
            </a:r>
          </a:p>
          <a:p>
            <a:pPr lvl="1"/>
            <a:r>
              <a:rPr lang="en-US" dirty="0" smtClean="0"/>
              <a:t>Full protection and security </a:t>
            </a:r>
          </a:p>
          <a:p>
            <a:pPr lvl="1"/>
            <a:r>
              <a:rPr lang="en-US" dirty="0" smtClean="0"/>
              <a:t>Protection from expropriation</a:t>
            </a:r>
          </a:p>
          <a:p>
            <a:pPr lvl="1"/>
            <a:r>
              <a:rPr lang="en-US" dirty="0" smtClean="0"/>
              <a:t>A significant proportion of BITs contain clauses whereby States promise to observe obligations entered into in respect of investments. These so-called ‘umbrella clauses’</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3100" i="1" dirty="0" smtClean="0"/>
              <a:t>Compensation for losses (war clause)</a:t>
            </a:r>
          </a:p>
          <a:p>
            <a:r>
              <a:rPr lang="en-US" sz="3100" dirty="0" smtClean="0"/>
              <a:t>Most BITs contain provisions regulating the host State’s liability in the event that the investors’ property is damaged due to war or civil unrest</a:t>
            </a:r>
          </a:p>
          <a:p>
            <a:r>
              <a:rPr lang="en-US" sz="3100" dirty="0" smtClean="0"/>
              <a:t>The compensation for losses provision was also invoked by the Tribunal in </a:t>
            </a:r>
            <a:r>
              <a:rPr lang="en-US" sz="3100" i="1" dirty="0" smtClean="0"/>
              <a:t>AMT v Zaire </a:t>
            </a:r>
            <a:r>
              <a:rPr lang="en-US" sz="3100" dirty="0" smtClean="0"/>
              <a:t>to assist in establishing Zaire’s responsibility for acts of looting perpetrated by members of Zaire’s armed forces</a:t>
            </a:r>
          </a:p>
          <a:p>
            <a:r>
              <a:rPr lang="en-US" sz="3100" dirty="0" smtClean="0"/>
              <a:t>As a result of the application of the clause it was of ‘little or no consequence whether [damages be caused by] a member of the Zairian armed forces or any burglar whatsoever’</a:t>
            </a:r>
          </a:p>
          <a:p>
            <a:endParaRPr lang="ru-RU" sz="3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3600" i="1" dirty="0" smtClean="0"/>
              <a:t>Free transfer of payments</a:t>
            </a:r>
          </a:p>
          <a:p>
            <a:r>
              <a:rPr lang="en-US" sz="3600" dirty="0" smtClean="0"/>
              <a:t>Most BITs contain provisions by which States guarantee the free transfer of payments in connection with an investment </a:t>
            </a:r>
          </a:p>
          <a:p>
            <a:r>
              <a:rPr lang="en-US" sz="3600" dirty="0" smtClean="0"/>
              <a:t>The type of funds falling within this definition are often specified together with the obligation to permit transfer in a freely convertible currency</a:t>
            </a:r>
          </a:p>
          <a:p>
            <a:r>
              <a:rPr lang="en-US" sz="3600" dirty="0" smtClean="0"/>
              <a:t>Some BITs permit States to suspend this requirement in crisis situations</a:t>
            </a:r>
            <a:endParaRPr lang="ru-RU" sz="3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35732"/>
          </a:xfrm>
        </p:spPr>
        <p:txBody>
          <a:bodyPr/>
          <a:lstStyle/>
          <a:p>
            <a:pPr>
              <a:buNone/>
            </a:pPr>
            <a:r>
              <a:rPr lang="en-US" sz="3200" i="1" dirty="0" smtClean="0"/>
              <a:t>Settlement of Disputes</a:t>
            </a:r>
          </a:p>
          <a:p>
            <a:pPr>
              <a:buNone/>
            </a:pPr>
            <a:r>
              <a:rPr lang="en-US" sz="3200" i="1" dirty="0" smtClean="0"/>
              <a:t>Subrogation</a:t>
            </a:r>
          </a:p>
          <a:p>
            <a:r>
              <a:rPr lang="en-US" sz="3200" dirty="0" smtClean="0"/>
              <a:t>Most BITs deal with the question of subrogated claims</a:t>
            </a:r>
          </a:p>
          <a:p>
            <a:r>
              <a:rPr lang="en-US" sz="3200" dirty="0" smtClean="0"/>
              <a:t>This is necessary because of the possibility for investors to arrange political risk insurance at the time of making their initial investment </a:t>
            </a:r>
          </a:p>
          <a:p>
            <a:r>
              <a:rPr lang="en-US" sz="3200" dirty="0" smtClean="0"/>
              <a:t>Subrogation provisions are usually expressed in a stand-alone article</a:t>
            </a:r>
          </a:p>
          <a:p>
            <a:r>
              <a:rPr lang="en-US" sz="3200" dirty="0" smtClean="0"/>
              <a:t>Alternatively, subrogation rights can be included as part of the dispute resolution clause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3600" i="1" dirty="0" smtClean="0"/>
              <a:t>Subrogation</a:t>
            </a:r>
          </a:p>
          <a:p>
            <a:r>
              <a:rPr lang="en-US" sz="3600" dirty="0" smtClean="0"/>
              <a:t>This is the approach adopted in the Germany model BIT where Article 11(4) of Model I Provides: </a:t>
            </a:r>
          </a:p>
          <a:p>
            <a:pPr>
              <a:buNone/>
            </a:pPr>
            <a:r>
              <a:rPr lang="en-US" sz="3600" dirty="0" smtClean="0"/>
              <a:t>	‘</a:t>
            </a:r>
            <a:r>
              <a:rPr lang="en-US" sz="3600" i="1" dirty="0" smtClean="0"/>
              <a:t>During arbitration proceedings or the enforcement of an award, the Contracting State involved in the dispute shall not raise the objection that the investor of the other Contracting State has received compensation under an insurance contract in respect of all or part of the damage</a:t>
            </a:r>
            <a:r>
              <a:rPr lang="en-US" sz="3600" dirty="0" smtClean="0"/>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2800" i="1" dirty="0" smtClean="0"/>
              <a:t>State to State disputes</a:t>
            </a:r>
          </a:p>
          <a:p>
            <a:r>
              <a:rPr lang="en-US" sz="2800" dirty="0" smtClean="0"/>
              <a:t>Almost all BITs provide for an arbitration mechanism in the event of a dispute arising between the contracting States</a:t>
            </a:r>
          </a:p>
          <a:p>
            <a:r>
              <a:rPr lang="en-US" sz="2800" dirty="0" smtClean="0"/>
              <a:t>There is a possibility that a State to State dispute could be used to impede an investor-State arbitration</a:t>
            </a:r>
          </a:p>
          <a:p>
            <a:r>
              <a:rPr lang="en-US" sz="2800" dirty="0" smtClean="0"/>
              <a:t>This could be done by a State commencing an arbitration against an investor’s home State seeking to have a dispute about treaty interpretation clarified and seeking a stay of the investor-State arbitration until the State to State dispute has been finally determined </a:t>
            </a:r>
          </a:p>
          <a:p>
            <a:r>
              <a:rPr lang="en-US" sz="2800" dirty="0" smtClean="0"/>
              <a:t>This happened in </a:t>
            </a:r>
            <a:r>
              <a:rPr lang="en-US" sz="2800" i="1" dirty="0" err="1" smtClean="0"/>
              <a:t>Lucchetti</a:t>
            </a:r>
            <a:r>
              <a:rPr lang="en-US" sz="2800" i="1" dirty="0" smtClean="0"/>
              <a:t> v Peru, </a:t>
            </a:r>
            <a:r>
              <a:rPr lang="en-US" sz="2800" dirty="0" smtClean="0"/>
              <a:t>but the ICSID Tribunal rejected Peru’s application to have the arbitration stayed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The Structure of BITs</a:t>
            </a:r>
            <a:endParaRPr lang="ru-RU" dirty="0"/>
          </a:p>
        </p:txBody>
      </p:sp>
      <p:sp>
        <p:nvSpPr>
          <p:cNvPr id="3" name="Содержимое 2"/>
          <p:cNvSpPr>
            <a:spLocks noGrp="1"/>
          </p:cNvSpPr>
          <p:nvPr>
            <p:ph sz="quarter" idx="11"/>
          </p:nvPr>
        </p:nvSpPr>
        <p:spPr>
          <a:xfrm>
            <a:off x="538163" y="1025434"/>
            <a:ext cx="11193462" cy="5005388"/>
          </a:xfrm>
        </p:spPr>
        <p:txBody>
          <a:bodyPr/>
          <a:lstStyle/>
          <a:p>
            <a:pPr>
              <a:buNone/>
            </a:pPr>
            <a:r>
              <a:rPr lang="en-US" sz="3600" i="1" dirty="0" smtClean="0"/>
              <a:t>Duration </a:t>
            </a:r>
          </a:p>
          <a:p>
            <a:r>
              <a:rPr lang="en-US" sz="3600" dirty="0" smtClean="0"/>
              <a:t>BITs generally provide for a fixed duration of at least ten years</a:t>
            </a:r>
          </a:p>
          <a:p>
            <a:r>
              <a:rPr lang="en-US" sz="3600" dirty="0" smtClean="0"/>
              <a:t>At the end of the period, the treaties usually continue in force until specific notice is given for termination</a:t>
            </a:r>
          </a:p>
          <a:p>
            <a:r>
              <a:rPr lang="en-US" sz="3600" dirty="0" smtClean="0"/>
              <a:t>There is also usually a further period following termination during which investments originally covered retain the protection provided in the BIT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r>
              <a:rPr lang="en-US" sz="3000" dirty="0" smtClean="0"/>
              <a:t>Canada, Mexico, and the US signed NAFTA in 1992. it came into force on 1 January 1994</a:t>
            </a:r>
          </a:p>
          <a:p>
            <a:r>
              <a:rPr lang="en-US" sz="3000" dirty="0" smtClean="0"/>
              <a:t>NAFTA differs from typical BITs in that it deals with trade issues as well as investment protection</a:t>
            </a:r>
          </a:p>
          <a:p>
            <a:r>
              <a:rPr lang="en-US" sz="3000" dirty="0" smtClean="0"/>
              <a:t>For present purposes the most pertinent features of NAFTA are the dispute resolution provisions contained in Chapter 11</a:t>
            </a:r>
          </a:p>
          <a:p>
            <a:r>
              <a:rPr lang="en-US" sz="3000" dirty="0" smtClean="0"/>
              <a:t>These create a functioning arbitration regime to settle disputes between NAFTA investors and NAFTA States</a:t>
            </a:r>
          </a:p>
          <a:p>
            <a:r>
              <a:rPr lang="en-US" sz="3000" dirty="0" smtClean="0"/>
              <a:t>27 investment disputes have arisen under NAFTA. Thus, more arbitrations have arisen under NAFTA than under any other modern investment treaty</a:t>
            </a:r>
            <a:endParaRPr lang="ru-RU" sz="3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000" i="1" dirty="0" smtClean="0"/>
              <a:t>Definitions </a:t>
            </a:r>
          </a:p>
          <a:p>
            <a:r>
              <a:rPr lang="en-US" sz="3000" dirty="0" smtClean="0"/>
              <a:t>The NAFTA definition of investment follows a similar structure to that contained in BITs</a:t>
            </a:r>
          </a:p>
          <a:p>
            <a:r>
              <a:rPr lang="en-US" sz="3000" dirty="0" smtClean="0"/>
              <a:t>It sets out a detailed list of qualifying assets. It also goes a step further than BITs and contains a brief list of assets that do not fall within this definition</a:t>
            </a:r>
          </a:p>
          <a:p>
            <a:r>
              <a:rPr lang="en-US" sz="3000" dirty="0" smtClean="0"/>
              <a:t>These are commercial contracts for the sale of goods or services, the extension of credit in connection with commercial transactions, and claims to money that do not involve the kinds of interests defined as investments </a:t>
            </a:r>
            <a:endParaRPr lang="ru-RU" sz="3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000" i="1" dirty="0" smtClean="0"/>
              <a:t>Definitions </a:t>
            </a:r>
          </a:p>
          <a:p>
            <a:r>
              <a:rPr lang="en-US" sz="3000" dirty="0" smtClean="0"/>
              <a:t>The NAFTA’s definition of an enterprise specifically excludes corporations with no substantial existence on the territory</a:t>
            </a:r>
          </a:p>
          <a:p>
            <a:r>
              <a:rPr lang="en-US" sz="3000" dirty="0" smtClean="0"/>
              <a:t>To qualify, an enterprise must be ‘carrying out business activities’ in the territory of the party</a:t>
            </a:r>
          </a:p>
          <a:p>
            <a:pPr>
              <a:buNone/>
            </a:pPr>
            <a:r>
              <a:rPr lang="en-US" sz="3000" i="1" dirty="0" smtClean="0"/>
              <a:t>Settlement of disputes</a:t>
            </a:r>
          </a:p>
          <a:p>
            <a:r>
              <a:rPr lang="en-US" sz="3000" dirty="0" smtClean="0"/>
              <a:t>NAFTA allows investors to bring two categories of claims</a:t>
            </a:r>
          </a:p>
          <a:p>
            <a:r>
              <a:rPr lang="en-US" sz="3000" dirty="0" smtClean="0"/>
              <a:t>The first is a claim by an investor of a party arising out of loss or damage suffered as a result of another NAFTA party breaching an obligation </a:t>
            </a:r>
            <a:endParaRPr lang="ru-RU"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2900" i="1" dirty="0" smtClean="0"/>
              <a:t>Settlement of disputes</a:t>
            </a:r>
          </a:p>
          <a:p>
            <a:r>
              <a:rPr lang="en-US" sz="2900" dirty="0" smtClean="0"/>
              <a:t>The second category is a claim by an investor of a party on behalf of an enterprise</a:t>
            </a:r>
          </a:p>
          <a:p>
            <a:r>
              <a:rPr lang="en-US" sz="2900" dirty="0" smtClean="0"/>
              <a:t>In this situation, the investor brings a claim on behalf of an enterprise with a different NAFTA nationality that the investor owns or controls directly or indirectly where the enterprise has incurred loss or damage by reason of or arising out of a breach by a NAFTA party</a:t>
            </a:r>
          </a:p>
          <a:p>
            <a:r>
              <a:rPr lang="en-US" sz="2900" dirty="0" smtClean="0"/>
              <a:t>Claims cannot be brought if more than three years have elapsed from the date on which the investor or the enterprise respectively acquired or should have acquired knowledge of the alleged breach and knowledge of loss or damage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200" i="1" dirty="0" smtClean="0"/>
              <a:t>Settlement of disputes</a:t>
            </a:r>
          </a:p>
          <a:p>
            <a:r>
              <a:rPr lang="en-US" sz="3200" dirty="0" smtClean="0"/>
              <a:t>NAFTA arbitrations can be brought under the ICSID Convention, the ICSID Additional Facility and the UNCITRAL arbitration rules</a:t>
            </a:r>
          </a:p>
          <a:p>
            <a:r>
              <a:rPr lang="en-US" sz="3200" dirty="0" smtClean="0"/>
              <a:t>In practice, however, NAFTA  arbitrations have only arisen under the ICSID Additional Facility or the UNCITRAL arbitration rules as only one of the NAFTA parties (the US) is an ICSID party</a:t>
            </a:r>
          </a:p>
          <a:p>
            <a:r>
              <a:rPr lang="en-US" sz="3200" dirty="0" smtClean="0"/>
              <a:t>As a result, NAFTA awards can only be enforced under the New York Convention and are amenable to review by the courts at the seat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200" i="1" dirty="0" smtClean="0"/>
              <a:t>Settlement of disputes</a:t>
            </a:r>
          </a:p>
          <a:p>
            <a:r>
              <a:rPr lang="en-US" sz="3200" dirty="0" smtClean="0"/>
              <a:t>Other features of the NAFTA dispute resolution provisions</a:t>
            </a:r>
          </a:p>
          <a:p>
            <a:pPr lvl="1"/>
            <a:r>
              <a:rPr lang="en-US" sz="3200" dirty="0" smtClean="0"/>
              <a:t>Consolidation. Article 1126 of NAFTA permits a disputing party to request the Secretary General of ICSID to establish a tribunal to order consolidation of one of more claims that have a question of law or fact in common</a:t>
            </a:r>
          </a:p>
          <a:p>
            <a:pPr lvl="1"/>
            <a:r>
              <a:rPr lang="en-US" sz="3200" dirty="0" smtClean="0"/>
              <a:t>Once an investor or enterprise has commenced arbitration, it must waive its right to initiate or continue proceedings before any domestic administrative tribunal or court seeking relief in respect of the measure alleged to be a breach.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Multilateral Investment Treaties: NAFTA</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400" i="1" dirty="0" smtClean="0"/>
              <a:t>Settlement of disputes</a:t>
            </a:r>
          </a:p>
          <a:p>
            <a:r>
              <a:rPr lang="en-US" sz="3400" dirty="0" smtClean="0"/>
              <a:t>Other features of the NAFTA dispute resolution provisions</a:t>
            </a:r>
          </a:p>
          <a:p>
            <a:pPr lvl="1"/>
            <a:r>
              <a:rPr lang="en-US" sz="3400" dirty="0" smtClean="0"/>
              <a:t>However, proceedings for injunctive, declaratory or other extraordinary relief not involving the payment of damages may be brought. Alternatively, a tribunal may order interim measures of protection  </a:t>
            </a:r>
          </a:p>
          <a:p>
            <a:pPr lvl="1"/>
            <a:r>
              <a:rPr lang="en-US" sz="3400" dirty="0" smtClean="0"/>
              <a:t>The only relief a tribunal may award is monetary damages or restitution of property. Thus, NAFTA tribunals cannot grant injunctions or make declarations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ASEAN Investment Agreement</a:t>
            </a:r>
            <a:endParaRPr lang="ru-RU" dirty="0"/>
          </a:p>
        </p:txBody>
      </p:sp>
      <p:sp>
        <p:nvSpPr>
          <p:cNvPr id="3" name="Содержимое 2"/>
          <p:cNvSpPr>
            <a:spLocks noGrp="1"/>
          </p:cNvSpPr>
          <p:nvPr>
            <p:ph sz="quarter" idx="11"/>
          </p:nvPr>
        </p:nvSpPr>
        <p:spPr>
          <a:xfrm>
            <a:off x="538163" y="1012372"/>
            <a:ext cx="11193462" cy="5005388"/>
          </a:xfrm>
        </p:spPr>
        <p:txBody>
          <a:bodyPr/>
          <a:lstStyle/>
          <a:p>
            <a:r>
              <a:rPr lang="en-US" sz="3400" dirty="0" smtClean="0"/>
              <a:t>The ten ASEAN nations, Brunei, Cambodia, Indonesia, Malaysia, Myanmar, the Philippines, Singapore, Thailand, Laos and Vietnam are parties to the ASEAN Agreement for the Promotion and Protection of Investments of 15 December 1987</a:t>
            </a:r>
          </a:p>
          <a:p>
            <a:r>
              <a:rPr lang="en-US" sz="3400" dirty="0" smtClean="0"/>
              <a:t>This agreement is intended to further the ASEAN goals of increasing investment among the member States and creating favorable conditions for investment</a:t>
            </a:r>
          </a:p>
          <a:p>
            <a:r>
              <a:rPr lang="en-US" sz="3400" dirty="0" smtClean="0"/>
              <a:t>A protocol to amend the ASEAN Agreement was signed in Jakarta on 12 September 1996, but is not yet in force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ASEAN Investment Agreement</a:t>
            </a:r>
            <a:endParaRPr lang="ru-RU" dirty="0"/>
          </a:p>
        </p:txBody>
      </p:sp>
      <p:sp>
        <p:nvSpPr>
          <p:cNvPr id="3" name="Содержимое 2"/>
          <p:cNvSpPr>
            <a:spLocks noGrp="1"/>
          </p:cNvSpPr>
          <p:nvPr>
            <p:ph sz="quarter" idx="11"/>
          </p:nvPr>
        </p:nvSpPr>
        <p:spPr>
          <a:xfrm>
            <a:off x="538163" y="1012372"/>
            <a:ext cx="11193462" cy="5005388"/>
          </a:xfrm>
        </p:spPr>
        <p:txBody>
          <a:bodyPr/>
          <a:lstStyle/>
          <a:p>
            <a:r>
              <a:rPr lang="en-US" sz="3200" dirty="0" smtClean="0"/>
              <a:t>Its notable difference to standard BITs is its requirement, in Article II, for investments to be specifically approved in writing and registered by the host country in order to be covered</a:t>
            </a:r>
          </a:p>
          <a:p>
            <a:r>
              <a:rPr lang="en-US" sz="3200" dirty="0" smtClean="0"/>
              <a:t>Another restrictive requirement is the necessity for a corporation to have its place of effective management in the territory of a contracting party in order to qualify as a ‘company’ of a Contracting party</a:t>
            </a:r>
          </a:p>
          <a:p>
            <a:r>
              <a:rPr lang="en-US" sz="3200" dirty="0" smtClean="0"/>
              <a:t>As a result of this provision, the ASEAN Agreement will not protect assets owned by shell companies incorporated in ASEAN States</a:t>
            </a:r>
          </a:p>
          <a:p>
            <a:endParaRPr lang="en-US" sz="32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r>
              <a:rPr lang="en-US" sz="3200" dirty="0" smtClean="0"/>
              <a:t>The Energy Charter Treaty (ECT) was opened for signature in December 1994</a:t>
            </a:r>
          </a:p>
          <a:p>
            <a:r>
              <a:rPr lang="en-US" sz="3200" dirty="0" smtClean="0"/>
              <a:t>It followed the earlier non-binding European Energy Charter of 1991</a:t>
            </a:r>
          </a:p>
          <a:p>
            <a:r>
              <a:rPr lang="en-US" sz="3200" dirty="0" smtClean="0"/>
              <a:t>Signatories include all countries of the Former Soviet Union, Central and Eastern European States, Japan, Australia, and the European Union with its Member States</a:t>
            </a:r>
          </a:p>
          <a:p>
            <a:r>
              <a:rPr lang="en-US" sz="3200" dirty="0" smtClean="0"/>
              <a:t>The US is not a signatory although it participated in the drafting of the Treaty</a:t>
            </a:r>
          </a:p>
          <a:p>
            <a:r>
              <a:rPr lang="en-US" sz="3200" dirty="0" smtClean="0"/>
              <a:t>There are no signatory states from the Middle East or South America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r>
              <a:rPr lang="en-US" sz="3400" dirty="0" smtClean="0"/>
              <a:t>Some States have signed, but not ratified the Treaty. They include Russia, Australia, Belarus, Iceland, and Norway</a:t>
            </a:r>
          </a:p>
          <a:p>
            <a:r>
              <a:rPr lang="en-US" sz="3400" dirty="0" smtClean="0"/>
              <a:t>As specified in its Article 2, the ECT establishes a legal framework in order to promote long-term cooperation in the energy field</a:t>
            </a:r>
          </a:p>
          <a:p>
            <a:r>
              <a:rPr lang="en-US" sz="3400" dirty="0" smtClean="0"/>
              <a:t>The intention is to crate a stable and reliable legal framework for energy investments</a:t>
            </a:r>
          </a:p>
          <a:p>
            <a:r>
              <a:rPr lang="en-US" sz="3400" dirty="0" smtClean="0"/>
              <a:t>Its provisions go beyond investment protection and extend to competition, transit, and trade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400" i="1" dirty="0" smtClean="0"/>
              <a:t>Definitions </a:t>
            </a:r>
          </a:p>
          <a:p>
            <a:r>
              <a:rPr lang="en-US" sz="3400" dirty="0" smtClean="0"/>
              <a:t>The ECT definition of investment follows the familiar form of providing for every kind of asset and then setting out a comprehensive list of specific asset types</a:t>
            </a:r>
          </a:p>
          <a:p>
            <a:r>
              <a:rPr lang="en-US" sz="3400" dirty="0" smtClean="0"/>
              <a:t>At one of its broadest points it includes returns, which are defined as the amounts derived from or associated with an Investment, irrespective of the form in which they are paid, including profits, dividends, interest, capital gains, royalty payments, management, technical assistance or other fees and payments in kind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200" i="1" dirty="0" smtClean="0"/>
              <a:t>Definitions </a:t>
            </a:r>
          </a:p>
          <a:p>
            <a:r>
              <a:rPr lang="en-US" sz="3200" dirty="0" smtClean="0"/>
              <a:t>Investment is also stated to refer to any investment associated with an economic </a:t>
            </a:r>
            <a:r>
              <a:rPr lang="en-US" sz="3200" dirty="0" err="1" smtClean="0"/>
              <a:t>acitvity</a:t>
            </a:r>
            <a:r>
              <a:rPr lang="en-US" sz="3200" dirty="0" smtClean="0"/>
              <a:t> in the energy sector</a:t>
            </a:r>
          </a:p>
          <a:p>
            <a:r>
              <a:rPr lang="en-US" sz="3200" dirty="0" smtClean="0"/>
              <a:t>Investors can include natural persons having citizenship of or residence in a contracting party or companies organized according to the law of a contracting party</a:t>
            </a:r>
          </a:p>
          <a:p>
            <a:r>
              <a:rPr lang="en-US" sz="3200" dirty="0" smtClean="0"/>
              <a:t>As per Article 17 contracting parties reserve the right to deny the benefit of investment promotion and protection to legal entities owned by citizens or nationals of a third State if the legal entity has no substantial business activities in a contracting party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200" i="1" dirty="0" smtClean="0"/>
              <a:t>Definitions </a:t>
            </a:r>
          </a:p>
          <a:p>
            <a:r>
              <a:rPr lang="en-US" sz="3200" dirty="0" smtClean="0"/>
              <a:t>A contracting party can also deny benefits to investments of third State investors if the denying contracting party does not maintain diplomatic relations or has prohibited transactions, with investors of that third State</a:t>
            </a:r>
          </a:p>
          <a:p>
            <a:pPr>
              <a:buNone/>
            </a:pPr>
            <a:r>
              <a:rPr lang="en-US" sz="3200" i="1" dirty="0" smtClean="0"/>
              <a:t>Settlement of disputes</a:t>
            </a:r>
          </a:p>
          <a:p>
            <a:r>
              <a:rPr lang="en-US" sz="3200" dirty="0" smtClean="0"/>
              <a:t>Disputes which cannot be settled within a three-month cooling off period can be referred by the investor to any one of a number of dispute resolution </a:t>
            </a:r>
            <a:r>
              <a:rPr lang="en-US" sz="3200" dirty="0" err="1" smtClean="0"/>
              <a:t>fora</a:t>
            </a:r>
            <a:endParaRPr lang="en-US" sz="3200"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97747" y="130175"/>
            <a:ext cx="10835416" cy="522288"/>
          </a:xfrm>
        </p:spPr>
        <p:txBody>
          <a:bodyPr/>
          <a:lstStyle/>
          <a:p>
            <a:r>
              <a:rPr lang="en-US" dirty="0" smtClean="0"/>
              <a:t>MIT: Energy Charter Treaty </a:t>
            </a:r>
            <a:endParaRPr lang="ru-RU" dirty="0"/>
          </a:p>
        </p:txBody>
      </p:sp>
      <p:sp>
        <p:nvSpPr>
          <p:cNvPr id="3" name="Содержимое 2"/>
          <p:cNvSpPr>
            <a:spLocks noGrp="1"/>
          </p:cNvSpPr>
          <p:nvPr>
            <p:ph sz="quarter" idx="11"/>
          </p:nvPr>
        </p:nvSpPr>
        <p:spPr>
          <a:xfrm>
            <a:off x="538163" y="1012372"/>
            <a:ext cx="11193462" cy="5005388"/>
          </a:xfrm>
        </p:spPr>
        <p:txBody>
          <a:bodyPr/>
          <a:lstStyle/>
          <a:p>
            <a:pPr>
              <a:buNone/>
            </a:pPr>
            <a:r>
              <a:rPr lang="en-US" sz="3200" i="1" dirty="0" smtClean="0"/>
              <a:t>Settlement of disputes</a:t>
            </a:r>
          </a:p>
          <a:p>
            <a:r>
              <a:rPr lang="en-US" sz="3200" dirty="0" smtClean="0"/>
              <a:t>The courts or administrative tribunals of the host State</a:t>
            </a:r>
          </a:p>
          <a:p>
            <a:r>
              <a:rPr lang="en-US" sz="3200" dirty="0" smtClean="0"/>
              <a:t>Any applicable, previously agreed dispute settlement procedure</a:t>
            </a:r>
          </a:p>
          <a:p>
            <a:r>
              <a:rPr lang="en-US" sz="3200" dirty="0" smtClean="0"/>
              <a:t>ICSID or if that is not available, the ICSID Additional Facility</a:t>
            </a:r>
          </a:p>
          <a:p>
            <a:r>
              <a:rPr lang="en-US" sz="3200" dirty="0" smtClean="0"/>
              <a:t>A sole arbitrator or three person tribunal established under UNCITRAL</a:t>
            </a:r>
          </a:p>
          <a:p>
            <a:r>
              <a:rPr lang="en-US" sz="3200" dirty="0" smtClean="0"/>
              <a:t>The Arbitration Institute of the Stockholm Chamber of Commerce</a:t>
            </a:r>
          </a:p>
          <a:p>
            <a:endParaRPr lang="en-US" sz="3200"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Foreign Investment Laws</a:t>
            </a:r>
            <a:endParaRPr lang="ru-RU" dirty="0"/>
          </a:p>
        </p:txBody>
      </p:sp>
      <p:sp>
        <p:nvSpPr>
          <p:cNvPr id="3" name="Содержимое 2"/>
          <p:cNvSpPr>
            <a:spLocks noGrp="1"/>
          </p:cNvSpPr>
          <p:nvPr>
            <p:ph sz="quarter" idx="11"/>
          </p:nvPr>
        </p:nvSpPr>
        <p:spPr/>
        <p:txBody>
          <a:bodyPr/>
          <a:lstStyle/>
          <a:p>
            <a:r>
              <a:rPr lang="en-US" sz="3600" dirty="0" smtClean="0"/>
              <a:t>One practical difference between consent in a foreign investment law and consent in a BIT is that in the former case the State will find it easier to revoke its offer by repealing its legislation</a:t>
            </a:r>
          </a:p>
          <a:p>
            <a:endParaRPr lang="en-US" sz="3600" dirty="0" smtClean="0"/>
          </a:p>
          <a:p>
            <a:r>
              <a:rPr lang="en-US" sz="3600" dirty="0" smtClean="0"/>
              <a:t>In 2003 Kazakhstan revised its foreign investment law eliminating its standing offer of consent to arbitration </a:t>
            </a:r>
            <a:endParaRPr lang="ru-RU" sz="36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622</TotalTime>
  <Words>2317</Words>
  <Application>Microsoft Office PowerPoint</Application>
  <PresentationFormat>Произвольный</PresentationFormat>
  <Paragraphs>161</Paragraphs>
  <Slides>31</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104</cp:revision>
  <dcterms:created xsi:type="dcterms:W3CDTF">2015-06-15T09:27:21Z</dcterms:created>
  <dcterms:modified xsi:type="dcterms:W3CDTF">2017-06-11T11:44:25Z</dcterms:modified>
</cp:coreProperties>
</file>