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handoutMasterIdLst>
    <p:handoutMasterId r:id="rId38"/>
  </p:handoutMasterIdLst>
  <p:sldIdLst>
    <p:sldId id="258" r:id="rId2"/>
    <p:sldId id="256" r:id="rId3"/>
    <p:sldId id="289" r:id="rId4"/>
    <p:sldId id="290" r:id="rId5"/>
    <p:sldId id="291" r:id="rId6"/>
    <p:sldId id="292" r:id="rId7"/>
    <p:sldId id="293" r:id="rId8"/>
    <p:sldId id="294" r:id="rId9"/>
    <p:sldId id="296" r:id="rId10"/>
    <p:sldId id="295" r:id="rId11"/>
    <p:sldId id="297" r:id="rId12"/>
    <p:sldId id="298" r:id="rId13"/>
    <p:sldId id="299" r:id="rId14"/>
    <p:sldId id="300" r:id="rId15"/>
    <p:sldId id="301" r:id="rId16"/>
    <p:sldId id="302" r:id="rId17"/>
    <p:sldId id="303" r:id="rId18"/>
    <p:sldId id="304" r:id="rId19"/>
    <p:sldId id="305" r:id="rId20"/>
    <p:sldId id="306" r:id="rId21"/>
    <p:sldId id="307" r:id="rId22"/>
    <p:sldId id="308" r:id="rId23"/>
    <p:sldId id="309" r:id="rId24"/>
    <p:sldId id="310" r:id="rId25"/>
    <p:sldId id="311" r:id="rId26"/>
    <p:sldId id="312" r:id="rId27"/>
    <p:sldId id="313" r:id="rId28"/>
    <p:sldId id="314" r:id="rId29"/>
    <p:sldId id="315" r:id="rId30"/>
    <p:sldId id="316" r:id="rId31"/>
    <p:sldId id="317" r:id="rId32"/>
    <p:sldId id="318" r:id="rId33"/>
    <p:sldId id="319" r:id="rId34"/>
    <p:sldId id="320" r:id="rId35"/>
    <p:sldId id="288"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83FA4"/>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3" d="100"/>
          <a:sy n="73" d="100"/>
        </p:scale>
        <p:origin x="-582" y="-102"/>
      </p:cViewPr>
      <p:guideLst>
        <p:guide orient="horz" pos="2160"/>
        <p:guide pos="3840"/>
      </p:guideLst>
    </p:cSldViewPr>
  </p:slideViewPr>
  <p:notesTextViewPr>
    <p:cViewPr>
      <p:scale>
        <a:sx n="1" d="1"/>
        <a:sy n="1" d="1"/>
      </p:scale>
      <p:origin x="0" y="0"/>
    </p:cViewPr>
  </p:notesTextViewPr>
  <p:notesViewPr>
    <p:cSldViewPr snapToGrid="0">
      <p:cViewPr varScale="1">
        <p:scale>
          <a:sx n="88" d="100"/>
          <a:sy n="88" d="100"/>
        </p:scale>
        <p:origin x="3822" y="108"/>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2272412-ECD9-4589-8F80-ED35644F1A6B}" type="datetimeFigureOut">
              <a:rPr lang="en-US" smtClean="0"/>
              <a:pPr/>
              <a:t>6/11/2017</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A4C0F7-5F49-42B7-B90C-A2B4D6FD848C}" type="slidenum">
              <a:rPr lang="en-US" smtClean="0"/>
              <a:pPr/>
              <a:t>‹#›</a:t>
            </a:fld>
            <a:endParaRPr lang="en-US"/>
          </a:p>
        </p:txBody>
      </p:sp>
    </p:spTree>
    <p:extLst>
      <p:ext uri="{BB962C8B-B14F-4D97-AF65-F5344CB8AC3E}">
        <p14:creationId xmlns:p14="http://schemas.microsoft.com/office/powerpoint/2010/main" xmlns="" val="27293724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618409F-46B3-495C-9395-43F28A0F0234}" type="datetimeFigureOut">
              <a:rPr lang="ru-RU" smtClean="0"/>
              <a:t>11.06.2017</a:t>
            </a:fld>
            <a:endParaRPr lang="ru-RU"/>
          </a:p>
        </p:txBody>
      </p:sp>
      <p:sp>
        <p:nvSpPr>
          <p:cNvPr id="4" name="Образ слайда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F9BEA52-09D2-4B78-AD21-918FD0C06EC1}" type="slidenum">
              <a:rPr lang="ru-RU" smtClean="0"/>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EF9BEA52-09D2-4B78-AD21-918FD0C06EC1}" type="slidenum">
              <a:rPr lang="ru-RU" smtClean="0"/>
              <a:t>1</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EF9BEA52-09D2-4B78-AD21-918FD0C06EC1}" type="slidenum">
              <a:rPr lang="ru-RU" smtClean="0"/>
              <a:t>2</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9184821" y="65530"/>
            <a:ext cx="2925543" cy="640960"/>
          </a:xfrm>
          <a:prstGeom prst="rect">
            <a:avLst/>
          </a:prstGeom>
        </p:spPr>
      </p:pic>
      <p:sp>
        <p:nvSpPr>
          <p:cNvPr id="12" name="Text Placeholder 11"/>
          <p:cNvSpPr>
            <a:spLocks noGrp="1"/>
          </p:cNvSpPr>
          <p:nvPr>
            <p:ph type="body" sz="quarter" idx="10" hasCustomPrompt="1"/>
          </p:nvPr>
        </p:nvSpPr>
        <p:spPr>
          <a:xfrm>
            <a:off x="2709863" y="2522538"/>
            <a:ext cx="6753225" cy="1314450"/>
          </a:xfrm>
          <a:prstGeom prst="rect">
            <a:avLst/>
          </a:prstGeom>
        </p:spPr>
        <p:txBody>
          <a:bodyPr anchor="ctr"/>
          <a:lstStyle>
            <a:lvl1pPr marL="0" indent="0" algn="ctr">
              <a:buNone/>
              <a:defRPr sz="4400" b="1"/>
            </a:lvl1pPr>
          </a:lstStyle>
          <a:p>
            <a:pPr lvl="0"/>
            <a:r>
              <a:rPr lang="en-GB" dirty="0" smtClean="0"/>
              <a:t>Presentation Title </a:t>
            </a:r>
            <a:endParaRPr lang="en-US" dirty="0"/>
          </a:p>
        </p:txBody>
      </p:sp>
      <p:sp>
        <p:nvSpPr>
          <p:cNvPr id="6" name="Rectangle 5"/>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xmlns="" val="267306537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ustom Layout">
    <p:spTree>
      <p:nvGrpSpPr>
        <p:cNvPr id="1" name=""/>
        <p:cNvGrpSpPr/>
        <p:nvPr/>
      </p:nvGrpSpPr>
      <p:grpSpPr>
        <a:xfrm>
          <a:off x="0" y="0"/>
          <a:ext cx="0" cy="0"/>
          <a:chOff x="0" y="0"/>
          <a:chExt cx="0" cy="0"/>
        </a:xfrm>
      </p:grpSpPr>
      <p:sp>
        <p:nvSpPr>
          <p:cNvPr id="3" name="Rectangle 2"/>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9184821" y="65530"/>
            <a:ext cx="2925543" cy="640960"/>
          </a:xfrm>
          <a:prstGeom prst="rect">
            <a:avLst/>
          </a:prstGeom>
        </p:spPr>
      </p:pic>
      <p:sp>
        <p:nvSpPr>
          <p:cNvPr id="7" name="Text Placeholder 6"/>
          <p:cNvSpPr>
            <a:spLocks noGrp="1"/>
          </p:cNvSpPr>
          <p:nvPr>
            <p:ph type="body" sz="quarter" idx="10" hasCustomPrompt="1"/>
          </p:nvPr>
        </p:nvSpPr>
        <p:spPr>
          <a:xfrm>
            <a:off x="163513" y="130175"/>
            <a:ext cx="7151687" cy="522288"/>
          </a:xfrm>
          <a:prstGeom prst="rect">
            <a:avLst/>
          </a:prstGeom>
        </p:spPr>
        <p:txBody>
          <a:bodyPr anchor="ctr"/>
          <a:lstStyle>
            <a:lvl1pPr marL="0" indent="0">
              <a:buNone/>
              <a:defRPr sz="4000" b="1">
                <a:solidFill>
                  <a:schemeClr val="bg1"/>
                </a:solidFill>
              </a:defRPr>
            </a:lvl1pPr>
          </a:lstStyle>
          <a:p>
            <a:pPr lvl="0"/>
            <a:r>
              <a:rPr lang="en-GB" dirty="0" smtClean="0"/>
              <a:t>Slide title </a:t>
            </a:r>
            <a:endParaRPr lang="en-US" dirty="0" smtClean="0"/>
          </a:p>
        </p:txBody>
      </p:sp>
      <p:sp>
        <p:nvSpPr>
          <p:cNvPr id="9" name="Content Placeholder 8"/>
          <p:cNvSpPr>
            <a:spLocks noGrp="1"/>
          </p:cNvSpPr>
          <p:nvPr>
            <p:ph sz="quarter" idx="11" hasCustomPrompt="1"/>
          </p:nvPr>
        </p:nvSpPr>
        <p:spPr>
          <a:xfrm>
            <a:off x="538163" y="1143000"/>
            <a:ext cx="11193462" cy="5005388"/>
          </a:xfrm>
          <a:prstGeom prst="rect">
            <a:avLst/>
          </a:prstGeom>
        </p:spPr>
        <p:txBody>
          <a:bodyPr/>
          <a:lstStyle>
            <a:lvl1pPr>
              <a:defRPr sz="2400"/>
            </a:lvl1pPr>
          </a:lstStyle>
          <a:p>
            <a:pPr lvl="0"/>
            <a:r>
              <a:rPr lang="en-US" dirty="0" smtClean="0"/>
              <a:t>Text</a:t>
            </a:r>
          </a:p>
        </p:txBody>
      </p:sp>
    </p:spTree>
    <p:extLst>
      <p:ext uri="{BB962C8B-B14F-4D97-AF65-F5344CB8AC3E}">
        <p14:creationId xmlns:p14="http://schemas.microsoft.com/office/powerpoint/2010/main" xmlns="" val="336173840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D461EBD1-15FC-4EB6-AA62-F7669D922D59}" type="datetimeFigureOut">
              <a:rPr lang="en-US" smtClean="0"/>
              <a:pPr/>
              <a:t>6/11/2017</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17BDF671-A9B3-4D24-95D9-8857BA5B700D}" type="slidenum">
              <a:rPr lang="en-US" smtClean="0"/>
              <a:pPr/>
              <a:t>‹#›</a:t>
            </a:fld>
            <a:endParaRPr lang="en-US"/>
          </a:p>
        </p:txBody>
      </p:sp>
    </p:spTree>
    <p:extLst>
      <p:ext uri="{BB962C8B-B14F-4D97-AF65-F5344CB8AC3E}">
        <p14:creationId xmlns:p14="http://schemas.microsoft.com/office/powerpoint/2010/main" xmlns="" val="1314678942"/>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0"/>
            <a:ext cx="12192000" cy="6858000"/>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2743193" y="2694430"/>
            <a:ext cx="6705614" cy="1469139"/>
          </a:xfrm>
          <a:prstGeom prst="rect">
            <a:avLst/>
          </a:prstGeom>
        </p:spPr>
      </p:pic>
    </p:spTree>
    <p:extLst>
      <p:ext uri="{BB962C8B-B14F-4D97-AF65-F5344CB8AC3E}">
        <p14:creationId xmlns:p14="http://schemas.microsoft.com/office/powerpoint/2010/main" xmlns="" val="9276382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6117847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02298" y="905499"/>
            <a:ext cx="7867135" cy="2123658"/>
          </a:xfrm>
          <a:prstGeom prst="rect">
            <a:avLst/>
          </a:prstGeom>
          <a:noFill/>
        </p:spPr>
        <p:txBody>
          <a:bodyPr wrap="square" rtlCol="0" anchor="ctr">
            <a:spAutoFit/>
          </a:bodyPr>
          <a:lstStyle/>
          <a:p>
            <a:pPr algn="ctr"/>
            <a:r>
              <a:rPr lang="en-US" sz="4400" b="1" dirty="0" smtClean="0"/>
              <a:t>International Mooting Club of Westminster International University in Tashkent</a:t>
            </a:r>
            <a:endParaRPr lang="en-US" sz="4400" b="1" dirty="0"/>
          </a:p>
        </p:txBody>
      </p:sp>
      <p:sp>
        <p:nvSpPr>
          <p:cNvPr id="3" name="TextBox 2"/>
          <p:cNvSpPr txBox="1"/>
          <p:nvPr/>
        </p:nvSpPr>
        <p:spPr>
          <a:xfrm>
            <a:off x="4114800" y="3190107"/>
            <a:ext cx="7568690" cy="2985433"/>
          </a:xfrm>
          <a:prstGeom prst="rect">
            <a:avLst/>
          </a:prstGeom>
          <a:noFill/>
        </p:spPr>
        <p:txBody>
          <a:bodyPr wrap="square" rtlCol="0" anchor="ctr">
            <a:spAutoFit/>
          </a:bodyPr>
          <a:lstStyle/>
          <a:p>
            <a:pPr algn="ctr"/>
            <a:r>
              <a:rPr lang="en-US" sz="3600" b="1" dirty="0" smtClean="0"/>
              <a:t>Module</a:t>
            </a:r>
            <a:r>
              <a:rPr lang="en-US" sz="3600" b="1" smtClean="0"/>
              <a:t>: </a:t>
            </a:r>
            <a:r>
              <a:rPr lang="en-US" sz="3600" b="1" smtClean="0"/>
              <a:t>International Investment </a:t>
            </a:r>
            <a:r>
              <a:rPr lang="en-US" sz="3600" b="1" dirty="0" smtClean="0"/>
              <a:t>Arbitration</a:t>
            </a:r>
          </a:p>
          <a:p>
            <a:pPr algn="ctr"/>
            <a:endParaRPr lang="en-US" sz="3600" b="1" dirty="0" smtClean="0"/>
          </a:p>
          <a:p>
            <a:pPr algn="ctr"/>
            <a:r>
              <a:rPr lang="en-US" sz="2800" b="1" dirty="0" smtClean="0"/>
              <a:t>Lecture </a:t>
            </a:r>
            <a:r>
              <a:rPr lang="ru-RU" sz="2800" b="1" dirty="0" smtClean="0"/>
              <a:t>3</a:t>
            </a:r>
            <a:r>
              <a:rPr lang="en-US" sz="2800" b="1" dirty="0" smtClean="0"/>
              <a:t>: Dispute Resolution Provisions</a:t>
            </a:r>
          </a:p>
          <a:p>
            <a:pPr algn="ctr"/>
            <a:endParaRPr lang="en-US" sz="2800" b="1" dirty="0" smtClean="0"/>
          </a:p>
          <a:p>
            <a:pPr algn="r"/>
            <a:r>
              <a:rPr lang="en-US" sz="2400" b="1" dirty="0" smtClean="0"/>
              <a:t>Delivered by </a:t>
            </a:r>
            <a:r>
              <a:rPr lang="en-US" sz="2400" b="1" dirty="0" err="1" smtClean="0"/>
              <a:t>Feruza</a:t>
            </a:r>
            <a:r>
              <a:rPr lang="en-US" sz="2400" b="1" dirty="0" smtClean="0"/>
              <a:t> </a:t>
            </a:r>
            <a:r>
              <a:rPr lang="en-US" sz="2400" b="1" dirty="0" err="1" smtClean="0"/>
              <a:t>Bobokulova</a:t>
            </a:r>
            <a:endParaRPr lang="en-US" sz="2400" b="1" dirty="0"/>
          </a:p>
        </p:txBody>
      </p:sp>
    </p:spTree>
    <p:extLst>
      <p:ext uri="{BB962C8B-B14F-4D97-AF65-F5344CB8AC3E}">
        <p14:creationId xmlns:p14="http://schemas.microsoft.com/office/powerpoint/2010/main" xmlns="" val="34903838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DR in BITs</a:t>
            </a:r>
            <a:endParaRPr lang="ru-RU" dirty="0"/>
          </a:p>
        </p:txBody>
      </p:sp>
      <p:sp>
        <p:nvSpPr>
          <p:cNvPr id="3" name="Содержимое 2"/>
          <p:cNvSpPr>
            <a:spLocks noGrp="1"/>
          </p:cNvSpPr>
          <p:nvPr>
            <p:ph sz="quarter" idx="11"/>
          </p:nvPr>
        </p:nvSpPr>
        <p:spPr/>
        <p:txBody>
          <a:bodyPr/>
          <a:lstStyle/>
          <a:p>
            <a:r>
              <a:rPr lang="en-US" sz="3600" dirty="0" smtClean="0"/>
              <a:t>The majority of BITs contain no specific provisions, which either indicate the precise nature of disputes between investors and States amenable to arbitration or prescribe a priority between alternative means of dispute settlement</a:t>
            </a:r>
          </a:p>
          <a:p>
            <a:endParaRPr lang="en-US" sz="3600" dirty="0" smtClean="0"/>
          </a:p>
          <a:p>
            <a:r>
              <a:rPr lang="en-US" sz="3600" dirty="0" smtClean="0"/>
              <a:t>This is the ‘cafeteria style’ approach</a:t>
            </a:r>
            <a:endParaRPr lang="ru-RU" sz="36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DR in BITs: UK Model Form </a:t>
            </a:r>
            <a:endParaRPr lang="ru-RU" dirty="0"/>
          </a:p>
        </p:txBody>
      </p:sp>
      <p:sp>
        <p:nvSpPr>
          <p:cNvPr id="3" name="Содержимое 2"/>
          <p:cNvSpPr>
            <a:spLocks noGrp="1"/>
          </p:cNvSpPr>
          <p:nvPr>
            <p:ph sz="quarter" idx="11"/>
          </p:nvPr>
        </p:nvSpPr>
        <p:spPr/>
        <p:txBody>
          <a:bodyPr/>
          <a:lstStyle/>
          <a:p>
            <a:r>
              <a:rPr lang="en-US" sz="4000" dirty="0" smtClean="0"/>
              <a:t>The UK prototype provides for a wide clause submitting ‘any legal dispute … concerning an investment of the [investor] in the territory of the [host State] to ICSID arbitration</a:t>
            </a:r>
          </a:p>
          <a:p>
            <a:r>
              <a:rPr lang="en-US" sz="4000" dirty="0" smtClean="0"/>
              <a:t>It provides a window of three months within which the parties may reach agreement ‘through pursuit of local remedies or otherwise’, failing which the dispute may be submitted to arbitration </a:t>
            </a:r>
            <a:endParaRPr lang="ru-RU" sz="4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DR in BITs: NAFTA</a:t>
            </a:r>
            <a:endParaRPr lang="ru-RU" dirty="0"/>
          </a:p>
        </p:txBody>
      </p:sp>
      <p:sp>
        <p:nvSpPr>
          <p:cNvPr id="3" name="Содержимое 2"/>
          <p:cNvSpPr>
            <a:spLocks noGrp="1"/>
          </p:cNvSpPr>
          <p:nvPr>
            <p:ph sz="quarter" idx="11"/>
          </p:nvPr>
        </p:nvSpPr>
        <p:spPr/>
        <p:txBody>
          <a:bodyPr/>
          <a:lstStyle/>
          <a:p>
            <a:r>
              <a:rPr lang="en-US" sz="3400" dirty="0" smtClean="0"/>
              <a:t>Chapter 11 of NAFTA expressly limits the scope of the claims amenable to arbitration under its provisions to the breach of the obligations specifically protected by the substantive provisions of that Chapter</a:t>
            </a:r>
          </a:p>
          <a:p>
            <a:r>
              <a:rPr lang="en-US" sz="3400" dirty="0" smtClean="0"/>
              <a:t>It offers, then, a choice to the investor of arbitration under either ICSID, the ICSID Additional Facility, or the UNCITRAL Arbitration Rules</a:t>
            </a:r>
          </a:p>
          <a:p>
            <a:r>
              <a:rPr lang="en-US" sz="3400" dirty="0" smtClean="0"/>
              <a:t>As the US is the only NAFTA party that is a signatory to the ICSID Convention, in practice only the latter two options are feasible</a:t>
            </a:r>
            <a:endParaRPr lang="ru-RU" sz="34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9516064" cy="522288"/>
          </a:xfrm>
        </p:spPr>
        <p:txBody>
          <a:bodyPr/>
          <a:lstStyle/>
          <a:p>
            <a:r>
              <a:rPr lang="en-US" dirty="0" smtClean="0"/>
              <a:t>DR in BITs: Energy Charter Treaty</a:t>
            </a:r>
            <a:endParaRPr lang="ru-RU" dirty="0"/>
          </a:p>
        </p:txBody>
      </p:sp>
      <p:sp>
        <p:nvSpPr>
          <p:cNvPr id="3" name="Содержимое 2"/>
          <p:cNvSpPr>
            <a:spLocks noGrp="1"/>
          </p:cNvSpPr>
          <p:nvPr>
            <p:ph sz="quarter" idx="11"/>
          </p:nvPr>
        </p:nvSpPr>
        <p:spPr/>
        <p:txBody>
          <a:bodyPr/>
          <a:lstStyle/>
          <a:p>
            <a:r>
              <a:rPr lang="en-US" sz="3200" dirty="0" smtClean="0"/>
              <a:t>Article 26 of the Energy charter Treaty also expressly limits the scope of its dispute settlement provisions to investment disputes ‘which concern an alleged breach of an obligations of the [host State] under Part III’, which contains the Treaty’s specific substantive investment protections</a:t>
            </a:r>
          </a:p>
          <a:p>
            <a:r>
              <a:rPr lang="en-US" sz="3200" dirty="0" smtClean="0"/>
              <a:t>It adopts a ‘cafeteria style’ approach and permits the investor to choose between (a) host state courts; (b) previous contractually agreed methods of dispute settlement; or (c) arbitration under ICSID, the ICSID Additional Facility, the UNCITRAL Rules or the Arbitration Institute of the Stockholm Chamber of Commerce</a:t>
            </a:r>
            <a:endParaRPr lang="ru-RU" sz="3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8653916" cy="522288"/>
          </a:xfrm>
        </p:spPr>
        <p:txBody>
          <a:bodyPr/>
          <a:lstStyle/>
          <a:p>
            <a:r>
              <a:rPr lang="en-US" dirty="0" smtClean="0"/>
              <a:t>DR in BITs: ASEAN Agreement</a:t>
            </a:r>
            <a:endParaRPr lang="ru-RU" dirty="0"/>
          </a:p>
        </p:txBody>
      </p:sp>
      <p:sp>
        <p:nvSpPr>
          <p:cNvPr id="3" name="Содержимое 2"/>
          <p:cNvSpPr>
            <a:spLocks noGrp="1"/>
          </p:cNvSpPr>
          <p:nvPr>
            <p:ph sz="quarter" idx="11"/>
          </p:nvPr>
        </p:nvSpPr>
        <p:spPr/>
        <p:txBody>
          <a:bodyPr/>
          <a:lstStyle/>
          <a:p>
            <a:r>
              <a:rPr lang="en-US" sz="3600" dirty="0" smtClean="0"/>
              <a:t>The dispute resolution provisions of the 1987 ASEAN Agreement for the Promotion and Protection of Investments apply to ‘any legal dispute arising directly out of an investment’</a:t>
            </a:r>
          </a:p>
          <a:p>
            <a:endParaRPr lang="en-US" sz="3600" dirty="0" smtClean="0"/>
          </a:p>
          <a:p>
            <a:r>
              <a:rPr lang="en-US" sz="3600" dirty="0" smtClean="0"/>
              <a:t>The parties to the dispute may mutually agree arbitration under ICSID; UNCITRAL Rules; the Regional Center for Arbitration at Kuala Lumpur; or any other regional centre in ASEAN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8653916" cy="522288"/>
          </a:xfrm>
        </p:spPr>
        <p:txBody>
          <a:bodyPr/>
          <a:lstStyle/>
          <a:p>
            <a:r>
              <a:rPr lang="en-US" dirty="0" smtClean="0"/>
              <a:t>DR in BITs: ASEAN Agreement</a:t>
            </a:r>
            <a:endParaRPr lang="ru-RU" dirty="0"/>
          </a:p>
        </p:txBody>
      </p:sp>
      <p:sp>
        <p:nvSpPr>
          <p:cNvPr id="3" name="Содержимое 2"/>
          <p:cNvSpPr>
            <a:spLocks noGrp="1"/>
          </p:cNvSpPr>
          <p:nvPr>
            <p:ph sz="quarter" idx="11"/>
          </p:nvPr>
        </p:nvSpPr>
        <p:spPr/>
        <p:txBody>
          <a:bodyPr/>
          <a:lstStyle/>
          <a:p>
            <a:r>
              <a:rPr lang="en-US" sz="3600" dirty="0" smtClean="0"/>
              <a:t>Failing such an agreement, the parties are to form a three-person tribunal</a:t>
            </a:r>
          </a:p>
          <a:p>
            <a:r>
              <a:rPr lang="en-US" sz="3600" dirty="0" smtClean="0"/>
              <a:t>Each party appoints one tribunal member and the two arbitrators thus appointed select a third to act as chairman, subject to the approval of the disputing parties</a:t>
            </a:r>
          </a:p>
          <a:p>
            <a:r>
              <a:rPr lang="en-US" sz="3600" dirty="0" smtClean="0"/>
              <a:t>If a tribunal cannot be formed the parties may ask the President of the International Court of Justice to make the relevant appointments</a:t>
            </a:r>
            <a:endParaRPr lang="ru-RU" sz="36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8653916" cy="522288"/>
          </a:xfrm>
        </p:spPr>
        <p:txBody>
          <a:bodyPr/>
          <a:lstStyle/>
          <a:p>
            <a:r>
              <a:rPr lang="en-US" dirty="0" smtClean="0"/>
              <a:t>DR in BITs: Specific Issues</a:t>
            </a:r>
            <a:endParaRPr lang="ru-RU" dirty="0"/>
          </a:p>
        </p:txBody>
      </p:sp>
      <p:sp>
        <p:nvSpPr>
          <p:cNvPr id="3" name="Содержимое 2"/>
          <p:cNvSpPr>
            <a:spLocks noGrp="1"/>
          </p:cNvSpPr>
          <p:nvPr>
            <p:ph sz="quarter" idx="11"/>
          </p:nvPr>
        </p:nvSpPr>
        <p:spPr/>
        <p:txBody>
          <a:bodyPr/>
          <a:lstStyle/>
          <a:p>
            <a:pPr>
              <a:buNone/>
            </a:pPr>
            <a:r>
              <a:rPr lang="en-US" sz="3200" i="1" dirty="0" smtClean="0"/>
              <a:t>Cooling off period</a:t>
            </a:r>
          </a:p>
          <a:p>
            <a:r>
              <a:rPr lang="en-US" sz="3200" dirty="0" smtClean="0"/>
              <a:t>Most BITs prescribe a period within which claims cannot be brought pending settlement attempts</a:t>
            </a:r>
          </a:p>
          <a:p>
            <a:r>
              <a:rPr lang="en-US" sz="3200" dirty="0" smtClean="0"/>
              <a:t>The cooling off period varies from treaty to treaty</a:t>
            </a:r>
          </a:p>
          <a:p>
            <a:r>
              <a:rPr lang="en-US" sz="3200" dirty="0" smtClean="0"/>
              <a:t>For example, the UK model BIT provides for a three-month cooling off period, the German model has six months, and the Spain-Indonesia BIT provides for a twelve-month period</a:t>
            </a:r>
          </a:p>
          <a:p>
            <a:r>
              <a:rPr lang="en-US" sz="3200" dirty="0" smtClean="0"/>
              <a:t>In practice, however, the majority of tribunals have not penalized claimants for failing to observe these cooling off periods</a:t>
            </a:r>
            <a:endParaRPr lang="ru-RU" sz="32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8653916" cy="522288"/>
          </a:xfrm>
        </p:spPr>
        <p:txBody>
          <a:bodyPr/>
          <a:lstStyle/>
          <a:p>
            <a:r>
              <a:rPr lang="en-US" dirty="0" smtClean="0"/>
              <a:t>DR in BITs: Specific Issues</a:t>
            </a:r>
            <a:endParaRPr lang="ru-RU" dirty="0"/>
          </a:p>
        </p:txBody>
      </p:sp>
      <p:sp>
        <p:nvSpPr>
          <p:cNvPr id="3" name="Содержимое 2"/>
          <p:cNvSpPr>
            <a:spLocks noGrp="1"/>
          </p:cNvSpPr>
          <p:nvPr>
            <p:ph sz="quarter" idx="11"/>
          </p:nvPr>
        </p:nvSpPr>
        <p:spPr/>
        <p:txBody>
          <a:bodyPr/>
          <a:lstStyle/>
          <a:p>
            <a:pPr>
              <a:buNone/>
            </a:pPr>
            <a:r>
              <a:rPr lang="en-US" sz="3200" i="1" dirty="0" smtClean="0"/>
              <a:t>Cooling off period</a:t>
            </a:r>
          </a:p>
          <a:p>
            <a:r>
              <a:rPr lang="en-US" sz="3200" dirty="0" smtClean="0"/>
              <a:t>In </a:t>
            </a:r>
            <a:r>
              <a:rPr lang="en-US" sz="3200" i="1" dirty="0" err="1" smtClean="0"/>
              <a:t>Bayindir</a:t>
            </a:r>
            <a:r>
              <a:rPr lang="en-US" sz="3200" i="1" dirty="0" smtClean="0"/>
              <a:t> v Pakistan</a:t>
            </a:r>
            <a:r>
              <a:rPr lang="en-US" sz="3200" dirty="0" smtClean="0"/>
              <a:t> one of Pakistan’s objections to the Tribunal’s jurisdiction was that </a:t>
            </a:r>
            <a:r>
              <a:rPr lang="en-US" sz="3200" dirty="0" err="1" smtClean="0"/>
              <a:t>Bayindir</a:t>
            </a:r>
            <a:r>
              <a:rPr lang="en-US" sz="3200" dirty="0" smtClean="0"/>
              <a:t> had failed to give any notice of its claim and was thus not entitled to submit a dispute to arbitration</a:t>
            </a:r>
          </a:p>
          <a:p>
            <a:r>
              <a:rPr lang="en-US" sz="3200" dirty="0" smtClean="0"/>
              <a:t>It contended that </a:t>
            </a:r>
            <a:r>
              <a:rPr lang="en-US" sz="3200" dirty="0" err="1" smtClean="0"/>
              <a:t>Bayindir</a:t>
            </a:r>
            <a:r>
              <a:rPr lang="en-US" sz="3200" dirty="0" smtClean="0"/>
              <a:t> had failed to </a:t>
            </a:r>
            <a:r>
              <a:rPr lang="en-US" sz="3200" dirty="0" err="1" smtClean="0"/>
              <a:t>fulfil</a:t>
            </a:r>
            <a:r>
              <a:rPr lang="en-US" sz="3200" dirty="0" smtClean="0"/>
              <a:t> the provisions of Article VII of the Turkey-Pakistan BIT, which requires investors to provide six months’ notification of a dispute prior to commencing arbitration and to endeavor to settle disputes in good faith</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8653916" cy="522288"/>
          </a:xfrm>
        </p:spPr>
        <p:txBody>
          <a:bodyPr/>
          <a:lstStyle/>
          <a:p>
            <a:r>
              <a:rPr lang="en-US" dirty="0" smtClean="0"/>
              <a:t>DR in BITs: Specific Issues</a:t>
            </a:r>
            <a:endParaRPr lang="ru-RU" dirty="0"/>
          </a:p>
        </p:txBody>
      </p:sp>
      <p:sp>
        <p:nvSpPr>
          <p:cNvPr id="3" name="Содержимое 2"/>
          <p:cNvSpPr>
            <a:spLocks noGrp="1"/>
          </p:cNvSpPr>
          <p:nvPr>
            <p:ph sz="quarter" idx="11"/>
          </p:nvPr>
        </p:nvSpPr>
        <p:spPr/>
        <p:txBody>
          <a:bodyPr/>
          <a:lstStyle/>
          <a:p>
            <a:pPr>
              <a:buNone/>
            </a:pPr>
            <a:r>
              <a:rPr lang="en-US" sz="3500" i="1" dirty="0" smtClean="0"/>
              <a:t>Cooling off period</a:t>
            </a:r>
          </a:p>
          <a:p>
            <a:r>
              <a:rPr lang="en-US" sz="3500" dirty="0" smtClean="0"/>
              <a:t>The Tribunal rejected Pakistan’s arguments. It agreed with the view expressed by many previous tribunals that the need to give notice was not a jurisdictional requirement</a:t>
            </a:r>
          </a:p>
          <a:p>
            <a:r>
              <a:rPr lang="en-US" sz="3500" dirty="0" smtClean="0"/>
              <a:t>Two cases, which decided the point differently are </a:t>
            </a:r>
            <a:r>
              <a:rPr lang="en-US" sz="3500" i="1" dirty="0" smtClean="0"/>
              <a:t>Goetz v Burundi</a:t>
            </a:r>
            <a:r>
              <a:rPr lang="en-US" sz="3500" dirty="0" smtClean="0"/>
              <a:t> and </a:t>
            </a:r>
            <a:r>
              <a:rPr lang="en-US" sz="3500" i="1" dirty="0" smtClean="0"/>
              <a:t>Enron and Ponderosa Assets v Argentine Republic</a:t>
            </a:r>
            <a:r>
              <a:rPr lang="en-US" sz="3500" dirty="0" smtClean="0"/>
              <a:t>. Here, the Tribunals found that the cooling off period was a jurisdictional, and not merely a procedural requirement</a:t>
            </a:r>
          </a:p>
          <a:p>
            <a:endParaRPr lang="en-US" sz="3500"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8653916" cy="522288"/>
          </a:xfrm>
        </p:spPr>
        <p:txBody>
          <a:bodyPr/>
          <a:lstStyle/>
          <a:p>
            <a:r>
              <a:rPr lang="en-US" dirty="0" smtClean="0"/>
              <a:t>DR in BITs: Specific Issues</a:t>
            </a:r>
            <a:endParaRPr lang="ru-RU" dirty="0"/>
          </a:p>
        </p:txBody>
      </p:sp>
      <p:sp>
        <p:nvSpPr>
          <p:cNvPr id="3" name="Содержимое 2"/>
          <p:cNvSpPr>
            <a:spLocks noGrp="1"/>
          </p:cNvSpPr>
          <p:nvPr>
            <p:ph sz="quarter" idx="11"/>
          </p:nvPr>
        </p:nvSpPr>
        <p:spPr/>
        <p:txBody>
          <a:bodyPr/>
          <a:lstStyle/>
          <a:p>
            <a:pPr>
              <a:buNone/>
            </a:pPr>
            <a:r>
              <a:rPr lang="en-US" sz="3400" i="1" dirty="0" smtClean="0"/>
              <a:t>Cooling off period</a:t>
            </a:r>
          </a:p>
          <a:p>
            <a:r>
              <a:rPr lang="en-US" sz="3400" dirty="0" smtClean="0"/>
              <a:t>In both cases the claimant had given notice in respect of parts of its claim, but later sought to expand the scope</a:t>
            </a:r>
          </a:p>
          <a:p>
            <a:endParaRPr lang="en-US" sz="3400" dirty="0" smtClean="0"/>
          </a:p>
          <a:p>
            <a:r>
              <a:rPr lang="en-US" sz="3400" dirty="0" smtClean="0"/>
              <a:t>However, even though the Tribunal in Enron found the observance of the six-month cooling off period was a jurisdiction requirement, it held that satisfaction of the period in respect of the original claim would also be sufficient for ancillary or additional claims </a:t>
            </a:r>
          </a:p>
          <a:p>
            <a:endParaRPr lang="en-US" sz="3400"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8653916" cy="522288"/>
          </a:xfrm>
        </p:spPr>
        <p:txBody>
          <a:bodyPr/>
          <a:lstStyle/>
          <a:p>
            <a:r>
              <a:rPr lang="en-US" dirty="0" smtClean="0"/>
              <a:t>DR in BITs: Specific Issues</a:t>
            </a:r>
            <a:endParaRPr lang="ru-RU" dirty="0"/>
          </a:p>
        </p:txBody>
      </p:sp>
      <p:sp>
        <p:nvSpPr>
          <p:cNvPr id="3" name="Содержимое 2"/>
          <p:cNvSpPr>
            <a:spLocks noGrp="1"/>
          </p:cNvSpPr>
          <p:nvPr>
            <p:ph sz="quarter" idx="11"/>
          </p:nvPr>
        </p:nvSpPr>
        <p:spPr/>
        <p:txBody>
          <a:bodyPr/>
          <a:lstStyle/>
          <a:p>
            <a:pPr>
              <a:buNone/>
            </a:pPr>
            <a:r>
              <a:rPr lang="en-US" sz="3500" i="1" dirty="0" smtClean="0"/>
              <a:t>Cooling off period</a:t>
            </a:r>
          </a:p>
          <a:p>
            <a:r>
              <a:rPr lang="en-US" sz="3500" dirty="0" smtClean="0"/>
              <a:t>In circumstances, where a claimant fails entirely to give advance warning of its intention to commence proceedings, it is possible that a respondent State could argue that the tribunal lacks jurisdiction because of the non-existence of a dispute as required by the BITs arbitration provisions</a:t>
            </a:r>
          </a:p>
          <a:p>
            <a:r>
              <a:rPr lang="en-US" sz="3500" dirty="0" smtClean="0"/>
              <a:t>Such arguments have been made by States in the International Court of Justice and are generally rejected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8653916" cy="522288"/>
          </a:xfrm>
        </p:spPr>
        <p:txBody>
          <a:bodyPr/>
          <a:lstStyle/>
          <a:p>
            <a:r>
              <a:rPr lang="en-US" dirty="0" smtClean="0"/>
              <a:t>DR in BITs: Specific Issues</a:t>
            </a:r>
            <a:endParaRPr lang="ru-RU" dirty="0"/>
          </a:p>
        </p:txBody>
      </p:sp>
      <p:sp>
        <p:nvSpPr>
          <p:cNvPr id="3" name="Содержимое 2"/>
          <p:cNvSpPr>
            <a:spLocks noGrp="1"/>
          </p:cNvSpPr>
          <p:nvPr>
            <p:ph sz="quarter" idx="11"/>
          </p:nvPr>
        </p:nvSpPr>
        <p:spPr/>
        <p:txBody>
          <a:bodyPr/>
          <a:lstStyle/>
          <a:p>
            <a:pPr>
              <a:buNone/>
            </a:pPr>
            <a:r>
              <a:rPr lang="en-US" sz="3500" i="1" dirty="0" smtClean="0"/>
              <a:t>Offer to arbitrate</a:t>
            </a:r>
          </a:p>
          <a:p>
            <a:r>
              <a:rPr lang="en-US" sz="3500" dirty="0" smtClean="0"/>
              <a:t>In the event that the dispute is not resolved within the cooling off period, the BIT will provide that the investor may submit the dispute to one of a number of dispute resolution options</a:t>
            </a:r>
          </a:p>
          <a:p>
            <a:r>
              <a:rPr lang="en-US" sz="3500" dirty="0" smtClean="0"/>
              <a:t>The drafters of the ICSID Convention envisaged the possibility of State giving its consent in advance to ICSID arbitrations, albeit they envisaged this happening through investment legislation rather than BITs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8653916" cy="522288"/>
          </a:xfrm>
        </p:spPr>
        <p:txBody>
          <a:bodyPr/>
          <a:lstStyle/>
          <a:p>
            <a:r>
              <a:rPr lang="en-US" dirty="0" smtClean="0"/>
              <a:t>DR in BITs: Specific Issues</a:t>
            </a:r>
            <a:endParaRPr lang="ru-RU" dirty="0"/>
          </a:p>
        </p:txBody>
      </p:sp>
      <p:sp>
        <p:nvSpPr>
          <p:cNvPr id="3" name="Содержимое 2"/>
          <p:cNvSpPr>
            <a:spLocks noGrp="1"/>
          </p:cNvSpPr>
          <p:nvPr>
            <p:ph sz="quarter" idx="11"/>
          </p:nvPr>
        </p:nvSpPr>
        <p:spPr/>
        <p:txBody>
          <a:bodyPr/>
          <a:lstStyle/>
          <a:p>
            <a:pPr>
              <a:buNone/>
            </a:pPr>
            <a:r>
              <a:rPr lang="en-US" sz="3200" i="1" dirty="0" smtClean="0"/>
              <a:t>Offer to arbitrate</a:t>
            </a:r>
          </a:p>
          <a:p>
            <a:r>
              <a:rPr lang="en-US" sz="3200" dirty="0" smtClean="0"/>
              <a:t>In the first ICSID case where an advance offer of jurisdiction was invoked, </a:t>
            </a:r>
            <a:r>
              <a:rPr lang="en-US" sz="3200" i="1" dirty="0" smtClean="0"/>
              <a:t>SPP v Egypt, </a:t>
            </a:r>
            <a:r>
              <a:rPr lang="en-US" sz="3200" dirty="0" smtClean="0"/>
              <a:t>the respondent State argued that the ‘offer’ contained in its investment legislation could not amount to consent in writing for the purposes of Article 25 of the ICSID Convention</a:t>
            </a:r>
          </a:p>
          <a:p>
            <a:r>
              <a:rPr lang="en-US" sz="3200" dirty="0" smtClean="0"/>
              <a:t>The Tribunal analyzed the issue at length before concluding that the relevant article of the Egyptian Foreign Investment Law constituted an express consent in writing to ICSID’s jurisdiction and that no further ad hoc expression of consent on the part of the State was required</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8653916" cy="522288"/>
          </a:xfrm>
        </p:spPr>
        <p:txBody>
          <a:bodyPr/>
          <a:lstStyle/>
          <a:p>
            <a:r>
              <a:rPr lang="en-US" dirty="0" smtClean="0"/>
              <a:t>DR in BITs: Specific Issues</a:t>
            </a:r>
            <a:endParaRPr lang="ru-RU" dirty="0"/>
          </a:p>
        </p:txBody>
      </p:sp>
      <p:sp>
        <p:nvSpPr>
          <p:cNvPr id="3" name="Содержимое 2"/>
          <p:cNvSpPr>
            <a:spLocks noGrp="1"/>
          </p:cNvSpPr>
          <p:nvPr>
            <p:ph sz="quarter" idx="11"/>
          </p:nvPr>
        </p:nvSpPr>
        <p:spPr/>
        <p:txBody>
          <a:bodyPr/>
          <a:lstStyle/>
          <a:p>
            <a:pPr>
              <a:buNone/>
            </a:pPr>
            <a:r>
              <a:rPr lang="en-US" sz="3000" i="1" dirty="0" smtClean="0"/>
              <a:t>Offer to arbitrate</a:t>
            </a:r>
          </a:p>
          <a:p>
            <a:r>
              <a:rPr lang="en-US" sz="3000" dirty="0" smtClean="0"/>
              <a:t>The point was also dispute in </a:t>
            </a:r>
            <a:r>
              <a:rPr lang="en-US" sz="3000" i="1" dirty="0" smtClean="0"/>
              <a:t>CSOB v Slovak Republic</a:t>
            </a:r>
            <a:r>
              <a:rPr lang="en-US" sz="3000" dirty="0" smtClean="0"/>
              <a:t>. The Slovak Republic sought to relay on the wording of Article 8(2) of the Czech Republic/Slovak Republic BIT, which provided that ‘the investor and the Party shall have the right to submit the dispute to [arbitration]’ to contend that a joint submission was required</a:t>
            </a:r>
          </a:p>
          <a:p>
            <a:r>
              <a:rPr lang="en-US" sz="3000" dirty="0" smtClean="0"/>
              <a:t>One of the grounds upon which the Tribunal rejected the submission was the respondent State’s suggested interpretation ‘would leave investors without the protection  afforded by international arbitration, contrary to the main objective of BIT’</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8653916" cy="522288"/>
          </a:xfrm>
        </p:spPr>
        <p:txBody>
          <a:bodyPr/>
          <a:lstStyle/>
          <a:p>
            <a:r>
              <a:rPr lang="en-US" dirty="0" smtClean="0"/>
              <a:t>DR in BITs: Specific Issues</a:t>
            </a:r>
            <a:endParaRPr lang="ru-RU" dirty="0"/>
          </a:p>
        </p:txBody>
      </p:sp>
      <p:sp>
        <p:nvSpPr>
          <p:cNvPr id="3" name="Содержимое 2"/>
          <p:cNvSpPr>
            <a:spLocks noGrp="1"/>
          </p:cNvSpPr>
          <p:nvPr>
            <p:ph sz="quarter" idx="11"/>
          </p:nvPr>
        </p:nvSpPr>
        <p:spPr/>
        <p:txBody>
          <a:bodyPr/>
          <a:lstStyle/>
          <a:p>
            <a:pPr>
              <a:buNone/>
            </a:pPr>
            <a:r>
              <a:rPr lang="en-US" sz="3600" i="1" dirty="0" smtClean="0"/>
              <a:t>Offer to arbitrate</a:t>
            </a:r>
          </a:p>
          <a:p>
            <a:r>
              <a:rPr lang="en-US" sz="3600" dirty="0" smtClean="0"/>
              <a:t>The fact that the State’s written consent (in the treaty) and the investor’s written consent (in the request for arbitration) are not contained in the same document has not give rise to difficulties either under the requirement of Article 25 of the ICSID Convention for ‘consent in writing’ or the requirement in Article II of the New York Convention for an ‘agreement in writing’</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8653916" cy="522288"/>
          </a:xfrm>
        </p:spPr>
        <p:txBody>
          <a:bodyPr/>
          <a:lstStyle/>
          <a:p>
            <a:r>
              <a:rPr lang="en-US" dirty="0" smtClean="0"/>
              <a:t>DR in BITs: Specific Issues</a:t>
            </a:r>
            <a:endParaRPr lang="ru-RU" dirty="0"/>
          </a:p>
        </p:txBody>
      </p:sp>
      <p:sp>
        <p:nvSpPr>
          <p:cNvPr id="3" name="Содержимое 2"/>
          <p:cNvSpPr>
            <a:spLocks noGrp="1"/>
          </p:cNvSpPr>
          <p:nvPr>
            <p:ph sz="quarter" idx="11"/>
          </p:nvPr>
        </p:nvSpPr>
        <p:spPr/>
        <p:txBody>
          <a:bodyPr/>
          <a:lstStyle/>
          <a:p>
            <a:pPr>
              <a:buNone/>
            </a:pPr>
            <a:r>
              <a:rPr lang="en-US" sz="4000" i="1" dirty="0" smtClean="0"/>
              <a:t>Fork in the road</a:t>
            </a:r>
          </a:p>
          <a:p>
            <a:r>
              <a:rPr lang="en-US" sz="4000" dirty="0" smtClean="0"/>
              <a:t>Most BITs contain provisions stating that a choice of a particular dispute resolution procedure, once taken, forecloses the possibility of electing any other dispute resolution procedures potentially available</a:t>
            </a:r>
          </a:p>
          <a:p>
            <a:r>
              <a:rPr lang="en-US" sz="4000" dirty="0" smtClean="0"/>
              <a:t>Such provisions are commonly known as ‘fork in the road’ provisions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8653916" cy="522288"/>
          </a:xfrm>
        </p:spPr>
        <p:txBody>
          <a:bodyPr/>
          <a:lstStyle/>
          <a:p>
            <a:r>
              <a:rPr lang="en-US" dirty="0" smtClean="0"/>
              <a:t>DR in BITs: Specific Issues</a:t>
            </a:r>
            <a:endParaRPr lang="ru-RU" dirty="0"/>
          </a:p>
        </p:txBody>
      </p:sp>
      <p:sp>
        <p:nvSpPr>
          <p:cNvPr id="3" name="Содержимое 2"/>
          <p:cNvSpPr>
            <a:spLocks noGrp="1"/>
          </p:cNvSpPr>
          <p:nvPr>
            <p:ph sz="quarter" idx="11"/>
          </p:nvPr>
        </p:nvSpPr>
        <p:spPr/>
        <p:txBody>
          <a:bodyPr/>
          <a:lstStyle/>
          <a:p>
            <a:pPr>
              <a:buNone/>
            </a:pPr>
            <a:r>
              <a:rPr lang="en-US" sz="3200" i="1" dirty="0" smtClean="0"/>
              <a:t>Fork in the road</a:t>
            </a:r>
          </a:p>
          <a:p>
            <a:r>
              <a:rPr lang="en-US" sz="3200" dirty="0" smtClean="0"/>
              <a:t>They represent a marked distinction from the position under diplomatic protection procedures whereby an investor is forced to exhaust all available alternative remedies before having his State assert the claim on his behalf</a:t>
            </a:r>
          </a:p>
          <a:p>
            <a:r>
              <a:rPr lang="en-US" sz="3200" dirty="0" smtClean="0"/>
              <a:t>If a fork in the road provision applies, seeking a remedy before a domestic court would cause a claimant to lose its right to arbitrate under a BIT</a:t>
            </a:r>
          </a:p>
          <a:p>
            <a:r>
              <a:rPr lang="en-US" sz="3200" dirty="0" smtClean="0"/>
              <a:t>An example of a fork in the road provision is Article VI(3) of the US-Czech Republic BIT</a:t>
            </a:r>
          </a:p>
          <a:p>
            <a:endParaRPr lang="en-US" sz="3200" dirty="0"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11240361" cy="522288"/>
          </a:xfrm>
        </p:spPr>
        <p:txBody>
          <a:bodyPr/>
          <a:lstStyle/>
          <a:p>
            <a:r>
              <a:rPr lang="en-US" dirty="0" smtClean="0"/>
              <a:t>Treaty Arbitration under the ICSID</a:t>
            </a:r>
            <a:endParaRPr lang="ru-RU" dirty="0"/>
          </a:p>
        </p:txBody>
      </p:sp>
      <p:sp>
        <p:nvSpPr>
          <p:cNvPr id="3" name="Содержимое 2"/>
          <p:cNvSpPr>
            <a:spLocks noGrp="1"/>
          </p:cNvSpPr>
          <p:nvPr>
            <p:ph sz="quarter" idx="11"/>
          </p:nvPr>
        </p:nvSpPr>
        <p:spPr/>
        <p:txBody>
          <a:bodyPr/>
          <a:lstStyle/>
          <a:p>
            <a:r>
              <a:rPr lang="en-US" sz="3200" dirty="0" smtClean="0"/>
              <a:t>In respect of any of the choices other than ICSID arbitration, the </a:t>
            </a:r>
            <a:r>
              <a:rPr lang="en-US" sz="3200" i="1" dirty="0" err="1" smtClean="0"/>
              <a:t>lex</a:t>
            </a:r>
            <a:r>
              <a:rPr lang="en-US" sz="3200" i="1" dirty="0" smtClean="0"/>
              <a:t> </a:t>
            </a:r>
            <a:r>
              <a:rPr lang="en-US" sz="3200" i="1" dirty="0" err="1" smtClean="0"/>
              <a:t>arbitri</a:t>
            </a:r>
            <a:r>
              <a:rPr lang="en-US" sz="3200" i="1" dirty="0" smtClean="0"/>
              <a:t> </a:t>
            </a:r>
            <a:r>
              <a:rPr lang="en-US" sz="3200" dirty="0" smtClean="0"/>
              <a:t>will be selected by application of the methods used in commercial arbitration</a:t>
            </a:r>
          </a:p>
          <a:p>
            <a:r>
              <a:rPr lang="en-US" sz="3200" dirty="0" smtClean="0"/>
              <a:t>The </a:t>
            </a:r>
            <a:r>
              <a:rPr lang="en-US" sz="3200" i="1" dirty="0" err="1" smtClean="0"/>
              <a:t>lex</a:t>
            </a:r>
            <a:r>
              <a:rPr lang="en-US" sz="3200" i="1" dirty="0" smtClean="0"/>
              <a:t> </a:t>
            </a:r>
            <a:r>
              <a:rPr lang="en-US" sz="3200" i="1" dirty="0" err="1" smtClean="0"/>
              <a:t>arbitri</a:t>
            </a:r>
            <a:r>
              <a:rPr lang="en-US" sz="3200" i="1" dirty="0" smtClean="0"/>
              <a:t> </a:t>
            </a:r>
            <a:r>
              <a:rPr lang="en-US" sz="3200" dirty="0" smtClean="0"/>
              <a:t>will be a municipal system of law</a:t>
            </a:r>
          </a:p>
          <a:p>
            <a:r>
              <a:rPr lang="en-US" sz="3200" dirty="0" smtClean="0"/>
              <a:t>Arbitration under the ICSID Additional Facility would also be treated in this manner</a:t>
            </a:r>
          </a:p>
          <a:p>
            <a:r>
              <a:rPr lang="en-US" sz="3200" dirty="0" smtClean="0"/>
              <a:t>However, the combination of ICSID arbitration and investment treaties raises particular issues</a:t>
            </a:r>
          </a:p>
          <a:p>
            <a:r>
              <a:rPr lang="en-US" sz="3200" dirty="0" smtClean="0"/>
              <a:t>The </a:t>
            </a:r>
            <a:r>
              <a:rPr lang="en-US" sz="3200" i="1" dirty="0" err="1" smtClean="0"/>
              <a:t>lex</a:t>
            </a:r>
            <a:r>
              <a:rPr lang="en-US" sz="3200" i="1" dirty="0" smtClean="0"/>
              <a:t> </a:t>
            </a:r>
            <a:r>
              <a:rPr lang="en-US" sz="3200" i="1" dirty="0" err="1" smtClean="0"/>
              <a:t>arbitri</a:t>
            </a:r>
            <a:r>
              <a:rPr lang="en-US" sz="3200" i="1" dirty="0" smtClean="0"/>
              <a:t> </a:t>
            </a:r>
            <a:r>
              <a:rPr lang="en-US" sz="3200" dirty="0" smtClean="0"/>
              <a:t>of an ICSID arbitration is the ICSID Convention itself</a:t>
            </a:r>
            <a:endParaRPr lang="ru-RU" sz="32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11240361" cy="522288"/>
          </a:xfrm>
        </p:spPr>
        <p:txBody>
          <a:bodyPr/>
          <a:lstStyle/>
          <a:p>
            <a:r>
              <a:rPr lang="en-US" dirty="0" smtClean="0"/>
              <a:t>Treaty Arbitration under the ICSID</a:t>
            </a:r>
            <a:endParaRPr lang="ru-RU" dirty="0"/>
          </a:p>
        </p:txBody>
      </p:sp>
      <p:sp>
        <p:nvSpPr>
          <p:cNvPr id="3" name="Содержимое 2"/>
          <p:cNvSpPr>
            <a:spLocks noGrp="1"/>
          </p:cNvSpPr>
          <p:nvPr>
            <p:ph sz="quarter" idx="11"/>
          </p:nvPr>
        </p:nvSpPr>
        <p:spPr/>
        <p:txBody>
          <a:bodyPr/>
          <a:lstStyle/>
          <a:p>
            <a:r>
              <a:rPr lang="en-US" sz="3400" dirty="0" smtClean="0"/>
              <a:t>Thus, the rules of law pursuant to which the arbitration is conducted are supplied by the Convention as interpreted under principles of public international law</a:t>
            </a:r>
          </a:p>
          <a:p>
            <a:r>
              <a:rPr lang="en-US" sz="3400" dirty="0" smtClean="0"/>
              <a:t>The laws of the physical place of arbitration have no bearing whatsoever on the arbitration procedure</a:t>
            </a:r>
          </a:p>
          <a:p>
            <a:r>
              <a:rPr lang="en-US" sz="3400" dirty="0" smtClean="0"/>
              <a:t>ICSID arbitration only intersects with domestic law for the purposes of (a) seeking a stay of domestic court proceedings brought in breach of an agreement under ICSID and (b) enforcement</a:t>
            </a:r>
            <a:endParaRPr lang="ru-RU" sz="34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11240361" cy="522288"/>
          </a:xfrm>
        </p:spPr>
        <p:txBody>
          <a:bodyPr/>
          <a:lstStyle/>
          <a:p>
            <a:r>
              <a:rPr lang="en-US" dirty="0" smtClean="0"/>
              <a:t>Treaty Arbitration under the ICSID</a:t>
            </a:r>
            <a:endParaRPr lang="ru-RU" dirty="0"/>
          </a:p>
        </p:txBody>
      </p:sp>
      <p:sp>
        <p:nvSpPr>
          <p:cNvPr id="3" name="Содержимое 2"/>
          <p:cNvSpPr>
            <a:spLocks noGrp="1"/>
          </p:cNvSpPr>
          <p:nvPr>
            <p:ph sz="quarter" idx="11"/>
          </p:nvPr>
        </p:nvSpPr>
        <p:spPr/>
        <p:txBody>
          <a:bodyPr/>
          <a:lstStyle/>
          <a:p>
            <a:r>
              <a:rPr lang="en-US" sz="3400" dirty="0" smtClean="0"/>
              <a:t>The provision of the ICSID Convention that regulates jurisdiction is Article 25</a:t>
            </a:r>
          </a:p>
          <a:p>
            <a:r>
              <a:rPr lang="en-US" sz="3400" dirty="0" smtClean="0"/>
              <a:t>It is commonly interpreted as requiring the </a:t>
            </a:r>
            <a:r>
              <a:rPr lang="en-US" sz="3400" dirty="0" err="1" smtClean="0"/>
              <a:t>fulfilment</a:t>
            </a:r>
            <a:r>
              <a:rPr lang="en-US" sz="3400" dirty="0" smtClean="0"/>
              <a:t> of five criteria. These are:</a:t>
            </a:r>
          </a:p>
          <a:p>
            <a:pPr lvl="1"/>
            <a:r>
              <a:rPr lang="en-US" sz="3400" dirty="0" smtClean="0"/>
              <a:t>A legal dispute</a:t>
            </a:r>
          </a:p>
          <a:p>
            <a:pPr lvl="1"/>
            <a:r>
              <a:rPr lang="en-US" sz="3400" dirty="0" smtClean="0"/>
              <a:t>Arising directly out of an investment</a:t>
            </a:r>
          </a:p>
          <a:p>
            <a:pPr lvl="1"/>
            <a:r>
              <a:rPr lang="en-US" sz="3400" dirty="0" smtClean="0"/>
              <a:t>Between a contracting State; and</a:t>
            </a:r>
          </a:p>
          <a:p>
            <a:pPr lvl="1"/>
            <a:r>
              <a:rPr lang="en-US" sz="3400" dirty="0" smtClean="0"/>
              <a:t>The national of another contracting State; and</a:t>
            </a:r>
          </a:p>
          <a:p>
            <a:pPr lvl="1"/>
            <a:r>
              <a:rPr lang="en-US" sz="3400" dirty="0" smtClean="0"/>
              <a:t>Which the parties to the dispute consent in writing to submit to ICSID</a:t>
            </a:r>
            <a:endParaRPr lang="ru-RU" sz="34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11240361" cy="522288"/>
          </a:xfrm>
        </p:spPr>
        <p:txBody>
          <a:bodyPr/>
          <a:lstStyle/>
          <a:p>
            <a:r>
              <a:rPr lang="en-US" dirty="0" smtClean="0"/>
              <a:t>Treaty Arbitration under the ICSID</a:t>
            </a:r>
            <a:endParaRPr lang="ru-RU" dirty="0"/>
          </a:p>
        </p:txBody>
      </p:sp>
      <p:sp>
        <p:nvSpPr>
          <p:cNvPr id="3" name="Содержимое 2"/>
          <p:cNvSpPr>
            <a:spLocks noGrp="1"/>
          </p:cNvSpPr>
          <p:nvPr>
            <p:ph sz="quarter" idx="11"/>
          </p:nvPr>
        </p:nvSpPr>
        <p:spPr/>
        <p:txBody>
          <a:bodyPr/>
          <a:lstStyle/>
          <a:p>
            <a:r>
              <a:rPr lang="en-US" sz="3400" dirty="0" smtClean="0"/>
              <a:t>Pursuant to Article 26 of the ICSID Convention a choice of ICSID arbitration will exclude any other dispute resolution remedy</a:t>
            </a:r>
          </a:p>
          <a:p>
            <a:r>
              <a:rPr lang="en-US" sz="3400" dirty="0" smtClean="0"/>
              <a:t>It would also exclude diplomatic protection</a:t>
            </a:r>
          </a:p>
          <a:p>
            <a:r>
              <a:rPr lang="en-US" sz="3400" dirty="0" smtClean="0"/>
              <a:t>These other dispute resolution options will not necessarily be excluded by the choice of a non-ICSID arbitration remedy under an investment treaty </a:t>
            </a:r>
          </a:p>
          <a:p>
            <a:r>
              <a:rPr lang="en-US" sz="3400" dirty="0" smtClean="0"/>
              <a:t>The ICSID Convention will also supply the choice of law rule pursuant to which the law governing the substantive rights in the arbitration will be selected </a:t>
            </a:r>
            <a:endParaRPr lang="ru-RU" sz="34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11240361" cy="522288"/>
          </a:xfrm>
        </p:spPr>
        <p:txBody>
          <a:bodyPr/>
          <a:lstStyle/>
          <a:p>
            <a:r>
              <a:rPr lang="en-US" dirty="0" smtClean="0"/>
              <a:t>Treaty Arbitration under the ICSID</a:t>
            </a:r>
            <a:endParaRPr lang="ru-RU" dirty="0"/>
          </a:p>
        </p:txBody>
      </p:sp>
      <p:sp>
        <p:nvSpPr>
          <p:cNvPr id="3" name="Содержимое 2"/>
          <p:cNvSpPr>
            <a:spLocks noGrp="1"/>
          </p:cNvSpPr>
          <p:nvPr>
            <p:ph sz="quarter" idx="11"/>
          </p:nvPr>
        </p:nvSpPr>
        <p:spPr/>
        <p:txBody>
          <a:bodyPr/>
          <a:lstStyle/>
          <a:p>
            <a:r>
              <a:rPr lang="en-US" sz="2900" dirty="0" smtClean="0"/>
              <a:t>ICSID Convention Article 42 provides</a:t>
            </a:r>
          </a:p>
          <a:p>
            <a:pPr marL="971550" lvl="1" indent="-514350">
              <a:buAutoNum type="arabicParenBoth"/>
            </a:pPr>
            <a:r>
              <a:rPr lang="en-US" sz="2900" dirty="0" smtClean="0"/>
              <a:t>The Tribunal shall decide a dispute in accordance with such rules of law as may be agreed by the parties. In the absence of such agreement, the Tribunal shall apply the law of the Contracting State party to the dispute (including its rules on the conflict of laws) and such rules of international law as may be applicable</a:t>
            </a:r>
          </a:p>
          <a:p>
            <a:pPr marL="971550" lvl="1" indent="-514350">
              <a:buAutoNum type="arabicParenBoth"/>
            </a:pPr>
            <a:r>
              <a:rPr lang="en-US" sz="2900" dirty="0" smtClean="0"/>
              <a:t>The Tribunal may not bring in a finding of non-</a:t>
            </a:r>
            <a:r>
              <a:rPr lang="en-US" sz="2900" dirty="0" err="1" smtClean="0"/>
              <a:t>liquet</a:t>
            </a:r>
            <a:r>
              <a:rPr lang="en-US" sz="2900" dirty="0" smtClean="0"/>
              <a:t> on the ground of silence or obscurity of the law</a:t>
            </a:r>
          </a:p>
          <a:p>
            <a:pPr marL="971550" lvl="1" indent="-514350">
              <a:buAutoNum type="arabicParenBoth"/>
            </a:pPr>
            <a:r>
              <a:rPr lang="en-US" sz="2900" dirty="0" smtClean="0"/>
              <a:t> The provisions of paragraphs (1) and (2) shall not prejudice the power of the Tribunal to decide a dispute ex </a:t>
            </a:r>
            <a:r>
              <a:rPr lang="en-US" sz="2900" dirty="0" err="1" smtClean="0"/>
              <a:t>aequo</a:t>
            </a:r>
            <a:r>
              <a:rPr lang="en-US" sz="2900" dirty="0" smtClean="0"/>
              <a:t> et bono if the parties so agree</a:t>
            </a:r>
          </a:p>
          <a:p>
            <a:pPr marL="971550" lvl="1" indent="-514350">
              <a:buAutoNum type="arabicParenBoth"/>
            </a:pPr>
            <a:endParaRPr lang="ru-RU" sz="29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Transparency </a:t>
            </a:r>
            <a:endParaRPr lang="ru-RU" dirty="0"/>
          </a:p>
        </p:txBody>
      </p:sp>
      <p:sp>
        <p:nvSpPr>
          <p:cNvPr id="3" name="Содержимое 2"/>
          <p:cNvSpPr>
            <a:spLocks noGrp="1"/>
          </p:cNvSpPr>
          <p:nvPr>
            <p:ph sz="quarter" idx="11"/>
          </p:nvPr>
        </p:nvSpPr>
        <p:spPr/>
        <p:txBody>
          <a:bodyPr/>
          <a:lstStyle/>
          <a:p>
            <a:r>
              <a:rPr lang="en-US" sz="3000" dirty="0" smtClean="0"/>
              <a:t>In investment dispute arbitration, however, the presence of States and State entities as well as issues of a public nature mean that transparency and accountability are beginning to outweigh privacy and confidentiality in importance</a:t>
            </a:r>
          </a:p>
          <a:p>
            <a:r>
              <a:rPr lang="en-US" sz="3000" dirty="0" smtClean="0"/>
              <a:t>In investment disputes under ICSID, it is routine for the basic details of the arbitration to be in the public domain</a:t>
            </a:r>
          </a:p>
          <a:p>
            <a:r>
              <a:rPr lang="en-US" sz="3000" dirty="0" smtClean="0"/>
              <a:t>These details include matters such as the existence of the arbitration, the parties, the tribunal, and the nature of the dispute</a:t>
            </a:r>
          </a:p>
          <a:p>
            <a:r>
              <a:rPr lang="en-US" sz="3000" dirty="0" smtClean="0"/>
              <a:t>The greatest degree of transparency is evident after the arbitration is concluded, through the publication of the award</a:t>
            </a:r>
            <a:endParaRPr lang="ru-RU" sz="30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Transparency </a:t>
            </a:r>
            <a:endParaRPr lang="ru-RU" dirty="0"/>
          </a:p>
        </p:txBody>
      </p:sp>
      <p:sp>
        <p:nvSpPr>
          <p:cNvPr id="3" name="Содержимое 2"/>
          <p:cNvSpPr>
            <a:spLocks noGrp="1"/>
          </p:cNvSpPr>
          <p:nvPr>
            <p:ph sz="quarter" idx="11"/>
          </p:nvPr>
        </p:nvSpPr>
        <p:spPr/>
        <p:txBody>
          <a:bodyPr/>
          <a:lstStyle/>
          <a:p>
            <a:r>
              <a:rPr lang="en-US" sz="3200" dirty="0" smtClean="0"/>
              <a:t>The parties are usually encouraged to allow the award to be published</a:t>
            </a:r>
          </a:p>
          <a:p>
            <a:r>
              <a:rPr lang="en-US" sz="3200" dirty="0" smtClean="0"/>
              <a:t>Under the new ICSID arbitration rules, ICSID is obliged to publish excerpts of the legal reasoning of the tribunal even if the parties do not consent to publication</a:t>
            </a:r>
          </a:p>
          <a:p>
            <a:r>
              <a:rPr lang="en-US" sz="3200" dirty="0" smtClean="0"/>
              <a:t>The new ICSID rules have also provided a boost for non-disputing parties seeking to participate in arbitrations</a:t>
            </a:r>
          </a:p>
          <a:p>
            <a:r>
              <a:rPr lang="en-US" sz="3200" dirty="0" smtClean="0"/>
              <a:t>Pursuant to Rule 37(2) after consulting with the parties (but without seeking their consent) the tribunal may allow a non-disputing party to file a written submission</a:t>
            </a:r>
            <a:endParaRPr lang="ru-RU" sz="32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Transparency </a:t>
            </a:r>
            <a:endParaRPr lang="ru-RU" dirty="0"/>
          </a:p>
        </p:txBody>
      </p:sp>
      <p:sp>
        <p:nvSpPr>
          <p:cNvPr id="3" name="Содержимое 2"/>
          <p:cNvSpPr>
            <a:spLocks noGrp="1"/>
          </p:cNvSpPr>
          <p:nvPr>
            <p:ph sz="quarter" idx="11"/>
          </p:nvPr>
        </p:nvSpPr>
        <p:spPr/>
        <p:txBody>
          <a:bodyPr/>
          <a:lstStyle/>
          <a:p>
            <a:r>
              <a:rPr lang="en-US" sz="3200" dirty="0" smtClean="0"/>
              <a:t>In deciding whether to allow such a filing the tribunal is to consider, among other things, the extent to which the non-disputing party submission would assist the tribunal by bringing a perspective, particular knowledge or insight that is different from that of the disputing parties, whether the non-disputing party submission would address a matter within the scope of the dispute and whether the non-disputing party has a significant interest in the proceedings</a:t>
            </a:r>
          </a:p>
          <a:p>
            <a:r>
              <a:rPr lang="en-US" sz="3200" dirty="0" smtClean="0"/>
              <a:t>The tribunal is obliged to ensure that the non-disputing party submission does not dispute the proceedings or unduly burden or unfairly prejudice either party</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Transparency </a:t>
            </a:r>
            <a:endParaRPr lang="ru-RU" dirty="0"/>
          </a:p>
        </p:txBody>
      </p:sp>
      <p:sp>
        <p:nvSpPr>
          <p:cNvPr id="3" name="Содержимое 2"/>
          <p:cNvSpPr>
            <a:spLocks noGrp="1"/>
          </p:cNvSpPr>
          <p:nvPr>
            <p:ph sz="quarter" idx="11"/>
          </p:nvPr>
        </p:nvSpPr>
        <p:spPr/>
        <p:txBody>
          <a:bodyPr/>
          <a:lstStyle/>
          <a:p>
            <a:r>
              <a:rPr lang="en-US" sz="3600" dirty="0" smtClean="0"/>
              <a:t>Both parties must be given an opportunity to present observations on the non-disputing party submission </a:t>
            </a:r>
          </a:p>
          <a:p>
            <a:r>
              <a:rPr lang="en-US" sz="3600" dirty="0" smtClean="0"/>
              <a:t>The Tribunal in </a:t>
            </a:r>
            <a:r>
              <a:rPr lang="en-US" sz="3600" i="1" dirty="0" smtClean="0"/>
              <a:t>Vivendi Universal v Argentine Republic </a:t>
            </a:r>
            <a:r>
              <a:rPr lang="en-US" sz="3600" dirty="0" smtClean="0"/>
              <a:t>set out three basic criteria for determining whether to exercise the power to admit such submissions: the appropriateness of the subject-matter of the case; the suitability of a given non-party to play a role in the case; and the procedure by which the non-disputing party submission was made and considered</a:t>
            </a:r>
            <a:endParaRPr lang="ru-RU" sz="36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0" y="508995"/>
            <a:ext cx="11286309" cy="522288"/>
          </a:xfrm>
        </p:spPr>
        <p:txBody>
          <a:bodyPr/>
          <a:lstStyle/>
          <a:p>
            <a:r>
              <a:rPr lang="en-US" dirty="0" smtClean="0"/>
              <a:t>The Nature of the Legal Rights at				</a:t>
            </a:r>
            <a:r>
              <a:rPr lang="en-US" dirty="0" smtClean="0">
                <a:solidFill>
                  <a:schemeClr val="tx1"/>
                </a:solidFill>
              </a:rPr>
              <a:t> Issue in Investment Treaty Arbitrations</a:t>
            </a:r>
            <a:endParaRPr lang="ru-RU" dirty="0">
              <a:solidFill>
                <a:schemeClr val="tx1"/>
              </a:solidFill>
            </a:endParaRPr>
          </a:p>
        </p:txBody>
      </p:sp>
      <p:sp>
        <p:nvSpPr>
          <p:cNvPr id="3" name="Содержимое 2"/>
          <p:cNvSpPr>
            <a:spLocks noGrp="1"/>
          </p:cNvSpPr>
          <p:nvPr>
            <p:ph sz="quarter" idx="11"/>
          </p:nvPr>
        </p:nvSpPr>
        <p:spPr>
          <a:xfrm>
            <a:off x="538163" y="1436914"/>
            <a:ext cx="11193462" cy="4711474"/>
          </a:xfrm>
        </p:spPr>
        <p:txBody>
          <a:bodyPr/>
          <a:lstStyle/>
          <a:p>
            <a:pPr>
              <a:buNone/>
            </a:pPr>
            <a:r>
              <a:rPr lang="en-US" i="1" dirty="0" smtClean="0"/>
              <a:t>Legal rights arising under investment treaties</a:t>
            </a:r>
          </a:p>
          <a:p>
            <a:r>
              <a:rPr lang="en-US" dirty="0" smtClean="0"/>
              <a:t>In any consideration of the legal relations arising between investors and host States under a bilateral investment treaty it is important to distinguish three principal situations in which rights can arise </a:t>
            </a:r>
          </a:p>
          <a:p>
            <a:pPr>
              <a:buNone/>
            </a:pPr>
            <a:r>
              <a:rPr lang="en-US" i="1" dirty="0" smtClean="0"/>
              <a:t>Direct rights or derivative rights?</a:t>
            </a:r>
          </a:p>
          <a:p>
            <a:r>
              <a:rPr lang="en-US" dirty="0" smtClean="0"/>
              <a:t>Do the substantive rights asserted in investment treaty arbitrations belong to the claimant investor itself or to that investor’s home state, asserted on behalf of the State by the investor?</a:t>
            </a:r>
          </a:p>
          <a:p>
            <a:r>
              <a:rPr lang="en-US" dirty="0" smtClean="0"/>
              <a:t>The question is addressed by Douglas in his article “The Hybrid Foundations of Investment Treaty Arbitration’ </a:t>
            </a:r>
          </a:p>
          <a:p>
            <a:r>
              <a:rPr lang="en-US" dirty="0" smtClean="0"/>
              <a:t>Douglas describes these two theories as the direct right theory and the derivative rights theory respectively </a:t>
            </a:r>
            <a:endParaRPr lang="ru-RU"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0" y="508995"/>
            <a:ext cx="11286309" cy="522288"/>
          </a:xfrm>
        </p:spPr>
        <p:txBody>
          <a:bodyPr/>
          <a:lstStyle/>
          <a:p>
            <a:r>
              <a:rPr lang="en-US" dirty="0" smtClean="0"/>
              <a:t>The Nature of the Legal Rights at				</a:t>
            </a:r>
            <a:r>
              <a:rPr lang="en-US" dirty="0" smtClean="0">
                <a:solidFill>
                  <a:schemeClr val="tx1"/>
                </a:solidFill>
              </a:rPr>
              <a:t> Issue in Investment Treaty Arbitrations</a:t>
            </a:r>
            <a:endParaRPr lang="ru-RU" dirty="0">
              <a:solidFill>
                <a:schemeClr val="tx1"/>
              </a:solidFill>
            </a:endParaRPr>
          </a:p>
        </p:txBody>
      </p:sp>
      <p:sp>
        <p:nvSpPr>
          <p:cNvPr id="3" name="Содержимое 2"/>
          <p:cNvSpPr>
            <a:spLocks noGrp="1"/>
          </p:cNvSpPr>
          <p:nvPr>
            <p:ph sz="quarter" idx="11"/>
          </p:nvPr>
        </p:nvSpPr>
        <p:spPr>
          <a:xfrm>
            <a:off x="538163" y="1436914"/>
            <a:ext cx="11193462" cy="4711474"/>
          </a:xfrm>
        </p:spPr>
        <p:txBody>
          <a:bodyPr/>
          <a:lstStyle/>
          <a:p>
            <a:pPr>
              <a:buNone/>
            </a:pPr>
            <a:r>
              <a:rPr lang="en-US" sz="2800" i="1" dirty="0" smtClean="0"/>
              <a:t>Direct rights or derivative rights?</a:t>
            </a:r>
          </a:p>
          <a:p>
            <a:r>
              <a:rPr lang="en-US" sz="2800" dirty="0" smtClean="0"/>
              <a:t>The direct rights theory – the ICJ in the </a:t>
            </a:r>
            <a:r>
              <a:rPr lang="en-US" sz="2800" i="1" dirty="0" err="1" smtClean="0"/>
              <a:t>LaGrand</a:t>
            </a:r>
            <a:r>
              <a:rPr lang="en-US" sz="2800" i="1" dirty="0" smtClean="0"/>
              <a:t> </a:t>
            </a:r>
            <a:r>
              <a:rPr lang="en-US" sz="2800" dirty="0" smtClean="0"/>
              <a:t>case held that a provision of the Vienna Convention on Consular Relations, requiring prison authorities to ‘inform the person concerned without delay of his rights under this sub-paragraph’ creates rights for individuals</a:t>
            </a:r>
          </a:p>
          <a:p>
            <a:r>
              <a:rPr lang="en-US" sz="2800" dirty="0" smtClean="0"/>
              <a:t>The derivative rights theory is based on the international law concept of diplomatic protection</a:t>
            </a:r>
          </a:p>
          <a:p>
            <a:r>
              <a:rPr lang="en-US" sz="2800" dirty="0" smtClean="0"/>
              <a:t>Under international law, a State is responsible for injuries caused to foreign nationals by its wrongful acts or omissions</a:t>
            </a:r>
          </a:p>
          <a:p>
            <a:r>
              <a:rPr lang="en-US" sz="2800" dirty="0" smtClean="0"/>
              <a:t>The State of the injured national may use the procedure of diplomatic protection to obtain reparation for the wrong</a:t>
            </a:r>
            <a:endParaRPr lang="ru-RU" sz="28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0" y="508995"/>
            <a:ext cx="11286309" cy="522288"/>
          </a:xfrm>
        </p:spPr>
        <p:txBody>
          <a:bodyPr/>
          <a:lstStyle/>
          <a:p>
            <a:r>
              <a:rPr lang="en-US" dirty="0" smtClean="0"/>
              <a:t>The Nature of the Legal Rights at				</a:t>
            </a:r>
            <a:r>
              <a:rPr lang="en-US" dirty="0" smtClean="0">
                <a:solidFill>
                  <a:schemeClr val="tx1"/>
                </a:solidFill>
              </a:rPr>
              <a:t> Issue in Investment Treaty Arbitrations</a:t>
            </a:r>
            <a:endParaRPr lang="ru-RU" dirty="0">
              <a:solidFill>
                <a:schemeClr val="tx1"/>
              </a:solidFill>
            </a:endParaRPr>
          </a:p>
        </p:txBody>
      </p:sp>
      <p:sp>
        <p:nvSpPr>
          <p:cNvPr id="3" name="Содержимое 2"/>
          <p:cNvSpPr>
            <a:spLocks noGrp="1"/>
          </p:cNvSpPr>
          <p:nvPr>
            <p:ph sz="quarter" idx="11"/>
          </p:nvPr>
        </p:nvSpPr>
        <p:spPr>
          <a:xfrm>
            <a:off x="538163" y="1436914"/>
            <a:ext cx="11193462" cy="4711474"/>
          </a:xfrm>
        </p:spPr>
        <p:txBody>
          <a:bodyPr/>
          <a:lstStyle/>
          <a:p>
            <a:pPr>
              <a:buNone/>
            </a:pPr>
            <a:r>
              <a:rPr lang="en-US" sz="2800" i="1" dirty="0" smtClean="0"/>
              <a:t>Direct rights or derivative rights?</a:t>
            </a:r>
          </a:p>
          <a:p>
            <a:r>
              <a:rPr lang="en-US" sz="2800" dirty="0" smtClean="0"/>
              <a:t>In doing so, the State of the wronged national will be seen as seeking redress for an injury caused to itself</a:t>
            </a:r>
          </a:p>
          <a:p>
            <a:r>
              <a:rPr lang="en-US" sz="2800" dirty="0" smtClean="0"/>
              <a:t>The weakness of this system, from the injured national’s point of view, is that he has no way of compelling his State to act in protection of his interests in this regard</a:t>
            </a:r>
          </a:p>
          <a:p>
            <a:r>
              <a:rPr lang="en-US" sz="2800" dirty="0" smtClean="0"/>
              <a:t>BITs are a way of filling the gap between the rights offered (through the fiction of diplomatic protection) to individuals and the remedies </a:t>
            </a:r>
            <a:r>
              <a:rPr lang="en-US" sz="2800" dirty="0" err="1" smtClean="0"/>
              <a:t>avialable</a:t>
            </a:r>
            <a:endParaRPr lang="en-US" sz="2800" dirty="0" smtClean="0"/>
          </a:p>
          <a:p>
            <a:r>
              <a:rPr lang="en-US" sz="2800" dirty="0" smtClean="0"/>
              <a:t>The derivative rights theory thus directly places investment treaties as a supplement tot the traditional concept of diplomatic protection</a:t>
            </a:r>
            <a:endParaRPr lang="ru-RU" sz="28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Interpreting BITs</a:t>
            </a:r>
            <a:endParaRPr lang="ru-RU" dirty="0"/>
          </a:p>
        </p:txBody>
      </p:sp>
      <p:sp>
        <p:nvSpPr>
          <p:cNvPr id="3" name="Содержимое 2"/>
          <p:cNvSpPr>
            <a:spLocks noGrp="1"/>
          </p:cNvSpPr>
          <p:nvPr>
            <p:ph sz="quarter" idx="11"/>
          </p:nvPr>
        </p:nvSpPr>
        <p:spPr>
          <a:xfrm>
            <a:off x="485911" y="1025435"/>
            <a:ext cx="11193462" cy="5005388"/>
          </a:xfrm>
        </p:spPr>
        <p:txBody>
          <a:bodyPr/>
          <a:lstStyle/>
          <a:p>
            <a:r>
              <a:rPr lang="en-US" sz="2900" dirty="0" smtClean="0"/>
              <a:t>The substantive law applied in a treaty arbitration is the treaty itself</a:t>
            </a:r>
          </a:p>
          <a:p>
            <a:r>
              <a:rPr lang="en-US" sz="2900" dirty="0" smtClean="0"/>
              <a:t>The applicable law for the interpretation of the treaty is international law</a:t>
            </a:r>
          </a:p>
          <a:p>
            <a:r>
              <a:rPr lang="en-US" sz="2900" dirty="0" smtClean="0"/>
              <a:t>In interpreting treaties, the tribunals consistently apply the 1969 Vienna Convention on the Law of Treaties, either because both State parties are signatories to the VCLT or because the rules of interpretation it provides represent customary international law</a:t>
            </a:r>
          </a:p>
          <a:p>
            <a:r>
              <a:rPr lang="en-US" sz="2900" dirty="0" smtClean="0"/>
              <a:t>In practice, the VCLT is only of limited use in giving guidance to a tribunal in its interpretative task</a:t>
            </a:r>
          </a:p>
          <a:p>
            <a:r>
              <a:rPr lang="en-US" sz="2900" dirty="0" smtClean="0"/>
              <a:t>Problems arise because the VCLT’s rules of construction are capable of supporting a wide range of potential interpretations</a:t>
            </a:r>
            <a:endParaRPr lang="ru-RU" sz="29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Interpreting BITs</a:t>
            </a:r>
            <a:endParaRPr lang="ru-RU" dirty="0"/>
          </a:p>
        </p:txBody>
      </p:sp>
      <p:sp>
        <p:nvSpPr>
          <p:cNvPr id="3" name="Содержимое 2"/>
          <p:cNvSpPr>
            <a:spLocks noGrp="1"/>
          </p:cNvSpPr>
          <p:nvPr>
            <p:ph sz="quarter" idx="11"/>
          </p:nvPr>
        </p:nvSpPr>
        <p:spPr>
          <a:xfrm>
            <a:off x="485911" y="1025435"/>
            <a:ext cx="11193462" cy="5005388"/>
          </a:xfrm>
        </p:spPr>
        <p:txBody>
          <a:bodyPr/>
          <a:lstStyle/>
          <a:p>
            <a:pPr>
              <a:buNone/>
            </a:pPr>
            <a:r>
              <a:rPr lang="en-US" sz="2900" i="1" dirty="0" smtClean="0"/>
              <a:t>The role played by domestic law in treaty arbitrations</a:t>
            </a:r>
          </a:p>
          <a:p>
            <a:r>
              <a:rPr lang="en-US" sz="2900" dirty="0" smtClean="0"/>
              <a:t>The fact that the interpretation of BITs is governed by public international law does not exclude domestic law from consideration by investment treaty tribunals</a:t>
            </a:r>
          </a:p>
          <a:p>
            <a:r>
              <a:rPr lang="en-US" sz="2900" dirty="0" smtClean="0"/>
              <a:t>The main role of domestic law is in defining the scope of the investment protected</a:t>
            </a:r>
          </a:p>
          <a:p>
            <a:pPr>
              <a:buNone/>
            </a:pPr>
            <a:r>
              <a:rPr lang="en-US" sz="2900" i="1" dirty="0" smtClean="0"/>
              <a:t>Precedent</a:t>
            </a:r>
          </a:p>
          <a:p>
            <a:r>
              <a:rPr lang="en-US" sz="2900" dirty="0" smtClean="0"/>
              <a:t>There is no binding precedent in international law</a:t>
            </a:r>
          </a:p>
          <a:p>
            <a:r>
              <a:rPr lang="en-US" sz="2900" dirty="0" smtClean="0"/>
              <a:t>Each State is sovereign and it is not possible for one to be bound by an interpretation of the law offered by a tribunal deciding a different dispute brought against a different State under a different treaty</a:t>
            </a:r>
            <a:endParaRPr lang="ru-RU" sz="29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Interpreting BITs</a:t>
            </a:r>
            <a:endParaRPr lang="ru-RU" dirty="0"/>
          </a:p>
        </p:txBody>
      </p:sp>
      <p:sp>
        <p:nvSpPr>
          <p:cNvPr id="3" name="Содержимое 2"/>
          <p:cNvSpPr>
            <a:spLocks noGrp="1"/>
          </p:cNvSpPr>
          <p:nvPr>
            <p:ph sz="quarter" idx="11"/>
          </p:nvPr>
        </p:nvSpPr>
        <p:spPr>
          <a:xfrm>
            <a:off x="485911" y="1025435"/>
            <a:ext cx="11193462" cy="5005388"/>
          </a:xfrm>
        </p:spPr>
        <p:txBody>
          <a:bodyPr/>
          <a:lstStyle/>
          <a:p>
            <a:pPr>
              <a:buNone/>
            </a:pPr>
            <a:r>
              <a:rPr lang="en-US" sz="3200" i="1" dirty="0" smtClean="0"/>
              <a:t>Precedent</a:t>
            </a:r>
          </a:p>
          <a:p>
            <a:r>
              <a:rPr lang="en-US" sz="3200" dirty="0" smtClean="0"/>
              <a:t>Even when the same treaty or State is involved, decisions have no precedential value</a:t>
            </a:r>
          </a:p>
          <a:p>
            <a:r>
              <a:rPr lang="en-US" sz="3200" dirty="0" smtClean="0"/>
              <a:t>A concrete example of this position is Article 53(1) of the ICSID Convention, which provides that: ‘The award shall be binding on the parties…’</a:t>
            </a:r>
          </a:p>
          <a:p>
            <a:r>
              <a:rPr lang="en-US" sz="3200" dirty="0" err="1" smtClean="0"/>
              <a:t>Schreuer</a:t>
            </a:r>
            <a:r>
              <a:rPr lang="en-US" sz="3200" dirty="0" smtClean="0"/>
              <a:t> interprets this to exclude a doctrine of precedent within the ICSID system</a:t>
            </a:r>
          </a:p>
          <a:p>
            <a:r>
              <a:rPr lang="en-US" sz="3200" dirty="0" smtClean="0"/>
              <a:t>However, a de factor doctrine of precedent for investment treaty arbitration has been building up for some time</a:t>
            </a:r>
            <a:endParaRPr lang="ru-RU" sz="320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1"/>
          </p:nvPr>
        </p:nvSpPr>
        <p:spPr/>
        <p:txBody>
          <a:bodyPr/>
          <a:lstStyle/>
          <a:p>
            <a:pPr algn="ctr">
              <a:buNone/>
            </a:pPr>
            <a:endParaRPr lang="en-US" sz="9600" smtClean="0">
              <a:latin typeface="Monotype Corsiva" pitchFamily="66" charset="0"/>
              <a:ea typeface="Gulim" pitchFamily="34" charset="-127"/>
            </a:endParaRPr>
          </a:p>
          <a:p>
            <a:pPr algn="ctr">
              <a:buNone/>
            </a:pPr>
            <a:r>
              <a:rPr lang="en-US" sz="9600" smtClean="0">
                <a:latin typeface="Monotype Corsiva" pitchFamily="66" charset="0"/>
                <a:ea typeface="Gulim" pitchFamily="34" charset="-127"/>
              </a:rPr>
              <a:t>Thank </a:t>
            </a:r>
            <a:r>
              <a:rPr lang="en-US" sz="9600" dirty="0" smtClean="0">
                <a:latin typeface="Monotype Corsiva" pitchFamily="66" charset="0"/>
                <a:ea typeface="Gulim" pitchFamily="34" charset="-127"/>
              </a:rPr>
              <a:t>You for your Attention!</a:t>
            </a:r>
            <a:endParaRPr lang="ru-RU" sz="9600" dirty="0" smtClean="0">
              <a:latin typeface="Monotype Corsiva" pitchFamily="66" charset="0"/>
              <a:ea typeface="Gulim" pitchFamily="34" charset="-127"/>
            </a:endParaRPr>
          </a:p>
          <a:p>
            <a:pPr algn="ctr"/>
            <a:endParaRPr lang="ru-RU" sz="9600" dirty="0"/>
          </a:p>
        </p:txBody>
      </p:sp>
    </p:spTree>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083FA4"/>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3973</TotalTime>
  <Words>2814</Words>
  <Application>Microsoft Office PowerPoint</Application>
  <PresentationFormat>Произвольный</PresentationFormat>
  <Paragraphs>161</Paragraphs>
  <Slides>35</Slides>
  <Notes>2</Notes>
  <HiddenSlides>0</HiddenSlides>
  <MMClips>0</MMClips>
  <ScaleCrop>false</ScaleCrop>
  <HeadingPairs>
    <vt:vector size="4" baseType="variant">
      <vt:variant>
        <vt:lpstr>Тема</vt:lpstr>
      </vt:variant>
      <vt:variant>
        <vt:i4>1</vt:i4>
      </vt:variant>
      <vt:variant>
        <vt:lpstr>Заголовки слайдов</vt:lpstr>
      </vt:variant>
      <vt:variant>
        <vt:i4>35</vt:i4>
      </vt:variant>
    </vt:vector>
  </HeadingPairs>
  <TitlesOfParts>
    <vt:vector size="36" baseType="lpstr">
      <vt:lpstr>Office Theme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lpstr>Слайд 29</vt:lpstr>
      <vt:lpstr>Слайд 30</vt:lpstr>
      <vt:lpstr>Слайд 31</vt:lpstr>
      <vt:lpstr>Слайд 32</vt:lpstr>
      <vt:lpstr>Слайд 33</vt:lpstr>
      <vt:lpstr>Слайд 34</vt:lpstr>
      <vt:lpstr>Слайд 35</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dc:creator>
  <cp:lastModifiedBy>User</cp:lastModifiedBy>
  <cp:revision>873</cp:revision>
  <dcterms:created xsi:type="dcterms:W3CDTF">2015-06-15T09:27:21Z</dcterms:created>
  <dcterms:modified xsi:type="dcterms:W3CDTF">2017-06-11T12:25:19Z</dcterms:modified>
</cp:coreProperties>
</file>