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handoutMasterIdLst>
    <p:handoutMasterId r:id="rId28"/>
  </p:handoutMasterIdLst>
  <p:sldIdLst>
    <p:sldId id="258" r:id="rId2"/>
    <p:sldId id="256" r:id="rId3"/>
    <p:sldId id="289" r:id="rId4"/>
    <p:sldId id="290" r:id="rId5"/>
    <p:sldId id="291" r:id="rId6"/>
    <p:sldId id="292" r:id="rId7"/>
    <p:sldId id="293" r:id="rId8"/>
    <p:sldId id="294" r:id="rId9"/>
    <p:sldId id="295" r:id="rId10"/>
    <p:sldId id="296" r:id="rId11"/>
    <p:sldId id="297" r:id="rId12"/>
    <p:sldId id="298" r:id="rId13"/>
    <p:sldId id="299" r:id="rId14"/>
    <p:sldId id="300" r:id="rId15"/>
    <p:sldId id="301" r:id="rId16"/>
    <p:sldId id="302" r:id="rId17"/>
    <p:sldId id="303" r:id="rId18"/>
    <p:sldId id="304" r:id="rId19"/>
    <p:sldId id="305" r:id="rId20"/>
    <p:sldId id="306" r:id="rId21"/>
    <p:sldId id="307" r:id="rId22"/>
    <p:sldId id="308" r:id="rId23"/>
    <p:sldId id="309" r:id="rId24"/>
    <p:sldId id="310" r:id="rId25"/>
    <p:sldId id="288"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083FA4"/>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3" d="100"/>
          <a:sy n="73" d="100"/>
        </p:scale>
        <p:origin x="-582" y="-102"/>
      </p:cViewPr>
      <p:guideLst>
        <p:guide orient="horz" pos="2160"/>
        <p:guide pos="3840"/>
      </p:guideLst>
    </p:cSldViewPr>
  </p:slideViewPr>
  <p:notesTextViewPr>
    <p:cViewPr>
      <p:scale>
        <a:sx n="1" d="1"/>
        <a:sy n="1" d="1"/>
      </p:scale>
      <p:origin x="0" y="0"/>
    </p:cViewPr>
  </p:notesTextViewPr>
  <p:notesViewPr>
    <p:cSldViewPr snapToGrid="0">
      <p:cViewPr varScale="1">
        <p:scale>
          <a:sx n="88" d="100"/>
          <a:sy n="88" d="100"/>
        </p:scale>
        <p:origin x="3822" y="108"/>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2272412-ECD9-4589-8F80-ED35644F1A6B}" type="datetimeFigureOut">
              <a:rPr lang="en-US" smtClean="0"/>
              <a:pPr/>
              <a:t>6/11/2017</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A4C0F7-5F49-42B7-B90C-A2B4D6FD848C}" type="slidenum">
              <a:rPr lang="en-US" smtClean="0"/>
              <a:pPr/>
              <a:t>‹#›</a:t>
            </a:fld>
            <a:endParaRPr lang="en-US"/>
          </a:p>
        </p:txBody>
      </p:sp>
    </p:spTree>
    <p:extLst>
      <p:ext uri="{BB962C8B-B14F-4D97-AF65-F5344CB8AC3E}">
        <p14:creationId xmlns="" xmlns:p14="http://schemas.microsoft.com/office/powerpoint/2010/main" val="27293724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DB3F341-7CAF-47CB-8749-31D768E176E1}" type="datetimeFigureOut">
              <a:rPr lang="ru-RU" smtClean="0"/>
              <a:t>11.06.2017</a:t>
            </a:fld>
            <a:endParaRPr lang="ru-RU"/>
          </a:p>
        </p:txBody>
      </p:sp>
      <p:sp>
        <p:nvSpPr>
          <p:cNvPr id="4" name="Образ слайда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E5E09E2-F51D-43B3-9EB0-4DDF52044DAB}" type="slidenum">
              <a:rPr lang="ru-RU" smtClean="0"/>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0E5E09E2-F51D-43B3-9EB0-4DDF52044DAB}" type="slidenum">
              <a:rPr lang="ru-RU" smtClean="0"/>
              <a:t>1</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0E5E09E2-F51D-43B3-9EB0-4DDF52044DAB}" type="slidenum">
              <a:rPr lang="ru-RU" smtClean="0"/>
              <a:t>2</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7" name="Rectangle 6"/>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9184821" y="65530"/>
            <a:ext cx="2925543" cy="640960"/>
          </a:xfrm>
          <a:prstGeom prst="rect">
            <a:avLst/>
          </a:prstGeom>
        </p:spPr>
      </p:pic>
      <p:sp>
        <p:nvSpPr>
          <p:cNvPr id="12" name="Text Placeholder 11"/>
          <p:cNvSpPr>
            <a:spLocks noGrp="1"/>
          </p:cNvSpPr>
          <p:nvPr>
            <p:ph type="body" sz="quarter" idx="10" hasCustomPrompt="1"/>
          </p:nvPr>
        </p:nvSpPr>
        <p:spPr>
          <a:xfrm>
            <a:off x="2709863" y="2522538"/>
            <a:ext cx="6753225" cy="1314450"/>
          </a:xfrm>
          <a:prstGeom prst="rect">
            <a:avLst/>
          </a:prstGeom>
        </p:spPr>
        <p:txBody>
          <a:bodyPr anchor="ctr"/>
          <a:lstStyle>
            <a:lvl1pPr marL="0" indent="0" algn="ctr">
              <a:buNone/>
              <a:defRPr sz="4400" b="1"/>
            </a:lvl1pPr>
          </a:lstStyle>
          <a:p>
            <a:pPr lvl="0"/>
            <a:r>
              <a:rPr lang="en-GB" dirty="0" smtClean="0"/>
              <a:t>Presentation Title </a:t>
            </a:r>
            <a:endParaRPr lang="en-US" dirty="0"/>
          </a:p>
        </p:txBody>
      </p:sp>
      <p:sp>
        <p:nvSpPr>
          <p:cNvPr id="6" name="Rectangle 5"/>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 xmlns:p14="http://schemas.microsoft.com/office/powerpoint/2010/main" val="267306537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ustom Layout">
    <p:spTree>
      <p:nvGrpSpPr>
        <p:cNvPr id="1" name=""/>
        <p:cNvGrpSpPr/>
        <p:nvPr/>
      </p:nvGrpSpPr>
      <p:grpSpPr>
        <a:xfrm>
          <a:off x="0" y="0"/>
          <a:ext cx="0" cy="0"/>
          <a:chOff x="0" y="0"/>
          <a:chExt cx="0" cy="0"/>
        </a:xfrm>
      </p:grpSpPr>
      <p:sp>
        <p:nvSpPr>
          <p:cNvPr id="3" name="Rectangle 2"/>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9184821" y="65530"/>
            <a:ext cx="2925543" cy="640960"/>
          </a:xfrm>
          <a:prstGeom prst="rect">
            <a:avLst/>
          </a:prstGeom>
        </p:spPr>
      </p:pic>
      <p:sp>
        <p:nvSpPr>
          <p:cNvPr id="7" name="Text Placeholder 6"/>
          <p:cNvSpPr>
            <a:spLocks noGrp="1"/>
          </p:cNvSpPr>
          <p:nvPr>
            <p:ph type="body" sz="quarter" idx="10" hasCustomPrompt="1"/>
          </p:nvPr>
        </p:nvSpPr>
        <p:spPr>
          <a:xfrm>
            <a:off x="163513" y="130175"/>
            <a:ext cx="7151687" cy="522288"/>
          </a:xfrm>
          <a:prstGeom prst="rect">
            <a:avLst/>
          </a:prstGeom>
        </p:spPr>
        <p:txBody>
          <a:bodyPr anchor="ctr"/>
          <a:lstStyle>
            <a:lvl1pPr marL="0" indent="0">
              <a:buNone/>
              <a:defRPr sz="4000" b="1">
                <a:solidFill>
                  <a:schemeClr val="bg1"/>
                </a:solidFill>
              </a:defRPr>
            </a:lvl1pPr>
          </a:lstStyle>
          <a:p>
            <a:pPr lvl="0"/>
            <a:r>
              <a:rPr lang="en-GB" dirty="0" smtClean="0"/>
              <a:t>Slide title </a:t>
            </a:r>
            <a:endParaRPr lang="en-US" dirty="0" smtClean="0"/>
          </a:p>
        </p:txBody>
      </p:sp>
      <p:sp>
        <p:nvSpPr>
          <p:cNvPr id="9" name="Content Placeholder 8"/>
          <p:cNvSpPr>
            <a:spLocks noGrp="1"/>
          </p:cNvSpPr>
          <p:nvPr>
            <p:ph sz="quarter" idx="11" hasCustomPrompt="1"/>
          </p:nvPr>
        </p:nvSpPr>
        <p:spPr>
          <a:xfrm>
            <a:off x="538163" y="1143000"/>
            <a:ext cx="11193462" cy="5005388"/>
          </a:xfrm>
          <a:prstGeom prst="rect">
            <a:avLst/>
          </a:prstGeom>
        </p:spPr>
        <p:txBody>
          <a:bodyPr/>
          <a:lstStyle>
            <a:lvl1pPr>
              <a:defRPr sz="2400"/>
            </a:lvl1pPr>
          </a:lstStyle>
          <a:p>
            <a:pPr lvl="0"/>
            <a:r>
              <a:rPr lang="en-US" dirty="0" smtClean="0"/>
              <a:t>Text</a:t>
            </a:r>
          </a:p>
        </p:txBody>
      </p:sp>
    </p:spTree>
    <p:extLst>
      <p:ext uri="{BB962C8B-B14F-4D97-AF65-F5344CB8AC3E}">
        <p14:creationId xmlns="" xmlns:p14="http://schemas.microsoft.com/office/powerpoint/2010/main" val="336173840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D461EBD1-15FC-4EB6-AA62-F7669D922D59}" type="datetimeFigureOut">
              <a:rPr lang="en-US" smtClean="0"/>
              <a:pPr/>
              <a:t>6/11/2017</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17BDF671-A9B3-4D24-95D9-8857BA5B700D}" type="slidenum">
              <a:rPr lang="en-US" smtClean="0"/>
              <a:pPr/>
              <a:t>‹#›</a:t>
            </a:fld>
            <a:endParaRPr lang="en-US"/>
          </a:p>
        </p:txBody>
      </p:sp>
    </p:spTree>
    <p:extLst>
      <p:ext uri="{BB962C8B-B14F-4D97-AF65-F5344CB8AC3E}">
        <p14:creationId xmlns="" xmlns:p14="http://schemas.microsoft.com/office/powerpoint/2010/main" val="1314678942"/>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0"/>
            <a:ext cx="12192000" cy="6858000"/>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2743193" y="2694430"/>
            <a:ext cx="6705614" cy="1469139"/>
          </a:xfrm>
          <a:prstGeom prst="rect">
            <a:avLst/>
          </a:prstGeom>
        </p:spPr>
      </p:pic>
    </p:spTree>
    <p:extLst>
      <p:ext uri="{BB962C8B-B14F-4D97-AF65-F5344CB8AC3E}">
        <p14:creationId xmlns="" xmlns:p14="http://schemas.microsoft.com/office/powerpoint/2010/main" val="9276382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6117847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02298" y="905499"/>
            <a:ext cx="7867135" cy="2123658"/>
          </a:xfrm>
          <a:prstGeom prst="rect">
            <a:avLst/>
          </a:prstGeom>
          <a:noFill/>
        </p:spPr>
        <p:txBody>
          <a:bodyPr wrap="square" rtlCol="0" anchor="ctr">
            <a:spAutoFit/>
          </a:bodyPr>
          <a:lstStyle/>
          <a:p>
            <a:pPr algn="ctr"/>
            <a:r>
              <a:rPr lang="en-US" sz="4400" b="1" dirty="0" smtClean="0"/>
              <a:t>International Mooting Club of Westminster International University in Tashkent</a:t>
            </a:r>
            <a:endParaRPr lang="en-US" sz="4400" b="1" dirty="0"/>
          </a:p>
        </p:txBody>
      </p:sp>
      <p:sp>
        <p:nvSpPr>
          <p:cNvPr id="3" name="TextBox 2"/>
          <p:cNvSpPr txBox="1"/>
          <p:nvPr/>
        </p:nvSpPr>
        <p:spPr>
          <a:xfrm>
            <a:off x="4114800" y="3190107"/>
            <a:ext cx="7568690" cy="2985433"/>
          </a:xfrm>
          <a:prstGeom prst="rect">
            <a:avLst/>
          </a:prstGeom>
          <a:noFill/>
        </p:spPr>
        <p:txBody>
          <a:bodyPr wrap="square" rtlCol="0" anchor="ctr">
            <a:spAutoFit/>
          </a:bodyPr>
          <a:lstStyle/>
          <a:p>
            <a:pPr lvl="2" algn="ctr"/>
            <a:r>
              <a:rPr lang="en-US" sz="3600" b="1" dirty="0" smtClean="0"/>
              <a:t>Module</a:t>
            </a:r>
            <a:r>
              <a:rPr lang="en-US" sz="3600" b="1" smtClean="0"/>
              <a:t>: </a:t>
            </a:r>
            <a:r>
              <a:rPr lang="en-US" sz="3600" b="1" smtClean="0"/>
              <a:t>International Investment </a:t>
            </a:r>
            <a:r>
              <a:rPr lang="en-US" sz="3600" b="1" dirty="0" smtClean="0"/>
              <a:t>Arbitration</a:t>
            </a:r>
          </a:p>
          <a:p>
            <a:pPr algn="ctr"/>
            <a:endParaRPr lang="en-US" sz="3600" b="1" dirty="0" smtClean="0"/>
          </a:p>
          <a:p>
            <a:pPr algn="ctr"/>
            <a:r>
              <a:rPr lang="en-US" sz="2800" b="1" dirty="0" smtClean="0"/>
              <a:t>Lecture </a:t>
            </a:r>
            <a:r>
              <a:rPr lang="ru-RU" sz="2800" b="1" dirty="0" smtClean="0"/>
              <a:t>4</a:t>
            </a:r>
            <a:r>
              <a:rPr lang="en-US" sz="2800" b="1" dirty="0" smtClean="0"/>
              <a:t>: Parallel Proceedings. Part 1</a:t>
            </a:r>
          </a:p>
          <a:p>
            <a:pPr algn="ctr"/>
            <a:endParaRPr lang="en-US" sz="2800" b="1" dirty="0" smtClean="0"/>
          </a:p>
          <a:p>
            <a:pPr algn="r"/>
            <a:r>
              <a:rPr lang="en-US" sz="2400" b="1" dirty="0" smtClean="0"/>
              <a:t>Delivered by </a:t>
            </a:r>
            <a:r>
              <a:rPr lang="en-US" sz="2400" b="1" dirty="0" err="1" smtClean="0"/>
              <a:t>Feruza</a:t>
            </a:r>
            <a:r>
              <a:rPr lang="en-US" sz="2400" b="1" dirty="0" smtClean="0"/>
              <a:t> </a:t>
            </a:r>
            <a:r>
              <a:rPr lang="en-US" sz="2400" b="1" dirty="0" err="1" smtClean="0"/>
              <a:t>Bobokulova</a:t>
            </a:r>
            <a:endParaRPr lang="en-US" sz="2400" b="1" dirty="0"/>
          </a:p>
        </p:txBody>
      </p:sp>
    </p:spTree>
    <p:extLst>
      <p:ext uri="{BB962C8B-B14F-4D97-AF65-F5344CB8AC3E}">
        <p14:creationId xmlns="" xmlns:p14="http://schemas.microsoft.com/office/powerpoint/2010/main" val="34903838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8980487" cy="522288"/>
          </a:xfrm>
        </p:spPr>
        <p:txBody>
          <a:bodyPr/>
          <a:lstStyle/>
          <a:p>
            <a:r>
              <a:rPr lang="en-US" dirty="0" smtClean="0"/>
              <a:t>Jurisdictional Conflicts</a:t>
            </a:r>
            <a:endParaRPr lang="ru-RU" dirty="0"/>
          </a:p>
        </p:txBody>
      </p:sp>
      <p:sp>
        <p:nvSpPr>
          <p:cNvPr id="3" name="Содержимое 2"/>
          <p:cNvSpPr>
            <a:spLocks noGrp="1"/>
          </p:cNvSpPr>
          <p:nvPr>
            <p:ph sz="quarter" idx="11"/>
          </p:nvPr>
        </p:nvSpPr>
        <p:spPr/>
        <p:txBody>
          <a:bodyPr/>
          <a:lstStyle/>
          <a:p>
            <a:r>
              <a:rPr lang="en-US" sz="3200" dirty="0" smtClean="0"/>
              <a:t>If there is a contract between State and investor, that contract will create its own justifiable rights and duties, the breach of which may give rise either to litigation before host State courts or to arbitration before a tribunal to whose jurisdiction the parties have submitted</a:t>
            </a:r>
          </a:p>
          <a:p>
            <a:r>
              <a:rPr lang="en-US" sz="3200" dirty="0" smtClean="0"/>
              <a:t>Even if there is no such contract, the underlying property rights of the investor, which form the subject matter of the investment, may have been the subject of adjudication by the host State courts</a:t>
            </a:r>
          </a:p>
          <a:p>
            <a:r>
              <a:rPr lang="en-US" sz="3200" dirty="0" smtClean="0"/>
              <a:t>Further, the investor may have sough vindication of its rights in the host State courts</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8980487" cy="522288"/>
          </a:xfrm>
        </p:spPr>
        <p:txBody>
          <a:bodyPr/>
          <a:lstStyle/>
          <a:p>
            <a:r>
              <a:rPr lang="en-US" dirty="0" smtClean="0"/>
              <a:t>Jurisdictional Conflicts</a:t>
            </a:r>
            <a:endParaRPr lang="ru-RU" dirty="0"/>
          </a:p>
        </p:txBody>
      </p:sp>
      <p:sp>
        <p:nvSpPr>
          <p:cNvPr id="3" name="Содержимое 2"/>
          <p:cNvSpPr>
            <a:spLocks noGrp="1"/>
          </p:cNvSpPr>
          <p:nvPr>
            <p:ph sz="quarter" idx="11"/>
          </p:nvPr>
        </p:nvSpPr>
        <p:spPr/>
        <p:txBody>
          <a:bodyPr/>
          <a:lstStyle/>
          <a:p>
            <a:r>
              <a:rPr lang="en-US" sz="3200" dirty="0" smtClean="0"/>
              <a:t>In this context, the very nature of investment arbitration gives rise to the possibility of parallel proceedings or of determinations in another forum which may be said to affect the issue to be determined by the investment tribunal </a:t>
            </a:r>
          </a:p>
          <a:p>
            <a:r>
              <a:rPr lang="en-US" sz="3200" dirty="0" smtClean="0"/>
              <a:t>Moreover, it is possible that more than one investment tribunal, each constituted by a different investment treaty, may be asked to rule upon the same underlying factual dispute</a:t>
            </a:r>
          </a:p>
          <a:p>
            <a:r>
              <a:rPr lang="en-US" sz="3200" dirty="0" smtClean="0"/>
              <a:t>In any one of these situations, the tribunal may have to consider the impact of the proceedings in the other court or tribunal upon its own work</a:t>
            </a:r>
          </a:p>
          <a:p>
            <a:endParaRPr lang="ru-RU" sz="3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8980487" cy="522288"/>
          </a:xfrm>
        </p:spPr>
        <p:txBody>
          <a:bodyPr/>
          <a:lstStyle/>
          <a:p>
            <a:r>
              <a:rPr lang="en-US" dirty="0" smtClean="0"/>
              <a:t>Jurisdictional Conflicts</a:t>
            </a:r>
            <a:endParaRPr lang="ru-RU" dirty="0"/>
          </a:p>
        </p:txBody>
      </p:sp>
      <p:sp>
        <p:nvSpPr>
          <p:cNvPr id="3" name="Содержимое 2"/>
          <p:cNvSpPr>
            <a:spLocks noGrp="1"/>
          </p:cNvSpPr>
          <p:nvPr>
            <p:ph sz="quarter" idx="11"/>
          </p:nvPr>
        </p:nvSpPr>
        <p:spPr/>
        <p:txBody>
          <a:bodyPr/>
          <a:lstStyle/>
          <a:p>
            <a:r>
              <a:rPr lang="en-US" sz="3600" dirty="0" smtClean="0"/>
              <a:t>Should it stay its own proceedings in deference to the alternative tribunal?</a:t>
            </a:r>
          </a:p>
          <a:p>
            <a:r>
              <a:rPr lang="en-US" sz="3600" dirty="0" smtClean="0"/>
              <a:t>Should it, on the contrary, insist on the </a:t>
            </a:r>
            <a:r>
              <a:rPr lang="en-US" sz="3600" dirty="0" err="1" smtClean="0"/>
              <a:t>priorty</a:t>
            </a:r>
            <a:r>
              <a:rPr lang="en-US" sz="3600" dirty="0" smtClean="0"/>
              <a:t> of its own process?</a:t>
            </a:r>
          </a:p>
          <a:p>
            <a:r>
              <a:rPr lang="en-US" sz="3600" dirty="0" smtClean="0"/>
              <a:t>Should it put the parties to their election as to which mode of adjudication they wish to choose for the resolution of their dispute?</a:t>
            </a:r>
          </a:p>
          <a:p>
            <a:r>
              <a:rPr lang="en-US" sz="3600" dirty="0" smtClean="0"/>
              <a:t>What effect, if any should it accord to the judgments or awards of other courts or tribunals?</a:t>
            </a:r>
            <a:endParaRPr lang="ru-RU" sz="36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8980487" cy="522288"/>
          </a:xfrm>
        </p:spPr>
        <p:txBody>
          <a:bodyPr/>
          <a:lstStyle/>
          <a:p>
            <a:r>
              <a:rPr lang="en-US" dirty="0" smtClean="0"/>
              <a:t>Jurisdictional Conflicts</a:t>
            </a:r>
            <a:endParaRPr lang="ru-RU" dirty="0"/>
          </a:p>
        </p:txBody>
      </p:sp>
      <p:sp>
        <p:nvSpPr>
          <p:cNvPr id="3" name="Содержимое 2"/>
          <p:cNvSpPr>
            <a:spLocks noGrp="1"/>
          </p:cNvSpPr>
          <p:nvPr>
            <p:ph sz="quarter" idx="11"/>
          </p:nvPr>
        </p:nvSpPr>
        <p:spPr/>
        <p:txBody>
          <a:bodyPr/>
          <a:lstStyle/>
          <a:p>
            <a:r>
              <a:rPr lang="en-US" sz="3300" dirty="0" smtClean="0"/>
              <a:t>This part of the law is often described by reference to the techniques applied to deal with multiple claims between the same parties and on the same subject-matter in domestic law: the principles of lis alibi pendens (dispute pending elsewhere), res judicata and </a:t>
            </a:r>
            <a:r>
              <a:rPr lang="en-US" sz="3300" dirty="0" err="1" smtClean="0"/>
              <a:t>electa</a:t>
            </a:r>
            <a:r>
              <a:rPr lang="en-US" sz="3300" dirty="0" smtClean="0"/>
              <a:t> </a:t>
            </a:r>
            <a:r>
              <a:rPr lang="en-US" sz="3300" dirty="0" err="1" smtClean="0"/>
              <a:t>una</a:t>
            </a:r>
            <a:r>
              <a:rPr lang="en-US" sz="3300" dirty="0" smtClean="0"/>
              <a:t> via</a:t>
            </a:r>
          </a:p>
          <a:p>
            <a:r>
              <a:rPr lang="en-US" sz="3300" dirty="0" smtClean="0"/>
              <a:t>The peculiar characteristics of international investment arbitration fundamentally alter the way in which the issues arising from parallel litigation fall to be dealt with</a:t>
            </a:r>
          </a:p>
          <a:p>
            <a:r>
              <a:rPr lang="en-US" sz="3300" dirty="0" smtClean="0"/>
              <a:t>In one sense, the issues raised may be said to be procedural</a:t>
            </a:r>
            <a:endParaRPr lang="ru-RU" sz="33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8980487" cy="522288"/>
          </a:xfrm>
        </p:spPr>
        <p:txBody>
          <a:bodyPr/>
          <a:lstStyle/>
          <a:p>
            <a:r>
              <a:rPr lang="en-US" dirty="0" smtClean="0"/>
              <a:t>Jurisdictional Conflicts</a:t>
            </a:r>
            <a:endParaRPr lang="ru-RU" dirty="0"/>
          </a:p>
        </p:txBody>
      </p:sp>
      <p:sp>
        <p:nvSpPr>
          <p:cNvPr id="3" name="Содержимое 2"/>
          <p:cNvSpPr>
            <a:spLocks noGrp="1"/>
          </p:cNvSpPr>
          <p:nvPr>
            <p:ph sz="quarter" idx="11"/>
          </p:nvPr>
        </p:nvSpPr>
        <p:spPr/>
        <p:txBody>
          <a:bodyPr/>
          <a:lstStyle/>
          <a:p>
            <a:r>
              <a:rPr lang="en-US" sz="3200" dirty="0" smtClean="0"/>
              <a:t>They arise incidentally in the course of a treaty arbitration, which must be based upon the rights created or recognized as a basis for a substantive claim under the treaty</a:t>
            </a:r>
          </a:p>
          <a:p>
            <a:r>
              <a:rPr lang="en-US" sz="3200" dirty="0" smtClean="0"/>
              <a:t>They are often raised at the jurisdictional phase, as part of the submission that the tribunal either has no jurisdiction over the claim or should decline or stay the exercise of its jurisdiction</a:t>
            </a:r>
          </a:p>
          <a:p>
            <a:r>
              <a:rPr lang="en-US" sz="3200" dirty="0" smtClean="0"/>
              <a:t>Yet the issues raised by parallel proceedings do require treatment within a work on the substantive principles of investment arbitration law</a:t>
            </a:r>
            <a:endParaRPr lang="ru-RU" sz="32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8980487" cy="522288"/>
          </a:xfrm>
        </p:spPr>
        <p:txBody>
          <a:bodyPr/>
          <a:lstStyle/>
          <a:p>
            <a:r>
              <a:rPr lang="en-US" dirty="0" smtClean="0"/>
              <a:t>Jurisdictional Conflicts</a:t>
            </a:r>
            <a:endParaRPr lang="ru-RU" dirty="0"/>
          </a:p>
        </p:txBody>
      </p:sp>
      <p:sp>
        <p:nvSpPr>
          <p:cNvPr id="3" name="Содержимое 2"/>
          <p:cNvSpPr>
            <a:spLocks noGrp="1"/>
          </p:cNvSpPr>
          <p:nvPr>
            <p:ph sz="quarter" idx="11"/>
          </p:nvPr>
        </p:nvSpPr>
        <p:spPr>
          <a:xfrm>
            <a:off x="538163" y="947057"/>
            <a:ext cx="11193462" cy="5005388"/>
          </a:xfrm>
        </p:spPr>
        <p:txBody>
          <a:bodyPr/>
          <a:lstStyle/>
          <a:p>
            <a:r>
              <a:rPr lang="en-US" sz="3100" dirty="0" smtClean="0"/>
              <a:t>These problems are not concerned with the internal procedure of the arbitral tribunal, whether operating under ICSID or under some other arbitral institution or set of procedural rules</a:t>
            </a:r>
          </a:p>
          <a:p>
            <a:r>
              <a:rPr lang="en-US" sz="3100" dirty="0" smtClean="0"/>
              <a:t>Rather, they relate to the relationship between the rights created under investment treaties, which it is the responsibility of an investment tribunal to apply, and rights existing under other systems of law</a:t>
            </a:r>
          </a:p>
          <a:p>
            <a:r>
              <a:rPr lang="en-US" sz="3100" dirty="0" smtClean="0"/>
              <a:t>From the perspective of the tribunal, such issues have to be resolved by reference to the treaty rules, interpreted by reference to such other rules of private international law as may be applicable between the parties</a:t>
            </a:r>
            <a:endParaRPr lang="ru-RU" sz="31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8627790" cy="522288"/>
          </a:xfrm>
        </p:spPr>
        <p:txBody>
          <a:bodyPr/>
          <a:lstStyle/>
          <a:p>
            <a:r>
              <a:rPr lang="en-US" dirty="0" smtClean="0"/>
              <a:t>Comparison with Related Fields</a:t>
            </a:r>
            <a:endParaRPr lang="ru-RU" dirty="0"/>
          </a:p>
        </p:txBody>
      </p:sp>
      <p:sp>
        <p:nvSpPr>
          <p:cNvPr id="3" name="Содержимое 2"/>
          <p:cNvSpPr>
            <a:spLocks noGrp="1"/>
          </p:cNvSpPr>
          <p:nvPr>
            <p:ph sz="quarter" idx="11"/>
          </p:nvPr>
        </p:nvSpPr>
        <p:spPr/>
        <p:txBody>
          <a:bodyPr/>
          <a:lstStyle/>
          <a:p>
            <a:pPr>
              <a:buNone/>
            </a:pPr>
            <a:r>
              <a:rPr lang="en-US" sz="2800" i="1" dirty="0" smtClean="0"/>
              <a:t>Private international law</a:t>
            </a:r>
          </a:p>
          <a:p>
            <a:r>
              <a:rPr lang="en-US" sz="2800" dirty="0" smtClean="0"/>
              <a:t>Private international law is intimately familiar with the problems created by parallel proceedings</a:t>
            </a:r>
          </a:p>
          <a:p>
            <a:r>
              <a:rPr lang="en-US" sz="2800" dirty="0" smtClean="0"/>
              <a:t>When the two claims are being pursued at the same time, the issues is categorized as one of </a:t>
            </a:r>
            <a:r>
              <a:rPr lang="en-US" sz="2800" i="1" dirty="0" smtClean="0"/>
              <a:t>lis pendens</a:t>
            </a:r>
          </a:p>
          <a:p>
            <a:r>
              <a:rPr lang="en-US" sz="2800" dirty="0" smtClean="0"/>
              <a:t>When they are pursued sequentially, there already being a judgment from the first court, the matter is treated as a question of </a:t>
            </a:r>
            <a:r>
              <a:rPr lang="en-US" sz="2800" i="1" dirty="0" smtClean="0"/>
              <a:t>res judicata</a:t>
            </a:r>
          </a:p>
          <a:p>
            <a:r>
              <a:rPr lang="en-US" sz="2800" dirty="0" smtClean="0"/>
              <a:t>Both sets of rules are really concerned with answering the same set of questions as to whether there is sufficient identity of parties, subject-matter and cause of action to grant preclusive effect to another set of proceedings or judgment</a:t>
            </a:r>
            <a:endParaRPr lang="ru-RU" sz="28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8627790" cy="522288"/>
          </a:xfrm>
        </p:spPr>
        <p:txBody>
          <a:bodyPr/>
          <a:lstStyle/>
          <a:p>
            <a:r>
              <a:rPr lang="en-US" dirty="0" smtClean="0"/>
              <a:t>Comparison with Related Fields</a:t>
            </a:r>
            <a:endParaRPr lang="ru-RU" dirty="0"/>
          </a:p>
        </p:txBody>
      </p:sp>
      <p:sp>
        <p:nvSpPr>
          <p:cNvPr id="3" name="Содержимое 2"/>
          <p:cNvSpPr>
            <a:spLocks noGrp="1"/>
          </p:cNvSpPr>
          <p:nvPr>
            <p:ph sz="quarter" idx="11"/>
          </p:nvPr>
        </p:nvSpPr>
        <p:spPr/>
        <p:txBody>
          <a:bodyPr/>
          <a:lstStyle/>
          <a:p>
            <a:r>
              <a:rPr lang="en-US" sz="2800" dirty="0" smtClean="0"/>
              <a:t>However, the existence of a rule of res judicata applying to foreign judgments is more widely and firmly established than a lis pendens provision</a:t>
            </a:r>
          </a:p>
          <a:p>
            <a:r>
              <a:rPr lang="en-US" sz="2800" dirty="0" smtClean="0"/>
              <a:t>It is possible to operate an international litigation system on the basis that parallel litigation is tolerated, but inconsistent judgments are not</a:t>
            </a:r>
          </a:p>
          <a:p>
            <a:pPr>
              <a:buNone/>
            </a:pPr>
            <a:r>
              <a:rPr lang="en-US" sz="2800" dirty="0" smtClean="0"/>
              <a:t>Lis Pendens</a:t>
            </a:r>
          </a:p>
          <a:p>
            <a:r>
              <a:rPr lang="en-US" sz="2800" dirty="0" smtClean="0"/>
              <a:t>Many legal systems, but not all, have adopted rules to ensure that two national courts do not proceed to determine the same claim at the same time</a:t>
            </a:r>
          </a:p>
          <a:p>
            <a:r>
              <a:rPr lang="en-US" sz="2800" dirty="0" smtClean="0"/>
              <a:t>A common technique is for the court second seized to decline jurisdiction in </a:t>
            </a:r>
            <a:r>
              <a:rPr lang="en-US" sz="2800" dirty="0" err="1" smtClean="0"/>
              <a:t>favour</a:t>
            </a:r>
            <a:r>
              <a:rPr lang="en-US" sz="2800" dirty="0" smtClean="0"/>
              <a:t> of the court first </a:t>
            </a:r>
            <a:r>
              <a:rPr lang="en-US" sz="2800" dirty="0" err="1" smtClean="0"/>
              <a:t>seised</a:t>
            </a:r>
            <a:endParaRPr lang="ru-RU" sz="28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8627790" cy="522288"/>
          </a:xfrm>
        </p:spPr>
        <p:txBody>
          <a:bodyPr/>
          <a:lstStyle/>
          <a:p>
            <a:r>
              <a:rPr lang="en-US" dirty="0" smtClean="0"/>
              <a:t>Comparison with Related Fields</a:t>
            </a:r>
            <a:endParaRPr lang="ru-RU" dirty="0"/>
          </a:p>
        </p:txBody>
      </p:sp>
      <p:sp>
        <p:nvSpPr>
          <p:cNvPr id="3" name="Содержимое 2"/>
          <p:cNvSpPr>
            <a:spLocks noGrp="1"/>
          </p:cNvSpPr>
          <p:nvPr>
            <p:ph sz="quarter" idx="11"/>
          </p:nvPr>
        </p:nvSpPr>
        <p:spPr/>
        <p:txBody>
          <a:bodyPr/>
          <a:lstStyle/>
          <a:p>
            <a:pPr>
              <a:buNone/>
            </a:pPr>
            <a:r>
              <a:rPr lang="en-US" sz="3600" dirty="0" smtClean="0"/>
              <a:t>Lis Pendens</a:t>
            </a:r>
          </a:p>
          <a:p>
            <a:r>
              <a:rPr lang="en-US" sz="3600" dirty="0" smtClean="0"/>
              <a:t>Within Europe this rule is embodied in Article 27(1) of the Brussels Regulation</a:t>
            </a:r>
          </a:p>
          <a:p>
            <a:r>
              <a:rPr lang="en-US" sz="3600" dirty="0" smtClean="0"/>
              <a:t>Even in legal systems, which do not enforce a strict lis pendens rule of priority, the court may still retain a discretion to decline or stay the exercise of its jurisdiction or even to enjoin a party from pursuing his claim simultaneously in two fora, if he is doing so </a:t>
            </a:r>
            <a:r>
              <a:rPr lang="en-US" sz="3600" dirty="0" err="1" smtClean="0"/>
              <a:t>vexatiously</a:t>
            </a:r>
            <a:r>
              <a:rPr lang="en-US" sz="3600" dirty="0" smtClean="0"/>
              <a:t> or oppressively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8627790" cy="522288"/>
          </a:xfrm>
        </p:spPr>
        <p:txBody>
          <a:bodyPr/>
          <a:lstStyle/>
          <a:p>
            <a:r>
              <a:rPr lang="en-US" dirty="0" smtClean="0"/>
              <a:t>Comparison with Related Fields</a:t>
            </a:r>
            <a:endParaRPr lang="ru-RU" dirty="0"/>
          </a:p>
        </p:txBody>
      </p:sp>
      <p:sp>
        <p:nvSpPr>
          <p:cNvPr id="3" name="Содержимое 2"/>
          <p:cNvSpPr>
            <a:spLocks noGrp="1"/>
          </p:cNvSpPr>
          <p:nvPr>
            <p:ph sz="quarter" idx="11"/>
          </p:nvPr>
        </p:nvSpPr>
        <p:spPr/>
        <p:txBody>
          <a:bodyPr/>
          <a:lstStyle/>
          <a:p>
            <a:pPr>
              <a:buNone/>
            </a:pPr>
            <a:r>
              <a:rPr lang="en-US" sz="3600" dirty="0" smtClean="0"/>
              <a:t>Res judicata</a:t>
            </a:r>
          </a:p>
          <a:p>
            <a:r>
              <a:rPr lang="en-US" sz="3600" dirty="0" smtClean="0"/>
              <a:t>Irrespective of whether the court is empowered to cede jurisdiction to another court, it will generally be bound as a result of the application of the doctrine of res judicata to foreign judgments which determine the matter in issue before it</a:t>
            </a:r>
          </a:p>
          <a:p>
            <a:r>
              <a:rPr lang="en-US" sz="3600" dirty="0" smtClean="0"/>
              <a:t>In this situation, the legal nature arising in lis pendens, namely whether there is sufficient identity of parties and cause of action will also be likely to apply </a:t>
            </a:r>
            <a:endParaRPr lang="ru-RU" sz="36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8627790" cy="522288"/>
          </a:xfrm>
        </p:spPr>
        <p:txBody>
          <a:bodyPr/>
          <a:lstStyle/>
          <a:p>
            <a:r>
              <a:rPr lang="en-US" dirty="0" smtClean="0"/>
              <a:t>Comparison with Related Fields</a:t>
            </a:r>
            <a:endParaRPr lang="ru-RU" dirty="0"/>
          </a:p>
        </p:txBody>
      </p:sp>
      <p:sp>
        <p:nvSpPr>
          <p:cNvPr id="3" name="Содержимое 2"/>
          <p:cNvSpPr>
            <a:spLocks noGrp="1"/>
          </p:cNvSpPr>
          <p:nvPr>
            <p:ph sz="quarter" idx="11"/>
          </p:nvPr>
        </p:nvSpPr>
        <p:spPr/>
        <p:txBody>
          <a:bodyPr/>
          <a:lstStyle/>
          <a:p>
            <a:pPr>
              <a:buNone/>
            </a:pPr>
            <a:r>
              <a:rPr lang="en-US" sz="2800" dirty="0" smtClean="0"/>
              <a:t>International commercial arbitration</a:t>
            </a:r>
          </a:p>
          <a:p>
            <a:r>
              <a:rPr lang="en-US" sz="2800" dirty="0" smtClean="0"/>
              <a:t>As a result of Article II of the New York Convention on the Recognition and Enforcement of Foreign Arbitral Awards 1958, which is supported by other international instruments, a national court is bound to stay its proceedings in favor of arbitration in the face of a valid arbitration agreement</a:t>
            </a:r>
          </a:p>
          <a:p>
            <a:r>
              <a:rPr lang="en-US" sz="2800" dirty="0" smtClean="0"/>
              <a:t>This crates an automatic priority for arbitration over national court litigation, and ensures that the merits of the dispute are submitted to only one tribunal</a:t>
            </a:r>
          </a:p>
          <a:p>
            <a:r>
              <a:rPr lang="en-US" sz="2800" dirty="0" smtClean="0"/>
              <a:t>This fundamental rule has provided the essential starting point in the treatment of conflicting domestic court proceedings by arbitral tribunals</a:t>
            </a:r>
            <a:endParaRPr lang="ru-RU" sz="28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8627790" cy="522288"/>
          </a:xfrm>
        </p:spPr>
        <p:txBody>
          <a:bodyPr/>
          <a:lstStyle/>
          <a:p>
            <a:r>
              <a:rPr lang="en-US" dirty="0" smtClean="0"/>
              <a:t>Comparison with Related Fields</a:t>
            </a:r>
            <a:endParaRPr lang="ru-RU" dirty="0"/>
          </a:p>
        </p:txBody>
      </p:sp>
      <p:sp>
        <p:nvSpPr>
          <p:cNvPr id="3" name="Содержимое 2"/>
          <p:cNvSpPr>
            <a:spLocks noGrp="1"/>
          </p:cNvSpPr>
          <p:nvPr>
            <p:ph sz="quarter" idx="11"/>
          </p:nvPr>
        </p:nvSpPr>
        <p:spPr/>
        <p:txBody>
          <a:bodyPr/>
          <a:lstStyle/>
          <a:p>
            <a:pPr>
              <a:buNone/>
            </a:pPr>
            <a:r>
              <a:rPr lang="en-US" sz="3000" dirty="0" smtClean="0"/>
              <a:t>Public international law</a:t>
            </a:r>
          </a:p>
          <a:p>
            <a:r>
              <a:rPr lang="en-US" sz="3000" dirty="0" smtClean="0"/>
              <a:t>In public international law, outside the sphere of investment arbitration, the principle of res judicata has long been accepted as a general principle of law common to civilized nations applicable to international courts and tribunals in accordance with Article 38(1)(c) of the Statute of the International Court of Justice</a:t>
            </a:r>
          </a:p>
          <a:p>
            <a:r>
              <a:rPr lang="en-US" sz="3000" dirty="0" smtClean="0"/>
              <a:t>However, the doctrine only applies to decisions within the same legal order, namely those of other international tribunals applying public international law</a:t>
            </a:r>
          </a:p>
          <a:p>
            <a:r>
              <a:rPr lang="en-US" sz="3000" dirty="0" smtClean="0"/>
              <a:t>It has no application to the decisions of national courts</a:t>
            </a:r>
            <a:endParaRPr lang="ru-RU" sz="30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8627790" cy="522288"/>
          </a:xfrm>
        </p:spPr>
        <p:txBody>
          <a:bodyPr/>
          <a:lstStyle/>
          <a:p>
            <a:r>
              <a:rPr lang="en-US" dirty="0" smtClean="0"/>
              <a:t>Comparison with Related Fields</a:t>
            </a:r>
            <a:endParaRPr lang="ru-RU" dirty="0"/>
          </a:p>
        </p:txBody>
      </p:sp>
      <p:sp>
        <p:nvSpPr>
          <p:cNvPr id="3" name="Содержимое 2"/>
          <p:cNvSpPr>
            <a:spLocks noGrp="1"/>
          </p:cNvSpPr>
          <p:nvPr>
            <p:ph sz="quarter" idx="11"/>
          </p:nvPr>
        </p:nvSpPr>
        <p:spPr/>
        <p:txBody>
          <a:bodyPr/>
          <a:lstStyle/>
          <a:p>
            <a:pPr>
              <a:buNone/>
            </a:pPr>
            <a:r>
              <a:rPr lang="en-US" sz="3200" dirty="0" smtClean="0"/>
              <a:t>Public international law</a:t>
            </a:r>
          </a:p>
          <a:p>
            <a:r>
              <a:rPr lang="en-US" sz="3200" dirty="0" smtClean="0"/>
              <a:t>From the perspective of public international law, however, eminent the national tribunal, its decision is still simply the practice of an organ of the State. As such, it is open to evaluation on the international plane</a:t>
            </a:r>
          </a:p>
          <a:p>
            <a:r>
              <a:rPr lang="en-US" sz="3200" dirty="0" smtClean="0"/>
              <a:t>The importance of this distinction between the national and international planes is underlined by the fundamental rule enshrined in both the law of treaties and the law of State responsibility that lawfulness under national law is no </a:t>
            </a:r>
            <a:r>
              <a:rPr lang="en-US" sz="3200" dirty="0" err="1" smtClean="0"/>
              <a:t>defence</a:t>
            </a:r>
            <a:r>
              <a:rPr lang="en-US" sz="3200" dirty="0" smtClean="0"/>
              <a:t> to a claim of breach of international law</a:t>
            </a:r>
            <a:endParaRPr lang="ru-RU" sz="32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8627790" cy="522288"/>
          </a:xfrm>
        </p:spPr>
        <p:txBody>
          <a:bodyPr/>
          <a:lstStyle/>
          <a:p>
            <a:r>
              <a:rPr lang="en-US" dirty="0" smtClean="0"/>
              <a:t>Comparison with Related Fields</a:t>
            </a:r>
            <a:endParaRPr lang="ru-RU" dirty="0"/>
          </a:p>
        </p:txBody>
      </p:sp>
      <p:sp>
        <p:nvSpPr>
          <p:cNvPr id="3" name="Содержимое 2"/>
          <p:cNvSpPr>
            <a:spLocks noGrp="1"/>
          </p:cNvSpPr>
          <p:nvPr>
            <p:ph sz="quarter" idx="11"/>
          </p:nvPr>
        </p:nvSpPr>
        <p:spPr/>
        <p:txBody>
          <a:bodyPr/>
          <a:lstStyle/>
          <a:p>
            <a:pPr>
              <a:buNone/>
            </a:pPr>
            <a:r>
              <a:rPr lang="en-US" sz="3200" dirty="0" smtClean="0"/>
              <a:t>Public international law</a:t>
            </a:r>
          </a:p>
          <a:p>
            <a:r>
              <a:rPr lang="en-US" sz="3200" dirty="0" smtClean="0"/>
              <a:t>Thus, Article 27 of VCLT provides: ‘A party may not invoke the provisions of its internal law as justification for its failure to perform a treaty’</a:t>
            </a:r>
          </a:p>
          <a:p>
            <a:r>
              <a:rPr lang="en-US" sz="3200" dirty="0" smtClean="0"/>
              <a:t>Similarly, Article 3 of the International Law Commission’s Draft Articles on the Responsibility of States for Internationally Wrongful Acts (2001) provides: ’The characterization of an act of a State as internationally wrongful is governed by international law. Such characterization is not affected by the characterization of the same act as lawful by internal law’</a:t>
            </a:r>
          </a:p>
          <a:p>
            <a:endParaRPr lang="en-US" sz="3200" dirty="0" smtClean="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8627790" cy="522288"/>
          </a:xfrm>
        </p:spPr>
        <p:txBody>
          <a:bodyPr/>
          <a:lstStyle/>
          <a:p>
            <a:r>
              <a:rPr lang="en-US" dirty="0" smtClean="0"/>
              <a:t>Comparison with Related Fields</a:t>
            </a:r>
            <a:endParaRPr lang="ru-RU" dirty="0"/>
          </a:p>
        </p:txBody>
      </p:sp>
      <p:sp>
        <p:nvSpPr>
          <p:cNvPr id="3" name="Содержимое 2"/>
          <p:cNvSpPr>
            <a:spLocks noGrp="1"/>
          </p:cNvSpPr>
          <p:nvPr>
            <p:ph sz="quarter" idx="11"/>
          </p:nvPr>
        </p:nvSpPr>
        <p:spPr/>
        <p:txBody>
          <a:bodyPr/>
          <a:lstStyle/>
          <a:p>
            <a:pPr>
              <a:buNone/>
            </a:pPr>
            <a:r>
              <a:rPr lang="en-US" sz="3000" dirty="0" smtClean="0"/>
              <a:t>Public international law</a:t>
            </a:r>
          </a:p>
          <a:p>
            <a:r>
              <a:rPr lang="en-US" sz="3000" dirty="0" smtClean="0"/>
              <a:t>In the </a:t>
            </a:r>
            <a:r>
              <a:rPr lang="en-US" sz="3000" i="1" dirty="0" smtClean="0"/>
              <a:t>ELSI</a:t>
            </a:r>
            <a:r>
              <a:rPr lang="en-US" sz="3000" dirty="0" smtClean="0"/>
              <a:t> case, a Chamber of the International Court – ‘Compliance with municipal law and compliance with the provisions of a treaty are different questions. What is a breach of treaty may be lawful in the municipal law and what is unlawful in the municipal law may be wholly innocent of violation of a treaty provision’</a:t>
            </a:r>
          </a:p>
          <a:p>
            <a:r>
              <a:rPr lang="en-US" sz="3000" dirty="0" smtClean="0"/>
              <a:t>The separation between the spheres of national and international law is reinforced by an equally important rule of customary international law, namely the exhaustion of local remedies rule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8627790" cy="522288"/>
          </a:xfrm>
        </p:spPr>
        <p:txBody>
          <a:bodyPr/>
          <a:lstStyle/>
          <a:p>
            <a:r>
              <a:rPr lang="en-US" dirty="0" smtClean="0"/>
              <a:t>Comparison with Related Fields</a:t>
            </a:r>
            <a:endParaRPr lang="ru-RU" dirty="0"/>
          </a:p>
        </p:txBody>
      </p:sp>
      <p:sp>
        <p:nvSpPr>
          <p:cNvPr id="3" name="Содержимое 2"/>
          <p:cNvSpPr>
            <a:spLocks noGrp="1"/>
          </p:cNvSpPr>
          <p:nvPr>
            <p:ph sz="quarter" idx="11"/>
          </p:nvPr>
        </p:nvSpPr>
        <p:spPr/>
        <p:txBody>
          <a:bodyPr/>
          <a:lstStyle/>
          <a:p>
            <a:pPr>
              <a:buNone/>
            </a:pPr>
            <a:r>
              <a:rPr lang="en-US" sz="3600" dirty="0" smtClean="0"/>
              <a:t>Public international law</a:t>
            </a:r>
          </a:p>
          <a:p>
            <a:r>
              <a:rPr lang="en-US" sz="3600" dirty="0" smtClean="0"/>
              <a:t>This rule precludes a State from bringing an international claim in respect of an injury to one of its nationals before the injured person has exhausted all legal remedies open to him before the judicial or administrative bodies of the State alleged to be responsible for the injury</a:t>
            </a:r>
          </a:p>
          <a:p>
            <a:r>
              <a:rPr lang="en-US" sz="3600" dirty="0" smtClean="0"/>
              <a:t>The effect of this rule is to preclude the possibility of parallel proceedings between national and international courts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8627790" cy="522288"/>
          </a:xfrm>
        </p:spPr>
        <p:txBody>
          <a:bodyPr/>
          <a:lstStyle/>
          <a:p>
            <a:r>
              <a:rPr lang="en-US" dirty="0" smtClean="0"/>
              <a:t>Comparison with Related Fields</a:t>
            </a:r>
            <a:endParaRPr lang="ru-RU" dirty="0"/>
          </a:p>
        </p:txBody>
      </p:sp>
      <p:sp>
        <p:nvSpPr>
          <p:cNvPr id="3" name="Содержимое 2"/>
          <p:cNvSpPr>
            <a:spLocks noGrp="1"/>
          </p:cNvSpPr>
          <p:nvPr>
            <p:ph sz="quarter" idx="11"/>
          </p:nvPr>
        </p:nvSpPr>
        <p:spPr/>
        <p:txBody>
          <a:bodyPr/>
          <a:lstStyle/>
          <a:p>
            <a:pPr>
              <a:buNone/>
            </a:pPr>
            <a:r>
              <a:rPr lang="en-US" sz="3600" dirty="0" smtClean="0"/>
              <a:t>Public international law</a:t>
            </a:r>
          </a:p>
          <a:p>
            <a:r>
              <a:rPr lang="en-US" sz="3600" dirty="0" smtClean="0"/>
              <a:t>The national court proceedings must be exhausted before claim can be espoused by the injured person’s home State on the international plane</a:t>
            </a:r>
            <a:endParaRPr lang="ru-RU" sz="3600" dirty="0" smtClean="0"/>
          </a:p>
          <a:p>
            <a:r>
              <a:rPr lang="en-US" sz="3600" dirty="0" smtClean="0"/>
              <a:t>In the few cases where the principle has been mentioned, the tribunal has generally been able to exclude its operation in view of the fact that the other proceedings were taking place in a different legal order</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9202556" cy="522288"/>
          </a:xfrm>
        </p:spPr>
        <p:txBody>
          <a:bodyPr/>
          <a:lstStyle/>
          <a:p>
            <a:r>
              <a:rPr lang="en-US" dirty="0" smtClean="0"/>
              <a:t>Potential for Jurisdictional Conflicts</a:t>
            </a:r>
            <a:endParaRPr lang="ru-RU" dirty="0"/>
          </a:p>
        </p:txBody>
      </p:sp>
      <p:sp>
        <p:nvSpPr>
          <p:cNvPr id="3" name="Содержимое 2"/>
          <p:cNvSpPr>
            <a:spLocks noGrp="1"/>
          </p:cNvSpPr>
          <p:nvPr>
            <p:ph sz="quarter" idx="11"/>
          </p:nvPr>
        </p:nvSpPr>
        <p:spPr/>
        <p:txBody>
          <a:bodyPr/>
          <a:lstStyle/>
          <a:p>
            <a:r>
              <a:rPr lang="en-US" sz="3100" dirty="0" smtClean="0"/>
              <a:t>Four features of the mixed character of investment arbitration may be singled out as provoking both more </a:t>
            </a:r>
            <a:r>
              <a:rPr lang="en-US" sz="3100" dirty="0" err="1" smtClean="0"/>
              <a:t>nad</a:t>
            </a:r>
            <a:r>
              <a:rPr lang="en-US" sz="3100" dirty="0" smtClean="0"/>
              <a:t> more complex, possibilities of parallel litigation</a:t>
            </a:r>
          </a:p>
          <a:p>
            <a:r>
              <a:rPr lang="en-US" sz="3100" i="1" dirty="0" smtClean="0"/>
              <a:t>Bilateralism.</a:t>
            </a:r>
            <a:r>
              <a:rPr lang="en-US" sz="3100" dirty="0" smtClean="0"/>
              <a:t> The first feature is the very nature of the basis for such arbitration, in bilateral treaties</a:t>
            </a:r>
          </a:p>
          <a:p>
            <a:r>
              <a:rPr lang="en-US" sz="3100" dirty="0" smtClean="0"/>
              <a:t>The consequence of this is that every dispute comes before tribunal which has been separately </a:t>
            </a:r>
            <a:r>
              <a:rPr lang="en-US" sz="3100" dirty="0" err="1" smtClean="0"/>
              <a:t>consituted</a:t>
            </a:r>
            <a:r>
              <a:rPr lang="en-US" sz="3100" dirty="0" smtClean="0"/>
              <a:t> to determine a dispute based upon the adjudication of rights arising from that theory</a:t>
            </a:r>
          </a:p>
          <a:p>
            <a:r>
              <a:rPr lang="en-US" sz="3100" dirty="0" smtClean="0"/>
              <a:t>Even where the tribunal is constituted under ICSID rules, it enjoys a wholly separate identity</a:t>
            </a:r>
            <a:endParaRPr lang="ru-RU" sz="31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9202556" cy="522288"/>
          </a:xfrm>
        </p:spPr>
        <p:txBody>
          <a:bodyPr/>
          <a:lstStyle/>
          <a:p>
            <a:r>
              <a:rPr lang="en-US" dirty="0" smtClean="0"/>
              <a:t>Potential for Jurisdictional Conflicts</a:t>
            </a:r>
            <a:endParaRPr lang="ru-RU" dirty="0"/>
          </a:p>
        </p:txBody>
      </p:sp>
      <p:sp>
        <p:nvSpPr>
          <p:cNvPr id="3" name="Содержимое 2"/>
          <p:cNvSpPr>
            <a:spLocks noGrp="1"/>
          </p:cNvSpPr>
          <p:nvPr>
            <p:ph sz="quarter" idx="11"/>
          </p:nvPr>
        </p:nvSpPr>
        <p:spPr/>
        <p:txBody>
          <a:bodyPr/>
          <a:lstStyle/>
          <a:p>
            <a:r>
              <a:rPr lang="en-US" sz="3200" i="1" dirty="0" smtClean="0"/>
              <a:t>Non-exclusivity. </a:t>
            </a:r>
            <a:r>
              <a:rPr lang="en-US" sz="3200" dirty="0" smtClean="0"/>
              <a:t>Investment arbitration was created in order to provide an alternative for redress to the courts of the host State</a:t>
            </a:r>
          </a:p>
          <a:p>
            <a:r>
              <a:rPr lang="en-US" sz="3200" dirty="0" smtClean="0"/>
              <a:t>But investment treaties rarely exclude all recourse to state courts</a:t>
            </a:r>
          </a:p>
          <a:p>
            <a:r>
              <a:rPr lang="en-US" sz="3200" dirty="0" smtClean="0"/>
              <a:t>Much more commonly, the treaty leaves it equally open to the claimant to seek its remedy in those courts</a:t>
            </a:r>
          </a:p>
          <a:p>
            <a:r>
              <a:rPr lang="en-US" sz="3200" dirty="0" smtClean="0"/>
              <a:t>The dividing line is especially difficult to draw in those cases, where the investor has a concession contract with the State</a:t>
            </a:r>
            <a:endParaRPr lang="ru-RU" sz="32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9202556" cy="522288"/>
          </a:xfrm>
        </p:spPr>
        <p:txBody>
          <a:bodyPr/>
          <a:lstStyle/>
          <a:p>
            <a:r>
              <a:rPr lang="en-US" dirty="0" smtClean="0"/>
              <a:t>Potential for Jurisdictional Conflicts</a:t>
            </a:r>
            <a:endParaRPr lang="ru-RU" dirty="0"/>
          </a:p>
        </p:txBody>
      </p:sp>
      <p:sp>
        <p:nvSpPr>
          <p:cNvPr id="3" name="Содержимое 2"/>
          <p:cNvSpPr>
            <a:spLocks noGrp="1"/>
          </p:cNvSpPr>
          <p:nvPr>
            <p:ph sz="quarter" idx="11"/>
          </p:nvPr>
        </p:nvSpPr>
        <p:spPr/>
        <p:txBody>
          <a:bodyPr/>
          <a:lstStyle/>
          <a:p>
            <a:r>
              <a:rPr lang="en-US" sz="2900" dirty="0" smtClean="0"/>
              <a:t>In such cases, it may be necessary to distinguish between contract claims and treaty claims arising out of the same factual matrix</a:t>
            </a:r>
          </a:p>
          <a:p>
            <a:r>
              <a:rPr lang="en-US" sz="2900" dirty="0" smtClean="0"/>
              <a:t>But even then, the treaty may treat breaches of contract as breaches of treaty</a:t>
            </a:r>
          </a:p>
          <a:p>
            <a:r>
              <a:rPr lang="en-US" sz="2900" dirty="0" smtClean="0"/>
              <a:t>Alternatively, the contract itself may contain a clause submitting contractual disputes to investor-State arbitration</a:t>
            </a:r>
          </a:p>
          <a:p>
            <a:r>
              <a:rPr lang="en-US" sz="2900" i="1" dirty="0" smtClean="0"/>
              <a:t>Exclusion of local remedies rule.</a:t>
            </a:r>
            <a:r>
              <a:rPr lang="en-US" sz="2900" dirty="0" smtClean="0"/>
              <a:t> Investment treaties typically exclude the operation of the exhaustion of local remedies rule, so that the investor is not required to complete all recourse to host State courts before instituting a claim before an international arbitral tribunal </a:t>
            </a:r>
            <a:endParaRPr lang="ru-RU" sz="2900" i="1"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9202556" cy="522288"/>
          </a:xfrm>
        </p:spPr>
        <p:txBody>
          <a:bodyPr/>
          <a:lstStyle/>
          <a:p>
            <a:r>
              <a:rPr lang="en-US" dirty="0" smtClean="0"/>
              <a:t>Potential for Jurisdictional Conflicts</a:t>
            </a:r>
            <a:endParaRPr lang="ru-RU" dirty="0"/>
          </a:p>
        </p:txBody>
      </p:sp>
      <p:sp>
        <p:nvSpPr>
          <p:cNvPr id="3" name="Содержимое 2"/>
          <p:cNvSpPr>
            <a:spLocks noGrp="1"/>
          </p:cNvSpPr>
          <p:nvPr>
            <p:ph sz="quarter" idx="11"/>
          </p:nvPr>
        </p:nvSpPr>
        <p:spPr/>
        <p:txBody>
          <a:bodyPr/>
          <a:lstStyle/>
          <a:p>
            <a:r>
              <a:rPr lang="en-US" sz="3100" dirty="0" smtClean="0"/>
              <a:t>On the contrary, it may elect to proceed directly to the international forum</a:t>
            </a:r>
          </a:p>
          <a:p>
            <a:r>
              <a:rPr lang="en-US" sz="3100" dirty="0" smtClean="0"/>
              <a:t>Whatever may be its impact on the substantive rights of the parties, the local remedies rule has no application as procedural bar to recourse to investment arbitration, unless the host State has expressly imposed such a condition by treaty </a:t>
            </a:r>
          </a:p>
          <a:p>
            <a:r>
              <a:rPr lang="en-US" sz="3100" i="1" dirty="0" smtClean="0"/>
              <a:t>Multiple investor claims.</a:t>
            </a:r>
            <a:r>
              <a:rPr lang="en-US" sz="3100" dirty="0" smtClean="0"/>
              <a:t> The extended definition of what constitutes an investment for the purpose of many BITs has opened up the possibility for different companies in a chain of investment each to pursue their own treaty claims</a:t>
            </a:r>
            <a:endParaRPr lang="ru-RU" sz="3100" i="1"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9202556" cy="522288"/>
          </a:xfrm>
        </p:spPr>
        <p:txBody>
          <a:bodyPr/>
          <a:lstStyle/>
          <a:p>
            <a:r>
              <a:rPr lang="en-US" dirty="0" smtClean="0"/>
              <a:t>Potential for Jurisdictional Conflicts</a:t>
            </a:r>
            <a:endParaRPr lang="ru-RU" dirty="0"/>
          </a:p>
        </p:txBody>
      </p:sp>
      <p:sp>
        <p:nvSpPr>
          <p:cNvPr id="3" name="Содержимое 2"/>
          <p:cNvSpPr>
            <a:spLocks noGrp="1"/>
          </p:cNvSpPr>
          <p:nvPr>
            <p:ph sz="quarter" idx="11"/>
          </p:nvPr>
        </p:nvSpPr>
        <p:spPr/>
        <p:txBody>
          <a:bodyPr/>
          <a:lstStyle/>
          <a:p>
            <a:r>
              <a:rPr lang="en-US" sz="3100" dirty="0" smtClean="0"/>
              <a:t>Thus, in the dispute arising out of the operation of the TV Nova television channel in the Czech Republic, the ultimate American investor, Ron Lauder, brought arbitration proceedings against the Czech Republic under the US-Czech BIT of 1991</a:t>
            </a:r>
          </a:p>
          <a:p>
            <a:r>
              <a:rPr lang="en-US" sz="3100" dirty="0" smtClean="0"/>
              <a:t>At the same time, the Dutch investment vehicle, through which Mr. Lauder’s investment was held, brought its own arbitration claim under the Dutch-Czech investment treaty</a:t>
            </a:r>
          </a:p>
          <a:p>
            <a:r>
              <a:rPr lang="en-US" sz="3100" dirty="0" smtClean="0"/>
              <a:t>Both claims were held admissible under the respective treaties </a:t>
            </a:r>
            <a:endParaRPr lang="ru-RU" sz="31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1"/>
          </p:nvPr>
        </p:nvSpPr>
        <p:spPr/>
        <p:txBody>
          <a:bodyPr/>
          <a:lstStyle/>
          <a:p>
            <a:pPr algn="ctr">
              <a:buNone/>
            </a:pPr>
            <a:endParaRPr lang="en-US" sz="9600" smtClean="0">
              <a:latin typeface="Monotype Corsiva" pitchFamily="66" charset="0"/>
              <a:ea typeface="Gulim" pitchFamily="34" charset="-127"/>
            </a:endParaRPr>
          </a:p>
          <a:p>
            <a:pPr algn="ctr">
              <a:buNone/>
            </a:pPr>
            <a:r>
              <a:rPr lang="en-US" sz="9600" smtClean="0">
                <a:latin typeface="Monotype Corsiva" pitchFamily="66" charset="0"/>
                <a:ea typeface="Gulim" pitchFamily="34" charset="-127"/>
              </a:rPr>
              <a:t>Thank </a:t>
            </a:r>
            <a:r>
              <a:rPr lang="en-US" sz="9600" dirty="0" smtClean="0">
                <a:latin typeface="Monotype Corsiva" pitchFamily="66" charset="0"/>
                <a:ea typeface="Gulim" pitchFamily="34" charset="-127"/>
              </a:rPr>
              <a:t>You for your Attention!</a:t>
            </a:r>
            <a:endParaRPr lang="ru-RU" sz="9600" dirty="0" smtClean="0">
              <a:latin typeface="Monotype Corsiva" pitchFamily="66" charset="0"/>
              <a:ea typeface="Gulim" pitchFamily="34" charset="-127"/>
            </a:endParaRPr>
          </a:p>
          <a:p>
            <a:pPr algn="ctr"/>
            <a:endParaRPr lang="ru-RU" sz="9600" dirty="0"/>
          </a:p>
        </p:txBody>
      </p:sp>
    </p:spTree>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083FA4"/>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820</TotalTime>
  <Words>2035</Words>
  <Application>Microsoft Office PowerPoint</Application>
  <PresentationFormat>Произвольный</PresentationFormat>
  <Paragraphs>108</Paragraphs>
  <Slides>25</Slides>
  <Notes>2</Notes>
  <HiddenSlides>0</HiddenSlides>
  <MMClips>0</MMClips>
  <ScaleCrop>false</ScaleCrop>
  <HeadingPairs>
    <vt:vector size="4" baseType="variant">
      <vt:variant>
        <vt:lpstr>Тема</vt:lpstr>
      </vt:variant>
      <vt:variant>
        <vt:i4>1</vt:i4>
      </vt:variant>
      <vt:variant>
        <vt:lpstr>Заголовки слайдов</vt:lpstr>
      </vt:variant>
      <vt:variant>
        <vt:i4>25</vt:i4>
      </vt:variant>
    </vt:vector>
  </HeadingPairs>
  <TitlesOfParts>
    <vt:vector size="26" baseType="lpstr">
      <vt:lpstr>Office Theme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dc:creator>
  <cp:lastModifiedBy>User</cp:lastModifiedBy>
  <cp:revision>173</cp:revision>
  <dcterms:created xsi:type="dcterms:W3CDTF">2015-06-15T09:27:21Z</dcterms:created>
  <dcterms:modified xsi:type="dcterms:W3CDTF">2017-06-11T14:28:14Z</dcterms:modified>
</cp:coreProperties>
</file>