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0"/>
  </p:handoutMasterIdLst>
  <p:sldIdLst>
    <p:sldId id="258" r:id="rId2"/>
    <p:sldId id="256" r:id="rId3"/>
    <p:sldId id="292" r:id="rId4"/>
    <p:sldId id="295" r:id="rId5"/>
    <p:sldId id="294" r:id="rId6"/>
    <p:sldId id="312" r:id="rId7"/>
    <p:sldId id="293" r:id="rId8"/>
    <p:sldId id="313" r:id="rId9"/>
    <p:sldId id="291" r:id="rId10"/>
    <p:sldId id="290" r:id="rId11"/>
    <p:sldId id="289" r:id="rId12"/>
    <p:sldId id="301" r:id="rId13"/>
    <p:sldId id="314" r:id="rId14"/>
    <p:sldId id="300" r:id="rId15"/>
    <p:sldId id="299" r:id="rId16"/>
    <p:sldId id="311" r:id="rId17"/>
    <p:sldId id="298" r:id="rId18"/>
    <p:sldId id="310" r:id="rId19"/>
    <p:sldId id="297" r:id="rId20"/>
    <p:sldId id="296" r:id="rId21"/>
    <p:sldId id="309" r:id="rId22"/>
    <p:sldId id="302" r:id="rId23"/>
    <p:sldId id="304" r:id="rId24"/>
    <p:sldId id="303" r:id="rId25"/>
    <p:sldId id="306" r:id="rId26"/>
    <p:sldId id="308" r:id="rId27"/>
    <p:sldId id="307" r:id="rId28"/>
    <p:sldId id="288"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83FA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p14="http://schemas.microsoft.com/office/powerpoint/2010/main" xmlns=""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xmlns=""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p14="http://schemas.microsoft.com/office/powerpoint/2010/main" xmlns=""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xmlns=""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 International Investment Arbitration</a:t>
            </a:r>
          </a:p>
          <a:p>
            <a:pPr algn="ctr"/>
            <a:endParaRPr lang="en-US" sz="3600" b="1" dirty="0" smtClean="0"/>
          </a:p>
          <a:p>
            <a:pPr algn="ctr"/>
            <a:r>
              <a:rPr lang="en-US" sz="2800" b="1" dirty="0" smtClean="0"/>
              <a:t>Lecture </a:t>
            </a:r>
            <a:r>
              <a:rPr lang="en-US" sz="2800" b="1" dirty="0" smtClean="0"/>
              <a:t>5: </a:t>
            </a:r>
            <a:r>
              <a:rPr lang="en-US" sz="2800" b="1" dirty="0" smtClean="0"/>
              <a:t>Parallel Proceedings. Part 2</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p14="http://schemas.microsoft.com/office/powerpoint/2010/main" xmlns=""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err="1" smtClean="0"/>
              <a:t>Electa</a:t>
            </a:r>
            <a:r>
              <a:rPr lang="en-US" dirty="0" smtClean="0"/>
              <a:t> </a:t>
            </a:r>
            <a:r>
              <a:rPr lang="en-US" dirty="0" err="1" smtClean="0"/>
              <a:t>una</a:t>
            </a:r>
            <a:r>
              <a:rPr lang="en-US" dirty="0" smtClean="0"/>
              <a:t> Via</a:t>
            </a:r>
            <a:endParaRPr lang="en-GB" dirty="0"/>
          </a:p>
        </p:txBody>
      </p:sp>
      <p:sp>
        <p:nvSpPr>
          <p:cNvPr id="3" name="Content Placeholder 2"/>
          <p:cNvSpPr>
            <a:spLocks noGrp="1"/>
          </p:cNvSpPr>
          <p:nvPr>
            <p:ph sz="quarter" idx="11"/>
          </p:nvPr>
        </p:nvSpPr>
        <p:spPr/>
        <p:txBody>
          <a:bodyPr/>
          <a:lstStyle/>
          <a:p>
            <a:r>
              <a:rPr lang="en-US" sz="4000" dirty="0" smtClean="0"/>
              <a:t>The first technique requires the investor to choose a method of dispute resolution </a:t>
            </a:r>
            <a:r>
              <a:rPr lang="en-US" sz="4000" i="1" dirty="0" err="1" smtClean="0"/>
              <a:t>ab</a:t>
            </a:r>
            <a:r>
              <a:rPr lang="en-US" sz="4000" i="1" dirty="0" smtClean="0"/>
              <a:t> initio</a:t>
            </a:r>
            <a:r>
              <a:rPr lang="en-US" sz="4000" dirty="0" smtClean="0"/>
              <a:t>, and estops him from subsequently re-litigating the dispute in other </a:t>
            </a:r>
            <a:r>
              <a:rPr lang="en-US" sz="4000" dirty="0" smtClean="0"/>
              <a:t>fora</a:t>
            </a:r>
            <a:endParaRPr lang="en-US" sz="4000" dirty="0" smtClean="0"/>
          </a:p>
          <a:p>
            <a:r>
              <a:rPr lang="en-US" sz="4000" dirty="0" smtClean="0"/>
              <a:t>However, once the investor has elected to pursue investment arbitration, he must waive his rights to pursue any other form of dispute </a:t>
            </a:r>
            <a:r>
              <a:rPr lang="en-US" sz="4000" dirty="0" smtClean="0"/>
              <a:t>resolution</a:t>
            </a:r>
            <a:endParaRPr lang="en-GB" sz="4000" dirty="0"/>
          </a:p>
        </p:txBody>
      </p:sp>
    </p:spTree>
    <p:extLst>
      <p:ext uri="{BB962C8B-B14F-4D97-AF65-F5344CB8AC3E}">
        <p14:creationId xmlns:p14="http://schemas.microsoft.com/office/powerpoint/2010/main" xmlns="" val="131302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45801" cy="522288"/>
          </a:xfrm>
        </p:spPr>
        <p:txBody>
          <a:bodyPr/>
          <a:lstStyle/>
          <a:p>
            <a:r>
              <a:rPr lang="en-US" dirty="0" smtClean="0"/>
              <a:t>‘Fork in the </a:t>
            </a:r>
            <a:r>
              <a:rPr lang="en-US" dirty="0" smtClean="0"/>
              <a:t>Road’ Provisions</a:t>
            </a:r>
            <a:endParaRPr lang="en-GB" dirty="0"/>
          </a:p>
        </p:txBody>
      </p:sp>
      <p:sp>
        <p:nvSpPr>
          <p:cNvPr id="3" name="Content Placeholder 2"/>
          <p:cNvSpPr>
            <a:spLocks noGrp="1"/>
          </p:cNvSpPr>
          <p:nvPr>
            <p:ph sz="quarter" idx="11"/>
          </p:nvPr>
        </p:nvSpPr>
        <p:spPr/>
        <p:txBody>
          <a:bodyPr/>
          <a:lstStyle/>
          <a:p>
            <a:r>
              <a:rPr lang="en-US" sz="3600" dirty="0" smtClean="0"/>
              <a:t>The typical form which an election of the first type takes is that found in the Chile model </a:t>
            </a:r>
            <a:r>
              <a:rPr lang="en-US" sz="3600" dirty="0" smtClean="0"/>
              <a:t>BIT</a:t>
            </a:r>
          </a:p>
          <a:p>
            <a:r>
              <a:rPr lang="en-US" sz="3600" dirty="0" smtClean="0"/>
              <a:t>Article </a:t>
            </a:r>
            <a:r>
              <a:rPr lang="en-US" sz="3600" dirty="0" smtClean="0"/>
              <a:t>8 provides two alternative forms of dispute resolution open to an investor under the Treaty; either international arbitration under ICSID or litigation before the host State </a:t>
            </a:r>
            <a:r>
              <a:rPr lang="en-US" sz="3600" dirty="0" smtClean="0"/>
              <a:t>courts</a:t>
            </a:r>
            <a:endParaRPr lang="en-US" sz="3600" dirty="0" smtClean="0"/>
          </a:p>
          <a:p>
            <a:r>
              <a:rPr lang="en-US" sz="3600" dirty="0" smtClean="0"/>
              <a:t>The Energy Charter Treaty (ECT) permits member States to choose to make an investor’s prior election of a domestic remedy preclusive of the submission to international </a:t>
            </a:r>
            <a:r>
              <a:rPr lang="en-US" sz="3600" dirty="0" smtClean="0"/>
              <a:t>arbitration</a:t>
            </a:r>
            <a:endParaRPr lang="en-GB" sz="3600" dirty="0"/>
          </a:p>
        </p:txBody>
      </p:sp>
    </p:spTree>
    <p:extLst>
      <p:ext uri="{BB962C8B-B14F-4D97-AF65-F5344CB8AC3E}">
        <p14:creationId xmlns:p14="http://schemas.microsoft.com/office/powerpoint/2010/main" xmlns="" val="3410860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372373" cy="522288"/>
          </a:xfrm>
        </p:spPr>
        <p:txBody>
          <a:bodyPr/>
          <a:lstStyle/>
          <a:p>
            <a:r>
              <a:rPr lang="en-US" dirty="0" smtClean="0"/>
              <a:t>Waiver of </a:t>
            </a:r>
            <a:r>
              <a:rPr lang="en-US" dirty="0" smtClean="0"/>
              <a:t>Alternative Options</a:t>
            </a:r>
            <a:endParaRPr lang="en-GB" dirty="0"/>
          </a:p>
        </p:txBody>
      </p:sp>
      <p:sp>
        <p:nvSpPr>
          <p:cNvPr id="3" name="Content Placeholder 2"/>
          <p:cNvSpPr>
            <a:spLocks noGrp="1"/>
          </p:cNvSpPr>
          <p:nvPr>
            <p:ph sz="quarter" idx="11"/>
          </p:nvPr>
        </p:nvSpPr>
        <p:spPr>
          <a:xfrm>
            <a:off x="369575" y="991673"/>
            <a:ext cx="11568112" cy="5105199"/>
          </a:xfrm>
        </p:spPr>
        <p:txBody>
          <a:bodyPr/>
          <a:lstStyle/>
          <a:p>
            <a:r>
              <a:rPr lang="en-US" sz="4000" dirty="0" smtClean="0"/>
              <a:t>The second approach ensures the exclusivity of the arbitral process, but only once it has been </a:t>
            </a:r>
            <a:r>
              <a:rPr lang="en-US" sz="4000" dirty="0" smtClean="0"/>
              <a:t>commenced</a:t>
            </a:r>
          </a:p>
          <a:p>
            <a:endParaRPr lang="en-US" sz="1200" dirty="0" smtClean="0"/>
          </a:p>
          <a:p>
            <a:r>
              <a:rPr lang="en-US" sz="4000" dirty="0" smtClean="0"/>
              <a:t>In </a:t>
            </a:r>
            <a:r>
              <a:rPr lang="en-US" sz="4000" dirty="0" smtClean="0"/>
              <a:t>the interim, the investor may take his chances in the local </a:t>
            </a:r>
            <a:r>
              <a:rPr lang="en-US" sz="4000" dirty="0" smtClean="0"/>
              <a:t>courts</a:t>
            </a:r>
          </a:p>
          <a:p>
            <a:endParaRPr lang="en-US" sz="1600" dirty="0" smtClean="0"/>
          </a:p>
          <a:p>
            <a:r>
              <a:rPr lang="en-US" sz="4000" dirty="0" smtClean="0"/>
              <a:t>This </a:t>
            </a:r>
            <a:r>
              <a:rPr lang="en-US" sz="4000" dirty="0" smtClean="0"/>
              <a:t>type of clause is exemplified in the NAFTA by Article 1121(1)(b) which </a:t>
            </a:r>
            <a:r>
              <a:rPr lang="en-US" sz="4000" dirty="0" smtClean="0"/>
              <a:t>provides</a:t>
            </a:r>
            <a:endParaRPr lang="en-US" sz="4000" dirty="0" smtClean="0"/>
          </a:p>
          <a:p>
            <a:pPr marL="0" indent="0">
              <a:buNone/>
            </a:pPr>
            <a:r>
              <a:rPr lang="en-US" sz="4000" dirty="0"/>
              <a:t> </a:t>
            </a:r>
            <a:r>
              <a:rPr lang="en-US" sz="4000" dirty="0" smtClean="0"/>
              <a:t> </a:t>
            </a:r>
            <a:endParaRPr lang="en-GB" sz="4000" dirty="0"/>
          </a:p>
        </p:txBody>
      </p:sp>
    </p:spTree>
    <p:extLst>
      <p:ext uri="{BB962C8B-B14F-4D97-AF65-F5344CB8AC3E}">
        <p14:creationId xmlns:p14="http://schemas.microsoft.com/office/powerpoint/2010/main" xmlns="" val="3617970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372373" cy="522288"/>
          </a:xfrm>
        </p:spPr>
        <p:txBody>
          <a:bodyPr/>
          <a:lstStyle/>
          <a:p>
            <a:r>
              <a:rPr lang="en-US" dirty="0" smtClean="0"/>
              <a:t>Waiver of </a:t>
            </a:r>
            <a:r>
              <a:rPr lang="en-US" dirty="0" smtClean="0"/>
              <a:t>Alternative Options</a:t>
            </a:r>
            <a:endParaRPr lang="en-GB" dirty="0"/>
          </a:p>
        </p:txBody>
      </p:sp>
      <p:sp>
        <p:nvSpPr>
          <p:cNvPr id="3" name="Content Placeholder 2"/>
          <p:cNvSpPr>
            <a:spLocks noGrp="1"/>
          </p:cNvSpPr>
          <p:nvPr>
            <p:ph sz="quarter" idx="11"/>
          </p:nvPr>
        </p:nvSpPr>
        <p:spPr>
          <a:xfrm>
            <a:off x="369575" y="991673"/>
            <a:ext cx="11568112" cy="5105199"/>
          </a:xfrm>
        </p:spPr>
        <p:txBody>
          <a:bodyPr/>
          <a:lstStyle/>
          <a:p>
            <a:r>
              <a:rPr lang="en-US" sz="3000" dirty="0" smtClean="0"/>
              <a:t>Article </a:t>
            </a:r>
            <a:r>
              <a:rPr lang="en-US" sz="3000" dirty="0" smtClean="0"/>
              <a:t>1121: Conditions Precedent to Submission of a Claim to Arbitration </a:t>
            </a:r>
          </a:p>
          <a:p>
            <a:pPr marL="457200" indent="-457200">
              <a:buAutoNum type="arabicPeriod"/>
            </a:pPr>
            <a:r>
              <a:rPr lang="en-US" sz="3000" dirty="0" smtClean="0"/>
              <a:t>A disputing investor may submit a claim … to arbitration only if:</a:t>
            </a:r>
          </a:p>
          <a:p>
            <a:pPr marL="0" indent="0">
              <a:buNone/>
            </a:pPr>
            <a:r>
              <a:rPr lang="en-US" sz="3000" dirty="0"/>
              <a:t> </a:t>
            </a:r>
            <a:r>
              <a:rPr lang="en-US" sz="3000" dirty="0" smtClean="0"/>
              <a:t>…</a:t>
            </a:r>
          </a:p>
          <a:p>
            <a:pPr marL="0" indent="0">
              <a:buNone/>
            </a:pPr>
            <a:r>
              <a:rPr lang="en-US" sz="3000" dirty="0" smtClean="0"/>
              <a:t>(b) The investor and … the enterprise, waive their right to initiate or continue before any administrative tribunal or court under the law of any Party, or other dispute settlement procedures, any proceedings with respect to the measure of the disputing party that is alleged to be a breach … except for proceedings for injunctive, declaratory or other extraordinary relief, not involving the payment of damages …</a:t>
            </a:r>
            <a:endParaRPr lang="en-GB" sz="3000" dirty="0"/>
          </a:p>
        </p:txBody>
      </p:sp>
    </p:spTree>
    <p:extLst>
      <p:ext uri="{BB962C8B-B14F-4D97-AF65-F5344CB8AC3E}">
        <p14:creationId xmlns:p14="http://schemas.microsoft.com/office/powerpoint/2010/main" xmlns="" val="3617970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7937298" cy="522288"/>
          </a:xfrm>
        </p:spPr>
        <p:txBody>
          <a:bodyPr/>
          <a:lstStyle/>
          <a:p>
            <a:r>
              <a:rPr lang="en-US" dirty="0" smtClean="0"/>
              <a:t>Effect of the ICSID Convention</a:t>
            </a:r>
            <a:endParaRPr lang="en-GB" dirty="0"/>
          </a:p>
        </p:txBody>
      </p:sp>
      <p:sp>
        <p:nvSpPr>
          <p:cNvPr id="3" name="Content Placeholder 2"/>
          <p:cNvSpPr>
            <a:spLocks noGrp="1"/>
          </p:cNvSpPr>
          <p:nvPr>
            <p:ph sz="quarter" idx="11"/>
          </p:nvPr>
        </p:nvSpPr>
        <p:spPr/>
        <p:txBody>
          <a:bodyPr/>
          <a:lstStyle/>
          <a:p>
            <a:r>
              <a:rPr lang="en-US" sz="4000" dirty="0" smtClean="0"/>
              <a:t>Thus far, the consideration has been limited to the provisions of investment treaties </a:t>
            </a:r>
            <a:r>
              <a:rPr lang="en-US" sz="4000" dirty="0" smtClean="0"/>
              <a:t>themselves</a:t>
            </a:r>
          </a:p>
          <a:p>
            <a:r>
              <a:rPr lang="en-US" sz="4000" dirty="0" smtClean="0"/>
              <a:t>However</a:t>
            </a:r>
            <a:r>
              <a:rPr lang="en-US" sz="4000" dirty="0" smtClean="0"/>
              <a:t>, despite the distinction generally drawn in this work between substantive principles and procedural matters, it is not possible to conclude consideration of this topic without an examination of Article 36 of the </a:t>
            </a:r>
            <a:r>
              <a:rPr lang="en-US" sz="4000" dirty="0" smtClean="0"/>
              <a:t>Convention</a:t>
            </a:r>
          </a:p>
        </p:txBody>
      </p:sp>
    </p:spTree>
    <p:extLst>
      <p:ext uri="{BB962C8B-B14F-4D97-AF65-F5344CB8AC3E}">
        <p14:creationId xmlns:p14="http://schemas.microsoft.com/office/powerpoint/2010/main" xmlns="" val="3354884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7937298" cy="522288"/>
          </a:xfrm>
        </p:spPr>
        <p:txBody>
          <a:bodyPr/>
          <a:lstStyle/>
          <a:p>
            <a:r>
              <a:rPr lang="en-US" dirty="0" smtClean="0"/>
              <a:t>Effect of the ICSID Convention</a:t>
            </a:r>
            <a:endParaRPr lang="en-GB" dirty="0"/>
          </a:p>
        </p:txBody>
      </p:sp>
      <p:sp>
        <p:nvSpPr>
          <p:cNvPr id="3" name="Content Placeholder 2"/>
          <p:cNvSpPr>
            <a:spLocks noGrp="1"/>
          </p:cNvSpPr>
          <p:nvPr>
            <p:ph sz="quarter" idx="11"/>
          </p:nvPr>
        </p:nvSpPr>
        <p:spPr/>
        <p:txBody>
          <a:bodyPr/>
          <a:lstStyle/>
          <a:p>
            <a:r>
              <a:rPr lang="en-US" sz="3600" dirty="0" smtClean="0"/>
              <a:t>This </a:t>
            </a:r>
            <a:r>
              <a:rPr lang="en-US" sz="3600" dirty="0" smtClean="0"/>
              <a:t>provides</a:t>
            </a:r>
            <a:r>
              <a:rPr lang="en-US" sz="3600" dirty="0" smtClean="0"/>
              <a:t>:</a:t>
            </a:r>
          </a:p>
          <a:p>
            <a:pPr>
              <a:buNone/>
            </a:pPr>
            <a:r>
              <a:rPr lang="en-US" sz="3600" i="1" dirty="0" smtClean="0"/>
              <a:t>‘</a:t>
            </a:r>
            <a:r>
              <a:rPr lang="en-US" sz="3600" i="1" dirty="0" smtClean="0"/>
              <a:t>Consent of the parties to arbitration under this Convention shall, unless otherwise stated, be deemed consent to such arbitration to the exclusion of any other remedy. A Contracting State may require the exhaustion of local administrative or judicial remedies as a condition of its consent to arbitration under this Convention’.</a:t>
            </a:r>
            <a:endParaRPr lang="en-GB" sz="3600" i="1" dirty="0"/>
          </a:p>
        </p:txBody>
      </p:sp>
    </p:spTree>
    <p:extLst>
      <p:ext uri="{BB962C8B-B14F-4D97-AF65-F5344CB8AC3E}">
        <p14:creationId xmlns:p14="http://schemas.microsoft.com/office/powerpoint/2010/main" xmlns="" val="3354884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1109733" cy="1183470"/>
          </a:xfrm>
        </p:spPr>
        <p:txBody>
          <a:bodyPr/>
          <a:lstStyle/>
          <a:p>
            <a:r>
              <a:rPr lang="en-US" dirty="0" smtClean="0"/>
              <a:t>First </a:t>
            </a:r>
            <a:r>
              <a:rPr lang="en-US" dirty="0" smtClean="0"/>
              <a:t>Case: Exceptional Specific </a:t>
            </a:r>
            <a:r>
              <a:rPr lang="en-US" dirty="0" smtClean="0">
                <a:solidFill>
                  <a:schemeClr val="tx1"/>
                </a:solidFill>
              </a:rPr>
              <a:t>Requirement to Exhaust Local Remedies</a:t>
            </a:r>
            <a:endParaRPr lang="en-GB" dirty="0">
              <a:solidFill>
                <a:schemeClr val="tx1"/>
              </a:solidFill>
            </a:endParaRPr>
          </a:p>
        </p:txBody>
      </p:sp>
      <p:sp>
        <p:nvSpPr>
          <p:cNvPr id="3" name="Content Placeholder 2"/>
          <p:cNvSpPr>
            <a:spLocks noGrp="1"/>
          </p:cNvSpPr>
          <p:nvPr>
            <p:ph sz="quarter" idx="11"/>
          </p:nvPr>
        </p:nvSpPr>
        <p:spPr>
          <a:xfrm>
            <a:off x="538163" y="1313644"/>
            <a:ext cx="11193462" cy="4834743"/>
          </a:xfrm>
        </p:spPr>
        <p:txBody>
          <a:bodyPr/>
          <a:lstStyle/>
          <a:p>
            <a:r>
              <a:rPr lang="en-US" sz="3000" dirty="0" smtClean="0"/>
              <a:t>It is still open to a State to include a requirement in the bilateral investment treaty itself (or in an investment agreement or any other instrument by which the State gives its consent to the jurisdiction of the Center). But reported examples of this are </a:t>
            </a:r>
            <a:r>
              <a:rPr lang="en-US" sz="3000" dirty="0" smtClean="0"/>
              <a:t>rare</a:t>
            </a:r>
            <a:endParaRPr lang="en-US" sz="3000" dirty="0" smtClean="0"/>
          </a:p>
          <a:p>
            <a:r>
              <a:rPr lang="en-US" sz="3000" dirty="0" smtClean="0"/>
              <a:t>Clauses which merely permit the pursuit of local remedies within a specified time frame prior to the institution of arbitral proceedings do not import a requirement to exhaust local </a:t>
            </a:r>
            <a:r>
              <a:rPr lang="en-US" sz="3000" dirty="0" smtClean="0"/>
              <a:t>remedies</a:t>
            </a:r>
          </a:p>
          <a:p>
            <a:r>
              <a:rPr lang="en-US" sz="3000" dirty="0" smtClean="0"/>
              <a:t>Indeed</a:t>
            </a:r>
            <a:r>
              <a:rPr lang="en-US" sz="3000" dirty="0" smtClean="0"/>
              <a:t>, given the time limits often specified, it is impossible to see how they could be treated </a:t>
            </a:r>
            <a:r>
              <a:rPr lang="en-US" sz="3000" dirty="0" smtClean="0"/>
              <a:t>otherwise</a:t>
            </a:r>
            <a:endParaRPr lang="en-GB" sz="3000" dirty="0"/>
          </a:p>
        </p:txBody>
      </p:sp>
    </p:spTree>
    <p:extLst>
      <p:ext uri="{BB962C8B-B14F-4D97-AF65-F5344CB8AC3E}">
        <p14:creationId xmlns:p14="http://schemas.microsoft.com/office/powerpoint/2010/main" xmlns="" val="1656458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9173670" cy="1106197"/>
          </a:xfrm>
        </p:spPr>
        <p:txBody>
          <a:bodyPr/>
          <a:lstStyle/>
          <a:p>
            <a:r>
              <a:rPr lang="en-US" dirty="0" smtClean="0"/>
              <a:t>Second </a:t>
            </a:r>
            <a:r>
              <a:rPr lang="en-US" dirty="0" smtClean="0"/>
              <a:t>Case: Specific Provision for </a:t>
            </a:r>
            <a:r>
              <a:rPr lang="en-US" dirty="0" smtClean="0">
                <a:solidFill>
                  <a:schemeClr val="tx1"/>
                </a:solidFill>
              </a:rPr>
              <a:t>Alternative Remedies</a:t>
            </a:r>
            <a:endParaRPr lang="en-GB" dirty="0">
              <a:solidFill>
                <a:schemeClr val="tx1"/>
              </a:solidFill>
            </a:endParaRPr>
          </a:p>
        </p:txBody>
      </p:sp>
      <p:sp>
        <p:nvSpPr>
          <p:cNvPr id="3" name="Content Placeholder 2"/>
          <p:cNvSpPr>
            <a:spLocks noGrp="1"/>
          </p:cNvSpPr>
          <p:nvPr>
            <p:ph sz="quarter" idx="11"/>
          </p:nvPr>
        </p:nvSpPr>
        <p:spPr>
          <a:xfrm>
            <a:off x="538163" y="1384664"/>
            <a:ext cx="11193462" cy="4763724"/>
          </a:xfrm>
        </p:spPr>
        <p:txBody>
          <a:bodyPr/>
          <a:lstStyle/>
          <a:p>
            <a:r>
              <a:rPr lang="en-US" sz="3600" dirty="0" smtClean="0"/>
              <a:t>If no such requirement has been imposed by the host State, the parties may still nevertheless validly provide for alternative options to ICSID arbitration – hence the parenthetical ‘unless otherwise </a:t>
            </a:r>
            <a:r>
              <a:rPr lang="en-US" sz="3600" dirty="0" smtClean="0"/>
              <a:t>stated’</a:t>
            </a:r>
          </a:p>
          <a:p>
            <a:r>
              <a:rPr lang="en-US" sz="3600" dirty="0" smtClean="0"/>
              <a:t>It </a:t>
            </a:r>
            <a:r>
              <a:rPr lang="en-US" sz="3600" dirty="0" smtClean="0"/>
              <a:t>is by virtue of this exception that ‘cafeteria-style’ clauses giving the investor a choice between forms of dispute resolution are nevertheless still valid under the </a:t>
            </a:r>
            <a:r>
              <a:rPr lang="en-US" sz="3600" dirty="0" smtClean="0"/>
              <a:t>Convention</a:t>
            </a:r>
            <a:endParaRPr lang="en-GB" sz="3600" dirty="0"/>
          </a:p>
        </p:txBody>
      </p:sp>
    </p:spTree>
    <p:extLst>
      <p:ext uri="{BB962C8B-B14F-4D97-AF65-F5344CB8AC3E}">
        <p14:creationId xmlns:p14="http://schemas.microsoft.com/office/powerpoint/2010/main" xmlns="" val="2528920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03031" y="124429"/>
            <a:ext cx="10882648" cy="522288"/>
          </a:xfrm>
        </p:spPr>
        <p:txBody>
          <a:bodyPr/>
          <a:lstStyle/>
          <a:p>
            <a:r>
              <a:rPr lang="en-US" dirty="0" smtClean="0"/>
              <a:t>Third </a:t>
            </a:r>
            <a:r>
              <a:rPr lang="en-US" dirty="0" smtClean="0"/>
              <a:t>Case: </a:t>
            </a:r>
            <a:r>
              <a:rPr lang="en-US" dirty="0" smtClean="0"/>
              <a:t>ICSID as </a:t>
            </a:r>
            <a:r>
              <a:rPr lang="en-US" dirty="0" smtClean="0"/>
              <a:t>Exclusive Remedy</a:t>
            </a:r>
            <a:endParaRPr lang="en-GB" dirty="0"/>
          </a:p>
        </p:txBody>
      </p:sp>
      <p:sp>
        <p:nvSpPr>
          <p:cNvPr id="3" name="Content Placeholder 2"/>
          <p:cNvSpPr>
            <a:spLocks noGrp="1"/>
          </p:cNvSpPr>
          <p:nvPr>
            <p:ph sz="quarter" idx="11"/>
          </p:nvPr>
        </p:nvSpPr>
        <p:spPr/>
        <p:txBody>
          <a:bodyPr/>
          <a:lstStyle/>
          <a:p>
            <a:r>
              <a:rPr lang="en-US" sz="3600" dirty="0" smtClean="0"/>
              <a:t>Tribunal jurisprudence has established that the ICSID Convention’s requirement of consent in writing is met, in the case of investment treaties, by the State’s consent given in the treaty, combined with the investor’s consent signified by his submission of the claim to </a:t>
            </a:r>
            <a:r>
              <a:rPr lang="en-US" sz="3600" dirty="0" smtClean="0"/>
              <a:t>arbitration</a:t>
            </a:r>
          </a:p>
          <a:p>
            <a:r>
              <a:rPr lang="en-US" sz="3600" dirty="0" smtClean="0"/>
              <a:t>This </a:t>
            </a:r>
            <a:r>
              <a:rPr lang="en-US" sz="3600" dirty="0" smtClean="0"/>
              <a:t>being so, the exclusion of other remedies under Article 26 will not apply vis-à-vis the investor until such time as he files his request for </a:t>
            </a:r>
            <a:r>
              <a:rPr lang="en-US" sz="3600" dirty="0" smtClean="0"/>
              <a:t>arbitration</a:t>
            </a:r>
            <a:endParaRPr lang="en-GB" sz="3600" dirty="0"/>
          </a:p>
        </p:txBody>
      </p:sp>
    </p:spTree>
    <p:extLst>
      <p:ext uri="{BB962C8B-B14F-4D97-AF65-F5344CB8AC3E}">
        <p14:creationId xmlns:p14="http://schemas.microsoft.com/office/powerpoint/2010/main" xmlns="" val="3972524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427309"/>
            <a:ext cx="9199428" cy="522288"/>
          </a:xfrm>
        </p:spPr>
        <p:txBody>
          <a:bodyPr/>
          <a:lstStyle/>
          <a:p>
            <a:r>
              <a:rPr lang="en-US" dirty="0" smtClean="0"/>
              <a:t>Modern </a:t>
            </a:r>
            <a:r>
              <a:rPr lang="en-US" dirty="0" smtClean="0"/>
              <a:t>Application in </a:t>
            </a:r>
            <a:r>
              <a:rPr lang="en-US" dirty="0" smtClean="0"/>
              <a:t>Investment </a:t>
            </a:r>
            <a:r>
              <a:rPr lang="en-US" dirty="0" smtClean="0">
                <a:solidFill>
                  <a:schemeClr val="tx1"/>
                </a:solidFill>
              </a:rPr>
              <a:t>Arbitral Awards</a:t>
            </a:r>
            <a:endParaRPr lang="en-GB" dirty="0">
              <a:solidFill>
                <a:schemeClr val="tx1"/>
              </a:solidFill>
            </a:endParaRPr>
          </a:p>
        </p:txBody>
      </p:sp>
      <p:sp>
        <p:nvSpPr>
          <p:cNvPr id="3" name="Content Placeholder 2"/>
          <p:cNvSpPr>
            <a:spLocks noGrp="1"/>
          </p:cNvSpPr>
          <p:nvPr>
            <p:ph sz="quarter" idx="11"/>
          </p:nvPr>
        </p:nvSpPr>
        <p:spPr>
          <a:xfrm>
            <a:off x="613954" y="1319349"/>
            <a:ext cx="11117671" cy="4585061"/>
          </a:xfrm>
        </p:spPr>
        <p:txBody>
          <a:bodyPr/>
          <a:lstStyle/>
          <a:p>
            <a:r>
              <a:rPr lang="en-US" sz="3000" dirty="0" smtClean="0"/>
              <a:t>The first wave of jurisprudence developed by international investment tribunals on the issues of parallel proceedings needs to be seen in </a:t>
            </a:r>
            <a:r>
              <a:rPr lang="en-US" sz="3000" dirty="0" smtClean="0"/>
              <a:t>context</a:t>
            </a:r>
          </a:p>
          <a:p>
            <a:r>
              <a:rPr lang="en-US" sz="3000" dirty="0" smtClean="0"/>
              <a:t>Investor </a:t>
            </a:r>
            <a:r>
              <a:rPr lang="en-US" sz="3000" dirty="0" smtClean="0"/>
              <a:t>– State arbitration raises problems in its relation to dispute resolution, which are unprecedented in international dispute </a:t>
            </a:r>
            <a:r>
              <a:rPr lang="en-US" sz="3000" dirty="0" smtClean="0"/>
              <a:t>resolution</a:t>
            </a:r>
          </a:p>
          <a:p>
            <a:r>
              <a:rPr lang="en-US" sz="3000" dirty="0" smtClean="0"/>
              <a:t>Tribunals </a:t>
            </a:r>
            <a:r>
              <a:rPr lang="en-US" sz="3000" dirty="0" smtClean="0"/>
              <a:t>have quickly developed an approach to these </a:t>
            </a:r>
            <a:r>
              <a:rPr lang="en-US" sz="3000" dirty="0" smtClean="0"/>
              <a:t>issues</a:t>
            </a:r>
          </a:p>
          <a:p>
            <a:r>
              <a:rPr lang="en-US" sz="3000" dirty="0" smtClean="0"/>
              <a:t>But </a:t>
            </a:r>
            <a:r>
              <a:rPr lang="en-US" sz="3000" dirty="0" smtClean="0"/>
              <a:t>there have been significant shifts in the approach, whether as a result of the annulment of awards; or as a result of their reconsideration in subsequent closely-related </a:t>
            </a:r>
            <a:r>
              <a:rPr lang="en-US" sz="3000" dirty="0" smtClean="0"/>
              <a:t>cases</a:t>
            </a:r>
            <a:endParaRPr lang="en-GB" sz="3000" dirty="0"/>
          </a:p>
        </p:txBody>
      </p:sp>
    </p:spTree>
    <p:extLst>
      <p:ext uri="{BB962C8B-B14F-4D97-AF65-F5344CB8AC3E}">
        <p14:creationId xmlns:p14="http://schemas.microsoft.com/office/powerpoint/2010/main" xmlns="" val="3731629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50634" y="361995"/>
            <a:ext cx="9199428" cy="522288"/>
          </a:xfrm>
        </p:spPr>
        <p:txBody>
          <a:bodyPr/>
          <a:lstStyle/>
          <a:p>
            <a:r>
              <a:rPr lang="en-US" dirty="0" smtClean="0"/>
              <a:t>Modern application in Investment </a:t>
            </a:r>
            <a:r>
              <a:rPr lang="en-US" dirty="0" smtClean="0">
                <a:solidFill>
                  <a:schemeClr val="tx1"/>
                </a:solidFill>
              </a:rPr>
              <a:t>Arbitral Awards</a:t>
            </a:r>
            <a:endParaRPr lang="en-GB" dirty="0">
              <a:solidFill>
                <a:schemeClr val="tx1"/>
              </a:solidFill>
            </a:endParaRPr>
          </a:p>
        </p:txBody>
      </p:sp>
      <p:sp>
        <p:nvSpPr>
          <p:cNvPr id="3" name="Content Placeholder 2"/>
          <p:cNvSpPr>
            <a:spLocks noGrp="1"/>
          </p:cNvSpPr>
          <p:nvPr>
            <p:ph sz="quarter" idx="11"/>
          </p:nvPr>
        </p:nvSpPr>
        <p:spPr>
          <a:xfrm>
            <a:off x="150634" y="1319348"/>
            <a:ext cx="11580991" cy="4829039"/>
          </a:xfrm>
        </p:spPr>
        <p:txBody>
          <a:bodyPr/>
          <a:lstStyle/>
          <a:p>
            <a:r>
              <a:rPr lang="en-US" sz="3400" dirty="0" smtClean="0"/>
              <a:t>The </a:t>
            </a:r>
            <a:r>
              <a:rPr lang="en-US" sz="3400" dirty="0" smtClean="0"/>
              <a:t>law is in a state of rapid development, and it is not to be expected that the current awards represent the last word on the </a:t>
            </a:r>
            <a:r>
              <a:rPr lang="en-US" sz="3400" dirty="0" smtClean="0"/>
              <a:t>topic</a:t>
            </a:r>
          </a:p>
          <a:p>
            <a:r>
              <a:rPr lang="en-US" sz="3400" dirty="0" smtClean="0"/>
              <a:t>This </a:t>
            </a:r>
            <a:r>
              <a:rPr lang="en-US" sz="3400" dirty="0" smtClean="0"/>
              <a:t>is an area where States have experimented with a range of different solutions in the language which they have employed in their </a:t>
            </a:r>
            <a:r>
              <a:rPr lang="en-US" sz="3400" dirty="0" smtClean="0"/>
              <a:t>treaties</a:t>
            </a:r>
          </a:p>
          <a:p>
            <a:r>
              <a:rPr lang="en-US" sz="3400" dirty="0" smtClean="0"/>
              <a:t>The </a:t>
            </a:r>
            <a:r>
              <a:rPr lang="en-US" sz="3400" dirty="0" smtClean="0"/>
              <a:t>awards are naturally shaped by these specific solutions, and one must be careful to read the dicta of arbitral tribunals in the context of the particular claim and treaty </a:t>
            </a:r>
            <a:r>
              <a:rPr lang="en-US" sz="3400" dirty="0" smtClean="0"/>
              <a:t>basis</a:t>
            </a:r>
            <a:endParaRPr lang="en-GB" sz="3400" dirty="0"/>
          </a:p>
        </p:txBody>
      </p:sp>
    </p:spTree>
    <p:extLst>
      <p:ext uri="{BB962C8B-B14F-4D97-AF65-F5344CB8AC3E}">
        <p14:creationId xmlns:p14="http://schemas.microsoft.com/office/powerpoint/2010/main" xmlns="" val="3731629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345648" cy="522288"/>
          </a:xfrm>
        </p:spPr>
        <p:txBody>
          <a:bodyPr/>
          <a:lstStyle/>
          <a:p>
            <a:r>
              <a:rPr lang="en-US" dirty="0" smtClean="0"/>
              <a:t>Breach of Contract and Breach of Treaty</a:t>
            </a:r>
            <a:endParaRPr lang="en-GB" dirty="0"/>
          </a:p>
        </p:txBody>
      </p:sp>
      <p:sp>
        <p:nvSpPr>
          <p:cNvPr id="3" name="Content Placeholder 2"/>
          <p:cNvSpPr>
            <a:spLocks noGrp="1"/>
          </p:cNvSpPr>
          <p:nvPr>
            <p:ph sz="quarter" idx="11"/>
          </p:nvPr>
        </p:nvSpPr>
        <p:spPr/>
        <p:txBody>
          <a:bodyPr/>
          <a:lstStyle/>
          <a:p>
            <a:r>
              <a:rPr lang="en-US" sz="3600" dirty="0" smtClean="0"/>
              <a:t>The first issue which arbitral tribunals have had to confront in considering the impact of other forms of dispute resolution on their jurisdiction has been how to distinguish the proper sphere of the treaty dispute from other disputes arising from the factual matrix of the same investment, which either have been, or are in the course of being, litigated in other for a; or are subjected to contractual submission to other forms of dispute </a:t>
            </a:r>
            <a:r>
              <a:rPr lang="en-US" sz="3600" dirty="0" smtClean="0"/>
              <a:t>resolution</a:t>
            </a:r>
            <a:endParaRPr lang="en-GB" sz="3600" dirty="0"/>
          </a:p>
        </p:txBody>
      </p:sp>
    </p:spTree>
    <p:extLst>
      <p:ext uri="{BB962C8B-B14F-4D97-AF65-F5344CB8AC3E}">
        <p14:creationId xmlns:p14="http://schemas.microsoft.com/office/powerpoint/2010/main" xmlns="" val="2103980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07204" y="247740"/>
            <a:ext cx="10404338" cy="1041802"/>
          </a:xfrm>
        </p:spPr>
        <p:txBody>
          <a:bodyPr/>
          <a:lstStyle/>
          <a:p>
            <a:r>
              <a:rPr lang="en-US" dirty="0" smtClean="0"/>
              <a:t>National </a:t>
            </a:r>
            <a:r>
              <a:rPr lang="en-US" dirty="0" smtClean="0"/>
              <a:t>Law and International Law </a:t>
            </a:r>
            <a:r>
              <a:rPr lang="en-US" dirty="0" smtClean="0">
                <a:solidFill>
                  <a:schemeClr val="tx1"/>
                </a:solidFill>
              </a:rPr>
              <a:t>Remedies Distinguished</a:t>
            </a:r>
            <a:endParaRPr lang="en-GB" dirty="0">
              <a:solidFill>
                <a:schemeClr val="tx1"/>
              </a:solidFill>
            </a:endParaRPr>
          </a:p>
        </p:txBody>
      </p:sp>
      <p:sp>
        <p:nvSpPr>
          <p:cNvPr id="3" name="Content Placeholder 2"/>
          <p:cNvSpPr>
            <a:spLocks noGrp="1"/>
          </p:cNvSpPr>
          <p:nvPr>
            <p:ph sz="quarter" idx="11"/>
          </p:nvPr>
        </p:nvSpPr>
        <p:spPr>
          <a:xfrm>
            <a:off x="283335" y="1519706"/>
            <a:ext cx="11448290" cy="4628681"/>
          </a:xfrm>
        </p:spPr>
        <p:txBody>
          <a:bodyPr/>
          <a:lstStyle/>
          <a:p>
            <a:r>
              <a:rPr lang="en-US" sz="4000" dirty="0" smtClean="0"/>
              <a:t>The starting point in analyzing this distinction is to recall the basic principle that rights created by treaty exist on the plane of international </a:t>
            </a:r>
            <a:r>
              <a:rPr lang="en-US" sz="4000" dirty="0" smtClean="0"/>
              <a:t>law</a:t>
            </a:r>
          </a:p>
          <a:p>
            <a:r>
              <a:rPr lang="en-US" sz="4000" dirty="0" smtClean="0"/>
              <a:t>Consequently</a:t>
            </a:r>
            <a:r>
              <a:rPr lang="en-US" sz="4000" dirty="0" smtClean="0"/>
              <a:t>, no provision of national law may constitute a </a:t>
            </a:r>
            <a:r>
              <a:rPr lang="en-US" sz="4000" dirty="0" err="1" smtClean="0"/>
              <a:t>defence</a:t>
            </a:r>
            <a:r>
              <a:rPr lang="en-US" sz="4000" dirty="0" smtClean="0"/>
              <a:t> to such a </a:t>
            </a:r>
            <a:r>
              <a:rPr lang="en-US" sz="4000" dirty="0" smtClean="0"/>
              <a:t>claim</a:t>
            </a:r>
          </a:p>
          <a:p>
            <a:r>
              <a:rPr lang="en-US" sz="4000" dirty="0" smtClean="0"/>
              <a:t>The </a:t>
            </a:r>
            <a:r>
              <a:rPr lang="en-US" sz="4000" dirty="0" smtClean="0"/>
              <a:t>importance of this distinction was explained in GAMI Investments Inc v </a:t>
            </a:r>
            <a:r>
              <a:rPr lang="en-US" sz="4000" dirty="0" smtClean="0"/>
              <a:t>Mexico</a:t>
            </a:r>
            <a:endParaRPr lang="en-GB" sz="4000" dirty="0"/>
          </a:p>
        </p:txBody>
      </p:sp>
    </p:spTree>
    <p:extLst>
      <p:ext uri="{BB962C8B-B14F-4D97-AF65-F5344CB8AC3E}">
        <p14:creationId xmlns:p14="http://schemas.microsoft.com/office/powerpoint/2010/main" xmlns="" val="4133658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02701" y="234678"/>
            <a:ext cx="10090830" cy="1041802"/>
          </a:xfrm>
        </p:spPr>
        <p:txBody>
          <a:bodyPr/>
          <a:lstStyle/>
          <a:p>
            <a:r>
              <a:rPr lang="en-US" dirty="0" smtClean="0"/>
              <a:t>National Law and International Law </a:t>
            </a:r>
            <a:r>
              <a:rPr lang="en-US" dirty="0" smtClean="0">
                <a:solidFill>
                  <a:schemeClr val="tx1"/>
                </a:solidFill>
              </a:rPr>
              <a:t>Remedies Distinguished</a:t>
            </a:r>
            <a:endParaRPr lang="en-GB" dirty="0">
              <a:solidFill>
                <a:schemeClr val="tx1"/>
              </a:solidFill>
            </a:endParaRPr>
          </a:p>
        </p:txBody>
      </p:sp>
      <p:sp>
        <p:nvSpPr>
          <p:cNvPr id="3" name="Content Placeholder 2"/>
          <p:cNvSpPr>
            <a:spLocks noGrp="1"/>
          </p:cNvSpPr>
          <p:nvPr>
            <p:ph sz="quarter" idx="11"/>
          </p:nvPr>
        </p:nvSpPr>
        <p:spPr>
          <a:xfrm>
            <a:off x="283335" y="1519706"/>
            <a:ext cx="11448290" cy="4628681"/>
          </a:xfrm>
        </p:spPr>
        <p:txBody>
          <a:bodyPr/>
          <a:lstStyle/>
          <a:p>
            <a:r>
              <a:rPr lang="en-US" sz="3200" dirty="0" smtClean="0"/>
              <a:t>Mexico </a:t>
            </a:r>
            <a:r>
              <a:rPr lang="en-US" sz="3200" dirty="0" smtClean="0"/>
              <a:t>had raised an objection to the jurisdiction of NAFTA </a:t>
            </a:r>
            <a:r>
              <a:rPr lang="en-US" sz="3200" dirty="0" smtClean="0"/>
              <a:t>Tribunal</a:t>
            </a:r>
          </a:p>
          <a:p>
            <a:r>
              <a:rPr lang="en-US" sz="3200" dirty="0" smtClean="0"/>
              <a:t>It </a:t>
            </a:r>
            <a:r>
              <a:rPr lang="en-US" sz="3200" dirty="0" smtClean="0"/>
              <a:t>claimed that GAMI, an American minority shareholder in a Mexican company, GAM, was precluded from bringing its claim because GAM had already challenged the measure which GAMI claimed was </a:t>
            </a:r>
            <a:r>
              <a:rPr lang="en-US" sz="3200" dirty="0" err="1" smtClean="0"/>
              <a:t>expropriatory</a:t>
            </a:r>
            <a:r>
              <a:rPr lang="en-US" sz="3200" dirty="0" smtClean="0"/>
              <a:t> before the Mexican </a:t>
            </a:r>
            <a:r>
              <a:rPr lang="en-US" sz="3200" dirty="0" smtClean="0"/>
              <a:t>courts</a:t>
            </a:r>
          </a:p>
          <a:p>
            <a:r>
              <a:rPr lang="en-US" sz="3200" dirty="0" smtClean="0"/>
              <a:t>In </a:t>
            </a:r>
            <a:r>
              <a:rPr lang="en-US" sz="3200" dirty="0" smtClean="0"/>
              <a:t>an important passage the Tribunal rejected this submission on the basis of the separate role of international </a:t>
            </a:r>
            <a:r>
              <a:rPr lang="en-US" sz="3200" dirty="0" smtClean="0"/>
              <a:t>law</a:t>
            </a:r>
            <a:endParaRPr lang="en-GB" sz="3200" dirty="0"/>
          </a:p>
        </p:txBody>
      </p:sp>
    </p:spTree>
    <p:extLst>
      <p:ext uri="{BB962C8B-B14F-4D97-AF65-F5344CB8AC3E}">
        <p14:creationId xmlns:p14="http://schemas.microsoft.com/office/powerpoint/2010/main" xmlns="" val="4133658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139586" cy="522288"/>
          </a:xfrm>
        </p:spPr>
        <p:txBody>
          <a:bodyPr/>
          <a:lstStyle/>
          <a:p>
            <a:r>
              <a:rPr lang="en-US" dirty="0" smtClean="0"/>
              <a:t>Effect of </a:t>
            </a:r>
            <a:r>
              <a:rPr lang="en-US" dirty="0" smtClean="0"/>
              <a:t>Contractual Jurisdiction Clause</a:t>
            </a:r>
            <a:endParaRPr lang="en-GB" dirty="0"/>
          </a:p>
        </p:txBody>
      </p:sp>
      <p:sp>
        <p:nvSpPr>
          <p:cNvPr id="3" name="Content Placeholder 2"/>
          <p:cNvSpPr>
            <a:spLocks noGrp="1"/>
          </p:cNvSpPr>
          <p:nvPr>
            <p:ph sz="quarter" idx="11"/>
          </p:nvPr>
        </p:nvSpPr>
        <p:spPr/>
        <p:txBody>
          <a:bodyPr/>
          <a:lstStyle/>
          <a:p>
            <a:r>
              <a:rPr lang="en-US" sz="4000" dirty="0" smtClean="0"/>
              <a:t>If, then,  a claim to breach of the treaty is in principle a claim governed exclusively by international law which is separate and distinct from a claim of breach of national law, what is the effect of investor’s contractual submission to the jurisdiction of the host State courts? </a:t>
            </a:r>
            <a:endParaRPr lang="en-US" sz="4000" dirty="0" smtClean="0"/>
          </a:p>
          <a:p>
            <a:r>
              <a:rPr lang="en-US" sz="4000" dirty="0" smtClean="0"/>
              <a:t>This </a:t>
            </a:r>
            <a:r>
              <a:rPr lang="en-US" sz="4000" dirty="0" smtClean="0"/>
              <a:t>question was answered by the Tribunal and the Annulment Committee in the </a:t>
            </a:r>
            <a:r>
              <a:rPr lang="en-US" sz="4000" i="1" dirty="0" smtClean="0"/>
              <a:t>Vivendi</a:t>
            </a:r>
            <a:r>
              <a:rPr lang="en-US" sz="4000" dirty="0" smtClean="0"/>
              <a:t> </a:t>
            </a:r>
            <a:r>
              <a:rPr lang="en-US" sz="4000" dirty="0" smtClean="0"/>
              <a:t>affair</a:t>
            </a:r>
            <a:endParaRPr lang="en-GB" sz="4000" dirty="0"/>
          </a:p>
        </p:txBody>
      </p:sp>
    </p:spTree>
    <p:extLst>
      <p:ext uri="{BB962C8B-B14F-4D97-AF65-F5344CB8AC3E}">
        <p14:creationId xmlns:p14="http://schemas.microsoft.com/office/powerpoint/2010/main" xmlns="" val="266979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139586" cy="522288"/>
          </a:xfrm>
        </p:spPr>
        <p:txBody>
          <a:bodyPr/>
          <a:lstStyle/>
          <a:p>
            <a:r>
              <a:rPr lang="en-US" dirty="0" smtClean="0"/>
              <a:t>Effect of </a:t>
            </a:r>
            <a:r>
              <a:rPr lang="en-US" dirty="0" smtClean="0"/>
              <a:t>Contractual Jurisdiction Clause</a:t>
            </a:r>
            <a:endParaRPr lang="en-GB" dirty="0"/>
          </a:p>
        </p:txBody>
      </p:sp>
      <p:sp>
        <p:nvSpPr>
          <p:cNvPr id="3" name="Content Placeholder 2"/>
          <p:cNvSpPr>
            <a:spLocks noGrp="1"/>
          </p:cNvSpPr>
          <p:nvPr>
            <p:ph sz="quarter" idx="11"/>
          </p:nvPr>
        </p:nvSpPr>
        <p:spPr/>
        <p:txBody>
          <a:bodyPr/>
          <a:lstStyle/>
          <a:p>
            <a:r>
              <a:rPr lang="en-US" sz="4000" dirty="0" smtClean="0"/>
              <a:t>The </a:t>
            </a:r>
            <a:r>
              <a:rPr lang="en-US" sz="4000" dirty="0" smtClean="0"/>
              <a:t>result was a clear affirmation that the investor was entitled to pursue his claim for breach of treaty irrespective of such a clause, since the nature and basis of the cause of action before the international tribunal was entirely </a:t>
            </a:r>
            <a:r>
              <a:rPr lang="en-US" sz="4000" dirty="0" smtClean="0"/>
              <a:t>different</a:t>
            </a:r>
            <a:endParaRPr lang="en-GB" sz="4000" dirty="0"/>
          </a:p>
        </p:txBody>
      </p:sp>
    </p:spTree>
    <p:extLst>
      <p:ext uri="{BB962C8B-B14F-4D97-AF65-F5344CB8AC3E}">
        <p14:creationId xmlns:p14="http://schemas.microsoft.com/office/powerpoint/2010/main" xmlns="" val="26697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Content Placeholder 2"/>
          <p:cNvSpPr>
            <a:spLocks noGrp="1"/>
          </p:cNvSpPr>
          <p:nvPr>
            <p:ph sz="quarter" idx="11"/>
          </p:nvPr>
        </p:nvSpPr>
        <p:spPr/>
        <p:txBody>
          <a:bodyPr/>
          <a:lstStyle/>
          <a:p>
            <a:r>
              <a:rPr lang="en-US" sz="3600" dirty="0" smtClean="0"/>
              <a:t>Where a particular conduct involves a breach of a treaty is not determined by asking whether the conduct involves a breach of contract, since a breach of contract is not per se a breach of the international treaty </a:t>
            </a:r>
            <a:r>
              <a:rPr lang="en-US" sz="3600" dirty="0" smtClean="0"/>
              <a:t>obligation</a:t>
            </a:r>
          </a:p>
          <a:p>
            <a:r>
              <a:rPr lang="en-US" sz="3600" dirty="0" smtClean="0"/>
              <a:t>It </a:t>
            </a:r>
            <a:r>
              <a:rPr lang="en-US" sz="3600" dirty="0" smtClean="0"/>
              <a:t>will not only be where host State acts in the exercise of its governmental or sovereign authority, rather than merely as a commercial party, that it can be liable for breach of </a:t>
            </a:r>
            <a:r>
              <a:rPr lang="en-US" sz="3600" dirty="0" smtClean="0"/>
              <a:t>treaty</a:t>
            </a:r>
            <a:endParaRPr lang="en-GB" sz="3600" dirty="0"/>
          </a:p>
        </p:txBody>
      </p:sp>
    </p:spTree>
    <p:extLst>
      <p:ext uri="{BB962C8B-B14F-4D97-AF65-F5344CB8AC3E}">
        <p14:creationId xmlns:p14="http://schemas.microsoft.com/office/powerpoint/2010/main" xmlns="" val="438117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‘Fork in the road’ provisions</a:t>
            </a:r>
            <a:endParaRPr lang="en-GB" dirty="0"/>
          </a:p>
        </p:txBody>
      </p:sp>
      <p:sp>
        <p:nvSpPr>
          <p:cNvPr id="3" name="Content Placeholder 2"/>
          <p:cNvSpPr>
            <a:spLocks noGrp="1"/>
          </p:cNvSpPr>
          <p:nvPr>
            <p:ph sz="quarter" idx="11"/>
          </p:nvPr>
        </p:nvSpPr>
        <p:spPr/>
        <p:txBody>
          <a:bodyPr/>
          <a:lstStyle/>
          <a:p>
            <a:r>
              <a:rPr lang="en-US" sz="3200" dirty="0" smtClean="0"/>
              <a:t>It is submitted that where the parties to an investment treaty agree that the choice of any particular dispute settlement option will preclude resort to any other option, the operation of the clause will be affected by the juridical nature of the claims asserted:</a:t>
            </a:r>
          </a:p>
          <a:p>
            <a:pPr>
              <a:buFont typeface="Wingdings" panose="05000000000000000000" pitchFamily="2" charset="2"/>
              <a:buChar char="Ø"/>
            </a:pPr>
            <a:r>
              <a:rPr lang="en-US" sz="3200" dirty="0" smtClean="0"/>
              <a:t>Different applicable law – if the claims asserted in the host State courts or other arbitral tribunal are contractual and not treaty-based, the existence of a fork in the road clause will have no effect on the subsequent invocation of a treaty claim before an investment tribunal, since the fundamental basis of the claim is </a:t>
            </a:r>
            <a:r>
              <a:rPr lang="en-US" sz="3200" dirty="0" smtClean="0"/>
              <a:t>different</a:t>
            </a:r>
            <a:endParaRPr lang="en-US" sz="3200" dirty="0" smtClean="0"/>
          </a:p>
        </p:txBody>
      </p:sp>
    </p:spTree>
    <p:extLst>
      <p:ext uri="{BB962C8B-B14F-4D97-AF65-F5344CB8AC3E}">
        <p14:creationId xmlns:p14="http://schemas.microsoft.com/office/powerpoint/2010/main" xmlns="" val="2385734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900727" cy="522288"/>
          </a:xfrm>
        </p:spPr>
        <p:txBody>
          <a:bodyPr/>
          <a:lstStyle/>
          <a:p>
            <a:r>
              <a:rPr lang="en-US" dirty="0" smtClean="0"/>
              <a:t>‘Fork in the </a:t>
            </a:r>
            <a:r>
              <a:rPr lang="en-US" dirty="0" smtClean="0"/>
              <a:t>Road’ Provisions</a:t>
            </a:r>
            <a:endParaRPr lang="en-GB" dirty="0"/>
          </a:p>
        </p:txBody>
      </p:sp>
      <p:sp>
        <p:nvSpPr>
          <p:cNvPr id="3" name="Content Placeholder 2"/>
          <p:cNvSpPr>
            <a:spLocks noGrp="1"/>
          </p:cNvSpPr>
          <p:nvPr>
            <p:ph sz="quarter" idx="11"/>
          </p:nvPr>
        </p:nvSpPr>
        <p:spPr/>
        <p:txBody>
          <a:bodyPr/>
          <a:lstStyle/>
          <a:p>
            <a:pPr>
              <a:buFont typeface="Wingdings" panose="05000000000000000000" pitchFamily="2" charset="2"/>
              <a:buChar char="Ø"/>
            </a:pPr>
            <a:r>
              <a:rPr lang="en-US" sz="4000" dirty="0" smtClean="0"/>
              <a:t>Parallel </a:t>
            </a:r>
            <a:r>
              <a:rPr lang="en-US" sz="4000" dirty="0" smtClean="0"/>
              <a:t>applicable law – if the claims asserted before the investment tribunal are substantially the same as those already asserted before host State courts, the investor will be held to his </a:t>
            </a:r>
            <a:r>
              <a:rPr lang="en-US" sz="4000" dirty="0" smtClean="0"/>
              <a:t>election</a:t>
            </a:r>
            <a:endParaRPr lang="en-GB" sz="4000" dirty="0"/>
          </a:p>
        </p:txBody>
      </p:sp>
    </p:spTree>
    <p:extLst>
      <p:ext uri="{BB962C8B-B14F-4D97-AF65-F5344CB8AC3E}">
        <p14:creationId xmlns:p14="http://schemas.microsoft.com/office/powerpoint/2010/main" xmlns="" val="2385734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939916" cy="522288"/>
          </a:xfrm>
        </p:spPr>
        <p:txBody>
          <a:bodyPr/>
          <a:lstStyle/>
          <a:p>
            <a:r>
              <a:rPr lang="en-US" dirty="0"/>
              <a:t>‘Fork in the </a:t>
            </a:r>
            <a:r>
              <a:rPr lang="en-US" dirty="0" smtClean="0"/>
              <a:t>Road’ Provisions</a:t>
            </a:r>
            <a:endParaRPr lang="en-GB" dirty="0"/>
          </a:p>
        </p:txBody>
      </p:sp>
      <p:sp>
        <p:nvSpPr>
          <p:cNvPr id="3" name="Content Placeholder 2"/>
          <p:cNvSpPr>
            <a:spLocks noGrp="1"/>
          </p:cNvSpPr>
          <p:nvPr>
            <p:ph sz="quarter" idx="11"/>
          </p:nvPr>
        </p:nvSpPr>
        <p:spPr/>
        <p:txBody>
          <a:bodyPr/>
          <a:lstStyle/>
          <a:p>
            <a:pPr>
              <a:buFont typeface="Wingdings" panose="05000000000000000000" pitchFamily="2" charset="2"/>
              <a:buChar char="Ø"/>
            </a:pPr>
            <a:r>
              <a:rPr lang="en-US" sz="3400" dirty="0" smtClean="0"/>
              <a:t>Thus :</a:t>
            </a:r>
          </a:p>
          <a:p>
            <a:pPr marL="457200" indent="-457200">
              <a:buAutoNum type="alphaLcParenBoth"/>
            </a:pPr>
            <a:r>
              <a:rPr lang="en-US" sz="3400" i="1" dirty="0" smtClean="0"/>
              <a:t>Contract claim</a:t>
            </a:r>
            <a:r>
              <a:rPr lang="en-US" sz="3400" dirty="0" smtClean="0"/>
              <a:t>. If a contract has already been submitted to a national court or other arbitral tribunal, then the investor will be precluded from subsequently re-litigating that dispute before an investment </a:t>
            </a:r>
            <a:r>
              <a:rPr lang="en-US" sz="3400" dirty="0" smtClean="0"/>
              <a:t>tribunal</a:t>
            </a:r>
            <a:endParaRPr lang="en-US" sz="3400" dirty="0" smtClean="0"/>
          </a:p>
          <a:p>
            <a:pPr marL="457200" indent="-457200">
              <a:buAutoNum type="alphaLcParenBoth"/>
            </a:pPr>
            <a:r>
              <a:rPr lang="en-US" sz="3400" i="1" dirty="0" smtClean="0"/>
              <a:t>Treaty claim</a:t>
            </a:r>
            <a:r>
              <a:rPr lang="en-US" sz="3400" dirty="0" smtClean="0"/>
              <a:t>. Similarly, where investor chooses to assert in substance the same cause of action as found in the treaty before a host State’s administrative courts he may forfeit the right to sue before an investment tribunal</a:t>
            </a:r>
            <a:endParaRPr lang="en-GB" sz="3400" dirty="0"/>
          </a:p>
        </p:txBody>
      </p:sp>
    </p:spTree>
    <p:extLst>
      <p:ext uri="{BB962C8B-B14F-4D97-AF65-F5344CB8AC3E}">
        <p14:creationId xmlns:p14="http://schemas.microsoft.com/office/powerpoint/2010/main" xmlns="" val="1702091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Different </a:t>
            </a:r>
            <a:r>
              <a:rPr lang="en-US" dirty="0" smtClean="0"/>
              <a:t>Applicable Law</a:t>
            </a:r>
            <a:endParaRPr lang="en-GB" dirty="0"/>
          </a:p>
        </p:txBody>
      </p:sp>
      <p:sp>
        <p:nvSpPr>
          <p:cNvPr id="3" name="Content Placeholder 2"/>
          <p:cNvSpPr>
            <a:spLocks noGrp="1"/>
          </p:cNvSpPr>
          <p:nvPr>
            <p:ph sz="quarter" idx="11"/>
          </p:nvPr>
        </p:nvSpPr>
        <p:spPr/>
        <p:txBody>
          <a:bodyPr/>
          <a:lstStyle/>
          <a:p>
            <a:r>
              <a:rPr lang="en-US" sz="3300" dirty="0" smtClean="0"/>
              <a:t>In a number of cases, tribunals have rejected the State’s attempted invocation of a fork in the road clause on the grounds that there is insufficient identity either of cause of action or </a:t>
            </a:r>
            <a:r>
              <a:rPr lang="en-US" sz="3300" dirty="0" smtClean="0"/>
              <a:t>parties</a:t>
            </a:r>
            <a:endParaRPr lang="ru-RU" sz="3300" dirty="0" smtClean="0"/>
          </a:p>
          <a:p>
            <a:r>
              <a:rPr lang="en-US" sz="3300" dirty="0" smtClean="0"/>
              <a:t>The </a:t>
            </a:r>
            <a:r>
              <a:rPr lang="en-US" sz="3300" dirty="0" smtClean="0"/>
              <a:t>rationale behind this was well explained in </a:t>
            </a:r>
            <a:r>
              <a:rPr lang="en-US" sz="3300" i="1" dirty="0" err="1" smtClean="0"/>
              <a:t>Genin</a:t>
            </a:r>
            <a:r>
              <a:rPr lang="en-US" sz="3300" i="1" dirty="0" smtClean="0"/>
              <a:t> v Estonia</a:t>
            </a:r>
            <a:r>
              <a:rPr lang="en-US" sz="3300" dirty="0" smtClean="0"/>
              <a:t>, and it concluded that </a:t>
            </a:r>
            <a:r>
              <a:rPr lang="en-US" sz="3300" dirty="0" smtClean="0"/>
              <a:t>‘</a:t>
            </a:r>
            <a:r>
              <a:rPr lang="en-US" sz="3300" dirty="0" smtClean="0"/>
              <a:t>a</a:t>
            </a:r>
            <a:r>
              <a:rPr lang="en-US" sz="3300" dirty="0" smtClean="0"/>
              <a:t>lthough </a:t>
            </a:r>
            <a:r>
              <a:rPr lang="en-US" sz="3300" dirty="0" smtClean="0"/>
              <a:t>certain aspects of the facts that gave rise to this dispute were also at issue in the Estonian litigation, the ‘investment dispute’ itself was not, and the Claimants should not therefore be barred from using the ICSID arbitration mechanism</a:t>
            </a:r>
            <a:r>
              <a:rPr lang="en-US" sz="3300" dirty="0" smtClean="0"/>
              <a:t>’</a:t>
            </a:r>
            <a:endParaRPr lang="en-GB" sz="3300" dirty="0"/>
          </a:p>
        </p:txBody>
      </p:sp>
    </p:spTree>
    <p:extLst>
      <p:ext uri="{BB962C8B-B14F-4D97-AF65-F5344CB8AC3E}">
        <p14:creationId xmlns:p14="http://schemas.microsoft.com/office/powerpoint/2010/main" xmlns="" val="3869006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Parallel applicable law</a:t>
            </a:r>
            <a:endParaRPr lang="en-GB" dirty="0"/>
          </a:p>
        </p:txBody>
      </p:sp>
      <p:sp>
        <p:nvSpPr>
          <p:cNvPr id="3" name="Content Placeholder 2"/>
          <p:cNvSpPr>
            <a:spLocks noGrp="1"/>
          </p:cNvSpPr>
          <p:nvPr>
            <p:ph sz="quarter" idx="11"/>
          </p:nvPr>
        </p:nvSpPr>
        <p:spPr/>
        <p:txBody>
          <a:bodyPr/>
          <a:lstStyle/>
          <a:p>
            <a:r>
              <a:rPr lang="en-US" sz="3200" dirty="0" smtClean="0"/>
              <a:t>Where, however claims are in fact between the same parties, have the same object and are founded on the same cause of action, in principle a fork in the road clause ought to be </a:t>
            </a:r>
            <a:r>
              <a:rPr lang="en-US" sz="3200" dirty="0" smtClean="0"/>
              <a:t>effective</a:t>
            </a:r>
            <a:endParaRPr lang="ru-RU" sz="3200" dirty="0" smtClean="0"/>
          </a:p>
          <a:p>
            <a:r>
              <a:rPr lang="en-US" sz="3200" dirty="0" smtClean="0"/>
              <a:t>This </a:t>
            </a:r>
            <a:r>
              <a:rPr lang="en-US" sz="3200" dirty="0" smtClean="0"/>
              <a:t>was recognized in CMS, where the Tribunal accepted that the investor could renounce recourse to arbitration by bringing his claim before the local </a:t>
            </a:r>
            <a:r>
              <a:rPr lang="en-US" sz="3200" dirty="0" smtClean="0"/>
              <a:t>courts</a:t>
            </a:r>
            <a:endParaRPr lang="ru-RU" sz="3200" dirty="0" smtClean="0"/>
          </a:p>
          <a:p>
            <a:r>
              <a:rPr lang="en-US" sz="3200" dirty="0" smtClean="0"/>
              <a:t>Where </a:t>
            </a:r>
            <a:r>
              <a:rPr lang="en-US" sz="3200" dirty="0" smtClean="0"/>
              <a:t>the claim sought to be brought is founded on contract in both tribunals, determination of sufficient identity of parties, cause of action, and object should in most cases be relatively </a:t>
            </a:r>
            <a:r>
              <a:rPr lang="en-US" sz="3200" dirty="0" smtClean="0"/>
              <a:t>straightforward</a:t>
            </a:r>
            <a:endParaRPr lang="en-GB" sz="3200" dirty="0"/>
          </a:p>
        </p:txBody>
      </p:sp>
    </p:spTree>
    <p:extLst>
      <p:ext uri="{BB962C8B-B14F-4D97-AF65-F5344CB8AC3E}">
        <p14:creationId xmlns:p14="http://schemas.microsoft.com/office/powerpoint/2010/main" xmlns="" val="4918944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7308"/>
            <a:ext cx="7151687" cy="522288"/>
          </a:xfrm>
        </p:spPr>
        <p:txBody>
          <a:bodyPr/>
          <a:lstStyle/>
          <a:p>
            <a:r>
              <a:rPr lang="en-US" dirty="0" smtClean="0"/>
              <a:t>Waiver </a:t>
            </a:r>
            <a:endParaRPr lang="en-GB" dirty="0"/>
          </a:p>
        </p:txBody>
      </p:sp>
      <p:sp>
        <p:nvSpPr>
          <p:cNvPr id="3" name="Content Placeholder 2"/>
          <p:cNvSpPr>
            <a:spLocks noGrp="1"/>
          </p:cNvSpPr>
          <p:nvPr>
            <p:ph sz="quarter" idx="11"/>
          </p:nvPr>
        </p:nvSpPr>
        <p:spPr/>
        <p:txBody>
          <a:bodyPr/>
          <a:lstStyle/>
          <a:p>
            <a:r>
              <a:rPr lang="en-US" sz="3600" dirty="0" smtClean="0"/>
              <a:t>Election at the time of institution of the first proceedings is one method of seeking to limit an investor’s claims to a single </a:t>
            </a:r>
            <a:r>
              <a:rPr lang="en-US" sz="3600" dirty="0" smtClean="0"/>
              <a:t>forum</a:t>
            </a:r>
            <a:endParaRPr lang="ru-RU" sz="3600" dirty="0" smtClean="0"/>
          </a:p>
          <a:p>
            <a:r>
              <a:rPr lang="en-US" sz="3600" dirty="0" smtClean="0"/>
              <a:t>Such </a:t>
            </a:r>
            <a:r>
              <a:rPr lang="en-US" sz="3600" dirty="0" smtClean="0"/>
              <a:t>an election, in order to operate, requires identity of cause of action between the two </a:t>
            </a:r>
            <a:r>
              <a:rPr lang="en-US" sz="3600" dirty="0" smtClean="0"/>
              <a:t>proceedings</a:t>
            </a:r>
            <a:endParaRPr lang="ru-RU" sz="3600" dirty="0" smtClean="0"/>
          </a:p>
          <a:p>
            <a:r>
              <a:rPr lang="en-US" sz="3600" dirty="0" smtClean="0"/>
              <a:t>This </a:t>
            </a:r>
            <a:r>
              <a:rPr lang="en-US" sz="3600" dirty="0" smtClean="0"/>
              <a:t>will not normally be present where the actions taken in the local courts are founded upon the breach of contract, or seek limited domestic administrative law </a:t>
            </a:r>
            <a:r>
              <a:rPr lang="en-US" sz="3600" dirty="0" smtClean="0"/>
              <a:t>remedies</a:t>
            </a:r>
            <a:endParaRPr lang="en-US" sz="3600" dirty="0" smtClean="0"/>
          </a:p>
        </p:txBody>
      </p:sp>
    </p:spTree>
    <p:extLst>
      <p:ext uri="{BB962C8B-B14F-4D97-AF65-F5344CB8AC3E}">
        <p14:creationId xmlns:p14="http://schemas.microsoft.com/office/powerpoint/2010/main" xmlns="" val="2502936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7308"/>
            <a:ext cx="7151687" cy="522288"/>
          </a:xfrm>
        </p:spPr>
        <p:txBody>
          <a:bodyPr/>
          <a:lstStyle/>
          <a:p>
            <a:r>
              <a:rPr lang="en-US" dirty="0" smtClean="0"/>
              <a:t>Waiver </a:t>
            </a:r>
            <a:endParaRPr lang="en-GB" dirty="0"/>
          </a:p>
        </p:txBody>
      </p:sp>
      <p:sp>
        <p:nvSpPr>
          <p:cNvPr id="3" name="Content Placeholder 2"/>
          <p:cNvSpPr>
            <a:spLocks noGrp="1"/>
          </p:cNvSpPr>
          <p:nvPr>
            <p:ph sz="quarter" idx="11"/>
          </p:nvPr>
        </p:nvSpPr>
        <p:spPr/>
        <p:txBody>
          <a:bodyPr/>
          <a:lstStyle/>
          <a:p>
            <a:r>
              <a:rPr lang="en-US" sz="4400" dirty="0" smtClean="0"/>
              <a:t>However</a:t>
            </a:r>
            <a:r>
              <a:rPr lang="en-US" sz="4400" dirty="0" smtClean="0"/>
              <a:t>, an alternative method to that of election is to require the claimant to waive all other claims at the time when he brings his claim before an investment </a:t>
            </a:r>
            <a:r>
              <a:rPr lang="en-US" sz="4400" dirty="0" smtClean="0"/>
              <a:t>tribunal</a:t>
            </a:r>
            <a:endParaRPr lang="ru-RU" sz="4400" dirty="0" smtClean="0"/>
          </a:p>
          <a:p>
            <a:endParaRPr lang="ru-RU" sz="4400" dirty="0" smtClean="0"/>
          </a:p>
          <a:p>
            <a:r>
              <a:rPr lang="en-US" sz="4400" dirty="0" smtClean="0"/>
              <a:t>This </a:t>
            </a:r>
            <a:r>
              <a:rPr lang="en-US" sz="4400" dirty="0" smtClean="0"/>
              <a:t>route presents an advantage for both the investor and host </a:t>
            </a:r>
            <a:r>
              <a:rPr lang="en-US" sz="4400" dirty="0" smtClean="0"/>
              <a:t>State</a:t>
            </a:r>
            <a:endParaRPr lang="en-GB" sz="4400" dirty="0"/>
          </a:p>
        </p:txBody>
      </p:sp>
    </p:spTree>
    <p:extLst>
      <p:ext uri="{BB962C8B-B14F-4D97-AF65-F5344CB8AC3E}">
        <p14:creationId xmlns:p14="http://schemas.microsoft.com/office/powerpoint/2010/main" xmlns="" val="2502936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Waiver</a:t>
            </a:r>
            <a:endParaRPr lang="en-GB" dirty="0"/>
          </a:p>
        </p:txBody>
      </p:sp>
      <p:sp>
        <p:nvSpPr>
          <p:cNvPr id="3" name="Content Placeholder 2"/>
          <p:cNvSpPr>
            <a:spLocks noGrp="1"/>
          </p:cNvSpPr>
          <p:nvPr>
            <p:ph sz="quarter" idx="11"/>
          </p:nvPr>
        </p:nvSpPr>
        <p:spPr/>
        <p:txBody>
          <a:bodyPr/>
          <a:lstStyle/>
          <a:p>
            <a:r>
              <a:rPr lang="en-US" sz="3600" dirty="0" smtClean="0"/>
              <a:t>Once treaty arbitration has been invoked, the tribunal will be able to view the host State’s conduct in the round, including the treatment accorded to the investor in the State’s courts or administrative </a:t>
            </a:r>
            <a:r>
              <a:rPr lang="en-US" sz="3600" dirty="0" smtClean="0"/>
              <a:t>tribunals</a:t>
            </a:r>
            <a:endParaRPr lang="ru-RU" sz="3600" dirty="0" smtClean="0"/>
          </a:p>
          <a:p>
            <a:r>
              <a:rPr lang="en-US" sz="3600" dirty="0" smtClean="0"/>
              <a:t>This </a:t>
            </a:r>
            <a:r>
              <a:rPr lang="en-US" sz="3600" dirty="0" smtClean="0"/>
              <a:t>can be an important element of an investor’s claim to fair and equitable </a:t>
            </a:r>
            <a:r>
              <a:rPr lang="en-US" sz="3600" dirty="0" smtClean="0"/>
              <a:t>treatment</a:t>
            </a:r>
            <a:endParaRPr lang="ru-RU" sz="3600" dirty="0" smtClean="0"/>
          </a:p>
          <a:p>
            <a:r>
              <a:rPr lang="en-US" sz="3600" dirty="0" smtClean="0"/>
              <a:t>But </a:t>
            </a:r>
            <a:r>
              <a:rPr lang="en-US" sz="3600" dirty="0" smtClean="0"/>
              <a:t>neither the tribunal nor the host State will, at that stage, have to contend with parallel </a:t>
            </a:r>
            <a:r>
              <a:rPr lang="en-US" sz="3600" dirty="0" smtClean="0"/>
              <a:t>proceedings</a:t>
            </a:r>
            <a:endParaRPr lang="en-GB" sz="3600" dirty="0"/>
          </a:p>
        </p:txBody>
      </p:sp>
    </p:spTree>
    <p:extLst>
      <p:ext uri="{BB962C8B-B14F-4D97-AF65-F5344CB8AC3E}">
        <p14:creationId xmlns:p14="http://schemas.microsoft.com/office/powerpoint/2010/main" xmlns="" val="18463821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944</TotalTime>
  <Words>1927</Words>
  <Application>Microsoft Office PowerPoint</Application>
  <PresentationFormat>Произвольный</PresentationFormat>
  <Paragraphs>97</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209</cp:revision>
  <dcterms:created xsi:type="dcterms:W3CDTF">2015-06-15T09:27:21Z</dcterms:created>
  <dcterms:modified xsi:type="dcterms:W3CDTF">2017-06-11T08:21:00Z</dcterms:modified>
</cp:coreProperties>
</file>