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handoutMasterIdLst>
    <p:handoutMasterId r:id="rId23"/>
  </p:handoutMasterIdLst>
  <p:sldIdLst>
    <p:sldId id="258" r:id="rId2"/>
    <p:sldId id="259" r:id="rId3"/>
    <p:sldId id="261" r:id="rId4"/>
    <p:sldId id="262" r:id="rId5"/>
    <p:sldId id="263" r:id="rId6"/>
    <p:sldId id="265" r:id="rId7"/>
    <p:sldId id="266" r:id="rId8"/>
    <p:sldId id="267" r:id="rId9"/>
    <p:sldId id="268" r:id="rId10"/>
    <p:sldId id="264" r:id="rId11"/>
    <p:sldId id="269" r:id="rId12"/>
    <p:sldId id="270" r:id="rId13"/>
    <p:sldId id="271" r:id="rId14"/>
    <p:sldId id="272" r:id="rId15"/>
    <p:sldId id="273" r:id="rId16"/>
    <p:sldId id="274" r:id="rId17"/>
    <p:sldId id="275" r:id="rId18"/>
    <p:sldId id="276" r:id="rId19"/>
    <p:sldId id="277" r:id="rId20"/>
    <p:sldId id="260"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80000"/>
    <a:srgbClr val="740000"/>
    <a:srgbClr val="7E00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3" d="100"/>
          <a:sy n="73" d="100"/>
        </p:scale>
        <p:origin x="-582" y="-102"/>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pPr/>
              <a:t>6/9/2017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pPr/>
              <a:t>‹#›</a:t>
            </a:fld>
            <a:endParaRPr lang="en-US"/>
          </a:p>
        </p:txBody>
      </p:sp>
    </p:spTree>
    <p:extLst>
      <p:ext uri="{BB962C8B-B14F-4D97-AF65-F5344CB8AC3E}">
        <p14:creationId xmlns=""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7ED014-FE72-4D2F-A188-2A47649992C1}" type="datetimeFigureOut">
              <a:rPr lang="ru-RU" smtClean="0"/>
              <a:t>09.06.2017</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3A4292-67C2-4DE9-893F-8A1F5C9A658B}" type="slidenum">
              <a:rPr lang="ru-RU" smtClean="0"/>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8B3A4292-67C2-4DE9-893F-8A1F5C9A658B}" type="slidenum">
              <a:rPr lang="ru-RU" smtClean="0"/>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8B3A4292-67C2-4DE9-893F-8A1F5C9A658B}" type="slidenum">
              <a:rPr lang="ru-RU" smtClean="0"/>
              <a:t>2</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8B3A4292-67C2-4DE9-893F-8A1F5C9A658B}" type="slidenum">
              <a:rPr lang="ru-RU" smtClean="0"/>
              <a:t>3</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userDrawn="1"/>
        </p:nvSpPr>
        <p:spPr>
          <a:xfrm>
            <a:off x="0" y="6596743"/>
            <a:ext cx="12192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Tree>
    <p:extLst>
      <p:ext uri="{BB962C8B-B14F-4D97-AF65-F5344CB8AC3E}">
        <p14:creationId xmlns=""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pPr/>
              <a:t>6/9/2017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pPr/>
              <a:t>‹#›</a:t>
            </a:fld>
            <a:endParaRPr lang="en-US"/>
          </a:p>
        </p:txBody>
      </p:sp>
    </p:spTree>
    <p:extLst>
      <p:ext uri="{BB962C8B-B14F-4D97-AF65-F5344CB8AC3E}">
        <p14:creationId xmlns=""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2298" y="905499"/>
            <a:ext cx="7867135" cy="2123658"/>
          </a:xfrm>
          <a:prstGeom prst="rect">
            <a:avLst/>
          </a:prstGeom>
          <a:noFill/>
        </p:spPr>
        <p:txBody>
          <a:bodyPr wrap="square" rtlCol="0" anchor="ctr">
            <a:spAutoFit/>
          </a:bodyPr>
          <a:lstStyle/>
          <a:p>
            <a:pPr algn="ctr"/>
            <a:r>
              <a:rPr lang="en-US" sz="4400" b="1" dirty="0" smtClean="0"/>
              <a:t>International Mooting Club of Westminster International University in Tashkent</a:t>
            </a:r>
            <a:endParaRPr lang="en-US" sz="4400" b="1" dirty="0"/>
          </a:p>
        </p:txBody>
      </p:sp>
      <p:sp>
        <p:nvSpPr>
          <p:cNvPr id="3" name="TextBox 2"/>
          <p:cNvSpPr txBox="1"/>
          <p:nvPr/>
        </p:nvSpPr>
        <p:spPr>
          <a:xfrm>
            <a:off x="4114800" y="3190107"/>
            <a:ext cx="7568690" cy="2985433"/>
          </a:xfrm>
          <a:prstGeom prst="rect">
            <a:avLst/>
          </a:prstGeom>
          <a:noFill/>
        </p:spPr>
        <p:txBody>
          <a:bodyPr wrap="square" rtlCol="0" anchor="ctr">
            <a:spAutoFit/>
          </a:bodyPr>
          <a:lstStyle/>
          <a:p>
            <a:pPr algn="ctr"/>
            <a:r>
              <a:rPr lang="en-US" sz="3600" b="1" dirty="0" smtClean="0"/>
              <a:t>Module: </a:t>
            </a:r>
            <a:r>
              <a:rPr lang="en-US" sz="3600" b="1" dirty="0" smtClean="0"/>
              <a:t>International Investment </a:t>
            </a:r>
            <a:r>
              <a:rPr lang="en-US" sz="3600" b="1" dirty="0" smtClean="0"/>
              <a:t>Arbitration</a:t>
            </a:r>
          </a:p>
          <a:p>
            <a:pPr algn="ctr"/>
            <a:endParaRPr lang="en-US" sz="3600" b="1" dirty="0" smtClean="0"/>
          </a:p>
          <a:p>
            <a:pPr algn="ctr"/>
            <a:r>
              <a:rPr lang="en-US" sz="2800" b="1" dirty="0" smtClean="0"/>
              <a:t>Lecture </a:t>
            </a:r>
            <a:r>
              <a:rPr lang="ru-RU" sz="2800" b="1" dirty="0" smtClean="0"/>
              <a:t>6</a:t>
            </a:r>
            <a:r>
              <a:rPr lang="en-US" sz="2800" b="1" dirty="0" smtClean="0"/>
              <a:t>: Nationality </a:t>
            </a:r>
          </a:p>
          <a:p>
            <a:pPr algn="ctr"/>
            <a:endParaRPr lang="en-US" sz="2800" b="1" dirty="0" smtClean="0"/>
          </a:p>
          <a:p>
            <a:pPr algn="r"/>
            <a:r>
              <a:rPr lang="en-US" sz="2400" b="1" dirty="0" smtClean="0"/>
              <a:t>Delivered by </a:t>
            </a:r>
            <a:r>
              <a:rPr lang="en-US" sz="2400" b="1" dirty="0" err="1" smtClean="0"/>
              <a:t>Feruza</a:t>
            </a:r>
            <a:r>
              <a:rPr lang="en-US" sz="2400" b="1" dirty="0" smtClean="0"/>
              <a:t> </a:t>
            </a:r>
            <a:r>
              <a:rPr lang="en-US" sz="2400" b="1" dirty="0" err="1" smtClean="0"/>
              <a:t>Bobokulova</a:t>
            </a:r>
            <a:endParaRPr lang="en-US" sz="2400" b="1" dirty="0"/>
          </a:p>
        </p:txBody>
      </p:sp>
    </p:spTree>
    <p:extLst>
      <p:ext uri="{BB962C8B-B14F-4D97-AF65-F5344CB8AC3E}">
        <p14:creationId xmlns:p14="http://schemas.microsoft.com/office/powerpoint/2010/main" xmlns="" val="3490383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Nationality</a:t>
            </a:r>
            <a:endParaRPr lang="ru-RU" dirty="0"/>
          </a:p>
        </p:txBody>
      </p:sp>
      <p:sp>
        <p:nvSpPr>
          <p:cNvPr id="3" name="Содержимое 2"/>
          <p:cNvSpPr>
            <a:spLocks noGrp="1"/>
          </p:cNvSpPr>
          <p:nvPr>
            <p:ph sz="quarter" idx="11"/>
          </p:nvPr>
        </p:nvSpPr>
        <p:spPr/>
        <p:txBody>
          <a:bodyPr/>
          <a:lstStyle/>
          <a:p>
            <a:r>
              <a:rPr lang="en-US" sz="3200" dirty="0" smtClean="0"/>
              <a:t>It is the nationality of the claimant that determines whether it is entitled to take the benefit of the treaty protections, and which, in turn, determines the jurisdiction </a:t>
            </a:r>
            <a:r>
              <a:rPr lang="en-US" sz="3200" dirty="0" err="1" smtClean="0"/>
              <a:t>ratione</a:t>
            </a:r>
            <a:r>
              <a:rPr lang="en-US" sz="3200" dirty="0" smtClean="0"/>
              <a:t> personae of the tribunal </a:t>
            </a:r>
          </a:p>
          <a:p>
            <a:r>
              <a:rPr lang="en-US" sz="3200" dirty="0" smtClean="0"/>
              <a:t>Unless qualified by the relevant treaty, a claimant corporation’s State of incorporation will serve as the claimant’s nationality</a:t>
            </a:r>
          </a:p>
          <a:p>
            <a:r>
              <a:rPr lang="en-US" sz="3200" dirty="0" smtClean="0"/>
              <a:t>The point of contention regarding nationality usually arises in relation to corporate investors and whether there is a basis for applying a controlling interests test and if so, how to apply that test</a:t>
            </a:r>
            <a:endParaRPr lang="ru-RU" sz="3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Function of Nationality</a:t>
            </a:r>
            <a:endParaRPr lang="ru-RU" dirty="0"/>
          </a:p>
        </p:txBody>
      </p:sp>
      <p:sp>
        <p:nvSpPr>
          <p:cNvPr id="3" name="Содержимое 2"/>
          <p:cNvSpPr>
            <a:spLocks noGrp="1"/>
          </p:cNvSpPr>
          <p:nvPr>
            <p:ph sz="quarter" idx="11"/>
          </p:nvPr>
        </p:nvSpPr>
        <p:spPr/>
        <p:txBody>
          <a:bodyPr/>
          <a:lstStyle/>
          <a:p>
            <a:r>
              <a:rPr lang="en-US" sz="3000" dirty="0" smtClean="0"/>
              <a:t>The issue of nationality arose primarily in the context of whether a State wished to espouse the claim of an injured alien by way of diplomatic protection</a:t>
            </a:r>
          </a:p>
          <a:p>
            <a:r>
              <a:rPr lang="en-US" sz="3000" dirty="0" smtClean="0"/>
              <a:t>In </a:t>
            </a:r>
            <a:r>
              <a:rPr lang="en-US" sz="3000" i="1" dirty="0" smtClean="0"/>
              <a:t>Barcelona Traction </a:t>
            </a:r>
            <a:r>
              <a:rPr lang="en-US" sz="3000" dirty="0" smtClean="0"/>
              <a:t>, the International Court of Justice emphasized the discretionary nature as an initial matter, of the State’s decision: ‘within the limits prescribed by international law, a State may exercise diplomatic protection by whatever means and to whatever extent it thinks fit, for it is its own right that the State is asserting. Should the natural or legal persons on whose behalf it is acting consider that their rights are not adequately protected, they have no remedy in international law’</a:t>
            </a:r>
            <a:endParaRPr lang="ru-RU" sz="30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Definition of Nationality: BIT</a:t>
            </a:r>
            <a:endParaRPr lang="ru-RU" dirty="0"/>
          </a:p>
        </p:txBody>
      </p:sp>
      <p:sp>
        <p:nvSpPr>
          <p:cNvPr id="3" name="Содержимое 2"/>
          <p:cNvSpPr>
            <a:spLocks noGrp="1"/>
          </p:cNvSpPr>
          <p:nvPr>
            <p:ph sz="quarter" idx="11"/>
          </p:nvPr>
        </p:nvSpPr>
        <p:spPr/>
        <p:txBody>
          <a:bodyPr/>
          <a:lstStyle/>
          <a:p>
            <a:pPr>
              <a:buNone/>
            </a:pPr>
            <a:r>
              <a:rPr lang="en-US" sz="3200" i="1" dirty="0" smtClean="0"/>
              <a:t>Individuals </a:t>
            </a:r>
          </a:p>
          <a:p>
            <a:r>
              <a:rPr lang="en-US" sz="3200" dirty="0" smtClean="0"/>
              <a:t>The definition of a ‘national’ or an individual ‘investor’, for the purpose of the BIT may be the same overarching definition for both contracting States or may include a more specific definition for one or both States</a:t>
            </a:r>
          </a:p>
          <a:p>
            <a:r>
              <a:rPr lang="en-US" sz="3200" dirty="0" smtClean="0"/>
              <a:t>1994 US model BIT defines a national of a party as ‘a natural person who is a national of that Party </a:t>
            </a:r>
            <a:r>
              <a:rPr lang="en-US" sz="3200" dirty="0" err="1" smtClean="0"/>
              <a:t>undder</a:t>
            </a:r>
            <a:r>
              <a:rPr lang="en-US" sz="3200" dirty="0" smtClean="0"/>
              <a:t> its applicable law’</a:t>
            </a:r>
          </a:p>
          <a:p>
            <a:r>
              <a:rPr lang="en-US" sz="3200" dirty="0" smtClean="0"/>
              <a:t>The UK and Germany model BITs also define nationals specifically by reference to the law in force in their respective countries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Definition of Nationality: BIT</a:t>
            </a:r>
            <a:endParaRPr lang="ru-RU" dirty="0"/>
          </a:p>
        </p:txBody>
      </p:sp>
      <p:sp>
        <p:nvSpPr>
          <p:cNvPr id="3" name="Содержимое 2"/>
          <p:cNvSpPr>
            <a:spLocks noGrp="1"/>
          </p:cNvSpPr>
          <p:nvPr>
            <p:ph sz="quarter" idx="11"/>
          </p:nvPr>
        </p:nvSpPr>
        <p:spPr/>
        <p:txBody>
          <a:bodyPr/>
          <a:lstStyle/>
          <a:p>
            <a:pPr>
              <a:buNone/>
            </a:pPr>
            <a:r>
              <a:rPr lang="en-US" sz="3600" i="1" dirty="0" smtClean="0"/>
              <a:t>Companies </a:t>
            </a:r>
          </a:p>
          <a:p>
            <a:r>
              <a:rPr lang="en-US" sz="3600" dirty="0" smtClean="0"/>
              <a:t>The nationality of companies in the model BITs may comprise three criteria, referring to the nation of incorporation, control or management of the company</a:t>
            </a:r>
          </a:p>
          <a:p>
            <a:r>
              <a:rPr lang="en-US" sz="3600" dirty="0" smtClean="0"/>
              <a:t>The incorporation approach is adopted by the UK model BIT, whereby UK companies are ‘corporations, firms, and associations incorporated or constituted under the law in force in any part of the UK’</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Definition of Nationality: MIT</a:t>
            </a:r>
            <a:endParaRPr lang="ru-RU" dirty="0"/>
          </a:p>
        </p:txBody>
      </p:sp>
      <p:sp>
        <p:nvSpPr>
          <p:cNvPr id="3" name="Содержимое 2"/>
          <p:cNvSpPr>
            <a:spLocks noGrp="1"/>
          </p:cNvSpPr>
          <p:nvPr>
            <p:ph sz="quarter" idx="11"/>
          </p:nvPr>
        </p:nvSpPr>
        <p:spPr/>
        <p:txBody>
          <a:bodyPr/>
          <a:lstStyle/>
          <a:p>
            <a:pPr>
              <a:buNone/>
            </a:pPr>
            <a:r>
              <a:rPr lang="en-US" sz="3600" i="1" dirty="0" smtClean="0"/>
              <a:t>NAFTA</a:t>
            </a:r>
          </a:p>
          <a:p>
            <a:r>
              <a:rPr lang="en-US" sz="3600" dirty="0" smtClean="0"/>
              <a:t>The nationality requirements under NAFTA are as follows for the individual: ‘a natural person who is a citizen or permanent resident of a Party and any other natural person referred to in Annex 201.1’</a:t>
            </a:r>
          </a:p>
          <a:p>
            <a:r>
              <a:rPr lang="en-US" sz="3600" dirty="0" smtClean="0"/>
              <a:t>The nationality of a company is conferred upon an enterprise constituted or organized under the law of or principally carrying on its business in the territory of a party</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Definition of Nationality: MIT</a:t>
            </a:r>
            <a:endParaRPr lang="ru-RU" dirty="0"/>
          </a:p>
        </p:txBody>
      </p:sp>
      <p:sp>
        <p:nvSpPr>
          <p:cNvPr id="3" name="Содержимое 2"/>
          <p:cNvSpPr>
            <a:spLocks noGrp="1"/>
          </p:cNvSpPr>
          <p:nvPr>
            <p:ph sz="quarter" idx="11"/>
          </p:nvPr>
        </p:nvSpPr>
        <p:spPr/>
        <p:txBody>
          <a:bodyPr/>
          <a:lstStyle/>
          <a:p>
            <a:pPr>
              <a:buNone/>
            </a:pPr>
            <a:r>
              <a:rPr lang="en-US" sz="4000" i="1" dirty="0" smtClean="0"/>
              <a:t>Energy Charter Treaty</a:t>
            </a:r>
          </a:p>
          <a:p>
            <a:r>
              <a:rPr lang="en-US" sz="4000" dirty="0" smtClean="0"/>
              <a:t>The ECT defines as an investor both ‘a natural person’ by reference to the contracting party’s applicable domestic law and ‘a company or other organization organized in accordance with the law applicable in that Contracting Party’</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Definition of Nationality: MIT</a:t>
            </a:r>
            <a:endParaRPr lang="ru-RU" dirty="0"/>
          </a:p>
        </p:txBody>
      </p:sp>
      <p:sp>
        <p:nvSpPr>
          <p:cNvPr id="3" name="Содержимое 2"/>
          <p:cNvSpPr>
            <a:spLocks noGrp="1"/>
          </p:cNvSpPr>
          <p:nvPr>
            <p:ph sz="quarter" idx="11"/>
          </p:nvPr>
        </p:nvSpPr>
        <p:spPr/>
        <p:txBody>
          <a:bodyPr/>
          <a:lstStyle/>
          <a:p>
            <a:pPr>
              <a:buNone/>
            </a:pPr>
            <a:r>
              <a:rPr lang="en-US" sz="3600" i="1" dirty="0" smtClean="0"/>
              <a:t>ASEAN Agreement</a:t>
            </a:r>
          </a:p>
          <a:p>
            <a:r>
              <a:rPr lang="en-US" sz="3600" dirty="0" smtClean="0"/>
              <a:t>Under the ASEAN Agreement, nationals are again defined by the ‘respective Constitutions and laws’ of the individual State, while a company requires that both the incorporation and seat are within the territory of the specific State, ‘a corporation, partnership or other business association, incorporated or constituted under the laws in force in the territory of any Contracting Party wherein the place of effective management is situated’</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Nationality in Awards</a:t>
            </a:r>
            <a:endParaRPr lang="ru-RU" dirty="0"/>
          </a:p>
        </p:txBody>
      </p:sp>
      <p:sp>
        <p:nvSpPr>
          <p:cNvPr id="3" name="Содержимое 2"/>
          <p:cNvSpPr>
            <a:spLocks noGrp="1"/>
          </p:cNvSpPr>
          <p:nvPr>
            <p:ph sz="quarter" idx="11"/>
          </p:nvPr>
        </p:nvSpPr>
        <p:spPr/>
        <p:txBody>
          <a:bodyPr/>
          <a:lstStyle/>
          <a:p>
            <a:r>
              <a:rPr lang="en-US" sz="3200" dirty="0" smtClean="0"/>
              <a:t>Three main issues in the application of the nationality test have emerged in the recent jurisprudence of investment arbitral tribunals</a:t>
            </a:r>
          </a:p>
          <a:p>
            <a:pPr lvl="1"/>
            <a:r>
              <a:rPr lang="en-US" sz="3200" i="1" dirty="0" smtClean="0"/>
              <a:t>Corporate nationality.</a:t>
            </a:r>
            <a:r>
              <a:rPr lang="en-US" sz="3200" dirty="0" smtClean="0"/>
              <a:t> May a company which is registered in one State pursue a claim against the host State in a case where it is controlled by shareholders in the host State?</a:t>
            </a:r>
          </a:p>
          <a:p>
            <a:pPr lvl="1"/>
            <a:r>
              <a:rPr lang="en-US" sz="3200" i="1" dirty="0" smtClean="0"/>
              <a:t>Continuous nationality. </a:t>
            </a:r>
            <a:r>
              <a:rPr lang="en-US" sz="3200" dirty="0" smtClean="0"/>
              <a:t>Does it matter if the corporate claimant ceases to be registered in the home State between the date when the claim is brought and the date when it is resolved?</a:t>
            </a:r>
            <a:endParaRPr lang="ru-RU" sz="3200" i="1"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Nationality in Awards</a:t>
            </a:r>
            <a:endParaRPr lang="ru-RU" dirty="0"/>
          </a:p>
        </p:txBody>
      </p:sp>
      <p:sp>
        <p:nvSpPr>
          <p:cNvPr id="3" name="Содержимое 2"/>
          <p:cNvSpPr>
            <a:spLocks noGrp="1"/>
          </p:cNvSpPr>
          <p:nvPr>
            <p:ph sz="quarter" idx="11"/>
          </p:nvPr>
        </p:nvSpPr>
        <p:spPr/>
        <p:txBody>
          <a:bodyPr/>
          <a:lstStyle/>
          <a:p>
            <a:r>
              <a:rPr lang="en-US" sz="3600" dirty="0" smtClean="0"/>
              <a:t>Three main issues in the application of the nationality test have emerged in the recent jurisprudence of investment arbitral tribunals</a:t>
            </a:r>
          </a:p>
          <a:p>
            <a:pPr lvl="1"/>
            <a:r>
              <a:rPr lang="en-US" sz="3600" i="1" dirty="0" smtClean="0"/>
              <a:t>Control by foreign nationals. </a:t>
            </a:r>
            <a:r>
              <a:rPr lang="en-US" sz="3600" dirty="0" smtClean="0"/>
              <a:t>Where the claim is brought on the basis that a host State company is controlled by a national of another State party, is it sufficient that foreign national has legal control (as a shareholder) or must it also exercise factual control?</a:t>
            </a:r>
            <a:r>
              <a:rPr lang="en-US" sz="3600" i="1" dirty="0" smtClean="0"/>
              <a:t> </a:t>
            </a:r>
            <a:endParaRPr lang="ru-RU" sz="3600" i="1"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Corporate Nationality</a:t>
            </a:r>
            <a:endParaRPr lang="ru-RU" dirty="0"/>
          </a:p>
        </p:txBody>
      </p:sp>
      <p:sp>
        <p:nvSpPr>
          <p:cNvPr id="3" name="Содержимое 2"/>
          <p:cNvSpPr>
            <a:spLocks noGrp="1"/>
          </p:cNvSpPr>
          <p:nvPr>
            <p:ph sz="quarter" idx="11"/>
          </p:nvPr>
        </p:nvSpPr>
        <p:spPr/>
        <p:txBody>
          <a:bodyPr/>
          <a:lstStyle/>
          <a:p>
            <a:r>
              <a:rPr lang="en-US" sz="3600" dirty="0" smtClean="0"/>
              <a:t>The </a:t>
            </a:r>
            <a:r>
              <a:rPr lang="en-US" sz="3600" dirty="0" err="1" smtClean="0"/>
              <a:t>Tokios</a:t>
            </a:r>
            <a:r>
              <a:rPr lang="en-US" sz="3600" dirty="0" smtClean="0"/>
              <a:t> arbitration places in start relief the relative weight of substantive control versus corporate form of the investment vehicle</a:t>
            </a:r>
          </a:p>
          <a:p>
            <a:r>
              <a:rPr lang="en-US" sz="3600" dirty="0" smtClean="0"/>
              <a:t>In the absence of an express control provision in the relevant BIT and interpreting the ICSID Convention on jurisdictional requirements, the Tribunal found that corporate form was the correct focus and accordingly rejected Ukraine’s jurisdictional objection </a:t>
            </a:r>
          </a:p>
          <a:p>
            <a:r>
              <a:rPr lang="en-US" sz="3600" dirty="0" smtClean="0"/>
              <a:t>In the </a:t>
            </a:r>
            <a:r>
              <a:rPr lang="en-US" sz="3600" dirty="0" err="1" smtClean="0"/>
              <a:t>Tokios</a:t>
            </a:r>
            <a:r>
              <a:rPr lang="en-US" sz="3600" dirty="0" smtClean="0"/>
              <a:t> case, </a:t>
            </a:r>
            <a:r>
              <a:rPr lang="en-US" sz="3600" dirty="0" err="1" smtClean="0"/>
              <a:t>Tokios</a:t>
            </a:r>
            <a:r>
              <a:rPr lang="en-US" sz="3600" dirty="0" smtClean="0"/>
              <a:t> was a Lithuanian corporation</a:t>
            </a:r>
            <a:endParaRPr lang="ru-RU" sz="36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Corporate Nationality</a:t>
            </a:r>
            <a:endParaRPr lang="ru-RU" dirty="0"/>
          </a:p>
        </p:txBody>
      </p:sp>
      <p:sp>
        <p:nvSpPr>
          <p:cNvPr id="3" name="Содержимое 2"/>
          <p:cNvSpPr>
            <a:spLocks noGrp="1"/>
          </p:cNvSpPr>
          <p:nvPr>
            <p:ph sz="quarter" idx="11"/>
          </p:nvPr>
        </p:nvSpPr>
        <p:spPr/>
        <p:txBody>
          <a:bodyPr/>
          <a:lstStyle/>
          <a:p>
            <a:r>
              <a:rPr lang="en-US" sz="3200" dirty="0" smtClean="0"/>
              <a:t>It created a wholly-owned subsidiary under </a:t>
            </a:r>
            <a:r>
              <a:rPr lang="en-US" sz="3200" dirty="0" smtClean="0"/>
              <a:t>Ukrainian </a:t>
            </a:r>
            <a:r>
              <a:rPr lang="en-US" sz="3200" dirty="0" smtClean="0"/>
              <a:t>law</a:t>
            </a:r>
          </a:p>
          <a:p>
            <a:r>
              <a:rPr lang="en-US" sz="3200" dirty="0" smtClean="0"/>
              <a:t>The claimant alleged that Ukraine took actions regarding the subsidiary that constituted a breach of the Ukraine-Lithuania BIT</a:t>
            </a:r>
          </a:p>
          <a:p>
            <a:r>
              <a:rPr lang="en-US" sz="3200" dirty="0" err="1" smtClean="0"/>
              <a:t>Tokios</a:t>
            </a:r>
            <a:r>
              <a:rPr lang="en-US" sz="3200" dirty="0" smtClean="0"/>
              <a:t> therefore filed a request for arbitration with ICSID in 2002, together with its Ukrainian subsidiary</a:t>
            </a:r>
          </a:p>
          <a:p>
            <a:r>
              <a:rPr lang="en-US" sz="3200" dirty="0" err="1" smtClean="0"/>
              <a:t>Tokios</a:t>
            </a:r>
            <a:r>
              <a:rPr lang="en-US" sz="3200" dirty="0" smtClean="0"/>
              <a:t> removed the subsidiary as a claimant after Ukraine and Lithuania did not agree that subsidiary should be considered a national of Lithuania under the BIT and Article 25(2)(b) of the ICSID Convention </a:t>
            </a:r>
            <a:endParaRPr lang="ru-RU" sz="32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Corporate Nationality</a:t>
            </a:r>
            <a:endParaRPr lang="ru-RU" dirty="0"/>
          </a:p>
        </p:txBody>
      </p:sp>
      <p:sp>
        <p:nvSpPr>
          <p:cNvPr id="3" name="Содержимое 2"/>
          <p:cNvSpPr>
            <a:spLocks noGrp="1"/>
          </p:cNvSpPr>
          <p:nvPr>
            <p:ph sz="quarter" idx="11"/>
          </p:nvPr>
        </p:nvSpPr>
        <p:spPr/>
        <p:txBody>
          <a:bodyPr/>
          <a:lstStyle/>
          <a:p>
            <a:r>
              <a:rPr lang="en-US" sz="3400" dirty="0" smtClean="0"/>
              <a:t>The Ukraine-Lithuania BIT defined investors in respect of Ukraine as natural persons who are nationals of Ukraine under Ukrainian law and entities established in Ukraine</a:t>
            </a:r>
          </a:p>
          <a:p>
            <a:r>
              <a:rPr lang="en-US" sz="3400" dirty="0" smtClean="0"/>
              <a:t>In respect of Lithuania, the same natural person, entity definitions used for Ukraine were included</a:t>
            </a:r>
          </a:p>
          <a:p>
            <a:r>
              <a:rPr lang="en-US" sz="3400" dirty="0" err="1" smtClean="0"/>
              <a:t>Tokios</a:t>
            </a:r>
            <a:r>
              <a:rPr lang="en-US" sz="3400" dirty="0" smtClean="0"/>
              <a:t>, although a Lithuanian company, was 99% owned by nationals of Ukraine</a:t>
            </a:r>
          </a:p>
          <a:p>
            <a:r>
              <a:rPr lang="en-US" sz="3400" dirty="0" smtClean="0"/>
              <a:t>Ukrainian nationals also made up two-thirds of the management of </a:t>
            </a:r>
            <a:r>
              <a:rPr lang="en-US" sz="3400" dirty="0" err="1" smtClean="0"/>
              <a:t>Tokios</a:t>
            </a:r>
            <a:endParaRPr lang="en-US" sz="3400" dirty="0" smtClean="0"/>
          </a:p>
          <a:p>
            <a:endParaRPr lang="ru-RU" sz="34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Corporate Nationality</a:t>
            </a:r>
            <a:endParaRPr lang="ru-RU" dirty="0"/>
          </a:p>
        </p:txBody>
      </p:sp>
      <p:sp>
        <p:nvSpPr>
          <p:cNvPr id="3" name="Содержимое 2"/>
          <p:cNvSpPr>
            <a:spLocks noGrp="1"/>
          </p:cNvSpPr>
          <p:nvPr>
            <p:ph sz="quarter" idx="11"/>
          </p:nvPr>
        </p:nvSpPr>
        <p:spPr/>
        <p:txBody>
          <a:bodyPr/>
          <a:lstStyle/>
          <a:p>
            <a:r>
              <a:rPr lang="en-US" sz="3400" dirty="0" smtClean="0"/>
              <a:t>Relying on the principle that the purpose of the ICSID Convention is to ‘facilitate the settlement of investment disputes between States and nationals of other States’ and ‘is not meant for disputes between States and their own nationals’, Ukraine argued that the Tribunal should ‘pierce the corporate veil’ and find that despite the claimant’s having Lithuania as its State of incorporation, the claimant’s nationality should be determined on the basis of the nationality of its predominant ownership and management and the site of its headquarters</a:t>
            </a:r>
            <a:endParaRPr lang="ru-RU" sz="34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Corporate Nationality</a:t>
            </a:r>
            <a:endParaRPr lang="ru-RU" dirty="0"/>
          </a:p>
        </p:txBody>
      </p:sp>
      <p:sp>
        <p:nvSpPr>
          <p:cNvPr id="3" name="Содержимое 2"/>
          <p:cNvSpPr>
            <a:spLocks noGrp="1"/>
          </p:cNvSpPr>
          <p:nvPr>
            <p:ph sz="quarter" idx="11"/>
          </p:nvPr>
        </p:nvSpPr>
        <p:spPr/>
        <p:txBody>
          <a:bodyPr/>
          <a:lstStyle/>
          <a:p>
            <a:r>
              <a:rPr lang="en-US" sz="3300" dirty="0" smtClean="0"/>
              <a:t>This, Ukraine contended, would lead to a determination of Ukrainian nationality and would therefore disqualify </a:t>
            </a:r>
            <a:r>
              <a:rPr lang="en-US" sz="3300" dirty="0" err="1" smtClean="0"/>
              <a:t>Tokios</a:t>
            </a:r>
            <a:r>
              <a:rPr lang="en-US" sz="3300" dirty="0" smtClean="0"/>
              <a:t> from maintaining an ICSID arbitration against Ukraine</a:t>
            </a:r>
          </a:p>
          <a:p>
            <a:r>
              <a:rPr lang="en-US" sz="3300" dirty="0" smtClean="0"/>
              <a:t>The </a:t>
            </a:r>
            <a:r>
              <a:rPr lang="en-US" sz="3300" dirty="0" err="1" smtClean="0"/>
              <a:t>Tokios</a:t>
            </a:r>
            <a:r>
              <a:rPr lang="en-US" sz="3300" dirty="0" smtClean="0"/>
              <a:t> majority firmly answered that in no respect did international law permit it to impose a control test</a:t>
            </a:r>
          </a:p>
          <a:p>
            <a:r>
              <a:rPr lang="en-US" sz="3300" dirty="0" smtClean="0"/>
              <a:t>And in this, the </a:t>
            </a:r>
            <a:r>
              <a:rPr lang="en-US" sz="3300" dirty="0" err="1" smtClean="0"/>
              <a:t>Tokios</a:t>
            </a:r>
            <a:r>
              <a:rPr lang="en-US" sz="3300" dirty="0" smtClean="0"/>
              <a:t> majority despite the vigorous dissent of the president, Professor Weil, appears to be firmly within the majority of international tribunals and scholars that have addressed the corporate nationality issue</a:t>
            </a:r>
            <a:endParaRPr lang="ru-RU" sz="33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Continuous Nationality</a:t>
            </a:r>
            <a:endParaRPr lang="ru-RU" dirty="0"/>
          </a:p>
        </p:txBody>
      </p:sp>
      <p:sp>
        <p:nvSpPr>
          <p:cNvPr id="3" name="Содержимое 2"/>
          <p:cNvSpPr>
            <a:spLocks noGrp="1"/>
          </p:cNvSpPr>
          <p:nvPr>
            <p:ph sz="quarter" idx="11"/>
          </p:nvPr>
        </p:nvSpPr>
        <p:spPr/>
        <p:txBody>
          <a:bodyPr/>
          <a:lstStyle/>
          <a:p>
            <a:r>
              <a:rPr lang="en-US" sz="3600" dirty="0" smtClean="0"/>
              <a:t>Is it a principle of international investment law that claimant’s nationality must remain unchanged ‘from the date of the events giving rise to the claim, which date is known as the dies a quo, through the date of the resolution of the claim, which date is known as the dies ad </a:t>
            </a:r>
            <a:r>
              <a:rPr lang="en-US" sz="3600" dirty="0" err="1" smtClean="0"/>
              <a:t>quem</a:t>
            </a:r>
            <a:r>
              <a:rPr lang="en-US" sz="3600" dirty="0" smtClean="0"/>
              <a:t>?</a:t>
            </a:r>
          </a:p>
          <a:p>
            <a:r>
              <a:rPr lang="en-US" sz="3600" dirty="0" smtClean="0"/>
              <a:t>The </a:t>
            </a:r>
            <a:r>
              <a:rPr lang="en-US" sz="3600" dirty="0" err="1" smtClean="0"/>
              <a:t>Loewen</a:t>
            </a:r>
            <a:r>
              <a:rPr lang="en-US" sz="3600" dirty="0" smtClean="0"/>
              <a:t> Tribunal answered this question in the affirmative and therefore determined that the jurisdictional objection of the State was accepted</a:t>
            </a:r>
            <a:endParaRPr lang="ru-RU" sz="36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Continuous Nationality</a:t>
            </a:r>
            <a:endParaRPr lang="ru-RU" dirty="0"/>
          </a:p>
        </p:txBody>
      </p:sp>
      <p:sp>
        <p:nvSpPr>
          <p:cNvPr id="3" name="Содержимое 2"/>
          <p:cNvSpPr>
            <a:spLocks noGrp="1"/>
          </p:cNvSpPr>
          <p:nvPr>
            <p:ph sz="quarter" idx="11"/>
          </p:nvPr>
        </p:nvSpPr>
        <p:spPr/>
        <p:txBody>
          <a:bodyPr/>
          <a:lstStyle/>
          <a:p>
            <a:r>
              <a:rPr lang="en-US" sz="3600" dirty="0" smtClean="0"/>
              <a:t>Many aspects of the </a:t>
            </a:r>
            <a:r>
              <a:rPr lang="en-US" sz="3600" dirty="0" err="1" smtClean="0"/>
              <a:t>Loewen</a:t>
            </a:r>
            <a:r>
              <a:rPr lang="en-US" sz="3600" dirty="0" smtClean="0"/>
              <a:t> award have been subject to intense scrutiny and criticism by the community of international law scholars and investment arbitration practitioners</a:t>
            </a:r>
            <a:endParaRPr lang="ru-RU" sz="36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9372373" cy="522288"/>
          </a:xfrm>
        </p:spPr>
        <p:txBody>
          <a:bodyPr/>
          <a:lstStyle/>
          <a:p>
            <a:r>
              <a:rPr lang="en-US" dirty="0" smtClean="0"/>
              <a:t>The Issue of Factual or Legal Control</a:t>
            </a:r>
            <a:endParaRPr lang="ru-RU" dirty="0"/>
          </a:p>
        </p:txBody>
      </p:sp>
      <p:sp>
        <p:nvSpPr>
          <p:cNvPr id="3" name="Содержимое 2"/>
          <p:cNvSpPr>
            <a:spLocks noGrp="1"/>
          </p:cNvSpPr>
          <p:nvPr>
            <p:ph sz="quarter" idx="11"/>
          </p:nvPr>
        </p:nvSpPr>
        <p:spPr/>
        <p:txBody>
          <a:bodyPr/>
          <a:lstStyle/>
          <a:p>
            <a:r>
              <a:rPr lang="en-US" sz="4000" dirty="0" err="1" smtClean="0"/>
              <a:t>AdT</a:t>
            </a:r>
            <a:r>
              <a:rPr lang="en-US" sz="4000" dirty="0" smtClean="0"/>
              <a:t> case before an ICSID Tribunal decided that legal control of the company was </a:t>
            </a:r>
            <a:r>
              <a:rPr lang="en-US" sz="4000" smtClean="0"/>
              <a:t>the decisive </a:t>
            </a:r>
            <a:r>
              <a:rPr lang="en-US" sz="4000" dirty="0" smtClean="0"/>
              <a:t>factor in determining the nationality of the company</a:t>
            </a:r>
            <a:endParaRPr lang="ru-RU" sz="40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1"/>
          </p:nvPr>
        </p:nvSpPr>
        <p:spPr/>
        <p:txBody>
          <a:bodyPr/>
          <a:lstStyle/>
          <a:p>
            <a:pPr algn="ctr">
              <a:buNone/>
            </a:pPr>
            <a:endParaRPr lang="en-US" sz="9600" smtClean="0">
              <a:latin typeface="Monotype Corsiva" pitchFamily="66" charset="0"/>
              <a:ea typeface="Gulim" pitchFamily="34" charset="-127"/>
            </a:endParaRPr>
          </a:p>
          <a:p>
            <a:pPr algn="ctr">
              <a:buNone/>
            </a:pPr>
            <a:r>
              <a:rPr lang="en-US" sz="9600" smtClean="0">
                <a:latin typeface="Monotype Corsiva" pitchFamily="66" charset="0"/>
                <a:ea typeface="Gulim" pitchFamily="34" charset="-127"/>
              </a:rPr>
              <a:t>Thank </a:t>
            </a:r>
            <a:r>
              <a:rPr lang="en-US" sz="9600" dirty="0" smtClean="0">
                <a:latin typeface="Monotype Corsiva" pitchFamily="66" charset="0"/>
                <a:ea typeface="Gulim" pitchFamily="34" charset="-127"/>
              </a:rPr>
              <a:t>You for your Attention!</a:t>
            </a:r>
            <a:endParaRPr lang="ru-RU" sz="9600" dirty="0" smtClean="0">
              <a:latin typeface="Monotype Corsiva" pitchFamily="66" charset="0"/>
              <a:ea typeface="Gulim" pitchFamily="34" charset="-127"/>
            </a:endParaRPr>
          </a:p>
          <a:p>
            <a:pPr algn="ctr"/>
            <a:endParaRPr lang="ru-RU" sz="96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1305</Words>
  <Application>Microsoft Office PowerPoint</Application>
  <PresentationFormat>Произвольный</PresentationFormat>
  <Paragraphs>71</Paragraphs>
  <Slides>20</Slides>
  <Notes>3</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Office Theme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User</cp:lastModifiedBy>
  <cp:revision>60</cp:revision>
  <dcterms:created xsi:type="dcterms:W3CDTF">2015-06-15T09:27:21Z</dcterms:created>
  <dcterms:modified xsi:type="dcterms:W3CDTF">2017-06-09T14:29:43Z</dcterms:modified>
</cp:coreProperties>
</file>