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handoutMasterIdLst>
    <p:handoutMasterId r:id="rId49"/>
  </p:handoutMasterIdLst>
  <p:sldIdLst>
    <p:sldId id="258" r:id="rId2"/>
    <p:sldId id="259" r:id="rId3"/>
    <p:sldId id="264" r:id="rId4"/>
    <p:sldId id="265" r:id="rId5"/>
    <p:sldId id="266" r:id="rId6"/>
    <p:sldId id="267" r:id="rId7"/>
    <p:sldId id="268" r:id="rId8"/>
    <p:sldId id="269" r:id="rId9"/>
    <p:sldId id="274" r:id="rId10"/>
    <p:sldId id="273" r:id="rId11"/>
    <p:sldId id="272" r:id="rId12"/>
    <p:sldId id="271" r:id="rId13"/>
    <p:sldId id="270" r:id="rId14"/>
    <p:sldId id="281" r:id="rId15"/>
    <p:sldId id="280" r:id="rId16"/>
    <p:sldId id="279" r:id="rId17"/>
    <p:sldId id="278" r:id="rId18"/>
    <p:sldId id="277" r:id="rId19"/>
    <p:sldId id="276" r:id="rId20"/>
    <p:sldId id="275" r:id="rId21"/>
    <p:sldId id="285" r:id="rId22"/>
    <p:sldId id="284" r:id="rId23"/>
    <p:sldId id="283" r:id="rId24"/>
    <p:sldId id="282" r:id="rId25"/>
    <p:sldId id="290" r:id="rId26"/>
    <p:sldId id="289" r:id="rId27"/>
    <p:sldId id="288" r:id="rId28"/>
    <p:sldId id="287" r:id="rId29"/>
    <p:sldId id="286" r:id="rId30"/>
    <p:sldId id="295" r:id="rId31"/>
    <p:sldId id="297" r:id="rId32"/>
    <p:sldId id="296" r:id="rId33"/>
    <p:sldId id="294" r:id="rId34"/>
    <p:sldId id="293" r:id="rId35"/>
    <p:sldId id="292" r:id="rId36"/>
    <p:sldId id="291" r:id="rId37"/>
    <p:sldId id="302" r:id="rId38"/>
    <p:sldId id="301" r:id="rId39"/>
    <p:sldId id="299" r:id="rId40"/>
    <p:sldId id="303" r:id="rId41"/>
    <p:sldId id="305" r:id="rId42"/>
    <p:sldId id="304" r:id="rId43"/>
    <p:sldId id="298" r:id="rId44"/>
    <p:sldId id="307" r:id="rId45"/>
    <p:sldId id="306" r:id="rId46"/>
    <p:sldId id="2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C70A7-B838-4342-85A2-C2255BC790B8}"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53CA9A-CEE5-4F28-8635-13867FEDD62D}"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8</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9</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10</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11</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12</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13</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14</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15</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16</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17</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18</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19</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20</a:t>
            </a:fld>
            <a:endParaRPr lang="ru-R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21</a:t>
            </a:fld>
            <a:endParaRPr lang="ru-R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22</a:t>
            </a:fld>
            <a:endParaRPr lang="ru-R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23</a:t>
            </a:fld>
            <a:endParaRPr lang="ru-R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24</a:t>
            </a:fld>
            <a:endParaRPr lang="ru-R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25</a:t>
            </a:fld>
            <a:endParaRPr lang="ru-R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26</a:t>
            </a:fld>
            <a:endParaRPr lang="ru-R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27</a:t>
            </a:fld>
            <a:endParaRPr lang="ru-R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28</a:t>
            </a:fld>
            <a:endParaRPr lang="ru-R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29</a:t>
            </a:fld>
            <a:endParaRPr lang="ru-R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30</a:t>
            </a:fld>
            <a:endParaRPr lang="ru-R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31</a:t>
            </a:fld>
            <a:endParaRPr lang="ru-R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32</a:t>
            </a:fld>
            <a:endParaRPr lang="ru-R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33</a:t>
            </a:fld>
            <a:endParaRPr lang="ru-R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34</a:t>
            </a:fld>
            <a:endParaRPr lang="ru-R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35</a:t>
            </a:fld>
            <a:endParaRPr lang="ru-R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36</a:t>
            </a:fld>
            <a:endParaRPr lang="ru-R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37</a:t>
            </a:fld>
            <a:endParaRPr lang="ru-R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38</a:t>
            </a:fld>
            <a:endParaRPr lang="ru-R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39</a:t>
            </a:fld>
            <a:endParaRPr lang="ru-RU"/>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40</a:t>
            </a:fld>
            <a:endParaRPr lang="ru-R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41</a:t>
            </a:fld>
            <a:endParaRPr lang="ru-RU"/>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42</a:t>
            </a:fld>
            <a:endParaRPr lang="ru-RU"/>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43</a:t>
            </a:fld>
            <a:endParaRPr lang="ru-RU"/>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44</a:t>
            </a:fld>
            <a:endParaRPr lang="ru-RU"/>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45</a:t>
            </a:fld>
            <a:endParaRPr lang="ru-RU"/>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3553CA9A-CEE5-4F28-8635-13867FEDD62D}" type="slidenum">
              <a:rPr lang="ru-RU" smtClean="0"/>
              <a:t>46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algn="ctr"/>
            <a:r>
              <a:rPr lang="en-US" sz="3600" b="1" dirty="0" smtClean="0"/>
              <a:t>Module: </a:t>
            </a:r>
            <a:r>
              <a:rPr lang="en-US" sz="3600" b="1" dirty="0"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7</a:t>
            </a:r>
            <a:r>
              <a:rPr lang="en-US" sz="2800" b="1" dirty="0" smtClean="0"/>
              <a:t>: Investment</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719230" cy="522288"/>
          </a:xfrm>
        </p:spPr>
        <p:txBody>
          <a:bodyPr/>
          <a:lstStyle/>
          <a:p>
            <a:r>
              <a:rPr lang="en-US" dirty="0" smtClean="0"/>
              <a:t>Introduction</a:t>
            </a:r>
            <a:endParaRPr lang="ru-RU" dirty="0"/>
          </a:p>
        </p:txBody>
      </p:sp>
      <p:sp>
        <p:nvSpPr>
          <p:cNvPr id="3" name="Содержимое 2"/>
          <p:cNvSpPr>
            <a:spLocks noGrp="1"/>
          </p:cNvSpPr>
          <p:nvPr>
            <p:ph sz="quarter" idx="11"/>
          </p:nvPr>
        </p:nvSpPr>
        <p:spPr/>
        <p:txBody>
          <a:bodyPr/>
          <a:lstStyle/>
          <a:p>
            <a:pPr marL="0" indent="0" algn="just"/>
            <a:r>
              <a:rPr lang="ru-RU" sz="4000" dirty="0" smtClean="0"/>
              <a:t> </a:t>
            </a:r>
            <a:r>
              <a:rPr lang="en-US" sz="4000" dirty="0" smtClean="0"/>
              <a:t>In recent years, the question of what constitutes an investment has become increasingly important as a threshold jurisdictional question in treaty arbitration</a:t>
            </a:r>
            <a:endParaRPr lang="ru-RU" sz="4000" dirty="0" smtClean="0"/>
          </a:p>
          <a:p>
            <a:pPr marL="0" indent="0" algn="just"/>
            <a:r>
              <a:rPr lang="ru-RU" sz="4000" dirty="0" smtClean="0"/>
              <a:t> </a:t>
            </a:r>
            <a:r>
              <a:rPr lang="en-US" sz="4000" dirty="0" smtClean="0"/>
              <a:t>Tribunals often need to consider the definition of ‘investment’ under two instruments</a:t>
            </a:r>
          </a:p>
          <a:p>
            <a:pPr lvl="1"/>
            <a:r>
              <a:rPr lang="en-US" sz="4000" dirty="0" smtClean="0"/>
              <a:t>The investment treaty and</a:t>
            </a:r>
          </a:p>
          <a:p>
            <a:pPr lvl="1"/>
            <a:r>
              <a:rPr lang="en-US" sz="4000" dirty="0" smtClean="0"/>
              <a:t>Article 25 of the ICSID Convention</a:t>
            </a:r>
            <a:endParaRPr lang="ru-RU" sz="4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Definition under ICSID</a:t>
            </a:r>
            <a:endParaRPr lang="en-GB" dirty="0"/>
          </a:p>
        </p:txBody>
      </p:sp>
      <p:sp>
        <p:nvSpPr>
          <p:cNvPr id="3" name="Content Placeholder 2"/>
          <p:cNvSpPr>
            <a:spLocks noGrp="1"/>
          </p:cNvSpPr>
          <p:nvPr>
            <p:ph sz="quarter" idx="11"/>
          </p:nvPr>
        </p:nvSpPr>
        <p:spPr/>
        <p:txBody>
          <a:bodyPr/>
          <a:lstStyle/>
          <a:p>
            <a:r>
              <a:rPr lang="en-US" sz="3200" dirty="0" smtClean="0"/>
              <a:t>Article 25 of the ICSID Convention limits the Centre’s jurisdiction to legal disputes arising ‘directly out of an investment’</a:t>
            </a:r>
            <a:endParaRPr lang="ru-RU" sz="3200" dirty="0" smtClean="0"/>
          </a:p>
          <a:p>
            <a:r>
              <a:rPr lang="en-US" sz="3200" dirty="0" smtClean="0"/>
              <a:t>No definition of this central term is offered</a:t>
            </a:r>
            <a:endParaRPr lang="ru-RU" sz="3200" dirty="0" smtClean="0"/>
          </a:p>
          <a:p>
            <a:r>
              <a:rPr lang="en-US" sz="3200" smtClean="0"/>
              <a:t>The </a:t>
            </a:r>
            <a:r>
              <a:rPr lang="en-US" sz="3200" dirty="0" smtClean="0"/>
              <a:t>Report of the Executive Director explains this lack of further clarification by saying: ‘No attempt was made to define the term “investment” given the essential requirements of consent by the parties, and the mechanisms through which Contracting States can make known in advance, if they so desire, the classes of disputes which they would or would not consider submitting to the Centre (Article 25(4)).</a:t>
            </a:r>
            <a:endParaRPr lang="en-GB" sz="3200" dirty="0"/>
          </a:p>
        </p:txBody>
      </p:sp>
    </p:spTree>
    <p:extLst>
      <p:ext uri="{BB962C8B-B14F-4D97-AF65-F5344CB8AC3E}">
        <p14:creationId xmlns="" xmlns:p14="http://schemas.microsoft.com/office/powerpoint/2010/main" val="3874184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p:txBody>
          <a:bodyPr/>
          <a:lstStyle/>
          <a:p>
            <a:r>
              <a:rPr lang="en-US" sz="3200" dirty="0" smtClean="0"/>
              <a:t>As </a:t>
            </a:r>
            <a:r>
              <a:rPr lang="en-US" sz="3200" dirty="0" err="1" smtClean="0"/>
              <a:t>Schreuer</a:t>
            </a:r>
            <a:r>
              <a:rPr lang="en-US" sz="3200" dirty="0" smtClean="0"/>
              <a:t> points out, this statement of the position is historically inaccurate. </a:t>
            </a:r>
            <a:r>
              <a:rPr lang="en-US" sz="3200" dirty="0" err="1" smtClean="0"/>
              <a:t>Schreuer</a:t>
            </a:r>
            <a:r>
              <a:rPr lang="en-US" sz="3200" dirty="0" smtClean="0"/>
              <a:t> explains how a number of differing views relating to the definition of ‘investment’ were discussed, but no resolution was reached. The absence of any clarification in the ICSID Convention means that, within a wide area of discretion, the parameters of what constitutes an investment fall to be supplied by the parties’ consent and ultimately by tribunals</a:t>
            </a:r>
            <a:endParaRPr lang="en-GB" sz="3200" dirty="0"/>
          </a:p>
        </p:txBody>
      </p:sp>
    </p:spTree>
    <p:extLst>
      <p:ext uri="{BB962C8B-B14F-4D97-AF65-F5344CB8AC3E}">
        <p14:creationId xmlns="" xmlns:p14="http://schemas.microsoft.com/office/powerpoint/2010/main" val="2640356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a:xfrm>
            <a:off x="270456" y="901521"/>
            <a:ext cx="11461169" cy="5246867"/>
          </a:xfrm>
        </p:spPr>
        <p:txBody>
          <a:bodyPr/>
          <a:lstStyle/>
          <a:p>
            <a:r>
              <a:rPr lang="en-US" sz="2800" dirty="0" smtClean="0"/>
              <a:t>In 2001 </a:t>
            </a:r>
            <a:r>
              <a:rPr lang="en-US" sz="2800" dirty="0" err="1" smtClean="0"/>
              <a:t>Schreuer</a:t>
            </a:r>
            <a:r>
              <a:rPr lang="en-US" sz="2800" dirty="0" smtClean="0"/>
              <a:t> </a:t>
            </a:r>
            <a:r>
              <a:rPr lang="en-US" sz="2800" dirty="0" smtClean="0"/>
              <a:t>helpfully lists the various areas of economic activity that have come before ICSID tribunals as </a:t>
            </a:r>
            <a:r>
              <a:rPr lang="en-US" sz="2800" dirty="0" smtClean="0"/>
              <a:t>including</a:t>
            </a:r>
            <a:endParaRPr lang="ru-RU" sz="2800" dirty="0" smtClean="0"/>
          </a:p>
          <a:p>
            <a:r>
              <a:rPr lang="en-US" sz="2800" dirty="0" smtClean="0"/>
              <a:t>Since </a:t>
            </a:r>
            <a:r>
              <a:rPr lang="en-US" sz="2800" dirty="0" smtClean="0"/>
              <a:t>then, the categories of covered economic activities have continued to increase. Yet certain activities which would as easily fall into these categories have also been excluded, such as the provision of guarantees, power generation, telecommunications licensing and consumer banking. This indicates that the key issue is not the area of economic activity covered, but the form and nature of that activity. Certain criteria have been developed in the case law, and applied consistently thereafter.</a:t>
            </a:r>
            <a:endParaRPr lang="en-GB" sz="2800" dirty="0"/>
          </a:p>
        </p:txBody>
      </p:sp>
    </p:spTree>
    <p:extLst>
      <p:ext uri="{BB962C8B-B14F-4D97-AF65-F5344CB8AC3E}">
        <p14:creationId xmlns="" xmlns:p14="http://schemas.microsoft.com/office/powerpoint/2010/main" val="19124026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p:txBody>
          <a:bodyPr/>
          <a:lstStyle/>
          <a:p>
            <a:r>
              <a:rPr lang="en-US" sz="3000" dirty="0" smtClean="0"/>
              <a:t>The earliest award to consider the meaning of ‘investment’ in depth is </a:t>
            </a:r>
            <a:r>
              <a:rPr lang="en-US" sz="3000" dirty="0" err="1" smtClean="0"/>
              <a:t>Fedax</a:t>
            </a:r>
            <a:r>
              <a:rPr lang="en-US" sz="3000" dirty="0" smtClean="0"/>
              <a:t> NV v Republic of Venezuela. </a:t>
            </a:r>
            <a:r>
              <a:rPr lang="en-US" sz="3000" dirty="0" err="1" smtClean="0"/>
              <a:t>Fedax</a:t>
            </a:r>
            <a:r>
              <a:rPr lang="en-US" sz="3000" dirty="0" smtClean="0"/>
              <a:t>, a company claiming under the Netherlands – Venezuela BIT, was the beneficiary, by way of endorsement, of debt instruments issued by Venezuela. Thus </a:t>
            </a:r>
            <a:r>
              <a:rPr lang="en-US" sz="3000" dirty="0" err="1" smtClean="0"/>
              <a:t>Fedax</a:t>
            </a:r>
            <a:r>
              <a:rPr lang="en-US" sz="3000" dirty="0" smtClean="0"/>
              <a:t> had not come into possession of the promissory notes as a result of any relationship with Venezuela, or any direct investment made in its territory. Venezuela argued that </a:t>
            </a:r>
            <a:r>
              <a:rPr lang="en-US" sz="3000" dirty="0" err="1" smtClean="0"/>
              <a:t>Fedax’s</a:t>
            </a:r>
            <a:r>
              <a:rPr lang="en-US" sz="3000" dirty="0" smtClean="0"/>
              <a:t> holding of the promissory notes in question did not qualify as an investment because </a:t>
            </a:r>
            <a:r>
              <a:rPr lang="en-US" sz="3000" dirty="0" err="1" smtClean="0"/>
              <a:t>Fedax</a:t>
            </a:r>
            <a:r>
              <a:rPr lang="en-US" sz="3000" dirty="0" smtClean="0"/>
              <a:t> had not made a direct foreign investment involving a certain duration, a certain regularity of profit and return, assumption of risk, a substantial commitment and a significance for the host State’s development. </a:t>
            </a:r>
            <a:endParaRPr lang="en-GB" sz="3000" dirty="0"/>
          </a:p>
        </p:txBody>
      </p:sp>
    </p:spTree>
    <p:extLst>
      <p:ext uri="{BB962C8B-B14F-4D97-AF65-F5344CB8AC3E}">
        <p14:creationId xmlns="" xmlns:p14="http://schemas.microsoft.com/office/powerpoint/2010/main" val="2518632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a:xfrm>
            <a:off x="386366" y="978794"/>
            <a:ext cx="11345259" cy="5169594"/>
          </a:xfrm>
        </p:spPr>
        <p:txBody>
          <a:bodyPr/>
          <a:lstStyle/>
          <a:p>
            <a:r>
              <a:rPr lang="en-US" sz="3000" dirty="0" smtClean="0"/>
              <a:t>The tribunal considered the status of the promissory notes under Venezuelan law and concluded that they met the basic features of an investment. In particular, they pointed out the ‘significant relationship’ between the transaction and the host State’s development. </a:t>
            </a:r>
          </a:p>
          <a:p>
            <a:r>
              <a:rPr lang="en-US" sz="3000" dirty="0" smtClean="0"/>
              <a:t>Another objection raised by Venezuela was that the dispute did not arise ‘directly out of an investment’ because the disputed transaction was not a direct foreign investment. However, the Tribunal found that the term ‘directly’ relates to the ‘dispute’ and not to the  ‘investment’. Accordingly, jurisdiction can exist even in respect of investments that are not made directly into the host State’s economy, so long as the dispute arises directly from the transaction.</a:t>
            </a:r>
            <a:endParaRPr lang="en-GB" sz="3000" dirty="0"/>
          </a:p>
        </p:txBody>
      </p:sp>
    </p:spTree>
    <p:extLst>
      <p:ext uri="{BB962C8B-B14F-4D97-AF65-F5344CB8AC3E}">
        <p14:creationId xmlns="" xmlns:p14="http://schemas.microsoft.com/office/powerpoint/2010/main" val="17314574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p:txBody>
          <a:bodyPr/>
          <a:lstStyle/>
          <a:p>
            <a:r>
              <a:rPr lang="en-US" sz="3200" dirty="0" smtClean="0"/>
              <a:t>A similar approach was adopted by the Tribunal in CSOB v Slovakia. This ICSID case, brought under the Czechoslovakia- Slovakia BIT, arose after the separation of the Slovak and Czech Republics. The claimant bank was privatized and its portfolio of certain non-performing loan receivables was assigned to a so-called “Collection Company”. The Collection Company was to pay CSOB for the assigned receivables. This payment was guaranteed by an obligation of the Ministry of Finance of the Slovak Republic.</a:t>
            </a:r>
            <a:endParaRPr lang="en-GB" sz="3200" dirty="0"/>
          </a:p>
        </p:txBody>
      </p:sp>
    </p:spTree>
    <p:extLst>
      <p:ext uri="{BB962C8B-B14F-4D97-AF65-F5344CB8AC3E}">
        <p14:creationId xmlns="" xmlns:p14="http://schemas.microsoft.com/office/powerpoint/2010/main" val="13701494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a:xfrm>
            <a:off x="538163" y="850006"/>
            <a:ext cx="11193462" cy="5298382"/>
          </a:xfrm>
        </p:spPr>
        <p:txBody>
          <a:bodyPr/>
          <a:lstStyle/>
          <a:p>
            <a:r>
              <a:rPr lang="en-US" sz="2600" dirty="0" smtClean="0"/>
              <a:t>When a dispute arose, Slovakia contended that it did not arise out of an investment, as CSOB had not undertaken any spending, outlays, or expenditures in the Slovak Republic. As with the </a:t>
            </a:r>
            <a:r>
              <a:rPr lang="en-US" sz="2600" dirty="0" err="1" smtClean="0"/>
              <a:t>Fedax</a:t>
            </a:r>
            <a:r>
              <a:rPr lang="en-US" sz="2600" dirty="0" smtClean="0"/>
              <a:t>, the Tribunal rejected this argument. It expressly adopted </a:t>
            </a:r>
            <a:r>
              <a:rPr lang="en-US" sz="2600" dirty="0" err="1" smtClean="0"/>
              <a:t>Fedax</a:t>
            </a:r>
            <a:r>
              <a:rPr lang="en-US" sz="2600" dirty="0" smtClean="0"/>
              <a:t> approach.</a:t>
            </a:r>
            <a:endParaRPr lang="en-GB" sz="2600" dirty="0"/>
          </a:p>
          <a:p>
            <a:pPr marL="0" indent="0">
              <a:buNone/>
            </a:pPr>
            <a:endParaRPr lang="en-US" sz="2600" dirty="0" smtClean="0"/>
          </a:p>
          <a:p>
            <a:r>
              <a:rPr lang="en-US" sz="2600" dirty="0" smtClean="0"/>
              <a:t>In another non-ICSID case, </a:t>
            </a:r>
            <a:r>
              <a:rPr lang="en-US" sz="2600" i="1" dirty="0" smtClean="0"/>
              <a:t>Franz </a:t>
            </a:r>
            <a:r>
              <a:rPr lang="en-US" sz="2600" i="1" dirty="0" err="1" smtClean="0"/>
              <a:t>Sedelmayer</a:t>
            </a:r>
            <a:r>
              <a:rPr lang="en-US" sz="2600" i="1" dirty="0" smtClean="0"/>
              <a:t> v The Russian Federation, </a:t>
            </a:r>
            <a:r>
              <a:rPr lang="en-US" sz="2600" dirty="0" smtClean="0"/>
              <a:t>a tribunal constituted under the Germany-Russia BIT found that the project as a whole constituted an investment but rejected those parts of the claim based on </a:t>
            </a:r>
            <a:r>
              <a:rPr lang="en-US" sz="2600" dirty="0" err="1" smtClean="0"/>
              <a:t>preMises</a:t>
            </a:r>
            <a:r>
              <a:rPr lang="en-US" sz="2600" dirty="0" smtClean="0"/>
              <a:t> and belongings used by the investor personally. </a:t>
            </a:r>
            <a:r>
              <a:rPr lang="en-US" sz="2600" dirty="0" err="1" smtClean="0"/>
              <a:t>Mr</a:t>
            </a:r>
            <a:r>
              <a:rPr lang="en-US" sz="2600" dirty="0" smtClean="0"/>
              <a:t> </a:t>
            </a:r>
            <a:r>
              <a:rPr lang="en-US" sz="2600" dirty="0" err="1" smtClean="0"/>
              <a:t>Sedelmayer</a:t>
            </a:r>
            <a:r>
              <a:rPr lang="en-US" sz="2600" dirty="0" smtClean="0"/>
              <a:t> had lived in part of a building from which he ran his expropriated business. The building and its contents had been seized by the Russian authorities. The Tribunal concluded that items used by </a:t>
            </a:r>
            <a:r>
              <a:rPr lang="en-US" sz="2600" dirty="0" err="1" smtClean="0"/>
              <a:t>Mr</a:t>
            </a:r>
            <a:r>
              <a:rPr lang="en-US" sz="2600" dirty="0" smtClean="0"/>
              <a:t> </a:t>
            </a:r>
            <a:r>
              <a:rPr lang="en-US" sz="2600" dirty="0" err="1" smtClean="0"/>
              <a:t>Sedelmayer</a:t>
            </a:r>
            <a:r>
              <a:rPr lang="en-US" sz="2600" dirty="0" smtClean="0"/>
              <a:t> in his personal capacity cannot be considered as being so closely related to [the investment] that they shall be regarded as investments under the Treaty.</a:t>
            </a:r>
            <a:endParaRPr lang="en-GB" sz="2600" i="1" dirty="0"/>
          </a:p>
        </p:txBody>
      </p:sp>
    </p:spTree>
    <p:extLst>
      <p:ext uri="{BB962C8B-B14F-4D97-AF65-F5344CB8AC3E}">
        <p14:creationId xmlns="" xmlns:p14="http://schemas.microsoft.com/office/powerpoint/2010/main" val="17191103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a:xfrm>
            <a:off x="538163" y="1017431"/>
            <a:ext cx="11193462" cy="5130957"/>
          </a:xfrm>
        </p:spPr>
        <p:txBody>
          <a:bodyPr/>
          <a:lstStyle/>
          <a:p>
            <a:r>
              <a:rPr lang="en-US" sz="3000" dirty="0" smtClean="0"/>
              <a:t>The duration aspect of the </a:t>
            </a:r>
            <a:r>
              <a:rPr lang="en-US" sz="3000" i="1" dirty="0" err="1" smtClean="0"/>
              <a:t>Fedax</a:t>
            </a:r>
            <a:r>
              <a:rPr lang="en-US" sz="3000" dirty="0" smtClean="0"/>
              <a:t> criteria was specifically considered in Jan de </a:t>
            </a:r>
            <a:r>
              <a:rPr lang="en-US" sz="3000" dirty="0" err="1" smtClean="0"/>
              <a:t>Nul</a:t>
            </a:r>
            <a:r>
              <a:rPr lang="en-US" sz="3000" dirty="0" smtClean="0"/>
              <a:t> v Egypt. The investment consisted of a dredging operation in  the Suez Canal. While the parties agreed that the magnitude, complexity and risk profile of the project met the definition of investment, there was a dispute over the significance of the project’s duration. Both parties agreed that a two-year duration would be sufficient but Egypt pointed out that a timescale measured from the date of the contract to the date of completion would fall short of two years. The claimant contended that the time it had spent on pre-contractual activities should be taken into consideration. The Tribunal did not decide this point as it held that the 23-month period starting from the contract’s signature would suffice.</a:t>
            </a:r>
            <a:endParaRPr lang="en-GB" sz="3000" dirty="0"/>
          </a:p>
        </p:txBody>
      </p:sp>
    </p:spTree>
    <p:extLst>
      <p:ext uri="{BB962C8B-B14F-4D97-AF65-F5344CB8AC3E}">
        <p14:creationId xmlns="" xmlns:p14="http://schemas.microsoft.com/office/powerpoint/2010/main" val="29919455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p:txBody>
          <a:bodyPr/>
          <a:lstStyle/>
          <a:p>
            <a:r>
              <a:rPr lang="en-US" sz="3000" dirty="0" smtClean="0"/>
              <a:t>The </a:t>
            </a:r>
            <a:r>
              <a:rPr lang="en-US" sz="3000" i="1" dirty="0" err="1" smtClean="0"/>
              <a:t>Fedax</a:t>
            </a:r>
            <a:r>
              <a:rPr lang="en-US" sz="3000" dirty="0" smtClean="0"/>
              <a:t> criteria have also been applied in </a:t>
            </a:r>
            <a:r>
              <a:rPr lang="en-US" sz="3000" i="1" dirty="0" smtClean="0"/>
              <a:t>Consortium RFCC v Kingdom of Morocco </a:t>
            </a:r>
            <a:r>
              <a:rPr lang="en-US" sz="3000" dirty="0" smtClean="0"/>
              <a:t>and </a:t>
            </a:r>
            <a:r>
              <a:rPr lang="en-US" sz="3000" i="1" dirty="0" err="1" smtClean="0"/>
              <a:t>Salini</a:t>
            </a:r>
            <a:r>
              <a:rPr lang="en-US" sz="3000" i="1" dirty="0" smtClean="0"/>
              <a:t> </a:t>
            </a:r>
            <a:r>
              <a:rPr lang="en-US" sz="3000" i="1" dirty="0" err="1" smtClean="0"/>
              <a:t>Construttori</a:t>
            </a:r>
            <a:r>
              <a:rPr lang="en-US" sz="3000" i="1" dirty="0" smtClean="0"/>
              <a:t> SPA v Kingdom of Morocco </a:t>
            </a:r>
            <a:r>
              <a:rPr lang="en-US" sz="3000" dirty="0" smtClean="0"/>
              <a:t>in support of the idea that large-scale construction contracts can be investments. In </a:t>
            </a:r>
            <a:r>
              <a:rPr lang="en-US" sz="3000" i="1" dirty="0" err="1" smtClean="0"/>
              <a:t>Autopista</a:t>
            </a:r>
            <a:r>
              <a:rPr lang="en-US" sz="3000" i="1" dirty="0" smtClean="0"/>
              <a:t> </a:t>
            </a:r>
            <a:r>
              <a:rPr lang="en-US" sz="3000" i="1" dirty="0" err="1" smtClean="0"/>
              <a:t>Concesionada</a:t>
            </a:r>
            <a:r>
              <a:rPr lang="en-US" sz="3000" i="1" dirty="0" smtClean="0"/>
              <a:t> de Venezuela CA v Bolivarian Republic of Venezuela </a:t>
            </a:r>
            <a:r>
              <a:rPr lang="en-US" sz="3000" dirty="0" smtClean="0"/>
              <a:t>the respondent State appears not even to have challenged the idea that a contract to design, construct and maintain two roads was an investment. Yet it is not at all obvious that all civil engineering contracts would amount to an ‘investment’ being made by the contractor.</a:t>
            </a:r>
            <a:endParaRPr lang="en-GB" sz="3000" dirty="0"/>
          </a:p>
        </p:txBody>
      </p:sp>
    </p:spTree>
    <p:extLst>
      <p:ext uri="{BB962C8B-B14F-4D97-AF65-F5344CB8AC3E}">
        <p14:creationId xmlns="" xmlns:p14="http://schemas.microsoft.com/office/powerpoint/2010/main" val="10787890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a:t>
            </a:r>
            <a:r>
              <a:rPr lang="en-US" dirty="0" smtClean="0"/>
              <a:t>under ICSID</a:t>
            </a:r>
            <a:endParaRPr lang="en-GB" dirty="0"/>
          </a:p>
        </p:txBody>
      </p:sp>
      <p:sp>
        <p:nvSpPr>
          <p:cNvPr id="3" name="Content Placeholder 2"/>
          <p:cNvSpPr>
            <a:spLocks noGrp="1"/>
          </p:cNvSpPr>
          <p:nvPr>
            <p:ph sz="quarter" idx="11"/>
          </p:nvPr>
        </p:nvSpPr>
        <p:spPr/>
        <p:txBody>
          <a:bodyPr/>
          <a:lstStyle/>
          <a:p>
            <a:r>
              <a:rPr lang="en-US" sz="3000" dirty="0" smtClean="0"/>
              <a:t>There is no doubt that the issue of what constitutes an ‘investment’ within the terms of the ICSID Convention has come under increased scrutiny in recent cases. In the 1975 cases of </a:t>
            </a:r>
            <a:r>
              <a:rPr lang="en-US" sz="3000" i="1" dirty="0" smtClean="0"/>
              <a:t>Kaiser Bauxite Co v Government of Jamaica </a:t>
            </a:r>
            <a:r>
              <a:rPr lang="en-US" sz="3000" dirty="0" smtClean="0"/>
              <a:t>and </a:t>
            </a:r>
            <a:r>
              <a:rPr lang="en-US" sz="3000" i="1" dirty="0" smtClean="0"/>
              <a:t>Alcoa Minerals of Jamaica </a:t>
            </a:r>
            <a:r>
              <a:rPr lang="en-US" sz="3000" i="1" dirty="0" err="1" smtClean="0"/>
              <a:t>Inc</a:t>
            </a:r>
            <a:r>
              <a:rPr lang="en-US" sz="3000" i="1" dirty="0" smtClean="0"/>
              <a:t> v Jamaica </a:t>
            </a:r>
            <a:r>
              <a:rPr lang="en-US" sz="3000" dirty="0" smtClean="0"/>
              <a:t>the Tribunal found with little investigation that a situation where a mining company had invested substantial amounts in a foreign State was investment.</a:t>
            </a:r>
            <a:endParaRPr lang="en-GB" sz="3000" dirty="0"/>
          </a:p>
        </p:txBody>
      </p:sp>
    </p:spTree>
    <p:extLst>
      <p:ext uri="{BB962C8B-B14F-4D97-AF65-F5344CB8AC3E}">
        <p14:creationId xmlns="" xmlns:p14="http://schemas.microsoft.com/office/powerpoint/2010/main" val="2333082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Definition under </a:t>
            </a:r>
            <a:r>
              <a:rPr lang="en-US" dirty="0" smtClean="0"/>
              <a:t>ICSID</a:t>
            </a:r>
            <a:endParaRPr lang="en-GB" dirty="0"/>
          </a:p>
        </p:txBody>
      </p:sp>
      <p:sp>
        <p:nvSpPr>
          <p:cNvPr id="3" name="Content Placeholder 2"/>
          <p:cNvSpPr>
            <a:spLocks noGrp="1"/>
          </p:cNvSpPr>
          <p:nvPr>
            <p:ph sz="quarter" idx="11"/>
          </p:nvPr>
        </p:nvSpPr>
        <p:spPr>
          <a:xfrm>
            <a:off x="321972" y="798490"/>
            <a:ext cx="11409653" cy="5349898"/>
          </a:xfrm>
        </p:spPr>
        <p:txBody>
          <a:bodyPr/>
          <a:lstStyle/>
          <a:p>
            <a:r>
              <a:rPr lang="en-US" sz="3600" dirty="0" smtClean="0"/>
              <a:t>It is possible for a particular asset to constitute an investment under an investment treaty but not under Article 25 of the ICSID Convention. </a:t>
            </a:r>
            <a:r>
              <a:rPr lang="en-US" sz="3600" dirty="0" err="1" smtClean="0"/>
              <a:t>Schreuer</a:t>
            </a:r>
            <a:r>
              <a:rPr lang="en-US" sz="3600" dirty="0" smtClean="0"/>
              <a:t> observes that the ICSID Convention ‘does not imply unlimited freedom for the parties …the term “investment” has an objective meaning independent of the parties’ disposition’. As a result, it is necessary to check carefully the context in which dicta from awards have been made before applying them in considering the status of an investment under the ICSID Convention or under some other instrument.</a:t>
            </a:r>
          </a:p>
          <a:p>
            <a:r>
              <a:rPr lang="en-US" sz="3600" i="1" dirty="0" smtClean="0"/>
              <a:t> </a:t>
            </a:r>
            <a:endParaRPr lang="en-GB" sz="3600" dirty="0"/>
          </a:p>
        </p:txBody>
      </p:sp>
    </p:spTree>
    <p:extLst>
      <p:ext uri="{BB962C8B-B14F-4D97-AF65-F5344CB8AC3E}">
        <p14:creationId xmlns="" xmlns:p14="http://schemas.microsoft.com/office/powerpoint/2010/main" val="2634331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903214" cy="522288"/>
          </a:xfrm>
        </p:spPr>
        <p:txBody>
          <a:bodyPr/>
          <a:lstStyle/>
          <a:p>
            <a:r>
              <a:rPr lang="en-US" dirty="0" smtClean="0"/>
              <a:t>Under bilateral investment treaties</a:t>
            </a:r>
            <a:endParaRPr lang="en-GB" dirty="0"/>
          </a:p>
        </p:txBody>
      </p:sp>
      <p:sp>
        <p:nvSpPr>
          <p:cNvPr id="3" name="Content Placeholder 2"/>
          <p:cNvSpPr>
            <a:spLocks noGrp="1"/>
          </p:cNvSpPr>
          <p:nvPr>
            <p:ph sz="quarter" idx="11"/>
          </p:nvPr>
        </p:nvSpPr>
        <p:spPr>
          <a:xfrm>
            <a:off x="296214" y="824248"/>
            <a:ext cx="11435411" cy="5324140"/>
          </a:xfrm>
        </p:spPr>
        <p:txBody>
          <a:bodyPr/>
          <a:lstStyle/>
          <a:p>
            <a:r>
              <a:rPr lang="en-US" sz="2800" dirty="0" smtClean="0"/>
              <a:t>Almost all BITs adopt a similar formula to define ‘investment’. The formula commences with a wide inclusive phrase and then lists approximately five specific categories of rights. These categories generally include property, shares, contracts, intellectual property rights and rights conferred by law. </a:t>
            </a:r>
          </a:p>
          <a:p>
            <a:r>
              <a:rPr lang="en-US" sz="2800" dirty="0" smtClean="0"/>
              <a:t>Similar provisions are found in, for example, the Germany, France and Netherlands model BITs.</a:t>
            </a:r>
          </a:p>
          <a:p>
            <a:r>
              <a:rPr lang="en-US" sz="2800" dirty="0" smtClean="0"/>
              <a:t>The US model BIT adopts a different approach to other models currently used. Its definition of ‘investment’ is as follows: </a:t>
            </a:r>
          </a:p>
          <a:p>
            <a:pPr marL="0" indent="0">
              <a:buNone/>
            </a:pPr>
            <a:r>
              <a:rPr lang="en-US" sz="2800" dirty="0" smtClean="0"/>
              <a:t>‘ ‘investment’ means every asset that an investor owns or controls, directly or indirectly, that has the characteristics of an investment, including such characteristics as the commitment of capital or other resources, the expectation of gain or profit, or the assumption of risk.</a:t>
            </a:r>
            <a:endParaRPr lang="en-GB" sz="2800" dirty="0"/>
          </a:p>
        </p:txBody>
      </p:sp>
    </p:spTree>
    <p:extLst>
      <p:ext uri="{BB962C8B-B14F-4D97-AF65-F5344CB8AC3E}">
        <p14:creationId xmlns="" xmlns:p14="http://schemas.microsoft.com/office/powerpoint/2010/main" val="29796336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555484" cy="522288"/>
          </a:xfrm>
        </p:spPr>
        <p:txBody>
          <a:bodyPr/>
          <a:lstStyle/>
          <a:p>
            <a:r>
              <a:rPr lang="en-US" dirty="0"/>
              <a:t>Under bilateral investment </a:t>
            </a:r>
            <a:r>
              <a:rPr lang="en-US" dirty="0" smtClean="0"/>
              <a:t>treaties</a:t>
            </a:r>
            <a:endParaRPr lang="en-GB" dirty="0"/>
          </a:p>
        </p:txBody>
      </p:sp>
      <p:sp>
        <p:nvSpPr>
          <p:cNvPr id="3" name="Content Placeholder 2"/>
          <p:cNvSpPr>
            <a:spLocks noGrp="1"/>
          </p:cNvSpPr>
          <p:nvPr>
            <p:ph sz="quarter" idx="11"/>
          </p:nvPr>
        </p:nvSpPr>
        <p:spPr/>
        <p:txBody>
          <a:bodyPr/>
          <a:lstStyle/>
          <a:p>
            <a:pPr marL="0" indent="0">
              <a:buNone/>
            </a:pPr>
            <a:r>
              <a:rPr lang="en-US" sz="3000" dirty="0" smtClean="0"/>
              <a:t>Forms that an investment may take include:</a:t>
            </a:r>
          </a:p>
          <a:p>
            <a:r>
              <a:rPr lang="en-US" sz="3000" dirty="0" smtClean="0"/>
              <a:t>An enterprise;</a:t>
            </a:r>
          </a:p>
          <a:p>
            <a:r>
              <a:rPr lang="en-US" sz="3000" dirty="0" smtClean="0"/>
              <a:t>Shares, stock and other forms of equity participation in an enterprise;</a:t>
            </a:r>
          </a:p>
          <a:p>
            <a:r>
              <a:rPr lang="en-US" sz="3000" dirty="0" smtClean="0"/>
              <a:t>Bonds, debentures, other debt instruments, and loans;</a:t>
            </a:r>
          </a:p>
          <a:p>
            <a:r>
              <a:rPr lang="en-US" sz="3000" dirty="0" smtClean="0"/>
              <a:t>Futures, options and other derivatives;</a:t>
            </a:r>
          </a:p>
          <a:p>
            <a:r>
              <a:rPr lang="en-US" sz="3000" dirty="0" smtClean="0"/>
              <a:t>Turnkey, construction, management, production, concession, revenue-sharing and other similar contracts;</a:t>
            </a:r>
          </a:p>
          <a:p>
            <a:r>
              <a:rPr lang="en-US" sz="3000" dirty="0" smtClean="0"/>
              <a:t>Intellectual property rights.</a:t>
            </a:r>
          </a:p>
        </p:txBody>
      </p:sp>
    </p:spTree>
    <p:extLst>
      <p:ext uri="{BB962C8B-B14F-4D97-AF65-F5344CB8AC3E}">
        <p14:creationId xmlns="" xmlns:p14="http://schemas.microsoft.com/office/powerpoint/2010/main" val="37533205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534280" cy="522288"/>
          </a:xfrm>
        </p:spPr>
        <p:txBody>
          <a:bodyPr/>
          <a:lstStyle/>
          <a:p>
            <a:r>
              <a:rPr lang="en-US" dirty="0"/>
              <a:t>Under </a:t>
            </a:r>
            <a:r>
              <a:rPr lang="en-US" dirty="0" smtClean="0"/>
              <a:t>multilateral </a:t>
            </a:r>
            <a:r>
              <a:rPr lang="en-US" dirty="0"/>
              <a:t>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3000" b="1" i="1" dirty="0" smtClean="0"/>
              <a:t>NAFTA </a:t>
            </a:r>
          </a:p>
          <a:p>
            <a:pPr marL="0" indent="0">
              <a:buNone/>
            </a:pPr>
            <a:r>
              <a:rPr lang="en-US" sz="3000" dirty="0" smtClean="0"/>
              <a:t>The definition of ‘investment’ in the North American Free Trade Agreement follows the conventional format of listing types of investment. However, claims that arise solely from ‘commercial contracts for the sale of goods’ or ‘the extension of credit in connection with a commercial transaction’ are expressly excluded.</a:t>
            </a:r>
          </a:p>
          <a:p>
            <a:pPr marL="0" indent="0">
              <a:buNone/>
            </a:pPr>
            <a:endParaRPr lang="en-GB" sz="3000" dirty="0"/>
          </a:p>
        </p:txBody>
      </p:sp>
    </p:spTree>
    <p:extLst>
      <p:ext uri="{BB962C8B-B14F-4D97-AF65-F5344CB8AC3E}">
        <p14:creationId xmlns="" xmlns:p14="http://schemas.microsoft.com/office/powerpoint/2010/main" val="31029034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637310"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3000" b="1" i="1" dirty="0" smtClean="0"/>
              <a:t>Energy Charter Treaty</a:t>
            </a:r>
          </a:p>
          <a:p>
            <a:pPr marL="0" indent="0">
              <a:buNone/>
            </a:pPr>
            <a:r>
              <a:rPr lang="en-US" sz="3000" dirty="0" smtClean="0"/>
              <a:t>The ECT definition of ‘investment’ follows the familiar form of providing for every kind of asset’ and then setting out a comprehensive list of specific asset types. At one of its broadest points it includes ‘returns’, which are defined as ‘the amounts derived from or associated with an Investment, irrespective of the form in which they are paid, including profits, dividends, interest, capital gains, royalty payments, management, technical assistance or other fees and payment in kind.</a:t>
            </a:r>
          </a:p>
          <a:p>
            <a:pPr marL="0" indent="0">
              <a:buNone/>
            </a:pPr>
            <a:r>
              <a:rPr lang="en-US" sz="3000" dirty="0" smtClean="0"/>
              <a:t>‘Investment’ is also stated to refer to any investment associated with ‘an Economic Activity in the Energy Sector’.</a:t>
            </a:r>
            <a:endParaRPr lang="en-GB" sz="3000" dirty="0"/>
          </a:p>
        </p:txBody>
      </p:sp>
    </p:spTree>
    <p:extLst>
      <p:ext uri="{BB962C8B-B14F-4D97-AF65-F5344CB8AC3E}">
        <p14:creationId xmlns="" xmlns:p14="http://schemas.microsoft.com/office/powerpoint/2010/main" val="35939849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457005"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3000" b="1" i="1" dirty="0" smtClean="0"/>
              <a:t>ASEAN Agreement of 15 December</a:t>
            </a:r>
            <a:r>
              <a:rPr lang="en-GB" sz="3000" b="1" i="1" dirty="0" smtClean="0"/>
              <a:t> 1987</a:t>
            </a:r>
          </a:p>
          <a:p>
            <a:pPr marL="0" indent="0">
              <a:buNone/>
            </a:pPr>
            <a:r>
              <a:rPr lang="en-US" sz="3000" dirty="0" smtClean="0"/>
              <a:t>The definition of ‘investment’ in the 9187 ASEAN Agreement is in the usual form. However, pursuant to Article 2, investments need to be specifically approved in writing and registered by the host country. Similarly, investments made prior to the ASEAN Agreement coming into force are only covered in the event that they are specifically approved in writing subsequent to entry into force.</a:t>
            </a:r>
          </a:p>
        </p:txBody>
      </p:sp>
    </p:spTree>
    <p:extLst>
      <p:ext uri="{BB962C8B-B14F-4D97-AF65-F5344CB8AC3E}">
        <p14:creationId xmlns="" xmlns:p14="http://schemas.microsoft.com/office/powerpoint/2010/main" val="17594058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508521"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pPr marL="0" indent="0">
              <a:buNone/>
            </a:pPr>
            <a:r>
              <a:rPr lang="en-US" sz="3000" dirty="0" smtClean="0"/>
              <a:t>Various issues addressed by investment treaty tribunals relating to the definition of ‘investment’ are considered. A number of awards have looked at these issues. For the purposes of this section they are grouped into the following categories:</a:t>
            </a:r>
          </a:p>
          <a:p>
            <a:r>
              <a:rPr lang="en-US" sz="3000" dirty="0" smtClean="0"/>
              <a:t>Timing issues – when is an investment made?</a:t>
            </a:r>
          </a:p>
          <a:p>
            <a:r>
              <a:rPr lang="en-US" sz="3000" dirty="0" smtClean="0"/>
              <a:t>Pre-contract investment;</a:t>
            </a:r>
          </a:p>
          <a:p>
            <a:r>
              <a:rPr lang="en-US" sz="3000" dirty="0" smtClean="0"/>
              <a:t>Territorial issues – where must the investment be made?</a:t>
            </a:r>
          </a:p>
          <a:p>
            <a:r>
              <a:rPr lang="en-US" sz="3000" dirty="0" smtClean="0"/>
              <a:t>Requirements for investments to be specifically approved; and</a:t>
            </a:r>
          </a:p>
          <a:p>
            <a:r>
              <a:rPr lang="en-US" sz="3000" dirty="0" smtClean="0"/>
              <a:t>individual corporate identity and direct/indirect investment.</a:t>
            </a:r>
            <a:endParaRPr lang="en-GB" sz="3000" dirty="0"/>
          </a:p>
        </p:txBody>
      </p:sp>
    </p:spTree>
    <p:extLst>
      <p:ext uri="{BB962C8B-B14F-4D97-AF65-F5344CB8AC3E}">
        <p14:creationId xmlns="" xmlns:p14="http://schemas.microsoft.com/office/powerpoint/2010/main" val="27067376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564588"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a:xfrm>
            <a:off x="538163" y="652463"/>
            <a:ext cx="11193462" cy="5495925"/>
          </a:xfrm>
        </p:spPr>
        <p:txBody>
          <a:bodyPr/>
          <a:lstStyle/>
          <a:p>
            <a:r>
              <a:rPr lang="en-US" sz="2800" b="1" dirty="0" smtClean="0"/>
              <a:t>Timing issues before a treaty comes into force</a:t>
            </a:r>
          </a:p>
          <a:p>
            <a:pPr marL="0" indent="0">
              <a:buNone/>
            </a:pPr>
            <a:r>
              <a:rPr lang="en-US" sz="2800" dirty="0" smtClean="0"/>
              <a:t>It is not usually necessary for an investment to be made after the BIT has come into force in order to be protected. Many investment treaties contain a ‘scope of application’ provision which expressly states that the treaties apply to investment made both prior and subsequent to the coming into force of the treaty. One of the jurisdictional challenges raised by the respondent State in </a:t>
            </a:r>
            <a:r>
              <a:rPr lang="en-US" sz="2800" dirty="0" err="1" smtClean="0"/>
              <a:t>Nykomb</a:t>
            </a:r>
            <a:r>
              <a:rPr lang="en-US" sz="2800" dirty="0" smtClean="0"/>
              <a:t> v Latvia was that the ECT did not cover contracts entered into before the Treaty came into force. The Tribunal disposed of this objection in a single paragraph, pointing to the fact that: ‘Both the changes in the law and the breach of contract occurred after the entry into force of the Treaty in this situation. The Tribunal did not even refer to the specific provision of the ECT which, by specifying that the Treaty covers investments existing at the time the Treaty enters into force, would have provided a complete answer.</a:t>
            </a:r>
            <a:endParaRPr lang="en-GB" sz="2800" dirty="0"/>
          </a:p>
        </p:txBody>
      </p:sp>
    </p:spTree>
    <p:extLst>
      <p:ext uri="{BB962C8B-B14F-4D97-AF65-F5344CB8AC3E}">
        <p14:creationId xmlns="" xmlns:p14="http://schemas.microsoft.com/office/powerpoint/2010/main" val="34185618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796408"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a:xfrm>
            <a:off x="283334" y="652463"/>
            <a:ext cx="11629623" cy="5495925"/>
          </a:xfrm>
        </p:spPr>
        <p:txBody>
          <a:bodyPr/>
          <a:lstStyle/>
          <a:p>
            <a:r>
              <a:rPr lang="en-US" sz="2800" dirty="0" smtClean="0"/>
              <a:t>In considering the temporal definition of an investment, the first matter to consider would always be the wording of the instrument upon which the dispute is based. In </a:t>
            </a:r>
            <a:r>
              <a:rPr lang="en-US" sz="2800" dirty="0" err="1" smtClean="0"/>
              <a:t>Tradex</a:t>
            </a:r>
            <a:r>
              <a:rPr lang="en-US" sz="2800" dirty="0" smtClean="0"/>
              <a:t> v Albania the Tribunal relied upon the wording of the foreign investment law under which the claim was brought. The foreign investment law came into force on 1 January 1994 and the underlying claim related to a business that had been liquidated on 16 December 1993. however, the Tribunal held that the investor was protected, not least because the foreign investment law specifically stated that it covered investments made after 31 July 1990.</a:t>
            </a:r>
          </a:p>
          <a:p>
            <a:r>
              <a:rPr lang="en-US" sz="2800" dirty="0" smtClean="0"/>
              <a:t>A number of BITs contain provisions which specifically provide that their protections do not apply to disputes arising before their entry into force. For example, Article II(2) of the Argentina-Spain BIT provides: ‘This agreement shall not, however apply to disputes or claims arising before its entry into force.</a:t>
            </a:r>
            <a:endParaRPr lang="en-GB" sz="2800" dirty="0"/>
          </a:p>
        </p:txBody>
      </p:sp>
    </p:spTree>
    <p:extLst>
      <p:ext uri="{BB962C8B-B14F-4D97-AF65-F5344CB8AC3E}">
        <p14:creationId xmlns="" xmlns:p14="http://schemas.microsoft.com/office/powerpoint/2010/main" val="23608278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435800"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a:xfrm>
            <a:off x="163513" y="940158"/>
            <a:ext cx="11568112" cy="5208230"/>
          </a:xfrm>
        </p:spPr>
        <p:txBody>
          <a:bodyPr/>
          <a:lstStyle/>
          <a:p>
            <a:r>
              <a:rPr lang="en-US" sz="2800" dirty="0" smtClean="0"/>
              <a:t>NAFTA does not contain a provision specifically excluding pre-existing disputes. Nonetheless, the Tribunal in Feldman v Mexico decided it did not have jurisdiction to adjudicate upon measures adopted by Mexico before NAFTA came into force.</a:t>
            </a:r>
          </a:p>
          <a:p>
            <a:r>
              <a:rPr lang="en-US" sz="2800" dirty="0" smtClean="0"/>
              <a:t>An investment will not cease to be covered under a treaty merely because it has ceased to exist. In the NAFTA case of </a:t>
            </a:r>
            <a:r>
              <a:rPr lang="en-US" sz="2800" i="1" dirty="0" err="1" smtClean="0"/>
              <a:t>Mondev</a:t>
            </a:r>
            <a:r>
              <a:rPr lang="en-US" sz="2800" i="1" dirty="0" smtClean="0"/>
              <a:t> v USA </a:t>
            </a:r>
            <a:r>
              <a:rPr lang="en-US" sz="2800" dirty="0" smtClean="0"/>
              <a:t>the respondent State sought to exclude the Tribunal’s jurisdiction on the basis that the failure of the investment project meant that there was no underlying investment which could be subject of a dispute. Not surprisingly, the Tribunal rejected this assertion. The point is underlined by the definition of an ‘investor’ as someone who ‘seeks to make, is making or has made an investment. Even if an investment is expropriated, it remains true that the investor ‘has made’ the investment.</a:t>
            </a:r>
            <a:endParaRPr lang="en-GB" sz="2800" dirty="0"/>
          </a:p>
        </p:txBody>
      </p:sp>
    </p:spTree>
    <p:extLst>
      <p:ext uri="{BB962C8B-B14F-4D97-AF65-F5344CB8AC3E}">
        <p14:creationId xmlns="" xmlns:p14="http://schemas.microsoft.com/office/powerpoint/2010/main" val="12266378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53665" y="130175"/>
            <a:ext cx="10281253" cy="522288"/>
          </a:xfrm>
        </p:spPr>
        <p:txBody>
          <a:bodyPr/>
          <a:lstStyle/>
          <a:p>
            <a:r>
              <a:rPr lang="en-US" dirty="0"/>
              <a:t>Under multilateral </a:t>
            </a:r>
            <a:r>
              <a:rPr lang="en-US"/>
              <a:t>investment </a:t>
            </a:r>
            <a:r>
              <a:rPr lang="en-US" smtClean="0"/>
              <a:t>treaties</a:t>
            </a:r>
            <a:endParaRPr lang="en-GB" dirty="0"/>
          </a:p>
        </p:txBody>
      </p:sp>
      <p:sp>
        <p:nvSpPr>
          <p:cNvPr id="3" name="Content Placeholder 2"/>
          <p:cNvSpPr>
            <a:spLocks noGrp="1"/>
          </p:cNvSpPr>
          <p:nvPr>
            <p:ph sz="quarter" idx="11"/>
          </p:nvPr>
        </p:nvSpPr>
        <p:spPr>
          <a:xfrm>
            <a:off x="253665" y="1143000"/>
            <a:ext cx="11477960" cy="5005388"/>
          </a:xfrm>
        </p:spPr>
        <p:txBody>
          <a:bodyPr/>
          <a:lstStyle/>
          <a:p>
            <a:r>
              <a:rPr lang="en-US" sz="2800" dirty="0" smtClean="0"/>
              <a:t>In National Grid v Argentina the claimant had commenced the arbitration in April 2003. </a:t>
            </a:r>
            <a:r>
              <a:rPr lang="en-US" sz="2800" dirty="0"/>
              <a:t>I</a:t>
            </a:r>
            <a:r>
              <a:rPr lang="en-US" sz="2800" dirty="0" smtClean="0"/>
              <a:t>n August 2004 it sold the shares that constituted its investment. It asserted that this share sale was done by way of mitigation. The alternative would have been ‘to continue pumping money into a ruinous enterprise’. One of the bases upon which Argentina challenged jurisdiction was that the claimant was no longer an investor under the BIT. Argentina sought to distinguish </a:t>
            </a:r>
            <a:r>
              <a:rPr lang="en-US" sz="2800" i="1" dirty="0" err="1" smtClean="0"/>
              <a:t>Mondev</a:t>
            </a:r>
            <a:r>
              <a:rPr lang="en-US" sz="2800" dirty="0" smtClean="0"/>
              <a:t> and similar authorities on the basis that none covered cases where assets had been relinquished voluntarily. Yet the Tribunal supported the claimant, stating that the key factor under </a:t>
            </a:r>
            <a:r>
              <a:rPr lang="en-US" sz="2800" i="1" dirty="0" err="1" smtClean="0"/>
              <a:t>Mondev</a:t>
            </a:r>
            <a:r>
              <a:rPr lang="en-US" sz="2800" dirty="0" smtClean="0"/>
              <a:t> ‘is to have been an investor and to have suffered a wrong before the sale of disposition of [the] assets, without the need to remain an investor for [the] </a:t>
            </a:r>
            <a:r>
              <a:rPr lang="en-US" sz="2800" dirty="0"/>
              <a:t>p</a:t>
            </a:r>
            <a:r>
              <a:rPr lang="en-US" sz="2800" dirty="0" smtClean="0"/>
              <a:t>urposes of the arbitration proceedings’.</a:t>
            </a:r>
            <a:endParaRPr lang="en-GB" sz="2800" dirty="0"/>
          </a:p>
        </p:txBody>
      </p:sp>
    </p:spTree>
    <p:extLst>
      <p:ext uri="{BB962C8B-B14F-4D97-AF65-F5344CB8AC3E}">
        <p14:creationId xmlns="" xmlns:p14="http://schemas.microsoft.com/office/powerpoint/2010/main" val="12354462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242617"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pPr marL="0" indent="0">
              <a:buNone/>
            </a:pPr>
            <a:r>
              <a:rPr lang="en-US" sz="3000" dirty="0" smtClean="0"/>
              <a:t>   </a:t>
            </a:r>
            <a:r>
              <a:rPr lang="en-US" sz="3000" b="1" i="1" dirty="0" smtClean="0"/>
              <a:t>Pre-contract Investment</a:t>
            </a:r>
          </a:p>
          <a:p>
            <a:r>
              <a:rPr lang="en-US" sz="3000" dirty="0" smtClean="0"/>
              <a:t>The earliest case addressing the issue is </a:t>
            </a:r>
            <a:r>
              <a:rPr lang="en-US" sz="3000" dirty="0" err="1" smtClean="0"/>
              <a:t>Mihaly</a:t>
            </a:r>
            <a:r>
              <a:rPr lang="en-US" sz="3000" dirty="0" smtClean="0"/>
              <a:t> International Corp v Republic of Sri Lanka. This was an ICSID arbitration brought under the US – Sri-Lanka BIT. The claimant was seeking reimbursement of expenses incurred pursuing a proposed power project in Sri Lanka that never happened. The Tribunal found that no investment, under the terms of Article 25 of the ICSID Convention, had taken place. Its main reason for so finding was that: ‘The Respondent clearly signaled, in the various documents which are relied upon by the Claimant, that it was not until the execution of a contract that it was willing to accept that contractual relations had been entered into and that an investment had been made.</a:t>
            </a:r>
            <a:endParaRPr lang="en-GB" sz="3000" dirty="0"/>
          </a:p>
        </p:txBody>
      </p:sp>
    </p:spTree>
    <p:extLst>
      <p:ext uri="{BB962C8B-B14F-4D97-AF65-F5344CB8AC3E}">
        <p14:creationId xmlns="" xmlns:p14="http://schemas.microsoft.com/office/powerpoint/2010/main" val="18921499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397163"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2800" dirty="0" smtClean="0"/>
              <a:t>The Tribunal’s decision in </a:t>
            </a:r>
            <a:r>
              <a:rPr lang="en-US" sz="2800" i="1" dirty="0" err="1" smtClean="0"/>
              <a:t>Mihaly</a:t>
            </a:r>
            <a:r>
              <a:rPr lang="en-US" sz="2800" dirty="0" smtClean="0"/>
              <a:t> is defended strongly by </a:t>
            </a:r>
            <a:r>
              <a:rPr lang="en-US" sz="2800" dirty="0" err="1" smtClean="0"/>
              <a:t>Hornick</a:t>
            </a:r>
            <a:r>
              <a:rPr lang="en-US" sz="2800" dirty="0" smtClean="0"/>
              <a:t>. </a:t>
            </a:r>
            <a:r>
              <a:rPr lang="en-US" sz="2800" dirty="0" err="1" smtClean="0"/>
              <a:t>Hornick</a:t>
            </a:r>
            <a:r>
              <a:rPr lang="en-US" sz="2800" dirty="0" smtClean="0"/>
              <a:t> points out that any pre-investment process would involve a large number of bidders, only one of whom can be successful. If treaty claims could be brought in respect of pre-investment disputes, a wide category of claimants would be created. In addition, the issues which may be covered by such claims, namely bribery and corruption, would be more appropriately reviewed by a national court applying domestic criminal law than by an arbitral tribunal applying </a:t>
            </a:r>
            <a:r>
              <a:rPr lang="en-US" sz="2800" dirty="0"/>
              <a:t>p</a:t>
            </a:r>
            <a:r>
              <a:rPr lang="en-US" sz="2800" dirty="0" smtClean="0"/>
              <a:t>rinciples of public international law.</a:t>
            </a:r>
          </a:p>
          <a:p>
            <a:pPr marL="0" indent="0">
              <a:buNone/>
            </a:pPr>
            <a:r>
              <a:rPr lang="en-US" sz="2800" dirty="0"/>
              <a:t> </a:t>
            </a:r>
            <a:r>
              <a:rPr lang="en-US" sz="2800" dirty="0" smtClean="0"/>
              <a:t>  </a:t>
            </a:r>
            <a:r>
              <a:rPr lang="en-US" sz="2800" b="1" i="1" dirty="0" smtClean="0"/>
              <a:t>Place of Investment</a:t>
            </a:r>
          </a:p>
          <a:p>
            <a:r>
              <a:rPr lang="en-US" sz="2800" dirty="0" smtClean="0"/>
              <a:t>Most investment treaties contain provisions explicitly limiting their application to investments territorially made within a host State. </a:t>
            </a:r>
            <a:endParaRPr lang="en-GB" sz="2800" dirty="0"/>
          </a:p>
        </p:txBody>
      </p:sp>
    </p:spTree>
    <p:extLst>
      <p:ext uri="{BB962C8B-B14F-4D97-AF65-F5344CB8AC3E}">
        <p14:creationId xmlns="" xmlns:p14="http://schemas.microsoft.com/office/powerpoint/2010/main" val="27019472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474436"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3000" dirty="0" smtClean="0"/>
              <a:t>The question of which investments are to be considered as being made on the territory of the host State was considered in the jurisdiction awards in SGS V Pakistan and SGS v Philippines. Both cases concern agreements by which SGS was to provide pre-shipment customs inspection services. These services would be carried out outside the host State. Following an inspection, SGS would provide an inspection certificate to the customs authorities in Pakistan and the Philippines respectively. In both cases the Respondent States contested jurisdiction by arguing that the large majority of SGS’s expense, and thus its investment, took place outside the host State in many places where the inspections physically took place.</a:t>
            </a:r>
            <a:endParaRPr lang="en-GB" sz="3000" dirty="0"/>
          </a:p>
        </p:txBody>
      </p:sp>
    </p:spTree>
    <p:extLst>
      <p:ext uri="{BB962C8B-B14F-4D97-AF65-F5344CB8AC3E}">
        <p14:creationId xmlns="" xmlns:p14="http://schemas.microsoft.com/office/powerpoint/2010/main" val="15336906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255495"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2800" dirty="0" smtClean="0"/>
              <a:t>Both tribunals rejected this narrow contention. The reasoning of the SGS v Philippines Tribunal is fuller. It relied on the fact that the focal point of SGS’s service was the provision of a reliable inspection certificate in the host State itself.</a:t>
            </a:r>
          </a:p>
          <a:p>
            <a:pPr marL="0" indent="0">
              <a:buNone/>
            </a:pPr>
            <a:r>
              <a:rPr lang="en-US" sz="2800" b="1" i="1" dirty="0"/>
              <a:t> </a:t>
            </a:r>
            <a:r>
              <a:rPr lang="en-US" sz="2800" b="1" i="1" dirty="0" smtClean="0"/>
              <a:t>  Investment according to law</a:t>
            </a:r>
          </a:p>
          <a:p>
            <a:r>
              <a:rPr lang="en-US" sz="2800" dirty="0" smtClean="0"/>
              <a:t>In many investment treaties the definition of ‘investment’ includes a requirement that the categories of assets admitted as ‘investments’ must be made ‘in accordance with the laws and regulations of the said party’. The plain meaning of this phrase is that investments which would be illegal upon the territory of the host State are disqualified from the protection of the BIT. Attempts by respondent States to broaden the matters encompassed by this phrase have failed.</a:t>
            </a:r>
          </a:p>
          <a:p>
            <a:pPr marL="0" indent="0">
              <a:buNone/>
            </a:pPr>
            <a:endParaRPr lang="en-GB" sz="2800" dirty="0"/>
          </a:p>
        </p:txBody>
      </p:sp>
    </p:spTree>
    <p:extLst>
      <p:ext uri="{BB962C8B-B14F-4D97-AF65-F5344CB8AC3E}">
        <p14:creationId xmlns="" xmlns:p14="http://schemas.microsoft.com/office/powerpoint/2010/main" val="40193093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1285805"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p:txBody>
          <a:bodyPr/>
          <a:lstStyle/>
          <a:p>
            <a:r>
              <a:rPr lang="en-US" sz="3000" dirty="0" smtClean="0"/>
              <a:t>In </a:t>
            </a:r>
            <a:r>
              <a:rPr lang="en-US" sz="3000" i="1" dirty="0" err="1" smtClean="0"/>
              <a:t>Salini</a:t>
            </a:r>
            <a:r>
              <a:rPr lang="en-US" sz="3000" i="1" dirty="0" smtClean="0"/>
              <a:t> v </a:t>
            </a:r>
            <a:r>
              <a:rPr lang="en-US" sz="3000" i="1" dirty="0" err="1" smtClean="0"/>
              <a:t>Costruttori</a:t>
            </a:r>
            <a:r>
              <a:rPr lang="en-US" sz="3000" i="1" dirty="0" smtClean="0"/>
              <a:t> </a:t>
            </a:r>
            <a:r>
              <a:rPr lang="en-US" sz="3000" i="1" dirty="0" err="1" smtClean="0"/>
              <a:t>SpA</a:t>
            </a:r>
            <a:r>
              <a:rPr lang="en-US" sz="3000" i="1" dirty="0" smtClean="0"/>
              <a:t> and </a:t>
            </a:r>
            <a:r>
              <a:rPr lang="en-US" sz="3000" i="1" dirty="0" err="1" smtClean="0"/>
              <a:t>Italsrade</a:t>
            </a:r>
            <a:r>
              <a:rPr lang="en-US" sz="3000" i="1" dirty="0" smtClean="0"/>
              <a:t> </a:t>
            </a:r>
            <a:r>
              <a:rPr lang="en-US" sz="3000" i="1" dirty="0" err="1" smtClean="0"/>
              <a:t>SpA</a:t>
            </a:r>
            <a:r>
              <a:rPr lang="en-US" sz="3000" i="1" dirty="0" smtClean="0"/>
              <a:t> v Kingdom of Morocco</a:t>
            </a:r>
            <a:r>
              <a:rPr lang="en-US" sz="3000" dirty="0" smtClean="0"/>
              <a:t> </a:t>
            </a:r>
            <a:r>
              <a:rPr lang="en-US" sz="3000" dirty="0" err="1" smtClean="0"/>
              <a:t>Morocco</a:t>
            </a:r>
            <a:r>
              <a:rPr lang="en-US" sz="3000" dirty="0" smtClean="0"/>
              <a:t> argued that the Tribunal lacked jurisdiction as the transaction in question would be regarded by Moroccan law as a business contract rather than an investment. As a result, an investment had not taken place ‘in accordance with the laws and regulations’ of Morocco as required by Article 1(1) of the Italy-Morocco BIT. The Tribunal rejected this argument, confirming that the phrase should be maintained within its proper scope: ‘In envisaging “the categories of invested assets…in accordance with the laws and regulations of the said party”, the provision in question refers to the legality of the investment and not to its definition’.</a:t>
            </a:r>
            <a:endParaRPr lang="en-GB" sz="3000" dirty="0"/>
          </a:p>
        </p:txBody>
      </p:sp>
    </p:spTree>
    <p:extLst>
      <p:ext uri="{BB962C8B-B14F-4D97-AF65-F5344CB8AC3E}">
        <p14:creationId xmlns="" xmlns:p14="http://schemas.microsoft.com/office/powerpoint/2010/main" val="13375419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203980" cy="522288"/>
          </a:xfrm>
        </p:spPr>
        <p:txBody>
          <a:bodyPr/>
          <a:lstStyle/>
          <a:p>
            <a:r>
              <a:rPr lang="en-US" dirty="0"/>
              <a:t>Under multilateral investment </a:t>
            </a:r>
            <a:r>
              <a:rPr lang="en-US" dirty="0" smtClean="0"/>
              <a:t>treaties</a:t>
            </a:r>
            <a:endParaRPr lang="en-GB" dirty="0"/>
          </a:p>
        </p:txBody>
      </p:sp>
      <p:sp>
        <p:nvSpPr>
          <p:cNvPr id="3" name="Content Placeholder 2"/>
          <p:cNvSpPr>
            <a:spLocks noGrp="1"/>
          </p:cNvSpPr>
          <p:nvPr>
            <p:ph sz="quarter" idx="11"/>
          </p:nvPr>
        </p:nvSpPr>
        <p:spPr>
          <a:xfrm>
            <a:off x="321972" y="759854"/>
            <a:ext cx="11409653" cy="5388534"/>
          </a:xfrm>
        </p:spPr>
        <p:txBody>
          <a:bodyPr/>
          <a:lstStyle/>
          <a:p>
            <a:r>
              <a:rPr lang="en-US" sz="2600" dirty="0" smtClean="0"/>
              <a:t>The role played by the phrase was also restricted by the Tribunal in </a:t>
            </a:r>
            <a:r>
              <a:rPr lang="en-US" sz="2600" i="1" dirty="0" err="1" smtClean="0"/>
              <a:t>Tokios</a:t>
            </a:r>
            <a:r>
              <a:rPr lang="en-US" sz="2600" i="1" dirty="0" smtClean="0"/>
              <a:t> </a:t>
            </a:r>
            <a:r>
              <a:rPr lang="en-US" sz="2600" i="1" dirty="0" err="1" smtClean="0"/>
              <a:t>Tokeles</a:t>
            </a:r>
            <a:r>
              <a:rPr lang="en-US" sz="2600" i="1" dirty="0" smtClean="0"/>
              <a:t> v Ukraine</a:t>
            </a:r>
            <a:r>
              <a:rPr lang="en-US" sz="2600" dirty="0" smtClean="0"/>
              <a:t>. Ukraine attempted to deny the Tribunal’s jurisdiction because of various technical defects in the manner in which the investment had been registered under Ukrainian law. The Tribunal was unwilling to withdraw the protection of the BIT on the basis of such defects saying that ‘to exclude an investment on the basis of such minor errors would be inconsistent with the objects and purpose of the Treaty. </a:t>
            </a:r>
          </a:p>
          <a:p>
            <a:r>
              <a:rPr lang="en-US" sz="2600" dirty="0" smtClean="0"/>
              <a:t>In ‘The Hybrid Foundations of Investment Treaty Arbitration’, Douglas has highlighted the importance of the role played by the municipal law of the host State in determining whether an investment has taken place. He states that the typical definition of an investment found in a BIT requires that the status of the asset claimed to be an investment must be considered under the host State’s domestic property law. At the same time, of course, international law must prevent a State from using its own laws wrongfully to deny the investment’s status as investment.</a:t>
            </a:r>
            <a:endParaRPr lang="en-GB" sz="2600" dirty="0"/>
          </a:p>
        </p:txBody>
      </p:sp>
    </p:spTree>
    <p:extLst>
      <p:ext uri="{BB962C8B-B14F-4D97-AF65-F5344CB8AC3E}">
        <p14:creationId xmlns="" xmlns:p14="http://schemas.microsoft.com/office/powerpoint/2010/main" val="30165539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946402" cy="522288"/>
          </a:xfrm>
        </p:spPr>
        <p:txBody>
          <a:bodyPr/>
          <a:lstStyle/>
          <a:p>
            <a:r>
              <a:rPr lang="en-US" dirty="0" smtClean="0"/>
              <a:t>Indirect Investment</a:t>
            </a:r>
            <a:endParaRPr lang="en-GB" dirty="0"/>
          </a:p>
        </p:txBody>
      </p:sp>
      <p:sp>
        <p:nvSpPr>
          <p:cNvPr id="3" name="Content Placeholder 2"/>
          <p:cNvSpPr>
            <a:spLocks noGrp="1"/>
          </p:cNvSpPr>
          <p:nvPr>
            <p:ph sz="quarter" idx="11"/>
          </p:nvPr>
        </p:nvSpPr>
        <p:spPr>
          <a:xfrm>
            <a:off x="538163" y="824248"/>
            <a:ext cx="11193462" cy="5324140"/>
          </a:xfrm>
        </p:spPr>
        <p:txBody>
          <a:bodyPr/>
          <a:lstStyle/>
          <a:p>
            <a:r>
              <a:rPr lang="en-US" sz="2600" dirty="0" smtClean="0"/>
              <a:t>Investments are often made through subsidiary companies incorporated under the law of the host State. There are different reasons for this – sometimes States require a participant in a local industry to be a locally incorporated entity. Alternatively, the investor may find it more convenient to trade through a local company.</a:t>
            </a:r>
          </a:p>
          <a:p>
            <a:r>
              <a:rPr lang="en-US" sz="2600" dirty="0" smtClean="0"/>
              <a:t>Prior to the development of investment treaty arbitration, the classic statement of public international law in this scenario was to be found in the judgment of  the ICJ in </a:t>
            </a:r>
            <a:r>
              <a:rPr lang="en-US" sz="2600" i="1" dirty="0" smtClean="0"/>
              <a:t>Barcelona Traction</a:t>
            </a:r>
            <a:r>
              <a:rPr lang="en-US" sz="2600" dirty="0" smtClean="0"/>
              <a:t>. The case concerned bonds issued by a Canadian company operating in Spain. The company was majority owned by Belgian nationals. It became bankrupt as a result of actions taken by the Spanish Government. The ICJ denied standing to Belgium to assert a claim on behalf of the shareholders against Spain stating that ‘ where it is a question of an unlawful act committed against a company representing foreign capital, the general rule of international law authorizes the national State of the company alone to make a claim’.</a:t>
            </a:r>
            <a:endParaRPr lang="en-GB" sz="2600" dirty="0"/>
          </a:p>
        </p:txBody>
      </p:sp>
    </p:spTree>
    <p:extLst>
      <p:ext uri="{BB962C8B-B14F-4D97-AF65-F5344CB8AC3E}">
        <p14:creationId xmlns="" xmlns:p14="http://schemas.microsoft.com/office/powerpoint/2010/main" val="24813810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a:xfrm>
            <a:off x="283334" y="875762"/>
            <a:ext cx="11694017" cy="5272625"/>
          </a:xfrm>
        </p:spPr>
        <p:txBody>
          <a:bodyPr/>
          <a:lstStyle/>
          <a:p>
            <a:r>
              <a:rPr lang="en-US" sz="2700" dirty="0" smtClean="0"/>
              <a:t>The IC decision thus established that public international law would not in general allow the veil of separate corporate identity to be pierced. The shareholders (or their government) could not establish a right to bring an action in their own name.</a:t>
            </a:r>
            <a:r>
              <a:rPr lang="en-GB" sz="2700" dirty="0" smtClean="0"/>
              <a:t> The decision remains in good standing in customary international law.</a:t>
            </a:r>
          </a:p>
          <a:p>
            <a:r>
              <a:rPr lang="en-US" sz="2700" dirty="0" smtClean="0"/>
              <a:t>The ICJ’s restrictive ruling in Barcelona Traction has never been followed in treaty arbitrations. The issue arose in the first BIT arbitration, Asian Agricultural Products Ltd v Republic of Sri Lanka. In this claim, brought under the UK-Sri Lanka BIT, a Hong Kong corporation held 48 percent of the shares in a Sri Lankan company that had suffered the loss. It is not clear from the award whether Sri Lanka sought to argue that the claimant was precluded from seeking recovery in circumstances where loss had been suffered by a subsidiary. However, the Tribunal had no difficulties with allowing the claimant to recover.</a:t>
            </a:r>
          </a:p>
        </p:txBody>
      </p:sp>
    </p:spTree>
    <p:extLst>
      <p:ext uri="{BB962C8B-B14F-4D97-AF65-F5344CB8AC3E}">
        <p14:creationId xmlns="" xmlns:p14="http://schemas.microsoft.com/office/powerpoint/2010/main" val="12073843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r>
              <a:rPr lang="en-US" sz="3000" dirty="0" smtClean="0"/>
              <a:t>Given the wide definition of investment contained in most bilateral investment treaties, if an ‘investment’ can include shares in a company there is no conceptual reason to prevent an investor recovering for the damage caused to those shares which has resulted in a diminution in their value. Tribunals have been so consistent in applying the </a:t>
            </a:r>
            <a:r>
              <a:rPr lang="en-US" sz="3000" i="1" dirty="0" err="1" smtClean="0"/>
              <a:t>lex</a:t>
            </a:r>
            <a:r>
              <a:rPr lang="en-US" sz="3000" i="1" dirty="0" smtClean="0"/>
              <a:t> </a:t>
            </a:r>
            <a:r>
              <a:rPr lang="en-US" sz="3000" i="1" dirty="0" err="1" smtClean="0"/>
              <a:t>specialis</a:t>
            </a:r>
            <a:r>
              <a:rPr lang="en-US" sz="3000" i="1" dirty="0" smtClean="0"/>
              <a:t> </a:t>
            </a:r>
            <a:r>
              <a:rPr lang="en-US" sz="3000" dirty="0" smtClean="0"/>
              <a:t>in this regard that it is arguable that the special rule has become the general rule. This was the conclusion of the Tribunal in CMS Gas Transmission Co v The republic of Argentina where the Tribunal permitted a claim by the US shareholder company.</a:t>
            </a:r>
            <a:endParaRPr lang="en-GB" sz="3000" dirty="0"/>
          </a:p>
        </p:txBody>
      </p:sp>
    </p:spTree>
    <p:extLst>
      <p:ext uri="{BB962C8B-B14F-4D97-AF65-F5344CB8AC3E}">
        <p14:creationId xmlns="" xmlns:p14="http://schemas.microsoft.com/office/powerpoint/2010/main" val="5547912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pPr marL="0" indent="0">
              <a:buNone/>
            </a:pPr>
            <a:r>
              <a:rPr lang="en-US" sz="2800" dirty="0" smtClean="0"/>
              <a:t>  Alternative approaches to justify indirect claims </a:t>
            </a:r>
          </a:p>
          <a:p>
            <a:r>
              <a:rPr lang="en-US" sz="2800" dirty="0" smtClean="0"/>
              <a:t>The simplest approach to justify indirect claims is that taken by the tribunals in the cases cited above, based upon the wording of the treaty. However, other tribunals have adopted different approaches to grant shareholders standing to assert a claim. </a:t>
            </a:r>
          </a:p>
          <a:p>
            <a:r>
              <a:rPr lang="en-US" sz="2800" dirty="0" smtClean="0"/>
              <a:t>The Tribunal in </a:t>
            </a:r>
            <a:r>
              <a:rPr lang="en-US" sz="2800" i="1" dirty="0" err="1" smtClean="0"/>
              <a:t>Azurix</a:t>
            </a:r>
            <a:r>
              <a:rPr lang="en-US" sz="2800" i="1" dirty="0" smtClean="0"/>
              <a:t> Corp v Argentine Republic </a:t>
            </a:r>
            <a:r>
              <a:rPr lang="en-US" sz="2800" dirty="0" smtClean="0"/>
              <a:t>based its analysis not only on the USA-Argentina BIT’s inclusion of ‘shares of stock’ in the definition of investment, but also on the contractual rights held by the subsidiary. Contractual rights were also specifically protected under the BIT. The US company </a:t>
            </a:r>
            <a:r>
              <a:rPr lang="en-US" sz="2800" i="1" dirty="0" err="1" smtClean="0"/>
              <a:t>Azurix</a:t>
            </a:r>
            <a:r>
              <a:rPr lang="en-US" sz="2800" dirty="0" smtClean="0"/>
              <a:t> had obtained a concession to provide water and waste water services to an Argentinean province. In order to implement the investment it had been required to establish a locally registered company.</a:t>
            </a:r>
            <a:endParaRPr lang="en-GB" sz="2800" dirty="0"/>
          </a:p>
        </p:txBody>
      </p:sp>
    </p:spTree>
    <p:extLst>
      <p:ext uri="{BB962C8B-B14F-4D97-AF65-F5344CB8AC3E}">
        <p14:creationId xmlns="" xmlns:p14="http://schemas.microsoft.com/office/powerpoint/2010/main" val="20520270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a:xfrm>
            <a:off x="538163" y="652463"/>
            <a:ext cx="11193462" cy="5495925"/>
          </a:xfrm>
        </p:spPr>
        <p:txBody>
          <a:bodyPr/>
          <a:lstStyle/>
          <a:p>
            <a:r>
              <a:rPr lang="en-US" sz="2800" dirty="0"/>
              <a:t>I</a:t>
            </a:r>
            <a:r>
              <a:rPr lang="en-US" sz="2800" dirty="0" smtClean="0"/>
              <a:t>nvestment tribunals have consistently held that minority shareholdings are included in the definition of investment. For example, the claimant in </a:t>
            </a:r>
            <a:r>
              <a:rPr lang="en-US" sz="2800" i="1" dirty="0" smtClean="0"/>
              <a:t>CMS v Argentina </a:t>
            </a:r>
            <a:r>
              <a:rPr lang="en-US" sz="2800" dirty="0" smtClean="0"/>
              <a:t>was a US company with a 29.42 per cent share in an Argentinian company with a license to transport gas. The measures taken by Argentina were directed at the gas transportation license which was owned by the Argentinian company, not by the US claimant. The Tribunal held that notwithstanding the minority shareholding there would be a direct right of action for shareholders whether under the BIT or the ICSID Convention.</a:t>
            </a:r>
          </a:p>
          <a:p>
            <a:r>
              <a:rPr lang="en-US" sz="2800" dirty="0" smtClean="0"/>
              <a:t>Precisely because the [ICSID] Convention does not define ‘investment’, it does not purport to define the requirements that an investment should meet to qualify, must necessarily be made by shareholders controlling a company or owning the majority of its shares. </a:t>
            </a:r>
            <a:endParaRPr lang="en-GB" sz="2800" dirty="0"/>
          </a:p>
        </p:txBody>
      </p:sp>
    </p:spTree>
    <p:extLst>
      <p:ext uri="{BB962C8B-B14F-4D97-AF65-F5344CB8AC3E}">
        <p14:creationId xmlns="" xmlns:p14="http://schemas.microsoft.com/office/powerpoint/2010/main" val="30409549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r>
              <a:rPr lang="en-US" sz="3000" dirty="0" smtClean="0"/>
              <a:t>Extending the right of action to minority shareholders will create problems for respondent States. Argentina relied on four such difficulties in contesting jurisdiction in </a:t>
            </a:r>
            <a:r>
              <a:rPr lang="en-US" sz="3000" i="1" dirty="0" smtClean="0"/>
              <a:t>CMS v Argentina</a:t>
            </a:r>
            <a:r>
              <a:rPr lang="en-US" sz="3000" dirty="0" smtClean="0"/>
              <a:t>. These were: </a:t>
            </a:r>
          </a:p>
          <a:p>
            <a:pPr>
              <a:buFont typeface="Wingdings" panose="05000000000000000000" pitchFamily="2" charset="2"/>
              <a:buChar char="Ø"/>
            </a:pPr>
            <a:r>
              <a:rPr lang="en-US" sz="3000" dirty="0" smtClean="0"/>
              <a:t>The local subsidiary could negotiate a settlement with the government but at the same time an ICSID tribunal could grant a remedy to foreign shareholders with minority interests in that local subsidiary;</a:t>
            </a:r>
          </a:p>
          <a:p>
            <a:pPr>
              <a:buFont typeface="Wingdings" panose="05000000000000000000" pitchFamily="2" charset="2"/>
              <a:buChar char="Ø"/>
            </a:pPr>
            <a:r>
              <a:rPr lang="en-US" sz="3000" dirty="0" smtClean="0"/>
              <a:t>Allowing a foreign investor to bring a treaty claim would lead to discrimination between domestic and foreign investors as only foreign investors would have access to arbitration;</a:t>
            </a:r>
          </a:p>
          <a:p>
            <a:pPr>
              <a:buFont typeface="Wingdings" panose="05000000000000000000" pitchFamily="2" charset="2"/>
              <a:buChar char="Ø"/>
            </a:pPr>
            <a:endParaRPr lang="en-GB" sz="3000" dirty="0"/>
          </a:p>
        </p:txBody>
      </p:sp>
    </p:spTree>
    <p:extLst>
      <p:ext uri="{BB962C8B-B14F-4D97-AF65-F5344CB8AC3E}">
        <p14:creationId xmlns="" xmlns:p14="http://schemas.microsoft.com/office/powerpoint/2010/main" val="294143386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pPr>
              <a:buFont typeface="Wingdings" panose="05000000000000000000" pitchFamily="2" charset="2"/>
              <a:buChar char="Ø"/>
            </a:pPr>
            <a:r>
              <a:rPr lang="en-US" sz="2800" dirty="0"/>
              <a:t>Allowing all minority shareholders to bring claims could lead to the multiplication of international claims by investors of different nationalities and under separate treaties; </a:t>
            </a:r>
            <a:r>
              <a:rPr lang="en-US" sz="2800" dirty="0" smtClean="0"/>
              <a:t>and</a:t>
            </a:r>
          </a:p>
          <a:p>
            <a:pPr>
              <a:buFont typeface="Wingdings" panose="05000000000000000000" pitchFamily="2" charset="2"/>
              <a:buChar char="Ø"/>
            </a:pPr>
            <a:r>
              <a:rPr lang="en-US" sz="2800" dirty="0" smtClean="0"/>
              <a:t>It cannot be assumed that a minority shareholder should be entitled to claim compensation in proportion to its minority stake. This is because, if the local company owning the asset were to be compensated, there is no guarantee that the benefit would flow through to its shareholders.</a:t>
            </a:r>
            <a:endParaRPr lang="en-US" sz="2800" dirty="0"/>
          </a:p>
          <a:p>
            <a:endParaRPr lang="en-GB" sz="2800" dirty="0"/>
          </a:p>
        </p:txBody>
      </p:sp>
    </p:spTree>
    <p:extLst>
      <p:ext uri="{BB962C8B-B14F-4D97-AF65-F5344CB8AC3E}">
        <p14:creationId xmlns="" xmlns:p14="http://schemas.microsoft.com/office/powerpoint/2010/main" val="9480482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Indirect Investment</a:t>
            </a:r>
            <a:endParaRPr lang="en-GB" dirty="0"/>
          </a:p>
        </p:txBody>
      </p:sp>
      <p:sp>
        <p:nvSpPr>
          <p:cNvPr id="3" name="Content Placeholder 2"/>
          <p:cNvSpPr>
            <a:spLocks noGrp="1"/>
          </p:cNvSpPr>
          <p:nvPr>
            <p:ph sz="quarter" idx="11"/>
          </p:nvPr>
        </p:nvSpPr>
        <p:spPr/>
        <p:txBody>
          <a:bodyPr/>
          <a:lstStyle/>
          <a:p>
            <a:pPr marL="0" indent="0">
              <a:buNone/>
            </a:pPr>
            <a:r>
              <a:rPr lang="en-US" dirty="0" smtClean="0"/>
              <a:t>  Claims brought by holding companies</a:t>
            </a:r>
          </a:p>
          <a:p>
            <a:pPr marL="0" indent="0">
              <a:buNone/>
            </a:pPr>
            <a:r>
              <a:rPr lang="en-US" dirty="0" smtClean="0"/>
              <a:t>* Similar problems to those raised by minority shareholders can be raised by the fact that holding companies may also bring treaty claims. In this respect, a holding company can be any participant in a corporate ownership chain save for the ultimate beneficiary and the company directly affected. The potential for disruption created by allowing claims to be brought at various levels of the corporate chain was illustrated by the TV Nova Saga. TV Nova Saga was a very successful Czech television station which was set up by the American investor Ronald Lauder. Upon losing control of the station, </a:t>
            </a:r>
            <a:r>
              <a:rPr lang="en-US" dirty="0" err="1" smtClean="0"/>
              <a:t>Mr</a:t>
            </a:r>
            <a:r>
              <a:rPr lang="en-US" dirty="0" smtClean="0"/>
              <a:t> Lauder brought two arbitrations. One, Ronald S Lauder v Czech Republic BIT was brought by </a:t>
            </a:r>
            <a:r>
              <a:rPr lang="en-US" dirty="0" err="1" smtClean="0"/>
              <a:t>Mr</a:t>
            </a:r>
            <a:r>
              <a:rPr lang="en-US" dirty="0" smtClean="0"/>
              <a:t> Lauder in his personal capacity under the USA –Czech Republic BIT. </a:t>
            </a:r>
            <a:r>
              <a:rPr lang="en-US" dirty="0" err="1" smtClean="0"/>
              <a:t>Mr</a:t>
            </a:r>
            <a:r>
              <a:rPr lang="en-US" dirty="0" smtClean="0"/>
              <a:t> Lauder was the ultimate beneficiary in the corporate chain. The other was brought by a Netherlands holding company in </a:t>
            </a:r>
            <a:endParaRPr lang="en-GB" dirty="0"/>
          </a:p>
        </p:txBody>
      </p:sp>
    </p:spTree>
    <p:extLst>
      <p:ext uri="{BB962C8B-B14F-4D97-AF65-F5344CB8AC3E}">
        <p14:creationId xmlns="" xmlns:p14="http://schemas.microsoft.com/office/powerpoint/2010/main" val="20358790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a:xfrm>
            <a:off x="538163" y="824248"/>
            <a:ext cx="11193462" cy="5324140"/>
          </a:xfrm>
        </p:spPr>
        <p:txBody>
          <a:bodyPr/>
          <a:lstStyle/>
          <a:p>
            <a:pPr marL="0" indent="0">
              <a:buNone/>
            </a:pPr>
            <a:r>
              <a:rPr lang="en-US" sz="2800" dirty="0" smtClean="0"/>
              <a:t>   </a:t>
            </a:r>
            <a:r>
              <a:rPr lang="en-US" sz="2800" b="1" i="1" dirty="0" smtClean="0"/>
              <a:t>Claims brought by ultimate beneficiaries </a:t>
            </a:r>
          </a:p>
          <a:p>
            <a:r>
              <a:rPr lang="en-US" sz="2800" dirty="0" smtClean="0"/>
              <a:t>The relaxed attitude to piercing the corporate veil demonstrated by the investment tribunals also extends to allowing claims to be asserted by the ultimate beneficial owner in a corporate structure. An example of this is Franz </a:t>
            </a:r>
            <a:r>
              <a:rPr lang="en-US" sz="2800" dirty="0" err="1" smtClean="0"/>
              <a:t>Sedelmayer</a:t>
            </a:r>
            <a:r>
              <a:rPr lang="en-US" sz="2800" dirty="0" smtClean="0"/>
              <a:t> v The Russian Federation. </a:t>
            </a:r>
            <a:r>
              <a:rPr lang="en-US" sz="2800" dirty="0" err="1" smtClean="0"/>
              <a:t>Mr</a:t>
            </a:r>
            <a:r>
              <a:rPr lang="en-US" sz="2800" dirty="0" smtClean="0"/>
              <a:t> </a:t>
            </a:r>
            <a:r>
              <a:rPr lang="en-US" sz="2800" dirty="0" err="1" smtClean="0"/>
              <a:t>Sedelmayer</a:t>
            </a:r>
            <a:r>
              <a:rPr lang="en-US" sz="2800" dirty="0" smtClean="0"/>
              <a:t>, a German citizen, brought a claim against Russia under the Germany-Russia BIT. His investment had been made through a US corporation, </a:t>
            </a:r>
            <a:r>
              <a:rPr lang="en-US" sz="2800" dirty="0" err="1" smtClean="0"/>
              <a:t>Sedelmayer</a:t>
            </a:r>
            <a:r>
              <a:rPr lang="en-US" sz="2800" dirty="0" smtClean="0"/>
              <a:t> </a:t>
            </a:r>
            <a:r>
              <a:rPr lang="en-US" sz="2800" dirty="0" err="1" smtClean="0"/>
              <a:t>GrouP</a:t>
            </a:r>
            <a:r>
              <a:rPr lang="en-US" sz="2800" dirty="0" smtClean="0"/>
              <a:t> of Companies International Inc. however, the </a:t>
            </a:r>
            <a:r>
              <a:rPr lang="en-US" sz="2800" dirty="0" err="1" smtClean="0"/>
              <a:t>Sedelmayer</a:t>
            </a:r>
            <a:r>
              <a:rPr lang="en-US" sz="2800" dirty="0" smtClean="0"/>
              <a:t> Tribunal had no difficulty in accepting the claimant’s standing as am investor under the treaty because the treaty’s definition of ‘investment’ clearly covered a beneficial owner bringing a claim in his own name. </a:t>
            </a:r>
            <a:r>
              <a:rPr lang="en-US" sz="2800" dirty="0"/>
              <a:t>I</a:t>
            </a:r>
            <a:r>
              <a:rPr lang="en-US" sz="2800" dirty="0" smtClean="0"/>
              <a:t>n addition, the Tribunal’s analysis went further than the wording of the treaty alone. It referred to the ‘control theory’ of international law.</a:t>
            </a:r>
            <a:endParaRPr lang="en-GB" sz="2800" dirty="0"/>
          </a:p>
        </p:txBody>
      </p:sp>
    </p:spTree>
    <p:extLst>
      <p:ext uri="{BB962C8B-B14F-4D97-AF65-F5344CB8AC3E}">
        <p14:creationId xmlns="" xmlns:p14="http://schemas.microsoft.com/office/powerpoint/2010/main" val="168056207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pPr marL="0" indent="0">
              <a:buNone/>
            </a:pPr>
            <a:r>
              <a:rPr lang="en-US" sz="3000" dirty="0" smtClean="0"/>
              <a:t>  </a:t>
            </a:r>
            <a:r>
              <a:rPr lang="en-US" sz="3000" b="1" i="1" dirty="0" smtClean="0"/>
              <a:t> Portfolio investments</a:t>
            </a:r>
          </a:p>
          <a:p>
            <a:r>
              <a:rPr lang="en-US" sz="3000" dirty="0" smtClean="0"/>
              <a:t>A significant potential difficulty which could be thrown up by the wide interpretation of ‘investment’ in indirect investment cases is posed by the portfolio investment. The facts underlying many of the claims against Argentina, where the breach Argentina is alleged to have committed contains of an economic measure affecting all Argentinian companies, could potentially give rise to claims brought by investors whose only interest in a company’s shares is as an investment, rather than holding a stake for management purposes. This is often referred to as ‘portfolio investment’. investment treaty tribunals have yet to rule on the question of whether portfolio investors are covered.</a:t>
            </a:r>
            <a:endParaRPr lang="en-GB" sz="3000" dirty="0"/>
          </a:p>
        </p:txBody>
      </p:sp>
    </p:spTree>
    <p:extLst>
      <p:ext uri="{BB962C8B-B14F-4D97-AF65-F5344CB8AC3E}">
        <p14:creationId xmlns="" xmlns:p14="http://schemas.microsoft.com/office/powerpoint/2010/main" val="17063432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Investment</a:t>
            </a:r>
            <a:endParaRPr lang="en-GB" dirty="0"/>
          </a:p>
        </p:txBody>
      </p:sp>
      <p:sp>
        <p:nvSpPr>
          <p:cNvPr id="3" name="Content Placeholder 2"/>
          <p:cNvSpPr>
            <a:spLocks noGrp="1"/>
          </p:cNvSpPr>
          <p:nvPr>
            <p:ph sz="quarter" idx="11"/>
          </p:nvPr>
        </p:nvSpPr>
        <p:spPr/>
        <p:txBody>
          <a:bodyPr/>
          <a:lstStyle/>
          <a:p>
            <a:r>
              <a:rPr lang="en-US" sz="2800" dirty="0" smtClean="0"/>
              <a:t>The issue was considered in Enron v Argentina where the Tribunal admitted that while investors could claim in their own right under the treaty, there existed a need to establish a cut-off point beyond which claims would not be permissible. Such a cut-off point could be established by reference to the extent of the consent to arbitration of the host State. However, it is not clear that a tribunal would be able to deny jurisdiction over a claim brought by a portfolio investor by reference only to the remoteness of the connection to the affected company. Previous tribunals have taken a strict approach to the literal wording of treaties and if this approach is followed, remoteness per se would not be a sufficient ground on which to deny jurisdiction when such jurisdiction could be demonstrated to exist within the wide definition terms of the BIT.</a:t>
            </a:r>
            <a:endParaRPr lang="en-GB" sz="2800" dirty="0"/>
          </a:p>
        </p:txBody>
      </p:sp>
    </p:spTree>
    <p:extLst>
      <p:ext uri="{BB962C8B-B14F-4D97-AF65-F5344CB8AC3E}">
        <p14:creationId xmlns="" xmlns:p14="http://schemas.microsoft.com/office/powerpoint/2010/main" val="27873797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pPr marL="0" indent="0">
              <a:buNone/>
            </a:pPr>
            <a:r>
              <a:rPr lang="en-US" sz="3000" b="1" i="1" dirty="0" smtClean="0"/>
              <a:t> </a:t>
            </a:r>
            <a:r>
              <a:rPr lang="en-US" sz="3000" b="1" i="1" dirty="0"/>
              <a:t>I</a:t>
            </a:r>
            <a:r>
              <a:rPr lang="en-US" sz="3000" b="1" i="1" dirty="0" smtClean="0"/>
              <a:t>nvestment approval</a:t>
            </a:r>
          </a:p>
          <a:p>
            <a:r>
              <a:rPr lang="en-US" sz="3000" dirty="0" smtClean="0"/>
              <a:t>A number of investment treaties contain a provision that goes beyond the general requirement that for a foreign investment to enjoy protection it must be lawful under the law of the host State. These provisions, which are particularly prevalent in centrally planned economies, contain an express requirement for approval in writing and registration of a foreign investment.</a:t>
            </a:r>
          </a:p>
        </p:txBody>
      </p:sp>
    </p:spTree>
    <p:extLst>
      <p:ext uri="{BB962C8B-B14F-4D97-AF65-F5344CB8AC3E}">
        <p14:creationId xmlns="" xmlns:p14="http://schemas.microsoft.com/office/powerpoint/2010/main" val="12306734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Indirect Investment</a:t>
            </a:r>
            <a:endParaRPr lang="en-GB" dirty="0"/>
          </a:p>
        </p:txBody>
      </p:sp>
      <p:sp>
        <p:nvSpPr>
          <p:cNvPr id="3" name="Content Placeholder 2"/>
          <p:cNvSpPr>
            <a:spLocks noGrp="1"/>
          </p:cNvSpPr>
          <p:nvPr>
            <p:ph sz="quarter" idx="11"/>
          </p:nvPr>
        </p:nvSpPr>
        <p:spPr>
          <a:xfrm>
            <a:off x="538163" y="1030310"/>
            <a:ext cx="11193462" cy="5118078"/>
          </a:xfrm>
        </p:spPr>
        <p:txBody>
          <a:bodyPr/>
          <a:lstStyle/>
          <a:p>
            <a:r>
              <a:rPr lang="en-US" sz="3000" dirty="0"/>
              <a:t>Philippe </a:t>
            </a:r>
            <a:r>
              <a:rPr lang="en-US" sz="3000" dirty="0" err="1"/>
              <a:t>Gruslin</a:t>
            </a:r>
            <a:r>
              <a:rPr lang="en-US" sz="3000" dirty="0"/>
              <a:t> v Malaysia is another example of an investment being denied protection for failure to comply with registration requirements. The requirement in this case was contained in an Inter-Governmental Agreement (IGA) between the </a:t>
            </a:r>
            <a:r>
              <a:rPr lang="en-US" sz="3000" dirty="0" err="1"/>
              <a:t>Belgo</a:t>
            </a:r>
            <a:r>
              <a:rPr lang="en-US" sz="3000" dirty="0"/>
              <a:t>-Luxemburg Economic Union and Malaysia. It provided, in Article 1(3)(e)(</a:t>
            </a:r>
            <a:r>
              <a:rPr lang="en-US" sz="3000" dirty="0" err="1"/>
              <a:t>i</a:t>
            </a:r>
            <a:r>
              <a:rPr lang="en-US" sz="3000" dirty="0"/>
              <a:t>), that assets invested in Malaysia had to be ‘invested in a project classified as “approval project” by the appropriate Ministry in Malaysia, in accordance with the legislation and the administrative practice, based </a:t>
            </a:r>
            <a:r>
              <a:rPr lang="en-US" sz="3000" dirty="0" smtClean="0"/>
              <a:t>thereon’. The investment consisted of an interest in shares traded on the Kuala Lumpur Stock Exchange. The investor argued that the approval obtained from the Stock Exchange’s Capital Issues Committee would be sufficient for the purposes of the IGA.</a:t>
            </a:r>
            <a:endParaRPr lang="en-GB" sz="3000" dirty="0"/>
          </a:p>
          <a:p>
            <a:endParaRPr lang="en-GB" sz="3000" dirty="0"/>
          </a:p>
        </p:txBody>
      </p:sp>
    </p:spTree>
    <p:extLst>
      <p:ext uri="{BB962C8B-B14F-4D97-AF65-F5344CB8AC3E}">
        <p14:creationId xmlns="" xmlns:p14="http://schemas.microsoft.com/office/powerpoint/2010/main" val="18997813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r>
              <a:rPr lang="en-US" sz="3000" dirty="0" smtClean="0"/>
              <a:t>The registration requirement was read restrictively, in the claimant’s favor, by the Tribunal in Middle East Cement v Republic of Egypt. Egypt’s Investment Law No 43 of 1974 required foreign interests to be registered to qualify as an investment. However, the claim was brought under Greece-Egypt BIT which, while not requiring registration, stated that investments are admitted by the host State ‘in accordance with its legislation’. The Tribunal proceeded on the basis that as the BIT did not require a specific registration, one could not be read in from the investment law.</a:t>
            </a:r>
            <a:endParaRPr lang="en-GB" sz="3000" dirty="0"/>
          </a:p>
        </p:txBody>
      </p:sp>
    </p:spTree>
    <p:extLst>
      <p:ext uri="{BB962C8B-B14F-4D97-AF65-F5344CB8AC3E}">
        <p14:creationId xmlns="" xmlns:p14="http://schemas.microsoft.com/office/powerpoint/2010/main" val="322944887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Indirect </a:t>
            </a:r>
            <a:r>
              <a:rPr lang="en-US" dirty="0" smtClean="0"/>
              <a:t>Investment</a:t>
            </a:r>
            <a:endParaRPr lang="en-GB" dirty="0"/>
          </a:p>
        </p:txBody>
      </p:sp>
      <p:sp>
        <p:nvSpPr>
          <p:cNvPr id="3" name="Content Placeholder 2"/>
          <p:cNvSpPr>
            <a:spLocks noGrp="1"/>
          </p:cNvSpPr>
          <p:nvPr>
            <p:ph sz="quarter" idx="11"/>
          </p:nvPr>
        </p:nvSpPr>
        <p:spPr/>
        <p:txBody>
          <a:bodyPr/>
          <a:lstStyle/>
          <a:p>
            <a:r>
              <a:rPr lang="en-US" sz="3000" dirty="0" smtClean="0"/>
              <a:t>In examining challenges to jurisdiction brought by respondent States in reliance upon their domestic registration requirements, it is important to bear in mind the correct choice of law, as described above. In principle, the question as to whether registration has been properly obtained will be considered under the domestic law of the State whose approval is required. However, these requirements must be exercised subject to the overriding concerns of good faith contained in international law.</a:t>
            </a:r>
            <a:endParaRPr lang="en-GB" sz="3000" dirty="0"/>
          </a:p>
        </p:txBody>
      </p:sp>
    </p:spTree>
    <p:extLst>
      <p:ext uri="{BB962C8B-B14F-4D97-AF65-F5344CB8AC3E}">
        <p14:creationId xmlns="" xmlns:p14="http://schemas.microsoft.com/office/powerpoint/2010/main" val="39941806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1309</TotalTime>
  <Words>5335</Words>
  <Application>Microsoft Office PowerPoint</Application>
  <PresentationFormat>Произвольный</PresentationFormat>
  <Paragraphs>189</Paragraphs>
  <Slides>46</Slides>
  <Notes>46</Notes>
  <HiddenSlides>0</HiddenSlides>
  <MMClips>0</MMClips>
  <ScaleCrop>false</ScaleCrop>
  <HeadingPairs>
    <vt:vector size="4" baseType="variant">
      <vt:variant>
        <vt:lpstr>Тема</vt:lpstr>
      </vt:variant>
      <vt:variant>
        <vt:i4>1</vt:i4>
      </vt:variant>
      <vt:variant>
        <vt:lpstr>Заголовки слайдов</vt:lpstr>
      </vt:variant>
      <vt:variant>
        <vt:i4>46</vt:i4>
      </vt:variant>
    </vt:vector>
  </HeadingPairs>
  <TitlesOfParts>
    <vt:vector size="47"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111</cp:revision>
  <dcterms:created xsi:type="dcterms:W3CDTF">2015-06-15T09:27:21Z</dcterms:created>
  <dcterms:modified xsi:type="dcterms:W3CDTF">2017-06-11T16:29:57Z</dcterms:modified>
</cp:coreProperties>
</file>