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8" r:id="rId2"/>
    <p:sldId id="259"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0000"/>
    <a:srgbClr val="740000"/>
    <a:srgbClr val="7E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p14="http://schemas.microsoft.com/office/powerpoint/2010/main" xmlns=""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D4D7AD-039F-4CF9-B457-AC80FF66F4E1}"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C5240F-F06F-4D9D-9F9C-48621F824A69}"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C7C5240F-F06F-4D9D-9F9C-48621F824A69}"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C7C5240F-F06F-4D9D-9F9C-48621F824A69}" type="slidenum">
              <a:rPr lang="ru-RU" smtClean="0"/>
              <a:t>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xmlns=""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xmlns=""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p14="http://schemas.microsoft.com/office/powerpoint/2010/main" xmlns=""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xmlns=""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lvl="2" algn="ctr"/>
            <a:r>
              <a:rPr lang="en-US" sz="3600" b="1" dirty="0" smtClean="0"/>
              <a:t>Module</a:t>
            </a:r>
            <a:r>
              <a:rPr lang="en-US" sz="3600" b="1" smtClean="0"/>
              <a:t>: </a:t>
            </a:r>
            <a:r>
              <a:rPr lang="en-US" sz="3600" b="1"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8</a:t>
            </a:r>
            <a:r>
              <a:rPr lang="en-US" sz="2800" b="1" dirty="0" smtClean="0"/>
              <a:t>: Treatment of Investors</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Treatment Obligations </a:t>
            </a:r>
            <a:endParaRPr lang="ru-RU" dirty="0"/>
          </a:p>
        </p:txBody>
      </p:sp>
      <p:sp>
        <p:nvSpPr>
          <p:cNvPr id="3" name="Содержимое 2"/>
          <p:cNvSpPr>
            <a:spLocks noGrp="1"/>
          </p:cNvSpPr>
          <p:nvPr>
            <p:ph sz="quarter" idx="11"/>
          </p:nvPr>
        </p:nvSpPr>
        <p:spPr/>
        <p:txBody>
          <a:bodyPr/>
          <a:lstStyle/>
          <a:p>
            <a:r>
              <a:rPr lang="en-US" sz="3200" dirty="0" smtClean="0"/>
              <a:t>Despite having been included almost universally in the modern investment treaty lexicon, the fair and equitable treatment guarantee has until recently received scant attention or analysis</a:t>
            </a:r>
          </a:p>
          <a:p>
            <a:r>
              <a:rPr lang="en-US" sz="3200" dirty="0" smtClean="0"/>
              <a:t>The investment arbitration experience of the last years has turned a drought into a flood</a:t>
            </a:r>
          </a:p>
          <a:p>
            <a:r>
              <a:rPr lang="en-US" sz="3200" dirty="0" smtClean="0"/>
              <a:t>It has produced an important stream of jurisprudence, in which the fair and equitable standard is not merely considered by arbitral tribunals, but in a number of cases, has actually emerged as the outcome-decisive right</a:t>
            </a:r>
            <a:endParaRPr lang="ru-RU"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222841" cy="522288"/>
          </a:xfrm>
        </p:spPr>
        <p:txBody>
          <a:bodyPr/>
          <a:lstStyle/>
          <a:p>
            <a:r>
              <a:rPr lang="en-US" dirty="0" smtClean="0"/>
              <a:t>Structure of Investor Treatment</a:t>
            </a:r>
            <a:endParaRPr lang="ru-RU" dirty="0"/>
          </a:p>
        </p:txBody>
      </p:sp>
      <p:sp>
        <p:nvSpPr>
          <p:cNvPr id="3" name="Содержимое 2"/>
          <p:cNvSpPr>
            <a:spLocks noGrp="1"/>
          </p:cNvSpPr>
          <p:nvPr>
            <p:ph sz="quarter" idx="11"/>
          </p:nvPr>
        </p:nvSpPr>
        <p:spPr/>
        <p:txBody>
          <a:bodyPr/>
          <a:lstStyle/>
          <a:p>
            <a:r>
              <a:rPr lang="en-US" sz="4000" dirty="0" smtClean="0"/>
              <a:t>The standard of treatment extended to investors by investment treaties may be found to consist of the following two main elements</a:t>
            </a:r>
          </a:p>
          <a:p>
            <a:pPr lvl="1"/>
            <a:r>
              <a:rPr lang="en-US" sz="4000" dirty="0" smtClean="0"/>
              <a:t>Non-contingent standards of fair and equitable treatment and full protection and security</a:t>
            </a:r>
          </a:p>
          <a:p>
            <a:pPr lvl="1"/>
            <a:r>
              <a:rPr lang="en-US" sz="4000" dirty="0" smtClean="0"/>
              <a:t>The contingent standards of national treatment, MFN treatment and non-discrimination</a:t>
            </a:r>
            <a:endParaRPr lang="ru-RU" sz="4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222841" cy="522288"/>
          </a:xfrm>
        </p:spPr>
        <p:txBody>
          <a:bodyPr/>
          <a:lstStyle/>
          <a:p>
            <a:r>
              <a:rPr lang="en-US" dirty="0" smtClean="0"/>
              <a:t>Structure of Investor Treatment</a:t>
            </a:r>
            <a:endParaRPr lang="ru-RU" dirty="0"/>
          </a:p>
        </p:txBody>
      </p:sp>
      <p:sp>
        <p:nvSpPr>
          <p:cNvPr id="3" name="Содержимое 2"/>
          <p:cNvSpPr>
            <a:spLocks noGrp="1"/>
          </p:cNvSpPr>
          <p:nvPr>
            <p:ph sz="quarter" idx="11"/>
          </p:nvPr>
        </p:nvSpPr>
        <p:spPr/>
        <p:txBody>
          <a:bodyPr/>
          <a:lstStyle/>
          <a:p>
            <a:r>
              <a:rPr lang="en-US" sz="3000" dirty="0" smtClean="0"/>
              <a:t>The distinction drawn in the literature between contingent and non-contingent standards simply denotes the idea that the content of a contingent standard is determined, not by reference to the standard itself, but by reference to an exterior state of law or fact, namely, the treatment accorded to other persons or entities, who stand in the requisite relationship to the protected investor</a:t>
            </a:r>
          </a:p>
          <a:p>
            <a:r>
              <a:rPr lang="en-US" sz="3000" dirty="0" smtClean="0"/>
              <a:t>Non-contingent standards are absolute as they apply to protect a given entity irrespective of the treatment, which may be accorded to others</a:t>
            </a:r>
          </a:p>
          <a:p>
            <a:r>
              <a:rPr lang="en-US" sz="3000" dirty="0" smtClean="0"/>
              <a:t>It is for that reason that they present a potentially more valuable tool in investor protection</a:t>
            </a:r>
            <a:endParaRPr lang="ru-RU" sz="3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Non-Contingent Standards</a:t>
            </a:r>
            <a:endParaRPr lang="ru-RU" dirty="0"/>
          </a:p>
        </p:txBody>
      </p:sp>
      <p:sp>
        <p:nvSpPr>
          <p:cNvPr id="3" name="Содержимое 2"/>
          <p:cNvSpPr>
            <a:spLocks noGrp="1"/>
          </p:cNvSpPr>
          <p:nvPr>
            <p:ph sz="quarter" idx="11"/>
          </p:nvPr>
        </p:nvSpPr>
        <p:spPr/>
        <p:txBody>
          <a:bodyPr/>
          <a:lstStyle/>
          <a:p>
            <a:pPr>
              <a:buNone/>
            </a:pPr>
            <a:r>
              <a:rPr lang="en-US" sz="3200" i="1" dirty="0" smtClean="0"/>
              <a:t>Typical Model BIT</a:t>
            </a:r>
          </a:p>
          <a:p>
            <a:r>
              <a:rPr lang="en-US" sz="3200" dirty="0" smtClean="0"/>
              <a:t>The fundamental standards of fair and equitable treatment and full protection and security are frequently grouped together with unreasonable impairment and non-discrimination in a single article</a:t>
            </a:r>
          </a:p>
          <a:p>
            <a:r>
              <a:rPr lang="en-US" sz="3200" dirty="0" smtClean="0"/>
              <a:t>The concept of fair and equitable treatment finds expression in model BITs adopted in numerous States whether capital exporting or capital importing and including many States such as those of Latin America, which had traditionally been opposed to the imposition of an international minimum standard</a:t>
            </a:r>
            <a:endParaRPr lang="ru-RU"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Non-Contingent Standards</a:t>
            </a:r>
            <a:endParaRPr lang="ru-RU" dirty="0"/>
          </a:p>
        </p:txBody>
      </p:sp>
      <p:sp>
        <p:nvSpPr>
          <p:cNvPr id="3" name="Содержимое 2"/>
          <p:cNvSpPr>
            <a:spLocks noGrp="1"/>
          </p:cNvSpPr>
          <p:nvPr>
            <p:ph sz="quarter" idx="11"/>
          </p:nvPr>
        </p:nvSpPr>
        <p:spPr/>
        <p:txBody>
          <a:bodyPr/>
          <a:lstStyle/>
          <a:p>
            <a:pPr>
              <a:buNone/>
            </a:pPr>
            <a:r>
              <a:rPr lang="en-US" sz="3100" i="1" dirty="0" smtClean="0"/>
              <a:t>NAFTA</a:t>
            </a:r>
          </a:p>
          <a:p>
            <a:r>
              <a:rPr lang="en-US" sz="3100" dirty="0" smtClean="0"/>
              <a:t>This link between international law and fair and equitable treatment is also made explicitly in NAFTA, but in language which suggests that the particular treatment standards were seen by the framers as examples of a more general international law standard</a:t>
            </a:r>
          </a:p>
          <a:p>
            <a:r>
              <a:rPr lang="en-US" sz="3100" dirty="0" smtClean="0"/>
              <a:t>Article 1105(1) provides</a:t>
            </a:r>
          </a:p>
          <a:p>
            <a:pPr lvl="1">
              <a:buNone/>
            </a:pPr>
            <a:r>
              <a:rPr lang="en-US" sz="3100" dirty="0" smtClean="0"/>
              <a:t>‘Each Party shall accord to investments of investors of another Party treatment in accordance with international law, including fair and equitable treatment and full protection and security’</a:t>
            </a:r>
            <a:endParaRPr lang="ru-RU" sz="3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Non-Contingent Standards</a:t>
            </a:r>
            <a:endParaRPr lang="ru-RU" dirty="0"/>
          </a:p>
        </p:txBody>
      </p:sp>
      <p:sp>
        <p:nvSpPr>
          <p:cNvPr id="3" name="Содержимое 2"/>
          <p:cNvSpPr>
            <a:spLocks noGrp="1"/>
          </p:cNvSpPr>
          <p:nvPr>
            <p:ph sz="quarter" idx="11"/>
          </p:nvPr>
        </p:nvSpPr>
        <p:spPr/>
        <p:txBody>
          <a:bodyPr/>
          <a:lstStyle/>
          <a:p>
            <a:pPr>
              <a:buNone/>
            </a:pPr>
            <a:r>
              <a:rPr lang="en-US" sz="4000" i="1" dirty="0" smtClean="0"/>
              <a:t>Energy Charter Treaty</a:t>
            </a:r>
          </a:p>
          <a:p>
            <a:r>
              <a:rPr lang="en-US" sz="4000" dirty="0" smtClean="0"/>
              <a:t>The ECT sets international law as a minimum for the standard</a:t>
            </a:r>
          </a:p>
          <a:p>
            <a:pPr>
              <a:buNone/>
            </a:pPr>
            <a:endParaRPr lang="ru-RU" sz="4000"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Contingent Standards</a:t>
            </a:r>
            <a:endParaRPr lang="ru-RU" dirty="0"/>
          </a:p>
        </p:txBody>
      </p:sp>
      <p:sp>
        <p:nvSpPr>
          <p:cNvPr id="3" name="Содержимое 2"/>
          <p:cNvSpPr>
            <a:spLocks noGrp="1"/>
          </p:cNvSpPr>
          <p:nvPr>
            <p:ph sz="quarter" idx="11"/>
          </p:nvPr>
        </p:nvSpPr>
        <p:spPr/>
        <p:txBody>
          <a:bodyPr/>
          <a:lstStyle/>
          <a:p>
            <a:pPr>
              <a:buNone/>
            </a:pPr>
            <a:r>
              <a:rPr lang="en-US" sz="3200" i="1" dirty="0" smtClean="0"/>
              <a:t>Typical Model BIT</a:t>
            </a:r>
          </a:p>
          <a:p>
            <a:r>
              <a:rPr lang="en-US" sz="3200" dirty="0" smtClean="0"/>
              <a:t>The other major set of treatment standards – those providing for national treatment and MFN treatment – are usually described as ‘contingent standards’ in that the quality of treatment which they prescribe in determined by reference to that accorded to others in the same position</a:t>
            </a:r>
          </a:p>
          <a:p>
            <a:r>
              <a:rPr lang="en-US" sz="3200" dirty="0" smtClean="0"/>
              <a:t>In typical BIT practice, these two standards are combined in a single article</a:t>
            </a:r>
          </a:p>
          <a:p>
            <a:r>
              <a:rPr lang="en-US" sz="3200" dirty="0" smtClean="0"/>
              <a:t>Such provisions also normally provide for exceptions for customs unions and for taxation agreements or legislation</a:t>
            </a:r>
            <a:endParaRPr lang="ru-RU"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68316" cy="522288"/>
          </a:xfrm>
        </p:spPr>
        <p:txBody>
          <a:bodyPr/>
          <a:lstStyle/>
          <a:p>
            <a:r>
              <a:rPr lang="en-US" dirty="0" smtClean="0"/>
              <a:t>Fair and Equitable Treatment</a:t>
            </a:r>
            <a:endParaRPr lang="ru-RU" dirty="0"/>
          </a:p>
        </p:txBody>
      </p:sp>
      <p:sp>
        <p:nvSpPr>
          <p:cNvPr id="3" name="Содержимое 2"/>
          <p:cNvSpPr>
            <a:spLocks noGrp="1"/>
          </p:cNvSpPr>
          <p:nvPr>
            <p:ph sz="quarter" idx="11"/>
          </p:nvPr>
        </p:nvSpPr>
        <p:spPr>
          <a:xfrm>
            <a:off x="551226" y="881743"/>
            <a:ext cx="11193462" cy="5005388"/>
          </a:xfrm>
        </p:spPr>
        <p:txBody>
          <a:bodyPr/>
          <a:lstStyle/>
          <a:p>
            <a:r>
              <a:rPr lang="en-US" sz="3600" dirty="0" smtClean="0"/>
              <a:t>The cases on fair and equitable treatment fall into two broad categories</a:t>
            </a:r>
          </a:p>
          <a:p>
            <a:r>
              <a:rPr lang="en-US" sz="3600" dirty="0" smtClean="0"/>
              <a:t>The first set of cases are concerned with the treatment of investors by the courts of the host State</a:t>
            </a:r>
          </a:p>
          <a:p>
            <a:r>
              <a:rPr lang="en-US" sz="3600" dirty="0" smtClean="0"/>
              <a:t>The second and more numerous, set of cases deal directly with administrative decision-making</a:t>
            </a:r>
          </a:p>
          <a:p>
            <a:r>
              <a:rPr lang="en-US" sz="3600" dirty="0" smtClean="0"/>
              <a:t>Mistreatment by foreign courts was historically a primary focus of the minimum standard of the protection of aliens, encapsulated in the concept of denial of justice</a:t>
            </a:r>
          </a:p>
          <a:p>
            <a:endParaRPr lang="ru-RU" sz="3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68316" cy="522288"/>
          </a:xfrm>
        </p:spPr>
        <p:txBody>
          <a:bodyPr/>
          <a:lstStyle/>
          <a:p>
            <a:r>
              <a:rPr lang="en-US" dirty="0" smtClean="0"/>
              <a:t>Fair and Equitable Treatment</a:t>
            </a:r>
            <a:endParaRPr lang="ru-RU" dirty="0"/>
          </a:p>
        </p:txBody>
      </p:sp>
      <p:sp>
        <p:nvSpPr>
          <p:cNvPr id="3" name="Содержимое 2"/>
          <p:cNvSpPr>
            <a:spLocks noGrp="1"/>
          </p:cNvSpPr>
          <p:nvPr>
            <p:ph sz="quarter" idx="11"/>
          </p:nvPr>
        </p:nvSpPr>
        <p:spPr/>
        <p:txBody>
          <a:bodyPr/>
          <a:lstStyle/>
          <a:p>
            <a:r>
              <a:rPr lang="en-US" sz="3200" dirty="0" smtClean="0"/>
              <a:t>With the abrogation of the local remedies rule in investment treaty arbitration, it has been much less common for the judicial process to form the subject of a treaty claim</a:t>
            </a:r>
          </a:p>
          <a:p>
            <a:r>
              <a:rPr lang="en-US" sz="3200" dirty="0" smtClean="0"/>
              <a:t>The investor may simply elect to by-pass the local courts altogether</a:t>
            </a:r>
          </a:p>
          <a:p>
            <a:r>
              <a:rPr lang="en-US" sz="3200" dirty="0" smtClean="0"/>
              <a:t>If his claim concerns alleged mistreatment by the administration, he may elect to bring it directly to international arbitration</a:t>
            </a:r>
          </a:p>
          <a:p>
            <a:r>
              <a:rPr lang="en-US" sz="3200" dirty="0" smtClean="0"/>
              <a:t>However, where he does not do so, the treatment accorded to the investor by the local courts may well be highly relevant to the success of his claim</a:t>
            </a:r>
          </a:p>
          <a:p>
            <a:endParaRPr lang="ru-RU" sz="3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68316" cy="522288"/>
          </a:xfrm>
        </p:spPr>
        <p:txBody>
          <a:bodyPr/>
          <a:lstStyle/>
          <a:p>
            <a:r>
              <a:rPr lang="en-US" dirty="0" smtClean="0"/>
              <a:t>Fair and Equitable Treatment</a:t>
            </a:r>
            <a:endParaRPr lang="ru-RU" dirty="0"/>
          </a:p>
        </p:txBody>
      </p:sp>
      <p:sp>
        <p:nvSpPr>
          <p:cNvPr id="3" name="Содержимое 2"/>
          <p:cNvSpPr>
            <a:spLocks noGrp="1"/>
          </p:cNvSpPr>
          <p:nvPr>
            <p:ph sz="quarter" idx="11"/>
          </p:nvPr>
        </p:nvSpPr>
        <p:spPr/>
        <p:txBody>
          <a:bodyPr/>
          <a:lstStyle/>
          <a:p>
            <a:r>
              <a:rPr lang="en-US" sz="3400" dirty="0" smtClean="0"/>
              <a:t>Thus, for example, in one of the earliest claims under this head under NAFTA, </a:t>
            </a:r>
            <a:r>
              <a:rPr lang="en-US" sz="3400" i="1" dirty="0" err="1" smtClean="0"/>
              <a:t>Azinian</a:t>
            </a:r>
            <a:r>
              <a:rPr lang="en-US" sz="3400" i="1" dirty="0" smtClean="0"/>
              <a:t> v Mexico</a:t>
            </a:r>
            <a:r>
              <a:rPr lang="en-US" sz="3400" dirty="0" smtClean="0"/>
              <a:t>, the investors’ claim under Article 1105 of NAFTA was </a:t>
            </a:r>
            <a:r>
              <a:rPr lang="en-US" sz="3400" dirty="0" err="1" smtClean="0"/>
              <a:t>brough</a:t>
            </a:r>
            <a:r>
              <a:rPr lang="en-US" sz="3400" dirty="0" smtClean="0"/>
              <a:t> as an adjunct to their primary for expropriation in the termination of their contract for waste disposal in Mexico</a:t>
            </a:r>
          </a:p>
          <a:p>
            <a:r>
              <a:rPr lang="en-US" sz="3400" dirty="0" smtClean="0"/>
              <a:t>The contract itself was expressly governed by Mexican law and subject to the jurisdiction of the Mexican courts</a:t>
            </a:r>
          </a:p>
          <a:p>
            <a:r>
              <a:rPr lang="en-US" sz="3400" dirty="0" smtClean="0"/>
              <a:t>It had been held invalid by three levels of Mexican courts</a:t>
            </a:r>
            <a:endParaRPr lang="ru-RU" sz="3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68316" cy="522288"/>
          </a:xfrm>
        </p:spPr>
        <p:txBody>
          <a:bodyPr/>
          <a:lstStyle/>
          <a:p>
            <a:r>
              <a:rPr lang="en-US" dirty="0" smtClean="0"/>
              <a:t>Fair and Equitable Treatment</a:t>
            </a:r>
            <a:endParaRPr lang="ru-RU" dirty="0"/>
          </a:p>
        </p:txBody>
      </p:sp>
      <p:sp>
        <p:nvSpPr>
          <p:cNvPr id="3" name="Содержимое 2"/>
          <p:cNvSpPr>
            <a:spLocks noGrp="1"/>
          </p:cNvSpPr>
          <p:nvPr>
            <p:ph sz="quarter" idx="11"/>
          </p:nvPr>
        </p:nvSpPr>
        <p:spPr/>
        <p:txBody>
          <a:bodyPr/>
          <a:lstStyle/>
          <a:p>
            <a:r>
              <a:rPr lang="en-US" sz="3200" dirty="0" smtClean="0"/>
              <a:t>The Tribunal accepted that in principle the host State could be liable for the decisions of its courts</a:t>
            </a:r>
          </a:p>
          <a:p>
            <a:r>
              <a:rPr lang="en-US" sz="3200" dirty="0" smtClean="0"/>
              <a:t>It opined that a denial of justice might be caused </a:t>
            </a:r>
          </a:p>
          <a:p>
            <a:pPr>
              <a:buNone/>
            </a:pPr>
            <a:r>
              <a:rPr lang="en-US" sz="3200" dirty="0" smtClean="0"/>
              <a:t>		(a) if the relevant courts refuse to entertain the suit </a:t>
            </a:r>
          </a:p>
          <a:p>
            <a:pPr>
              <a:buNone/>
            </a:pPr>
            <a:r>
              <a:rPr lang="en-US" sz="3200" dirty="0" smtClean="0"/>
              <a:t>		(b) if they subject it to undue delay </a:t>
            </a:r>
          </a:p>
          <a:p>
            <a:pPr>
              <a:buNone/>
            </a:pPr>
            <a:r>
              <a:rPr lang="en-US" sz="3200" dirty="0" smtClean="0"/>
              <a:t>		(c) if they administer injustice in a seriously inadequate 	way or </a:t>
            </a:r>
          </a:p>
          <a:p>
            <a:pPr>
              <a:buNone/>
            </a:pPr>
            <a:r>
              <a:rPr lang="en-US" sz="3200" dirty="0" smtClean="0"/>
              <a:t>		(d) if there is a clear and malicious misapplication of the 	law</a:t>
            </a:r>
            <a:endParaRPr lang="ru-RU" sz="3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Full Protection and Security</a:t>
            </a:r>
            <a:endParaRPr lang="ru-RU" dirty="0"/>
          </a:p>
        </p:txBody>
      </p:sp>
      <p:sp>
        <p:nvSpPr>
          <p:cNvPr id="3" name="Содержимое 2"/>
          <p:cNvSpPr>
            <a:spLocks noGrp="1"/>
          </p:cNvSpPr>
          <p:nvPr>
            <p:ph sz="quarter" idx="11"/>
          </p:nvPr>
        </p:nvSpPr>
        <p:spPr/>
        <p:txBody>
          <a:bodyPr/>
          <a:lstStyle/>
          <a:p>
            <a:r>
              <a:rPr lang="en-US" sz="3600" dirty="0" smtClean="0"/>
              <a:t>The second principal element of the non-contingent standard commonly found in investment treaties is the requirement that investments of nationals of either contracting party shall enjoy ‘full protection and security’ in the territory of the other contracting party</a:t>
            </a:r>
          </a:p>
          <a:p>
            <a:r>
              <a:rPr lang="en-US" sz="3600" dirty="0" smtClean="0"/>
              <a:t>This provision found early expression in bilateral treaties of friendship, commerce and navigation</a:t>
            </a:r>
          </a:p>
          <a:p>
            <a:r>
              <a:rPr lang="en-US" sz="3600" dirty="0" smtClean="0"/>
              <a:t>It was not combined with the concept of fair and equitable treatment until the modern era</a:t>
            </a:r>
            <a:endParaRPr lang="ru-RU" sz="3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Full Protection and Security</a:t>
            </a:r>
            <a:endParaRPr lang="ru-RU" dirty="0"/>
          </a:p>
        </p:txBody>
      </p:sp>
      <p:sp>
        <p:nvSpPr>
          <p:cNvPr id="3" name="Содержимое 2"/>
          <p:cNvSpPr>
            <a:spLocks noGrp="1"/>
          </p:cNvSpPr>
          <p:nvPr>
            <p:ph sz="quarter" idx="11"/>
          </p:nvPr>
        </p:nvSpPr>
        <p:spPr/>
        <p:txBody>
          <a:bodyPr/>
          <a:lstStyle/>
          <a:p>
            <a:r>
              <a:rPr lang="en-US" sz="3300" dirty="0" smtClean="0"/>
              <a:t>In contrast to fair and equitable treatment, however, full protection and security is typically concerned not with the process of decision-making by the organs of the State</a:t>
            </a:r>
          </a:p>
          <a:p>
            <a:r>
              <a:rPr lang="en-US" sz="3300" dirty="0" smtClean="0"/>
              <a:t>Rather, it is concerned with failures by the State to protect the investor’s property from actual damage caused by either miscreant State officials, or by the actions of others, where the State has failed to exercise due diligence</a:t>
            </a:r>
          </a:p>
          <a:p>
            <a:r>
              <a:rPr lang="en-US" sz="3300" dirty="0" smtClean="0"/>
              <a:t>It is thus principally concerned with the exercise of police powers</a:t>
            </a:r>
            <a:endParaRPr lang="ru-RU" sz="33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Full Protection and Security</a:t>
            </a:r>
            <a:endParaRPr lang="ru-RU" dirty="0"/>
          </a:p>
        </p:txBody>
      </p:sp>
      <p:sp>
        <p:nvSpPr>
          <p:cNvPr id="3" name="Содержимое 2"/>
          <p:cNvSpPr>
            <a:spLocks noGrp="1"/>
          </p:cNvSpPr>
          <p:nvPr>
            <p:ph sz="quarter" idx="11"/>
          </p:nvPr>
        </p:nvSpPr>
        <p:spPr/>
        <p:txBody>
          <a:bodyPr/>
          <a:lstStyle/>
          <a:p>
            <a:r>
              <a:rPr lang="en-US" sz="3600" dirty="0" smtClean="0"/>
              <a:t>The possibility of State responsibility being invoked for the omission of a State to provide protection to aliens is of course well-known to international law</a:t>
            </a:r>
          </a:p>
          <a:p>
            <a:r>
              <a:rPr lang="en-US" sz="3600" dirty="0" smtClean="0"/>
              <a:t>Such responsibility was found by the ICJ to apply to the protection of persons under a treaty of friendship and commerce in the </a:t>
            </a:r>
            <a:r>
              <a:rPr lang="en-US" sz="3600" i="1" dirty="0" smtClean="0"/>
              <a:t>Tehran hostages Case</a:t>
            </a:r>
          </a:p>
          <a:p>
            <a:r>
              <a:rPr lang="en-US" sz="3600" dirty="0" smtClean="0"/>
              <a:t>It has figured as the principal cause of action in three main ICSID awards on this topic:</a:t>
            </a:r>
            <a:r>
              <a:rPr lang="en-US" sz="3600" i="1" dirty="0" smtClean="0"/>
              <a:t> AAPL v Sri Lanka, AMT v Zaire, and </a:t>
            </a:r>
            <a:r>
              <a:rPr lang="en-US" sz="3600" i="1" dirty="0" err="1" smtClean="0"/>
              <a:t>Wena</a:t>
            </a:r>
            <a:r>
              <a:rPr lang="en-US" sz="3600" i="1" dirty="0" smtClean="0"/>
              <a:t> Hotels Ltd v Egypt</a:t>
            </a:r>
            <a:endParaRPr lang="ru-RU" sz="3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Full Protection and Security</a:t>
            </a:r>
            <a:endParaRPr lang="ru-RU" dirty="0"/>
          </a:p>
        </p:txBody>
      </p:sp>
      <p:sp>
        <p:nvSpPr>
          <p:cNvPr id="3" name="Содержимое 2"/>
          <p:cNvSpPr>
            <a:spLocks noGrp="1"/>
          </p:cNvSpPr>
          <p:nvPr>
            <p:ph sz="quarter" idx="11"/>
          </p:nvPr>
        </p:nvSpPr>
        <p:spPr/>
        <p:txBody>
          <a:bodyPr/>
          <a:lstStyle/>
          <a:p>
            <a:r>
              <a:rPr lang="en-US" sz="4000" dirty="0" smtClean="0"/>
              <a:t>These cases concerned destruction to persons and property during internal armed conflict, riots and acts of violence, a matter typically provided for in BITs in specific provisions as well as falling within the general rubric of full protection and security </a:t>
            </a:r>
            <a:endParaRPr lang="ru-RU" sz="4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National Treatment</a:t>
            </a:r>
            <a:endParaRPr lang="ru-RU" dirty="0"/>
          </a:p>
        </p:txBody>
      </p:sp>
      <p:sp>
        <p:nvSpPr>
          <p:cNvPr id="3" name="Содержимое 2"/>
          <p:cNvSpPr>
            <a:spLocks noGrp="1"/>
          </p:cNvSpPr>
          <p:nvPr>
            <p:ph sz="quarter" idx="11"/>
          </p:nvPr>
        </p:nvSpPr>
        <p:spPr/>
        <p:txBody>
          <a:bodyPr/>
          <a:lstStyle/>
          <a:p>
            <a:r>
              <a:rPr lang="en-US" sz="3100" dirty="0" smtClean="0"/>
              <a:t>The interpretation of the provision in investment arbitration has required close attention to the key comparator, which is that of the host State investor ‘in like circumstances’</a:t>
            </a:r>
          </a:p>
          <a:p>
            <a:r>
              <a:rPr lang="en-US" sz="3100" dirty="0" smtClean="0"/>
              <a:t>In </a:t>
            </a:r>
            <a:r>
              <a:rPr lang="en-US" sz="3100" i="1" dirty="0" smtClean="0"/>
              <a:t>SD Myers, </a:t>
            </a:r>
            <a:r>
              <a:rPr lang="en-US" sz="3100" dirty="0" smtClean="0"/>
              <a:t>the Tribunal had to assess the impact of an export ban on PCB exports on Myers, an American company</a:t>
            </a:r>
          </a:p>
          <a:p>
            <a:r>
              <a:rPr lang="en-US" sz="3100" dirty="0" smtClean="0"/>
              <a:t>It held that Myers was in similar circumstances to those of its Canadian competitors in PCB waste remediation services</a:t>
            </a:r>
          </a:p>
          <a:p>
            <a:r>
              <a:rPr lang="en-US" sz="3100" dirty="0" smtClean="0"/>
              <a:t>The primary indicator of a breach of the national treatment obligation was the practical impact on the complainant, rather than the protectionist motive of the host State</a:t>
            </a:r>
            <a:endParaRPr lang="ru-RU" sz="3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03001" cy="522288"/>
          </a:xfrm>
        </p:spPr>
        <p:txBody>
          <a:bodyPr/>
          <a:lstStyle/>
          <a:p>
            <a:r>
              <a:rPr lang="en-US" dirty="0" smtClean="0"/>
              <a:t>Most Favored Nation Treatment </a:t>
            </a:r>
            <a:endParaRPr lang="ru-RU" dirty="0"/>
          </a:p>
        </p:txBody>
      </p:sp>
      <p:sp>
        <p:nvSpPr>
          <p:cNvPr id="3" name="Содержимое 2"/>
          <p:cNvSpPr>
            <a:spLocks noGrp="1"/>
          </p:cNvSpPr>
          <p:nvPr>
            <p:ph sz="quarter" idx="11"/>
          </p:nvPr>
        </p:nvSpPr>
        <p:spPr/>
        <p:txBody>
          <a:bodyPr/>
          <a:lstStyle/>
          <a:p>
            <a:r>
              <a:rPr lang="en-US" sz="3500" dirty="0" smtClean="0"/>
              <a:t>Like national treatment, most favored nation treatment has an impressive lineage in both investment and trade treaties</a:t>
            </a:r>
          </a:p>
          <a:p>
            <a:r>
              <a:rPr lang="en-US" sz="3500" dirty="0" smtClean="0"/>
              <a:t>The general approach to the interpretation of such clauses has received considerable attention from international tribunals and from the International Law Commission</a:t>
            </a:r>
          </a:p>
          <a:p>
            <a:r>
              <a:rPr lang="en-US" sz="3500" dirty="0" smtClean="0"/>
              <a:t>It is not in dispute that provisions in other bilateral treaties may form the subject of comparison in the operation of an MFN clause</a:t>
            </a:r>
            <a:endParaRPr lang="ru-RU" sz="35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03001" cy="522288"/>
          </a:xfrm>
        </p:spPr>
        <p:txBody>
          <a:bodyPr/>
          <a:lstStyle/>
          <a:p>
            <a:r>
              <a:rPr lang="en-US" dirty="0" smtClean="0"/>
              <a:t>Most Favored Nation Treatment </a:t>
            </a:r>
            <a:endParaRPr lang="ru-RU" dirty="0"/>
          </a:p>
        </p:txBody>
      </p:sp>
      <p:sp>
        <p:nvSpPr>
          <p:cNvPr id="3" name="Содержимое 2"/>
          <p:cNvSpPr>
            <a:spLocks noGrp="1"/>
          </p:cNvSpPr>
          <p:nvPr>
            <p:ph sz="quarter" idx="11"/>
          </p:nvPr>
        </p:nvSpPr>
        <p:spPr/>
        <p:txBody>
          <a:bodyPr/>
          <a:lstStyle/>
          <a:p>
            <a:r>
              <a:rPr lang="en-US" sz="3200" dirty="0" smtClean="0"/>
              <a:t>Indeed, in the field of investment law where most of the obligations of States have been assumed bilaterally, the inclusion of an MFN clause represents a potent ratchet by which obligations assumed or concessions made in negotiations may raise the stakes in the obligations of the host State under the BIT in question</a:t>
            </a:r>
          </a:p>
          <a:p>
            <a:r>
              <a:rPr lang="en-US" sz="3200" dirty="0" smtClean="0"/>
              <a:t>For example, in </a:t>
            </a:r>
            <a:r>
              <a:rPr lang="en-US" sz="3200" i="1" dirty="0" smtClean="0"/>
              <a:t>MTD v Chile, </a:t>
            </a:r>
            <a:r>
              <a:rPr lang="en-US" sz="3200" dirty="0" smtClean="0"/>
              <a:t>the Malaysian investor was through this route, able to rely upon the more specific provisions of the Croatian and Danish BITs with Chile in relation to the observance of foreign investment contracts and the obligations to grant the necessary permits</a:t>
            </a:r>
            <a:endParaRPr lang="ru-RU" sz="3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1384</Words>
  <Application>Microsoft Office PowerPoint</Application>
  <PresentationFormat>Произвольный</PresentationFormat>
  <Paragraphs>86</Paragraphs>
  <Slides>21</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118</cp:revision>
  <dcterms:created xsi:type="dcterms:W3CDTF">2015-06-15T09:27:21Z</dcterms:created>
  <dcterms:modified xsi:type="dcterms:W3CDTF">2017-06-11T16:19:21Z</dcterms:modified>
</cp:coreProperties>
</file>