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theme/theme3.xml" ContentType="application/vnd.openxmlformats-officedocument.theme+xml"/>
  <Override PartName="/ppt/notesSlides/notesSlide29.xml" ContentType="application/vnd.openxmlformats-officedocument.presentationml.notesSlide+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58" r:id="rId2"/>
    <p:sldId id="259" r:id="rId3"/>
    <p:sldId id="261" r:id="rId4"/>
    <p:sldId id="262" r:id="rId5"/>
    <p:sldId id="263" r:id="rId6"/>
    <p:sldId id="264" r:id="rId7"/>
    <p:sldId id="265" r:id="rId8"/>
    <p:sldId id="266" r:id="rId9"/>
    <p:sldId id="269" r:id="rId10"/>
    <p:sldId id="268" r:id="rId11"/>
    <p:sldId id="267" r:id="rId12"/>
    <p:sldId id="275" r:id="rId13"/>
    <p:sldId id="274" r:id="rId14"/>
    <p:sldId id="273" r:id="rId15"/>
    <p:sldId id="272" r:id="rId16"/>
    <p:sldId id="271" r:id="rId17"/>
    <p:sldId id="281" r:id="rId18"/>
    <p:sldId id="280" r:id="rId19"/>
    <p:sldId id="279" r:id="rId20"/>
    <p:sldId id="278" r:id="rId21"/>
    <p:sldId id="277" r:id="rId22"/>
    <p:sldId id="288" r:id="rId23"/>
    <p:sldId id="287" r:id="rId24"/>
    <p:sldId id="291" r:id="rId25"/>
    <p:sldId id="290" r:id="rId26"/>
    <p:sldId id="289" r:id="rId27"/>
    <p:sldId id="286" r:id="rId28"/>
    <p:sldId id="285" r:id="rId29"/>
    <p:sldId id="284" r:id="rId30"/>
    <p:sldId id="283" r:id="rId31"/>
    <p:sldId id="282" r:id="rId32"/>
    <p:sldId id="292" r:id="rId33"/>
    <p:sldId id="293" r:id="rId34"/>
    <p:sldId id="294" r:id="rId35"/>
    <p:sldId id="297" r:id="rId36"/>
    <p:sldId id="296" r:id="rId37"/>
    <p:sldId id="300" r:id="rId38"/>
    <p:sldId id="26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91" autoAdjust="0"/>
    <p:restoredTop sz="94660"/>
  </p:normalViewPr>
  <p:slideViewPr>
    <p:cSldViewPr snapToGrid="0">
      <p:cViewPr varScale="1">
        <p:scale>
          <a:sx n="73" d="100"/>
          <a:sy n="73" d="100"/>
        </p:scale>
        <p:origin x="-654"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C038A9-1542-4545-A497-998186773BDC}"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21168B-A2E6-4FE0-8067-6BA0B7896036}"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10</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11</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12</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13</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14</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16</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17</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18</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19</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20</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21</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22</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23</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24</a:t>
            </a:fld>
            <a:endParaRPr lang="ru-R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25</a:t>
            </a:fld>
            <a:endParaRPr lang="ru-R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26</a:t>
            </a:fld>
            <a:endParaRPr lang="ru-R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27</a:t>
            </a:fld>
            <a:endParaRPr lang="ru-R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28</a:t>
            </a:fld>
            <a:endParaRPr lang="ru-R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29</a:t>
            </a:fld>
            <a:endParaRPr lang="ru-R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30</a:t>
            </a:fld>
            <a:endParaRPr lang="ru-R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31</a:t>
            </a:fld>
            <a:endParaRPr lang="ru-R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32</a:t>
            </a:fld>
            <a:endParaRPr lang="ru-R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33</a:t>
            </a:fld>
            <a:endParaRPr lang="ru-R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34</a:t>
            </a:fld>
            <a:endParaRPr lang="ru-R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35</a:t>
            </a:fld>
            <a:endParaRPr lang="ru-R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36</a:t>
            </a:fld>
            <a:endParaRPr lang="ru-R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37</a:t>
            </a:fld>
            <a:endParaRPr lang="ru-R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721168B-A2E6-4FE0-8067-6BA0B7896036}" type="slidenum">
              <a:rPr lang="ru-RU" smtClean="0"/>
              <a:t>38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 </a:t>
            </a:r>
            <a:r>
              <a:rPr lang="en-US" sz="3600" b="1" dirty="0"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9</a:t>
            </a:r>
            <a:r>
              <a:rPr lang="en-US" sz="2800" b="1" dirty="0" smtClean="0"/>
              <a:t>: Expropriation</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Introduction </a:t>
            </a:r>
            <a:endParaRPr lang="ru-RU" dirty="0"/>
          </a:p>
        </p:txBody>
      </p:sp>
      <p:sp>
        <p:nvSpPr>
          <p:cNvPr id="3" name="Содержимое 2"/>
          <p:cNvSpPr>
            <a:spLocks noGrp="1"/>
          </p:cNvSpPr>
          <p:nvPr>
            <p:ph sz="quarter" idx="11"/>
          </p:nvPr>
        </p:nvSpPr>
        <p:spPr/>
        <p:txBody>
          <a:bodyPr/>
          <a:lstStyle/>
          <a:p>
            <a:r>
              <a:rPr lang="en-US" sz="2800" dirty="0" smtClean="0"/>
              <a:t>At the heart of foreign investors’ claims against States prior to the 1950s was the claim of nationalization or expropriation</a:t>
            </a:r>
          </a:p>
          <a:p>
            <a:r>
              <a:rPr lang="en-US" sz="2800" dirty="0" smtClean="0"/>
              <a:t>A small minority of investors might have had a concession contract with the host State governed by international law, which incorporated its own contractual protections against expropriation and allowed for international arbitration</a:t>
            </a:r>
          </a:p>
          <a:p>
            <a:r>
              <a:rPr lang="en-US" sz="2800" dirty="0" smtClean="0"/>
              <a:t>Otherwise, the investor in search of compensation or redress was usually left with the options of (a) seeking to persuade its home State to intervene through diplomatic protection (perhaps leading to international arbitration) or (b) pursuing remedies in the municipal courts of the State that had seized the assets</a:t>
            </a:r>
          </a:p>
          <a:p>
            <a:r>
              <a:rPr lang="en-US" sz="2800" dirty="0" smtClean="0"/>
              <a:t>Neither option was particularly attractive to the aggrieved investor </a:t>
            </a:r>
            <a:endParaRPr lang="ru-RU"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771481" cy="522288"/>
          </a:xfrm>
        </p:spPr>
        <p:txBody>
          <a:bodyPr/>
          <a:lstStyle/>
          <a:p>
            <a:r>
              <a:rPr lang="en-US" dirty="0" smtClean="0"/>
              <a:t>Absence of a Precise Definition</a:t>
            </a:r>
            <a:endParaRPr lang="ru-RU" dirty="0"/>
          </a:p>
        </p:txBody>
      </p:sp>
      <p:sp>
        <p:nvSpPr>
          <p:cNvPr id="3" name="Содержимое 2"/>
          <p:cNvSpPr>
            <a:spLocks noGrp="1"/>
          </p:cNvSpPr>
          <p:nvPr>
            <p:ph sz="quarter" idx="11"/>
          </p:nvPr>
        </p:nvSpPr>
        <p:spPr/>
        <p:txBody>
          <a:bodyPr/>
          <a:lstStyle/>
          <a:p>
            <a:r>
              <a:rPr lang="en-US" sz="3600" dirty="0" smtClean="0"/>
              <a:t>The concept of expropriation is reasonably clear: it is a governmental taking of property for which compensation is required</a:t>
            </a:r>
          </a:p>
          <a:p>
            <a:r>
              <a:rPr lang="en-US" sz="3600" dirty="0" smtClean="0"/>
              <a:t>Actions ‘short of direct possession of the assts may also fall within the category of expropriation</a:t>
            </a:r>
          </a:p>
          <a:p>
            <a:r>
              <a:rPr lang="en-US" sz="3600" dirty="0" smtClean="0"/>
              <a:t>Expropriation is therefore lawful, but the compensation requirement makes the legality conditional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771481" cy="522288"/>
          </a:xfrm>
        </p:spPr>
        <p:txBody>
          <a:bodyPr/>
          <a:lstStyle/>
          <a:p>
            <a:r>
              <a:rPr lang="en-US" dirty="0" smtClean="0"/>
              <a:t>Absence of a Precise Definition</a:t>
            </a:r>
            <a:endParaRPr lang="ru-RU" dirty="0"/>
          </a:p>
        </p:txBody>
      </p:sp>
      <p:sp>
        <p:nvSpPr>
          <p:cNvPr id="3" name="Содержимое 2"/>
          <p:cNvSpPr>
            <a:spLocks noGrp="1"/>
          </p:cNvSpPr>
          <p:nvPr>
            <p:ph sz="quarter" idx="11"/>
          </p:nvPr>
        </p:nvSpPr>
        <p:spPr/>
        <p:txBody>
          <a:bodyPr/>
          <a:lstStyle/>
          <a:p>
            <a:r>
              <a:rPr lang="en-US" sz="3600" dirty="0" smtClean="0"/>
              <a:t>However, it is difficult to define with precision the situations covered by the concept</a:t>
            </a:r>
            <a:endParaRPr lang="ru-RU" sz="3600" dirty="0" smtClean="0"/>
          </a:p>
          <a:p>
            <a:endParaRPr lang="en-US" sz="3600" dirty="0" smtClean="0"/>
          </a:p>
          <a:p>
            <a:r>
              <a:rPr lang="en-US" sz="3600" dirty="0" smtClean="0"/>
              <a:t>The definitions of expropriation appearing in investment treaties are of such a generality that they provide little guidance to parties or arbitral tribunals confronted by concrete cases</a:t>
            </a:r>
          </a:p>
          <a:p>
            <a:endParaRPr lang="ru-RU" sz="3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719230" cy="522288"/>
          </a:xfrm>
        </p:spPr>
        <p:txBody>
          <a:bodyPr/>
          <a:lstStyle/>
          <a:p>
            <a:r>
              <a:rPr lang="en-US" dirty="0" smtClean="0"/>
              <a:t>MIT: NAFTA</a:t>
            </a:r>
            <a:endParaRPr lang="ru-RU" dirty="0"/>
          </a:p>
        </p:txBody>
      </p:sp>
      <p:sp>
        <p:nvSpPr>
          <p:cNvPr id="3" name="Содержимое 2"/>
          <p:cNvSpPr>
            <a:spLocks noGrp="1"/>
          </p:cNvSpPr>
          <p:nvPr>
            <p:ph sz="quarter" idx="11"/>
          </p:nvPr>
        </p:nvSpPr>
        <p:spPr/>
        <p:txBody>
          <a:bodyPr/>
          <a:lstStyle/>
          <a:p>
            <a:r>
              <a:rPr lang="en-US" sz="3000" dirty="0" smtClean="0"/>
              <a:t>Article 1110(1) </a:t>
            </a:r>
          </a:p>
          <a:p>
            <a:pPr>
              <a:buNone/>
            </a:pPr>
            <a:r>
              <a:rPr lang="en-US" sz="3000" dirty="0" smtClean="0"/>
              <a:t>‘</a:t>
            </a:r>
            <a:r>
              <a:rPr lang="en-US" sz="3000" i="1" dirty="0" smtClean="0"/>
              <a:t>No party may directly or indirectly nationalize or expropriate an investment of an investor of another Party in its territory or take a measure tantamount to nationalization or expropriation of such an investment, except:</a:t>
            </a:r>
          </a:p>
          <a:p>
            <a:pPr>
              <a:buFont typeface="Wingdings" panose="05000000000000000000" pitchFamily="2" charset="2"/>
              <a:buChar char="Ø"/>
            </a:pPr>
            <a:r>
              <a:rPr lang="en-US" sz="3000" i="1" dirty="0"/>
              <a:t> </a:t>
            </a:r>
            <a:r>
              <a:rPr lang="en-US" sz="3000" i="1" dirty="0" smtClean="0"/>
              <a:t>for a public purpose;</a:t>
            </a:r>
          </a:p>
          <a:p>
            <a:pPr>
              <a:buFont typeface="Wingdings" panose="05000000000000000000" pitchFamily="2" charset="2"/>
              <a:buChar char="Ø"/>
            </a:pPr>
            <a:r>
              <a:rPr lang="en-US" sz="3000" i="1" dirty="0"/>
              <a:t> </a:t>
            </a:r>
            <a:r>
              <a:rPr lang="en-US" sz="3000" i="1" dirty="0" smtClean="0"/>
              <a:t>on a non-discriminatory basis;</a:t>
            </a:r>
          </a:p>
          <a:p>
            <a:pPr>
              <a:buFont typeface="Wingdings" panose="05000000000000000000" pitchFamily="2" charset="2"/>
              <a:buChar char="Ø"/>
            </a:pPr>
            <a:r>
              <a:rPr lang="en-US" sz="3000" i="1" dirty="0"/>
              <a:t> </a:t>
            </a:r>
            <a:r>
              <a:rPr lang="en-US" sz="3000" i="1" dirty="0" smtClean="0"/>
              <a:t>in accordance with due process of law and Article 1105(1); and</a:t>
            </a:r>
          </a:p>
          <a:p>
            <a:pPr>
              <a:buFont typeface="Wingdings" panose="05000000000000000000" pitchFamily="2" charset="2"/>
              <a:buChar char="Ø"/>
            </a:pPr>
            <a:r>
              <a:rPr lang="en-US" sz="3000" i="1" dirty="0" smtClean="0"/>
              <a:t> on payment of compensation in accordance with paragraphs through 6’</a:t>
            </a:r>
            <a:endParaRPr lang="ru-RU" sz="30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Energy Charter Treaty</a:t>
            </a:r>
            <a:endParaRPr lang="en-GB" dirty="0"/>
          </a:p>
        </p:txBody>
      </p:sp>
      <p:sp>
        <p:nvSpPr>
          <p:cNvPr id="3" name="Content Placeholder 2"/>
          <p:cNvSpPr>
            <a:spLocks noGrp="1"/>
          </p:cNvSpPr>
          <p:nvPr>
            <p:ph sz="quarter" idx="11"/>
          </p:nvPr>
        </p:nvSpPr>
        <p:spPr>
          <a:xfrm>
            <a:off x="538163" y="837127"/>
            <a:ext cx="11193462" cy="5311261"/>
          </a:xfrm>
        </p:spPr>
        <p:txBody>
          <a:bodyPr/>
          <a:lstStyle/>
          <a:p>
            <a:r>
              <a:rPr lang="en-US" sz="3200" dirty="0" smtClean="0"/>
              <a:t>Article 13(1) of the ECT</a:t>
            </a:r>
          </a:p>
          <a:p>
            <a:pPr marL="0" indent="0">
              <a:buNone/>
            </a:pPr>
            <a:r>
              <a:rPr lang="en-US" sz="3200" i="1" dirty="0" smtClean="0"/>
              <a:t>‘Investments of Investors of a Contracting Party in the Area of any other Contracting Party shall not be nationalized, expropriated or subjected to a measure or measures having effect equivalent to nationalization or expropriation except where such Expropriation is:</a:t>
            </a:r>
          </a:p>
          <a:p>
            <a:pPr>
              <a:buFont typeface="Wingdings" panose="05000000000000000000" pitchFamily="2" charset="2"/>
              <a:buChar char="Ø"/>
            </a:pPr>
            <a:r>
              <a:rPr lang="en-US" sz="3200" i="1" dirty="0" smtClean="0"/>
              <a:t> for a purpose which is in public interest;</a:t>
            </a:r>
          </a:p>
          <a:p>
            <a:pPr>
              <a:buFont typeface="Wingdings" panose="05000000000000000000" pitchFamily="2" charset="2"/>
              <a:buChar char="Ø"/>
            </a:pPr>
            <a:r>
              <a:rPr lang="en-US" sz="3200" i="1" dirty="0"/>
              <a:t> </a:t>
            </a:r>
            <a:r>
              <a:rPr lang="en-US" sz="3200" i="1" dirty="0" smtClean="0"/>
              <a:t>not discriminatory;</a:t>
            </a:r>
          </a:p>
          <a:p>
            <a:pPr>
              <a:buFont typeface="Wingdings" panose="05000000000000000000" pitchFamily="2" charset="2"/>
              <a:buChar char="Ø"/>
            </a:pPr>
            <a:r>
              <a:rPr lang="en-US" sz="3200" i="1" dirty="0"/>
              <a:t> </a:t>
            </a:r>
            <a:r>
              <a:rPr lang="en-US" sz="3200" i="1" dirty="0" smtClean="0"/>
              <a:t>carried out under due process of law; and</a:t>
            </a:r>
          </a:p>
          <a:p>
            <a:pPr>
              <a:buFont typeface="Wingdings" panose="05000000000000000000" pitchFamily="2" charset="2"/>
              <a:buChar char="Ø"/>
            </a:pPr>
            <a:r>
              <a:rPr lang="en-US" sz="3200" i="1" dirty="0"/>
              <a:t> </a:t>
            </a:r>
            <a:r>
              <a:rPr lang="en-US" sz="3200" i="1" dirty="0" smtClean="0"/>
              <a:t>accompanied by the payment of prompt, adequate and effective compensation</a:t>
            </a:r>
          </a:p>
          <a:p>
            <a:pPr>
              <a:buFont typeface="Wingdings" panose="05000000000000000000" pitchFamily="2" charset="2"/>
              <a:buChar char="Ø"/>
            </a:pPr>
            <a:endParaRPr lang="en-GB" sz="3200" dirty="0"/>
          </a:p>
        </p:txBody>
      </p:sp>
    </p:spTree>
    <p:extLst>
      <p:ext uri="{BB962C8B-B14F-4D97-AF65-F5344CB8AC3E}">
        <p14:creationId xmlns="" xmlns:p14="http://schemas.microsoft.com/office/powerpoint/2010/main" val="40021550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MIT: Energy </a:t>
            </a:r>
            <a:r>
              <a:rPr lang="en-US" dirty="0"/>
              <a:t>Charter </a:t>
            </a:r>
            <a:r>
              <a:rPr lang="en-US" dirty="0" smtClean="0"/>
              <a:t>Treaty</a:t>
            </a:r>
            <a:endParaRPr lang="en-GB" dirty="0"/>
          </a:p>
        </p:txBody>
      </p:sp>
      <p:sp>
        <p:nvSpPr>
          <p:cNvPr id="3" name="Content Placeholder 2"/>
          <p:cNvSpPr>
            <a:spLocks noGrp="1"/>
          </p:cNvSpPr>
          <p:nvPr>
            <p:ph sz="quarter" idx="11"/>
          </p:nvPr>
        </p:nvSpPr>
        <p:spPr/>
        <p:txBody>
          <a:bodyPr/>
          <a:lstStyle/>
          <a:p>
            <a:r>
              <a:rPr lang="en-US" sz="3600" dirty="0" smtClean="0"/>
              <a:t>The Tribunal, in deciding an expropriation claim under the ECT, </a:t>
            </a:r>
            <a:r>
              <a:rPr lang="en-US" sz="3600" i="1" dirty="0" err="1" smtClean="0"/>
              <a:t>Nykomb</a:t>
            </a:r>
            <a:r>
              <a:rPr lang="en-US" sz="3600" i="1" dirty="0" smtClean="0"/>
              <a:t> </a:t>
            </a:r>
            <a:r>
              <a:rPr lang="en-US" sz="3600" i="1" dirty="0" err="1" smtClean="0"/>
              <a:t>Synergetics</a:t>
            </a:r>
            <a:r>
              <a:rPr lang="en-US" sz="3600" i="1" dirty="0" smtClean="0"/>
              <a:t> </a:t>
            </a:r>
            <a:r>
              <a:rPr lang="en-US" sz="3600" dirty="0" smtClean="0"/>
              <a:t>determined that: ‘ ”Regulatory takings” may under the circumstances amount to expropriation or the equivalent of an expropriation. The Tribunal also commented that the ‘decisive factor for drawing the border line towards expropriation must primarily be the degree of possession taking or control over the enterprise that the disputed measure entail.</a:t>
            </a:r>
            <a:endParaRPr lang="en-GB" sz="3600" dirty="0"/>
          </a:p>
        </p:txBody>
      </p:sp>
    </p:spTree>
    <p:extLst>
      <p:ext uri="{BB962C8B-B14F-4D97-AF65-F5344CB8AC3E}">
        <p14:creationId xmlns="" xmlns:p14="http://schemas.microsoft.com/office/powerpoint/2010/main" val="1040188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0354614" cy="522288"/>
          </a:xfrm>
        </p:spPr>
        <p:txBody>
          <a:bodyPr/>
          <a:lstStyle/>
          <a:p>
            <a:r>
              <a:rPr lang="en-US" dirty="0" smtClean="0"/>
              <a:t>MIT: ASEAN Agreement </a:t>
            </a:r>
            <a:endParaRPr lang="en-GB" dirty="0"/>
          </a:p>
        </p:txBody>
      </p:sp>
      <p:sp>
        <p:nvSpPr>
          <p:cNvPr id="3" name="Content Placeholder 2"/>
          <p:cNvSpPr>
            <a:spLocks noGrp="1"/>
          </p:cNvSpPr>
          <p:nvPr>
            <p:ph sz="quarter" idx="11"/>
          </p:nvPr>
        </p:nvSpPr>
        <p:spPr/>
        <p:txBody>
          <a:bodyPr/>
          <a:lstStyle/>
          <a:p>
            <a:r>
              <a:rPr lang="en-US" sz="3000" dirty="0" smtClean="0"/>
              <a:t>The Association of the Southeast Asian </a:t>
            </a:r>
            <a:r>
              <a:rPr lang="en-US" sz="3000" dirty="0"/>
              <a:t>N</a:t>
            </a:r>
            <a:r>
              <a:rPr lang="en-US" sz="3000" dirty="0" smtClean="0"/>
              <a:t>ations (ASEAN) Agreement for the Promotion and Protection of Investments contains a provision that is closer to Article 13u(1) of the ECT in that it does not refer to direct or indirect expropriation and uses the word ‘equivalent’ instead of ‘tantamount’. Article VI reads: ‘Investments of nationals or companies of any Contracting Party shall not be subject to expropriation, nationalization or any measure equivalent thereto, except for public use, or public purpose, or in the public interest, and under due process of law, on a non-discriminatory basis and upon payment of adequate compensation’.</a:t>
            </a:r>
            <a:endParaRPr lang="en-GB" sz="3000" dirty="0"/>
          </a:p>
        </p:txBody>
      </p:sp>
    </p:spTree>
    <p:extLst>
      <p:ext uri="{BB962C8B-B14F-4D97-AF65-F5344CB8AC3E}">
        <p14:creationId xmlns="" xmlns:p14="http://schemas.microsoft.com/office/powerpoint/2010/main" val="20972846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1256135" cy="522288"/>
          </a:xfrm>
        </p:spPr>
        <p:txBody>
          <a:bodyPr/>
          <a:lstStyle/>
          <a:p>
            <a:r>
              <a:rPr lang="en-US" dirty="0" smtClean="0"/>
              <a:t>MIT: ASEAN Agreement </a:t>
            </a:r>
            <a:endParaRPr lang="en-GB" dirty="0"/>
          </a:p>
        </p:txBody>
      </p:sp>
      <p:sp>
        <p:nvSpPr>
          <p:cNvPr id="3" name="Content Placeholder 2"/>
          <p:cNvSpPr>
            <a:spLocks noGrp="1"/>
          </p:cNvSpPr>
          <p:nvPr>
            <p:ph sz="quarter" idx="11"/>
          </p:nvPr>
        </p:nvSpPr>
        <p:spPr/>
        <p:txBody>
          <a:bodyPr/>
          <a:lstStyle/>
          <a:p>
            <a:r>
              <a:rPr lang="en-US" sz="3000" dirty="0" smtClean="0"/>
              <a:t>Finally, it should be remembered that the Washington Convention on the Settlement of Investment Disputes between States and Nationals of other States (the ICSID Convention), which entered into force on 14 October 1966, does not refer to expropriation. The ICSID Convention was intended to provide a framework for investors seeking compensation from States for a wide range of grievances, and not simply or mainly expropriation cases.</a:t>
            </a:r>
            <a:endParaRPr lang="en-GB" sz="3000" dirty="0"/>
          </a:p>
        </p:txBody>
      </p:sp>
    </p:spTree>
    <p:extLst>
      <p:ext uri="{BB962C8B-B14F-4D97-AF65-F5344CB8AC3E}">
        <p14:creationId xmlns="" xmlns:p14="http://schemas.microsoft.com/office/powerpoint/2010/main" val="4214037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Bilateral Investment Treaties</a:t>
            </a:r>
            <a:endParaRPr lang="en-GB" dirty="0"/>
          </a:p>
        </p:txBody>
      </p:sp>
      <p:sp>
        <p:nvSpPr>
          <p:cNvPr id="3" name="Content Placeholder 2"/>
          <p:cNvSpPr>
            <a:spLocks noGrp="1"/>
          </p:cNvSpPr>
          <p:nvPr>
            <p:ph sz="quarter" idx="11"/>
          </p:nvPr>
        </p:nvSpPr>
        <p:spPr>
          <a:xfrm>
            <a:off x="0" y="940158"/>
            <a:ext cx="12003110" cy="5208230"/>
          </a:xfrm>
        </p:spPr>
        <p:txBody>
          <a:bodyPr/>
          <a:lstStyle/>
          <a:p>
            <a:r>
              <a:rPr lang="en-US" sz="2700" dirty="0" smtClean="0"/>
              <a:t>It is standard for modern BITs to contain an expropriation provision, but such provisions usually do not provide any more guidance to the parties.</a:t>
            </a:r>
          </a:p>
          <a:p>
            <a:r>
              <a:rPr lang="en-US" sz="2700" dirty="0" smtClean="0"/>
              <a:t>The 1938 ‘Hull formula’ (attributed to US Secretary of State Cordell Hull, in a note to the Mexican Government) stated that ‘under every rule of law and equity, no government is entitled to expropriate private property for whatever purpose without provision for prompt, adequate and effective payment therefor. The 1961 Harvard Draft Convention on the International Responsibility of States for Injuries to Aliens provided the following wording: ‘any such unreasonable interference that the owner thereof will not be able to use, enjoy or dispose of the property within a reasonable period of time after the inception of such interference</a:t>
            </a:r>
            <a:r>
              <a:rPr lang="en-US" sz="2700" dirty="0" smtClean="0"/>
              <a:t>’.</a:t>
            </a:r>
            <a:endParaRPr lang="en-GB" sz="2700" dirty="0"/>
          </a:p>
        </p:txBody>
      </p:sp>
    </p:spTree>
    <p:extLst>
      <p:ext uri="{BB962C8B-B14F-4D97-AF65-F5344CB8AC3E}">
        <p14:creationId xmlns="" xmlns:p14="http://schemas.microsoft.com/office/powerpoint/2010/main" val="16349204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238064" cy="522288"/>
          </a:xfrm>
        </p:spPr>
        <p:txBody>
          <a:bodyPr/>
          <a:lstStyle/>
          <a:p>
            <a:r>
              <a:rPr lang="en-US" dirty="0" smtClean="0"/>
              <a:t>Expropriation in International Law</a:t>
            </a:r>
            <a:endParaRPr lang="en-GB" dirty="0"/>
          </a:p>
        </p:txBody>
      </p:sp>
      <p:sp>
        <p:nvSpPr>
          <p:cNvPr id="3" name="Content Placeholder 2"/>
          <p:cNvSpPr>
            <a:spLocks noGrp="1"/>
          </p:cNvSpPr>
          <p:nvPr>
            <p:ph sz="quarter" idx="11"/>
          </p:nvPr>
        </p:nvSpPr>
        <p:spPr/>
        <p:txBody>
          <a:bodyPr/>
          <a:lstStyle/>
          <a:p>
            <a:r>
              <a:rPr lang="en-US" sz="3000" dirty="0" smtClean="0"/>
              <a:t>In the absence of a precise definition of expropriation in investment treaties, it is usual practice for international tribunals to construe expropriation in the light ‘of the whole body of state practice, treaties and judicial interpretations of that term in international law cases. Despite the generality of this reference to the sources of international law, in practice tribunals have placed particular reliance on the judicial interpretations of the term in other arbitral awards, and on some codifications of the standards. They have also referred on occasion to the jurisprudence on property rights in major human rights conventions.</a:t>
            </a:r>
          </a:p>
          <a:p>
            <a:endParaRPr lang="en-GB" sz="3000" dirty="0"/>
          </a:p>
        </p:txBody>
      </p:sp>
    </p:spTree>
    <p:extLst>
      <p:ext uri="{BB962C8B-B14F-4D97-AF65-F5344CB8AC3E}">
        <p14:creationId xmlns="" xmlns:p14="http://schemas.microsoft.com/office/powerpoint/2010/main" val="28738034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894887" cy="522288"/>
          </a:xfrm>
        </p:spPr>
        <p:txBody>
          <a:bodyPr/>
          <a:lstStyle/>
          <a:p>
            <a:r>
              <a:rPr lang="en-US" dirty="0"/>
              <a:t>Expropriation in International </a:t>
            </a:r>
            <a:r>
              <a:rPr lang="en-US" dirty="0" smtClean="0"/>
              <a:t>Law</a:t>
            </a:r>
            <a:endParaRPr lang="en-GB" dirty="0"/>
          </a:p>
        </p:txBody>
      </p:sp>
      <p:sp>
        <p:nvSpPr>
          <p:cNvPr id="3" name="Content Placeholder 2"/>
          <p:cNvSpPr>
            <a:spLocks noGrp="1"/>
          </p:cNvSpPr>
          <p:nvPr>
            <p:ph sz="quarter" idx="11"/>
          </p:nvPr>
        </p:nvSpPr>
        <p:spPr/>
        <p:txBody>
          <a:bodyPr/>
          <a:lstStyle/>
          <a:p>
            <a:r>
              <a:rPr lang="en-US" sz="3000" dirty="0" smtClean="0"/>
              <a:t>Judicial interpretations comprise, in particular, the awards rendered under Article 1110 of NAFTA, ICSID awards, awards of other tribunals under BIT dispute provisions, decisions of other arbitral tribunals and national courts and the decisions of the Iran-US Claims Tribunal</a:t>
            </a:r>
          </a:p>
          <a:p>
            <a:r>
              <a:rPr lang="en-US" sz="3000" dirty="0" smtClean="0"/>
              <a:t>Some human rights conventions also contain provisions relating to the protection of property, which are occasionally referred to by international tribunals when considering the concept of expropriation. Article 21 of the American Convention on Human Rights and Article 17.2 of the Universal Declaration of Human Rights of 1948 are examples of provisions relating to protection of property.</a:t>
            </a:r>
            <a:endParaRPr lang="en-GB" sz="3000" dirty="0"/>
          </a:p>
        </p:txBody>
      </p:sp>
    </p:spTree>
    <p:extLst>
      <p:ext uri="{BB962C8B-B14F-4D97-AF65-F5344CB8AC3E}">
        <p14:creationId xmlns="" xmlns:p14="http://schemas.microsoft.com/office/powerpoint/2010/main" val="2304219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0"/>
            <a:ext cx="11684498" cy="1144833"/>
          </a:xfrm>
        </p:spPr>
        <p:txBody>
          <a:bodyPr/>
          <a:lstStyle/>
          <a:p>
            <a:r>
              <a:rPr lang="en-US" dirty="0" smtClean="0"/>
              <a:t>Law in Expropriation Clauses</a:t>
            </a:r>
            <a:endParaRPr lang="en-GB" dirty="0"/>
          </a:p>
        </p:txBody>
      </p:sp>
      <p:sp>
        <p:nvSpPr>
          <p:cNvPr id="3" name="Content Placeholder 2"/>
          <p:cNvSpPr>
            <a:spLocks noGrp="1"/>
          </p:cNvSpPr>
          <p:nvPr>
            <p:ph sz="quarter" idx="11"/>
          </p:nvPr>
        </p:nvSpPr>
        <p:spPr>
          <a:xfrm>
            <a:off x="319222" y="1275007"/>
            <a:ext cx="11193462" cy="5005388"/>
          </a:xfrm>
        </p:spPr>
        <p:txBody>
          <a:bodyPr/>
          <a:lstStyle/>
          <a:p>
            <a:r>
              <a:rPr lang="en-US" sz="3200" dirty="0" smtClean="0"/>
              <a:t>The property rights that are subject of protection under the international law of expropriation are created by the host State law</a:t>
            </a:r>
          </a:p>
          <a:p>
            <a:r>
              <a:rPr lang="en-US" sz="3200" dirty="0" smtClean="0"/>
              <a:t>Thus, it is for the host State law to define the nature and extent of property rights that a foreign investor can acquire</a:t>
            </a:r>
          </a:p>
          <a:p>
            <a:r>
              <a:rPr lang="en-US" sz="3200" dirty="0" smtClean="0"/>
              <a:t>However, the fact that a ‘taking’ of that property by the host State may be legal under municipal law does not affect the question of whether the State’s conduct is </a:t>
            </a:r>
            <a:r>
              <a:rPr lang="en-US" sz="3200" dirty="0" err="1" smtClean="0"/>
              <a:t>expropriatory</a:t>
            </a:r>
            <a:r>
              <a:rPr lang="en-US" sz="3200" dirty="0" smtClean="0"/>
              <a:t> under international law</a:t>
            </a:r>
          </a:p>
        </p:txBody>
      </p:sp>
    </p:spTree>
    <p:extLst>
      <p:ext uri="{BB962C8B-B14F-4D97-AF65-F5344CB8AC3E}">
        <p14:creationId xmlns="" xmlns:p14="http://schemas.microsoft.com/office/powerpoint/2010/main" val="328297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813062" cy="522288"/>
          </a:xfrm>
        </p:spPr>
        <p:txBody>
          <a:bodyPr/>
          <a:lstStyle/>
          <a:p>
            <a:r>
              <a:rPr lang="en-US" dirty="0" smtClean="0"/>
              <a:t>Direct and Indirect Expropriation</a:t>
            </a:r>
            <a:endParaRPr lang="en-GB" dirty="0"/>
          </a:p>
        </p:txBody>
      </p:sp>
      <p:sp>
        <p:nvSpPr>
          <p:cNvPr id="3" name="Content Placeholder 2"/>
          <p:cNvSpPr>
            <a:spLocks noGrp="1"/>
          </p:cNvSpPr>
          <p:nvPr>
            <p:ph sz="quarter" idx="11"/>
          </p:nvPr>
        </p:nvSpPr>
        <p:spPr/>
        <p:txBody>
          <a:bodyPr/>
          <a:lstStyle/>
          <a:p>
            <a:r>
              <a:rPr lang="en-US" sz="3200" dirty="0" smtClean="0"/>
              <a:t>Expropriation can take numerous different forms</a:t>
            </a:r>
          </a:p>
          <a:p>
            <a:r>
              <a:rPr lang="en-US" sz="3200" dirty="0" smtClean="0"/>
              <a:t>Although the definitions of expropriation given by the treaties are very general, they usually indicate a difference between ‘direct’ expropriation and ‘indirect’ expropriation</a:t>
            </a:r>
            <a:endParaRPr lang="en-GB" sz="3200" dirty="0"/>
          </a:p>
        </p:txBody>
      </p:sp>
    </p:spTree>
    <p:extLst>
      <p:ext uri="{BB962C8B-B14F-4D97-AF65-F5344CB8AC3E}">
        <p14:creationId xmlns="" xmlns:p14="http://schemas.microsoft.com/office/powerpoint/2010/main" val="22977212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Direct Expropriation</a:t>
            </a:r>
            <a:endParaRPr lang="en-GB" dirty="0"/>
          </a:p>
        </p:txBody>
      </p:sp>
      <p:sp>
        <p:nvSpPr>
          <p:cNvPr id="3" name="Content Placeholder 2"/>
          <p:cNvSpPr>
            <a:spLocks noGrp="1"/>
          </p:cNvSpPr>
          <p:nvPr>
            <p:ph sz="quarter" idx="11"/>
          </p:nvPr>
        </p:nvSpPr>
        <p:spPr/>
        <p:txBody>
          <a:bodyPr/>
          <a:lstStyle/>
          <a:p>
            <a:r>
              <a:rPr lang="en-US" sz="3000" dirty="0" smtClean="0"/>
              <a:t>‘Direct expropriation’ is generally understood as expropriation in its traditional meaning. Arbitral tribunals have considered direct expropriation as being relatively easy to recognize. In fact, the central element is that property must be ‘taken’ by State authorities or the investor must be deprived of it by State authorities. Case law often refers to this as ‘direct takings’. This is apparent from the following descriptions:</a:t>
            </a:r>
          </a:p>
          <a:p>
            <a:r>
              <a:rPr lang="en-US" sz="3000" dirty="0" smtClean="0"/>
              <a:t>…expropriation means a forcible taking by the Government  of tangible or intangible property owned by the private persons by means of administrative or legislative action to that effect.</a:t>
            </a:r>
            <a:endParaRPr lang="en-GB" sz="3000" dirty="0"/>
          </a:p>
        </p:txBody>
      </p:sp>
    </p:spTree>
    <p:extLst>
      <p:ext uri="{BB962C8B-B14F-4D97-AF65-F5344CB8AC3E}">
        <p14:creationId xmlns="" xmlns:p14="http://schemas.microsoft.com/office/powerpoint/2010/main" val="13081343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Indirect Expropriation</a:t>
            </a:r>
            <a:endParaRPr lang="en-GB" dirty="0"/>
          </a:p>
        </p:txBody>
      </p:sp>
      <p:sp>
        <p:nvSpPr>
          <p:cNvPr id="3" name="Content Placeholder 2"/>
          <p:cNvSpPr>
            <a:spLocks noGrp="1"/>
          </p:cNvSpPr>
          <p:nvPr>
            <p:ph sz="quarter" idx="11"/>
          </p:nvPr>
        </p:nvSpPr>
        <p:spPr/>
        <p:txBody>
          <a:bodyPr/>
          <a:lstStyle/>
          <a:p>
            <a:r>
              <a:rPr lang="en-US" sz="3000" dirty="0" smtClean="0"/>
              <a:t>Events not constituting indirect expropriation: effect of omissions and consent. some arbitral tribunals have emphasized that ‘omissions’ are not sufficient:</a:t>
            </a:r>
          </a:p>
          <a:p>
            <a:r>
              <a:rPr lang="en-US" sz="3000" dirty="0" smtClean="0"/>
              <a:t>‘For an expropriation to occur, there must be actions that can be considered reasonably appropriate for producing the effect of depriving the affected party of the property it owns, such a way that whoever performs those actions will acquire, directly or indirectly, control, or at least the fruits of the expropriated property. Expropriation therefore requires a </a:t>
            </a:r>
            <a:r>
              <a:rPr lang="en-US" sz="3000" dirty="0" err="1" smtClean="0"/>
              <a:t>teleologically</a:t>
            </a:r>
            <a:r>
              <a:rPr lang="en-US" sz="3000" dirty="0" smtClean="0"/>
              <a:t> driven action for it to </a:t>
            </a:r>
            <a:r>
              <a:rPr lang="en-US" sz="3000" dirty="0" err="1" smtClean="0"/>
              <a:t>occus</a:t>
            </a:r>
            <a:r>
              <a:rPr lang="en-US" sz="3000" dirty="0" smtClean="0"/>
              <a:t>; omissions however egregious they may be, are not sufficient for it to take place.</a:t>
            </a:r>
            <a:endParaRPr lang="en-GB" sz="3000" dirty="0"/>
          </a:p>
        </p:txBody>
      </p:sp>
    </p:spTree>
    <p:extLst>
      <p:ext uri="{BB962C8B-B14F-4D97-AF65-F5344CB8AC3E}">
        <p14:creationId xmlns="" xmlns:p14="http://schemas.microsoft.com/office/powerpoint/2010/main" val="17110225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Expropriation</a:t>
            </a:r>
            <a:endParaRPr lang="en-GB" dirty="0"/>
          </a:p>
        </p:txBody>
      </p:sp>
      <p:sp>
        <p:nvSpPr>
          <p:cNvPr id="3" name="Content Placeholder 2"/>
          <p:cNvSpPr>
            <a:spLocks noGrp="1"/>
          </p:cNvSpPr>
          <p:nvPr>
            <p:ph sz="quarter" idx="11"/>
          </p:nvPr>
        </p:nvSpPr>
        <p:spPr/>
        <p:txBody>
          <a:bodyPr/>
          <a:lstStyle/>
          <a:p>
            <a:r>
              <a:rPr lang="en-US" sz="3000" dirty="0" smtClean="0"/>
              <a:t>Whether a State has by actions or inactions committed what might be an </a:t>
            </a:r>
            <a:r>
              <a:rPr lang="en-US" sz="3000" dirty="0" err="1" smtClean="0"/>
              <a:t>expropriatory</a:t>
            </a:r>
            <a:r>
              <a:rPr lang="en-US" sz="3000" dirty="0" smtClean="0"/>
              <a:t> measure, if the investor has effectively consented to such actions or inactions, a finding of indirect expropriation will generally not be made. That is, the investor must be the subject of a compulsory measure. The </a:t>
            </a:r>
            <a:r>
              <a:rPr lang="en-US" sz="3000" i="1" dirty="0" err="1" smtClean="0"/>
              <a:t>Tradex</a:t>
            </a:r>
            <a:r>
              <a:rPr lang="en-US" sz="3000" dirty="0" smtClean="0"/>
              <a:t> Tribunal held: ‘As expropriation by definition is a “compulsory” transfer of property rights…, an agreement reached in consent with the foreign investor and signed by it as in the Dissolution Agreement dated 21 April 1992 can hardly be seen as an act of expropriation in itself’.</a:t>
            </a:r>
            <a:endParaRPr lang="en-GB" sz="3000" dirty="0"/>
          </a:p>
        </p:txBody>
      </p:sp>
    </p:spTree>
    <p:extLst>
      <p:ext uri="{BB962C8B-B14F-4D97-AF65-F5344CB8AC3E}">
        <p14:creationId xmlns="" xmlns:p14="http://schemas.microsoft.com/office/powerpoint/2010/main" val="10803724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725070" cy="522288"/>
          </a:xfrm>
        </p:spPr>
        <p:txBody>
          <a:bodyPr/>
          <a:lstStyle/>
          <a:p>
            <a:r>
              <a:rPr lang="en-US" dirty="0" smtClean="0"/>
              <a:t>Different Forms of Expropriation</a:t>
            </a:r>
            <a:endParaRPr lang="en-GB" dirty="0"/>
          </a:p>
        </p:txBody>
      </p:sp>
      <p:sp>
        <p:nvSpPr>
          <p:cNvPr id="3" name="Content Placeholder 2"/>
          <p:cNvSpPr>
            <a:spLocks noGrp="1"/>
          </p:cNvSpPr>
          <p:nvPr>
            <p:ph sz="quarter" idx="11"/>
          </p:nvPr>
        </p:nvSpPr>
        <p:spPr>
          <a:xfrm>
            <a:off x="0" y="1143000"/>
            <a:ext cx="12028868" cy="5005388"/>
          </a:xfrm>
        </p:spPr>
        <p:txBody>
          <a:bodyPr/>
          <a:lstStyle/>
          <a:p>
            <a:r>
              <a:rPr lang="en-US" sz="3000" dirty="0" smtClean="0"/>
              <a:t>Several terms, in addition to ‘indirect’, are used to describe indirect expropriation, for ex ‘de facto’, ‘creeping’ expropriation, or measures ‘tantamount to’ or ‘equivalent to’ expropriation. Various arbitral tribunals have sought to attempt to explicate these terms and define the extent to which they should be differentiated. In a recent decision applying Article 1110 of NAFTA, the tribunal seemed to make the approach that the phrase ‘indirect’ expropriation comprised the abovementioned words:</a:t>
            </a:r>
          </a:p>
          <a:p>
            <a:r>
              <a:rPr lang="en-US" sz="3000" dirty="0" smtClean="0"/>
              <a:t>‘</a:t>
            </a:r>
            <a:r>
              <a:rPr lang="en-US" sz="3000" i="1" dirty="0" smtClean="0"/>
              <a:t>Generally it is understood that the term ‘…equivalent to expropriation…’ or ‘tantamount to expropriation’ … refers to the so-called ‘indirect’ expropriation or ‘creeping expropriation’, as well as to the above-mentioned de facto expropriation</a:t>
            </a:r>
            <a:r>
              <a:rPr lang="en-US" sz="3000" dirty="0" smtClean="0"/>
              <a:t>. </a:t>
            </a:r>
            <a:endParaRPr lang="en-GB" sz="3000" dirty="0"/>
          </a:p>
        </p:txBody>
      </p:sp>
    </p:spTree>
    <p:extLst>
      <p:ext uri="{BB962C8B-B14F-4D97-AF65-F5344CB8AC3E}">
        <p14:creationId xmlns="" xmlns:p14="http://schemas.microsoft.com/office/powerpoint/2010/main" val="21127098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7975935" cy="522288"/>
          </a:xfrm>
        </p:spPr>
        <p:txBody>
          <a:bodyPr/>
          <a:lstStyle/>
          <a:p>
            <a:r>
              <a:rPr lang="en-US" dirty="0"/>
              <a:t>Different forms of </a:t>
            </a:r>
            <a:r>
              <a:rPr lang="en-US" dirty="0" smtClean="0"/>
              <a:t>expropriation</a:t>
            </a:r>
            <a:endParaRPr lang="en-GB" dirty="0"/>
          </a:p>
        </p:txBody>
      </p:sp>
      <p:sp>
        <p:nvSpPr>
          <p:cNvPr id="3" name="Content Placeholder 2"/>
          <p:cNvSpPr>
            <a:spLocks noGrp="1"/>
          </p:cNvSpPr>
          <p:nvPr>
            <p:ph sz="quarter" idx="11"/>
          </p:nvPr>
        </p:nvSpPr>
        <p:spPr>
          <a:xfrm>
            <a:off x="283335" y="772732"/>
            <a:ext cx="11448290" cy="5375656"/>
          </a:xfrm>
        </p:spPr>
        <p:txBody>
          <a:bodyPr/>
          <a:lstStyle/>
          <a:p>
            <a:r>
              <a:rPr lang="en-US" sz="2800" i="1" dirty="0"/>
              <a:t>Although these forms of expropriation do not have a clear or unequivocal definition, it is generally understood that they materialize through actions or conduct, which do not explicitly express the purpose of depriving one of rights or assets, but actually have that effect. This type of expropriation does not necessarily take place gradually or stealthily – the term ‘creeping’ refers only to a type of indirect expropriation – and may be carried out through a single action, through a series of actions in a short period of </a:t>
            </a:r>
            <a:r>
              <a:rPr lang="en-US" sz="2800" i="1" dirty="0" smtClean="0"/>
              <a:t>time or through simultaneous actions. Therefore, a difference should be made between creeping expropriation and de facto expropriation, although they are usually included within the broader concept of ‘indirect expropriation’ and although both expropriation methods may take place by means of a broad number of actions that have to be examined on a case-by-case basis to conclude if one of such expropriation methods has taken place’.</a:t>
            </a:r>
            <a:endParaRPr lang="en-GB" sz="2800" i="1" dirty="0"/>
          </a:p>
          <a:p>
            <a:endParaRPr lang="en-GB" sz="2800" dirty="0"/>
          </a:p>
        </p:txBody>
      </p:sp>
    </p:spTree>
    <p:extLst>
      <p:ext uri="{BB962C8B-B14F-4D97-AF65-F5344CB8AC3E}">
        <p14:creationId xmlns="" xmlns:p14="http://schemas.microsoft.com/office/powerpoint/2010/main" val="2856738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Creeping</a:t>
            </a:r>
            <a:r>
              <a:rPr lang="en-US" i="1" dirty="0"/>
              <a:t> </a:t>
            </a:r>
            <a:r>
              <a:rPr lang="en-US" dirty="0"/>
              <a:t>expropriation</a:t>
            </a:r>
            <a:endParaRPr lang="en-GB" dirty="0"/>
          </a:p>
        </p:txBody>
      </p:sp>
      <p:sp>
        <p:nvSpPr>
          <p:cNvPr id="3" name="Content Placeholder 2"/>
          <p:cNvSpPr>
            <a:spLocks noGrp="1"/>
          </p:cNvSpPr>
          <p:nvPr>
            <p:ph sz="quarter" idx="11"/>
          </p:nvPr>
        </p:nvSpPr>
        <p:spPr/>
        <p:txBody>
          <a:bodyPr/>
          <a:lstStyle/>
          <a:p>
            <a:r>
              <a:rPr lang="en-US" sz="3000" dirty="0" smtClean="0"/>
              <a:t>It is generally recognized that expropriation does not necessarily result from a single act of the State. An investment can be taken gradually, by measures eventually resulting in expropriation.</a:t>
            </a:r>
          </a:p>
          <a:p>
            <a:r>
              <a:rPr lang="en-US" sz="3000" dirty="0" smtClean="0"/>
              <a:t>The Restatement (Third) summarizes creeping expropriation</a:t>
            </a:r>
            <a:r>
              <a:rPr lang="en-GB" sz="3000" dirty="0" smtClean="0"/>
              <a:t> as a situation where </a:t>
            </a:r>
            <a:r>
              <a:rPr lang="en-US" sz="3000" dirty="0" smtClean="0"/>
              <a:t>the State seeks to ‘achieve the same result [as with formal expropriation</a:t>
            </a:r>
            <a:r>
              <a:rPr lang="en-GB" sz="3000" dirty="0" smtClean="0"/>
              <a:t>] by taxation and regularly measures designed to make continued operation of a project uneconomical so that it is abandoned’.</a:t>
            </a:r>
          </a:p>
          <a:p>
            <a:endParaRPr lang="en-GB" sz="3000" dirty="0"/>
          </a:p>
        </p:txBody>
      </p:sp>
    </p:spTree>
    <p:extLst>
      <p:ext uri="{BB962C8B-B14F-4D97-AF65-F5344CB8AC3E}">
        <p14:creationId xmlns="" xmlns:p14="http://schemas.microsoft.com/office/powerpoint/2010/main" val="8147158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9955369" cy="522288"/>
          </a:xfrm>
        </p:spPr>
        <p:txBody>
          <a:bodyPr/>
          <a:lstStyle/>
          <a:p>
            <a:r>
              <a:rPr lang="en-US" dirty="0" smtClean="0"/>
              <a:t>Measures ‘Tantamount to’ Expropriation</a:t>
            </a:r>
            <a:endParaRPr lang="en-GB" dirty="0"/>
          </a:p>
        </p:txBody>
      </p:sp>
      <p:sp>
        <p:nvSpPr>
          <p:cNvPr id="3" name="Content Placeholder 2"/>
          <p:cNvSpPr>
            <a:spLocks noGrp="1"/>
          </p:cNvSpPr>
          <p:nvPr>
            <p:ph sz="quarter" idx="11"/>
          </p:nvPr>
        </p:nvSpPr>
        <p:spPr/>
        <p:txBody>
          <a:bodyPr/>
          <a:lstStyle/>
          <a:p>
            <a:r>
              <a:rPr lang="en-US" sz="3000" dirty="0" smtClean="0"/>
              <a:t>The expression ‘tantamount to’ expropriation</a:t>
            </a:r>
            <a:r>
              <a:rPr lang="en-GB" sz="3000" dirty="0" smtClean="0"/>
              <a:t> can be found in Article 1110 of NAFTA as well as in many BITs, whereas the expression ‘equivalent to’ </a:t>
            </a:r>
            <a:r>
              <a:rPr lang="en-US" sz="3000" dirty="0" smtClean="0"/>
              <a:t>expropriation is used, for ex in Article 13(1) of the Energy Charter Treaty as well as in various BITs.</a:t>
            </a:r>
          </a:p>
          <a:p>
            <a:r>
              <a:rPr lang="en-US" sz="3000" dirty="0" smtClean="0"/>
              <a:t>In </a:t>
            </a:r>
            <a:r>
              <a:rPr lang="en-US" sz="3000" i="1" dirty="0" smtClean="0"/>
              <a:t>Waste Management v Mexico</a:t>
            </a:r>
            <a:r>
              <a:rPr lang="en-US" sz="3000" dirty="0" smtClean="0"/>
              <a:t> the Tribunal stated that:</a:t>
            </a:r>
          </a:p>
          <a:p>
            <a:pPr marL="0" indent="0">
              <a:buNone/>
            </a:pPr>
            <a:r>
              <a:rPr lang="en-US" sz="3000" dirty="0"/>
              <a:t> </a:t>
            </a:r>
            <a:r>
              <a:rPr lang="en-US" sz="3000" dirty="0" smtClean="0"/>
              <a:t> ‘An indirect expropriation is still taking of property. By contrast where a measure tantamount to an expropriation is alleged, there may have been no actual transfer, taking or loss of property by any person or entity, but rather an effect on property which makes formal distinctions of ownership irrelevant.</a:t>
            </a:r>
            <a:r>
              <a:rPr lang="en-GB" sz="3000" dirty="0" smtClean="0"/>
              <a:t> </a:t>
            </a:r>
            <a:endParaRPr lang="en-GB" sz="3000" dirty="0"/>
          </a:p>
        </p:txBody>
      </p:sp>
    </p:spTree>
    <p:extLst>
      <p:ext uri="{BB962C8B-B14F-4D97-AF65-F5344CB8AC3E}">
        <p14:creationId xmlns="" xmlns:p14="http://schemas.microsoft.com/office/powerpoint/2010/main" val="3131966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dirty="0"/>
          </a:p>
        </p:txBody>
      </p:sp>
      <p:sp>
        <p:nvSpPr>
          <p:cNvPr id="3" name="Content Placeholder 2"/>
          <p:cNvSpPr>
            <a:spLocks noGrp="1"/>
          </p:cNvSpPr>
          <p:nvPr>
            <p:ph sz="quarter" idx="11"/>
          </p:nvPr>
        </p:nvSpPr>
        <p:spPr/>
        <p:txBody>
          <a:bodyPr/>
          <a:lstStyle/>
          <a:p>
            <a:r>
              <a:rPr lang="en-US" sz="3000" dirty="0" smtClean="0"/>
              <a:t>Thus, forms of indirect expropriation are numerous and cannot readily be differentiated. Some tribunals do not even seek to differentiate these expressions , noting that their scope should be regarded as ‘functionally equivalent’.</a:t>
            </a:r>
            <a:endParaRPr lang="en-GB" sz="3000" dirty="0"/>
          </a:p>
        </p:txBody>
      </p:sp>
    </p:spTree>
    <p:extLst>
      <p:ext uri="{BB962C8B-B14F-4D97-AF65-F5344CB8AC3E}">
        <p14:creationId xmlns="" xmlns:p14="http://schemas.microsoft.com/office/powerpoint/2010/main" val="32374433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Significant interference </a:t>
            </a:r>
            <a:endParaRPr lang="en-GB" dirty="0"/>
          </a:p>
        </p:txBody>
      </p:sp>
      <p:sp>
        <p:nvSpPr>
          <p:cNvPr id="3" name="Content Placeholder 2"/>
          <p:cNvSpPr>
            <a:spLocks noGrp="1"/>
          </p:cNvSpPr>
          <p:nvPr>
            <p:ph sz="quarter" idx="11"/>
          </p:nvPr>
        </p:nvSpPr>
        <p:spPr>
          <a:xfrm>
            <a:off x="0" y="762000"/>
            <a:ext cx="11731625" cy="5386388"/>
          </a:xfrm>
        </p:spPr>
        <p:txBody>
          <a:bodyPr/>
          <a:lstStyle/>
          <a:p>
            <a:r>
              <a:rPr lang="en-US" sz="2700" dirty="0" smtClean="0"/>
              <a:t>Although the ‘sole effect doctrine’ </a:t>
            </a:r>
            <a:r>
              <a:rPr lang="en-US" sz="2700" dirty="0"/>
              <a:t>i</a:t>
            </a:r>
            <a:r>
              <a:rPr lang="en-US" sz="2700" dirty="0" smtClean="0"/>
              <a:t>s controversial, it is clear that an indirect expropriation will least in part be assessed on the basis of effect of the measure in dispute on the investor: ‘De facto expropriations or indirect expropriations measures that do not involve an overt taking but that effectively neutralize the benefit of the property of the foreign owner, are subject to expropriation claims.</a:t>
            </a:r>
          </a:p>
          <a:p>
            <a:r>
              <a:rPr lang="en-US" sz="2700" dirty="0" smtClean="0"/>
              <a:t>Although there is not a traditional ‘taking’ of the investment, if the State authorities interfere to a significant degree with the enjoyment of its use or its benefit, an indirect expropriation may be found.</a:t>
            </a:r>
          </a:p>
          <a:p>
            <a:r>
              <a:rPr lang="en-US" sz="2700" dirty="0" smtClean="0"/>
              <a:t>Since it is the effect of the alleged </a:t>
            </a:r>
            <a:r>
              <a:rPr lang="en-US" sz="2700" dirty="0" err="1" smtClean="0"/>
              <a:t>expropriatory</a:t>
            </a:r>
            <a:r>
              <a:rPr lang="en-US" sz="2700" dirty="0" smtClean="0"/>
              <a:t> acts upon the investor’s use or enjoyment of its property that is a key consideration, it is not necessary that the investor had been divested of legal title to his property. Expropriation can have occurred in cases where, although legal title to the investment may remain with the original owner, the rights that go with that title have been rendered useless. </a:t>
            </a:r>
            <a:endParaRPr lang="en-GB" sz="2700" dirty="0"/>
          </a:p>
        </p:txBody>
      </p:sp>
    </p:spTree>
    <p:extLst>
      <p:ext uri="{BB962C8B-B14F-4D97-AF65-F5344CB8AC3E}">
        <p14:creationId xmlns="" xmlns:p14="http://schemas.microsoft.com/office/powerpoint/2010/main" val="15259146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Significant interference </a:t>
            </a:r>
            <a:endParaRPr lang="en-GB" dirty="0"/>
          </a:p>
        </p:txBody>
      </p:sp>
      <p:sp>
        <p:nvSpPr>
          <p:cNvPr id="3" name="Content Placeholder 2"/>
          <p:cNvSpPr>
            <a:spLocks noGrp="1"/>
          </p:cNvSpPr>
          <p:nvPr>
            <p:ph sz="quarter" idx="11"/>
          </p:nvPr>
        </p:nvSpPr>
        <p:spPr/>
        <p:txBody>
          <a:bodyPr/>
          <a:lstStyle/>
          <a:p>
            <a:r>
              <a:rPr lang="en-US" sz="3000" dirty="0" smtClean="0"/>
              <a:t>A useful summary of the international law position on this issue may be found in the </a:t>
            </a:r>
            <a:r>
              <a:rPr lang="en-US" sz="3000" i="1" dirty="0" smtClean="0"/>
              <a:t>Revere Copper </a:t>
            </a:r>
            <a:r>
              <a:rPr lang="en-US" sz="3000" dirty="0" smtClean="0"/>
              <a:t>award. There the Tribunal found the host government’s tax increases – which Jamaica implemented despite a stabilization clause in the concession agreement with the foreign investor – ‘have substantially the same impact on effective control over use and operation as if the properties were themselves conceded by a concession that was repudiated. Thus, even though the investor maintained its mining lease and was in possession of its properties was no ‘longer “effective” in view of the destruction by Government actions of its contract rights’.</a:t>
            </a:r>
            <a:endParaRPr lang="en-GB" sz="3000" dirty="0"/>
          </a:p>
        </p:txBody>
      </p:sp>
    </p:spTree>
    <p:extLst>
      <p:ext uri="{BB962C8B-B14F-4D97-AF65-F5344CB8AC3E}">
        <p14:creationId xmlns="" xmlns:p14="http://schemas.microsoft.com/office/powerpoint/2010/main" val="2839402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Case-by-case approach</a:t>
            </a:r>
            <a:endParaRPr lang="en-GB" dirty="0"/>
          </a:p>
        </p:txBody>
      </p:sp>
      <p:sp>
        <p:nvSpPr>
          <p:cNvPr id="3" name="Content Placeholder 2"/>
          <p:cNvSpPr>
            <a:spLocks noGrp="1"/>
          </p:cNvSpPr>
          <p:nvPr>
            <p:ph sz="quarter" idx="11"/>
          </p:nvPr>
        </p:nvSpPr>
        <p:spPr/>
        <p:txBody>
          <a:bodyPr/>
          <a:lstStyle/>
          <a:p>
            <a:r>
              <a:rPr lang="en-US" sz="3000" dirty="0" smtClean="0"/>
              <a:t>It is well settled in international law that the question of whether an expropriation has occurred is to be determined on a case-by-case basis. There area no specific rules as to which acts do or do not constitute expropriation. Arbitral tribunals conduct a balancing test in light of all the circumstances. International tribunals regularly comment on how difficult it is to draw a line between actions constituting an expropriation and those being valid governmental activities that do not require compensation.</a:t>
            </a:r>
            <a:endParaRPr lang="en-GB" sz="3000" dirty="0"/>
          </a:p>
        </p:txBody>
      </p:sp>
    </p:spTree>
    <p:extLst>
      <p:ext uri="{BB962C8B-B14F-4D97-AF65-F5344CB8AC3E}">
        <p14:creationId xmlns="" xmlns:p14="http://schemas.microsoft.com/office/powerpoint/2010/main" val="15184943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28789"/>
            <a:ext cx="8538693" cy="626705"/>
          </a:xfrm>
        </p:spPr>
        <p:txBody>
          <a:bodyPr/>
          <a:lstStyle/>
          <a:p>
            <a:r>
              <a:rPr lang="en-US" dirty="0" smtClean="0"/>
              <a:t>Criteria considered by tribunals</a:t>
            </a:r>
            <a:endParaRPr lang="en-GB" dirty="0"/>
          </a:p>
        </p:txBody>
      </p:sp>
      <p:sp>
        <p:nvSpPr>
          <p:cNvPr id="3" name="Content Placeholder 2"/>
          <p:cNvSpPr>
            <a:spLocks noGrp="1"/>
          </p:cNvSpPr>
          <p:nvPr>
            <p:ph sz="quarter" idx="11"/>
          </p:nvPr>
        </p:nvSpPr>
        <p:spPr>
          <a:xfrm>
            <a:off x="538163" y="940158"/>
            <a:ext cx="11193462" cy="5208230"/>
          </a:xfrm>
        </p:spPr>
        <p:txBody>
          <a:bodyPr/>
          <a:lstStyle/>
          <a:p>
            <a:r>
              <a:rPr lang="en-US" sz="2700" dirty="0" smtClean="0"/>
              <a:t>In cases </a:t>
            </a:r>
            <a:r>
              <a:rPr lang="en-US" sz="2700" dirty="0"/>
              <a:t>of indirect </a:t>
            </a:r>
            <a:r>
              <a:rPr lang="en-US" sz="2700" dirty="0" smtClean="0"/>
              <a:t>expropriation, tribunals usually consider that measures are covered only if they achieve the same result as expropriation. ‘The test is whether that interference is sufficiently restrictive to support the conclusion that the property had been “taken” from the owner.</a:t>
            </a:r>
          </a:p>
          <a:p>
            <a:r>
              <a:rPr lang="en-US" sz="2700" dirty="0" smtClean="0"/>
              <a:t>For ex., in Pope &amp; Talbot v Canada the investor claimed that Canada’s Export Control </a:t>
            </a:r>
            <a:r>
              <a:rPr lang="en-US" sz="2700" dirty="0"/>
              <a:t>Regime constituted </a:t>
            </a:r>
            <a:r>
              <a:rPr lang="en-US" sz="2700" dirty="0" smtClean="0"/>
              <a:t>expropriation, as it interfered with the investor’s ability to continue to export softwood lumber to the United States. The Tribunal did not accept this position. It noted that, even if the interference had, according to the investor, resulted in reduced profits on the investment, the investor nonetheless continued to export substantial quantities of softwood lumber to the US and to earn substantial profits on those sales. Accordingly, the interference of the State was not substantial enough to amount to expropriation.</a:t>
            </a:r>
            <a:endParaRPr lang="en-GB" sz="2700" dirty="0"/>
          </a:p>
        </p:txBody>
      </p:sp>
    </p:spTree>
    <p:extLst>
      <p:ext uri="{BB962C8B-B14F-4D97-AF65-F5344CB8AC3E}">
        <p14:creationId xmlns="" xmlns:p14="http://schemas.microsoft.com/office/powerpoint/2010/main" val="42041812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a:t>Criteria </a:t>
            </a:r>
            <a:r>
              <a:rPr lang="en-US" dirty="0" smtClean="0"/>
              <a:t>Considered by tribunals</a:t>
            </a:r>
            <a:endParaRPr lang="en-GB" dirty="0"/>
          </a:p>
        </p:txBody>
      </p:sp>
      <p:sp>
        <p:nvSpPr>
          <p:cNvPr id="3" name="Content Placeholder 2"/>
          <p:cNvSpPr>
            <a:spLocks noGrp="1"/>
          </p:cNvSpPr>
          <p:nvPr>
            <p:ph sz="quarter" idx="11"/>
          </p:nvPr>
        </p:nvSpPr>
        <p:spPr>
          <a:xfrm>
            <a:off x="538163" y="798490"/>
            <a:ext cx="11193462" cy="5349898"/>
          </a:xfrm>
        </p:spPr>
        <p:txBody>
          <a:bodyPr/>
          <a:lstStyle/>
          <a:p>
            <a:r>
              <a:rPr lang="en-US" sz="2900" dirty="0" smtClean="0"/>
              <a:t>The issue has also arisen of whether expropriation can consist of temporary measures. Some arbitral tribunals, such as the </a:t>
            </a:r>
            <a:r>
              <a:rPr lang="en-US" sz="2900" i="1" dirty="0" err="1" smtClean="0"/>
              <a:t>Tecmed</a:t>
            </a:r>
            <a:r>
              <a:rPr lang="en-US" sz="2900" dirty="0" smtClean="0"/>
              <a:t> Tribunal, refer to the requirement of a certain degree of permanence.</a:t>
            </a:r>
          </a:p>
          <a:p>
            <a:r>
              <a:rPr lang="en-US" sz="2900" dirty="0" smtClean="0"/>
              <a:t>However, in SD Myers v Canada, while the Tribunal agreed, ad a matter of principle, that an expropriation ‘usually amounts to a lasting removal of the ability of an owner to make use of its economic rights’, it may be that, ‘in some contexts and circumstances, it would be appropriate to view a deprivation as amounting to an expropriation, even if it were partial or temporary’. The Tribunal did not find that the temporary deprivation in the case before it – a temporary closure of a border that postponed the export of hazardous waste to the investor’s facilities in the US for 18 months – constituted an expropriation.</a:t>
            </a:r>
            <a:endParaRPr lang="en-GB" sz="2900" dirty="0"/>
          </a:p>
        </p:txBody>
      </p:sp>
    </p:spTree>
    <p:extLst>
      <p:ext uri="{BB962C8B-B14F-4D97-AF65-F5344CB8AC3E}">
        <p14:creationId xmlns="" xmlns:p14="http://schemas.microsoft.com/office/powerpoint/2010/main" val="29204365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113828" cy="522288"/>
          </a:xfrm>
        </p:spPr>
        <p:txBody>
          <a:bodyPr/>
          <a:lstStyle/>
          <a:p>
            <a:r>
              <a:rPr lang="en-US" dirty="0"/>
              <a:t>Criteria considered by </a:t>
            </a:r>
            <a:r>
              <a:rPr lang="en-US" dirty="0" smtClean="0"/>
              <a:t>tribunals</a:t>
            </a:r>
            <a:endParaRPr lang="en-GB" dirty="0"/>
          </a:p>
        </p:txBody>
      </p:sp>
      <p:sp>
        <p:nvSpPr>
          <p:cNvPr id="3" name="Content Placeholder 2"/>
          <p:cNvSpPr>
            <a:spLocks noGrp="1"/>
          </p:cNvSpPr>
          <p:nvPr>
            <p:ph sz="quarter" idx="11"/>
          </p:nvPr>
        </p:nvSpPr>
        <p:spPr>
          <a:xfrm>
            <a:off x="538163" y="914400"/>
            <a:ext cx="11193462" cy="5233988"/>
          </a:xfrm>
        </p:spPr>
        <p:txBody>
          <a:bodyPr/>
          <a:lstStyle/>
          <a:p>
            <a:r>
              <a:rPr lang="en-US" sz="3000" dirty="0" smtClean="0"/>
              <a:t>Tribunal held that the seizure and illegal possession for approximately one year was more than an ephemeral interference in the use of that property or in the enjoyment of its benefits.</a:t>
            </a:r>
          </a:p>
          <a:p>
            <a:r>
              <a:rPr lang="en-US" sz="3000" dirty="0" smtClean="0"/>
              <a:t>It has been asserted by several arbitral tribunals, that when identifying expropriation, the State’s intention is less important than the effects of the measure. This does not mean that the intention of the State is not taken into account; these tribunals do not necessarily adhere to the ‘sole effect doctrine’. It may be that the effect on the investment weighs more heavily in the balance than the motivation of the State, but the motivation can nonetheless assist in assessing whether here had been an indirect expropriation</a:t>
            </a:r>
            <a:endParaRPr lang="en-GB" sz="3000" dirty="0"/>
          </a:p>
        </p:txBody>
      </p:sp>
    </p:spTree>
    <p:extLst>
      <p:ext uri="{BB962C8B-B14F-4D97-AF65-F5344CB8AC3E}">
        <p14:creationId xmlns="" xmlns:p14="http://schemas.microsoft.com/office/powerpoint/2010/main" val="37145029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96397" cy="522288"/>
          </a:xfrm>
        </p:spPr>
        <p:txBody>
          <a:bodyPr/>
          <a:lstStyle/>
          <a:p>
            <a:r>
              <a:rPr lang="en-US" dirty="0"/>
              <a:t>Criteria considered by </a:t>
            </a:r>
            <a:r>
              <a:rPr lang="en-US" dirty="0" smtClean="0"/>
              <a:t>tribunals</a:t>
            </a:r>
            <a:endParaRPr lang="en-GB" dirty="0"/>
          </a:p>
        </p:txBody>
      </p:sp>
      <p:sp>
        <p:nvSpPr>
          <p:cNvPr id="3" name="Content Placeholder 2"/>
          <p:cNvSpPr>
            <a:spLocks noGrp="1"/>
          </p:cNvSpPr>
          <p:nvPr>
            <p:ph sz="quarter" idx="11"/>
          </p:nvPr>
        </p:nvSpPr>
        <p:spPr>
          <a:xfrm>
            <a:off x="538163" y="785611"/>
            <a:ext cx="11193462" cy="5362777"/>
          </a:xfrm>
        </p:spPr>
        <p:txBody>
          <a:bodyPr/>
          <a:lstStyle/>
          <a:p>
            <a:r>
              <a:rPr lang="en-US" sz="2800" dirty="0" smtClean="0"/>
              <a:t>For example, in CCL v Republic of Kazakhstan the claimant had concluded a concession agreement with the State for the transfer of the rights to use Kazakhstan’s shares in a refinery owned by the State for a period of 5 years. Before the signature of the agreement, a financial analysis performed by a consulting firm made the parties aware of the considerable debt of the State company, including a court action brought against it by another Kazakh company (Company X</a:t>
            </a:r>
            <a:r>
              <a:rPr lang="en-US" sz="2800" dirty="0"/>
              <a:t>). Company </a:t>
            </a:r>
            <a:r>
              <a:rPr lang="en-US" sz="2800" dirty="0" smtClean="0"/>
              <a:t>X gained the right to take over the ownership of the refinery’s assets in satisfaction of its claims against the Kazakh company. The claimant alleged that this amounted to an expropriation. The Tribunal rejected the expropriation claim, stating that the claimant had not shown, and the Tribunal had not discovered, any evidence or indication that any motivation to expropriate lay behind any of the government’s actions in connection with the agreement.</a:t>
            </a:r>
            <a:endParaRPr lang="en-GB" sz="2800" dirty="0"/>
          </a:p>
        </p:txBody>
      </p:sp>
    </p:spTree>
    <p:extLst>
      <p:ext uri="{BB962C8B-B14F-4D97-AF65-F5344CB8AC3E}">
        <p14:creationId xmlns="" xmlns:p14="http://schemas.microsoft.com/office/powerpoint/2010/main" val="9267454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Content Placeholder 2"/>
          <p:cNvSpPr>
            <a:spLocks noGrp="1"/>
          </p:cNvSpPr>
          <p:nvPr>
            <p:ph sz="quarter" idx="11"/>
          </p:nvPr>
        </p:nvSpPr>
        <p:spPr/>
        <p:txBody>
          <a:bodyPr/>
          <a:lstStyle/>
          <a:p>
            <a:r>
              <a:rPr lang="en-US" sz="2800" dirty="0" smtClean="0"/>
              <a:t>The following dicta are intrusive on this process of weighting the effect on the investment versus the motivation of the State:</a:t>
            </a:r>
          </a:p>
          <a:p>
            <a:r>
              <a:rPr lang="en-US" sz="2800" dirty="0" smtClean="0"/>
              <a:t>“The intent of the government is less important than the effects of the measures on the owner, and the form of the measures of control or interference is less important than the reality of their impact. </a:t>
            </a:r>
            <a:endParaRPr lang="en-GB" sz="2800" dirty="0"/>
          </a:p>
        </p:txBody>
      </p:sp>
    </p:spTree>
    <p:extLst>
      <p:ext uri="{BB962C8B-B14F-4D97-AF65-F5344CB8AC3E}">
        <p14:creationId xmlns="" xmlns:p14="http://schemas.microsoft.com/office/powerpoint/2010/main" val="5880444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753219" cy="522288"/>
          </a:xfrm>
        </p:spPr>
        <p:txBody>
          <a:bodyPr/>
          <a:lstStyle/>
          <a:p>
            <a:r>
              <a:rPr lang="en-US" dirty="0"/>
              <a:t>Degree of expectation of the </a:t>
            </a:r>
            <a:r>
              <a:rPr lang="en-US" dirty="0" smtClean="0"/>
              <a:t>investor</a:t>
            </a:r>
            <a:endParaRPr lang="en-GB" dirty="0"/>
          </a:p>
        </p:txBody>
      </p:sp>
      <p:sp>
        <p:nvSpPr>
          <p:cNvPr id="3" name="Content Placeholder 2"/>
          <p:cNvSpPr>
            <a:spLocks noGrp="1"/>
          </p:cNvSpPr>
          <p:nvPr>
            <p:ph sz="quarter" idx="11"/>
          </p:nvPr>
        </p:nvSpPr>
        <p:spPr>
          <a:xfrm>
            <a:off x="538163" y="927279"/>
            <a:ext cx="11193462" cy="5221109"/>
          </a:xfrm>
        </p:spPr>
        <p:txBody>
          <a:bodyPr/>
          <a:lstStyle/>
          <a:p>
            <a:r>
              <a:rPr lang="en-US" sz="2800" dirty="0"/>
              <a:t>Since the </a:t>
            </a:r>
            <a:r>
              <a:rPr lang="en-US" sz="2800" dirty="0" err="1"/>
              <a:t>Metalclad</a:t>
            </a:r>
            <a:r>
              <a:rPr lang="en-US" sz="2800" dirty="0"/>
              <a:t> award, international tribunals have generally considered the ‘reasonably to be expected’ economic benefit of property as being one of the touch-stones for an assessment of the validity of an expropriation claim. But </a:t>
            </a:r>
            <a:r>
              <a:rPr lang="en-US" sz="2800" dirty="0" err="1"/>
              <a:t>Metalclad</a:t>
            </a:r>
            <a:r>
              <a:rPr lang="en-US" sz="2800" dirty="0"/>
              <a:t> was not alone in bringing the matter of the investor’s legitimate expectations to the center of analysis.</a:t>
            </a:r>
          </a:p>
          <a:p>
            <a:r>
              <a:rPr lang="en-US" sz="2800" dirty="0"/>
              <a:t>The Texas Tribunal in 1979 based a finding of expropriation, albeit not explicitly, on the breach by the State of the legitimate expectations of the investor. Libya nationalized the property it had granted to TEXACO by means of a concession agreement.</a:t>
            </a:r>
          </a:p>
          <a:p>
            <a:r>
              <a:rPr lang="en-US" sz="2800" dirty="0"/>
              <a:t>The expectation of economic benefit thus becomes part of the array of considerations that a tribunal must take into account in determining whether a deprivation for which the State is responsible has actually occurred.</a:t>
            </a:r>
            <a:endParaRPr lang="en-GB" sz="2800" dirty="0"/>
          </a:p>
          <a:p>
            <a:pPr marL="0" indent="0">
              <a:buNone/>
            </a:pPr>
            <a:endParaRPr lang="en-GB" sz="2800" dirty="0"/>
          </a:p>
        </p:txBody>
      </p:sp>
    </p:spTree>
    <p:extLst>
      <p:ext uri="{BB962C8B-B14F-4D97-AF65-F5344CB8AC3E}">
        <p14:creationId xmlns="" xmlns:p14="http://schemas.microsoft.com/office/powerpoint/2010/main" val="36896138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Date of Expropriation</a:t>
            </a:r>
            <a:endParaRPr lang="en-GB" dirty="0"/>
          </a:p>
        </p:txBody>
      </p:sp>
      <p:sp>
        <p:nvSpPr>
          <p:cNvPr id="3" name="Content Placeholder 2"/>
          <p:cNvSpPr>
            <a:spLocks noGrp="1"/>
          </p:cNvSpPr>
          <p:nvPr>
            <p:ph sz="quarter" idx="11"/>
          </p:nvPr>
        </p:nvSpPr>
        <p:spPr/>
        <p:txBody>
          <a:bodyPr/>
          <a:lstStyle/>
          <a:p>
            <a:r>
              <a:rPr lang="en-US" sz="3000" dirty="0" smtClean="0"/>
              <a:t>International tribunals have been relatively robust in determining for themselves, based on the facts of the case, the date of expropriation for the purposes of assessing liability. In circumstances where the ‘taking’ does not arguably consists of one act, tribunals will consider the relevant chain of events, and the ‘taking will not necessarily be found to have occurred at the time either of the first or the last such event’, but rather when the interference has deprived the claimant of fundamental rights of ownership and such deprivation becomes an ‘irreversible deprivation.</a:t>
            </a:r>
            <a:endParaRPr lang="en-GB" sz="3000" dirty="0"/>
          </a:p>
        </p:txBody>
      </p:sp>
    </p:spTree>
    <p:extLst>
      <p:ext uri="{BB962C8B-B14F-4D97-AF65-F5344CB8AC3E}">
        <p14:creationId xmlns="" xmlns:p14="http://schemas.microsoft.com/office/powerpoint/2010/main" val="352045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289580" cy="522288"/>
          </a:xfrm>
        </p:spPr>
        <p:txBody>
          <a:bodyPr/>
          <a:lstStyle/>
          <a:p>
            <a:r>
              <a:rPr lang="en-US" dirty="0"/>
              <a:t>O</a:t>
            </a:r>
            <a:r>
              <a:rPr lang="en-US" dirty="0" smtClean="0"/>
              <a:t>rgans of the State</a:t>
            </a:r>
            <a:endParaRPr lang="en-GB" dirty="0"/>
          </a:p>
        </p:txBody>
      </p:sp>
      <p:sp>
        <p:nvSpPr>
          <p:cNvPr id="3" name="Content Placeholder 2"/>
          <p:cNvSpPr>
            <a:spLocks noGrp="1"/>
          </p:cNvSpPr>
          <p:nvPr>
            <p:ph sz="quarter" idx="11"/>
          </p:nvPr>
        </p:nvSpPr>
        <p:spPr>
          <a:xfrm>
            <a:off x="538163" y="824248"/>
            <a:ext cx="11193462" cy="5324140"/>
          </a:xfrm>
        </p:spPr>
        <p:txBody>
          <a:bodyPr/>
          <a:lstStyle/>
          <a:p>
            <a:r>
              <a:rPr lang="en-US" sz="3000" dirty="0" smtClean="0"/>
              <a:t>The international law position on whether a measure has been taken by an organ of the State is expressed in Article 4 of the International Law Commission’s Articles on the Responsibility of States for Internationally Wrongful Acts 2001:</a:t>
            </a:r>
          </a:p>
          <a:p>
            <a:pPr>
              <a:buFont typeface="Wingdings" panose="05000000000000000000" pitchFamily="2" charset="2"/>
              <a:buChar char="Ø"/>
            </a:pPr>
            <a:r>
              <a:rPr lang="en-US" sz="3000" dirty="0" smtClean="0"/>
              <a:t>‘The conduct of any State organ shall be considered an act of that State under international law, whether the organ exercises legislative, executive, judicial or any other functions, whatever position it holds in the organization of the State, and whatever its character as an organ of the central government of a territorial unit of the State.</a:t>
            </a:r>
          </a:p>
          <a:p>
            <a:pPr>
              <a:buFont typeface="Wingdings" panose="05000000000000000000" pitchFamily="2" charset="2"/>
              <a:buChar char="Ø"/>
            </a:pPr>
            <a:r>
              <a:rPr lang="en-US" sz="3000" dirty="0" smtClean="0"/>
              <a:t>An organ includes any person or entity which has that status in accordance with the internal law of the State.</a:t>
            </a:r>
            <a:endParaRPr lang="en-GB" sz="3000" dirty="0"/>
          </a:p>
        </p:txBody>
      </p:sp>
    </p:spTree>
    <p:extLst>
      <p:ext uri="{BB962C8B-B14F-4D97-AF65-F5344CB8AC3E}">
        <p14:creationId xmlns="" xmlns:p14="http://schemas.microsoft.com/office/powerpoint/2010/main" val="11622312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The scope of State conduct </a:t>
            </a:r>
            <a:endParaRPr lang="en-GB" dirty="0"/>
          </a:p>
        </p:txBody>
      </p:sp>
      <p:sp>
        <p:nvSpPr>
          <p:cNvPr id="3" name="Content Placeholder 2"/>
          <p:cNvSpPr>
            <a:spLocks noGrp="1"/>
          </p:cNvSpPr>
          <p:nvPr>
            <p:ph sz="quarter" idx="11"/>
          </p:nvPr>
        </p:nvSpPr>
        <p:spPr/>
        <p:txBody>
          <a:bodyPr/>
          <a:lstStyle/>
          <a:p>
            <a:r>
              <a:rPr lang="en-US" sz="2800" dirty="0" err="1" smtClean="0"/>
              <a:t>Tecmed</a:t>
            </a:r>
            <a:r>
              <a:rPr lang="en-US" sz="2800" dirty="0" smtClean="0"/>
              <a:t> decision: </a:t>
            </a:r>
            <a:r>
              <a:rPr lang="en-GB" sz="2800" dirty="0" smtClean="0"/>
              <a:t>‘The principle that the State’s exercise of its sovereign powers within the framework of its police power may cause economic damage to those subject to its powers as administrator without entitling them to any compensation whatsoever is undisputable.</a:t>
            </a:r>
          </a:p>
          <a:p>
            <a:r>
              <a:rPr lang="en-US" sz="2800" dirty="0"/>
              <a:t>A</a:t>
            </a:r>
            <a:r>
              <a:rPr lang="en-US" sz="2800" dirty="0" smtClean="0"/>
              <a:t>lthough certain governments have rejected the position that regulatory activity can constitute expropriation, several arbitral decisions have firmly held that regulatory activity is not, per se, outside the scope of expropriation: ‘Regulations can indeed be exercised in a way that would constitute creeping expropriation…’</a:t>
            </a:r>
          </a:p>
        </p:txBody>
      </p:sp>
    </p:spTree>
    <p:extLst>
      <p:ext uri="{BB962C8B-B14F-4D97-AF65-F5344CB8AC3E}">
        <p14:creationId xmlns="" xmlns:p14="http://schemas.microsoft.com/office/powerpoint/2010/main" val="17040202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Content Placeholder 2"/>
          <p:cNvSpPr>
            <a:spLocks noGrp="1"/>
          </p:cNvSpPr>
          <p:nvPr>
            <p:ph sz="quarter" idx="11"/>
          </p:nvPr>
        </p:nvSpPr>
        <p:spPr/>
        <p:txBody>
          <a:bodyPr/>
          <a:lstStyle/>
          <a:p>
            <a:r>
              <a:rPr lang="en-US" sz="2800" dirty="0" err="1" smtClean="0"/>
              <a:t>Schwarts</a:t>
            </a:r>
            <a:r>
              <a:rPr lang="en-US" sz="2800" dirty="0" smtClean="0"/>
              <a:t> emphasized three main differences between expropriation and regulation: first, ‘expropriations tend to be severe deprivations of ownership rights; regulations tend to amount to much less interference. Secondly, ‘Expropriations tend to deprive the owner and to enrich – by a corresponding amount – the public authority or the third party to whom the property </a:t>
            </a:r>
            <a:r>
              <a:rPr lang="en-US" sz="2800" dirty="0"/>
              <a:t>i</a:t>
            </a:r>
            <a:r>
              <a:rPr lang="en-US" sz="2800" dirty="0" smtClean="0"/>
              <a:t>s given. There is both unfair deprivation and unjust enrichment when an expropriation is carried out with compensation. By contrast, regulatory action tends to prevent an owner from using property in a way that unjustly enriches the owner. Finally, ‘Expropriations without compensation tend to upset an owner’s reasonable expectations concerning what belongs to him, in law and in fairness. Regulation is something that owners ought reasonably to expect. It generally does not amount to an unfair surprise.</a:t>
            </a:r>
            <a:endParaRPr lang="en-GB" sz="2800" dirty="0"/>
          </a:p>
        </p:txBody>
      </p:sp>
    </p:spTree>
    <p:extLst>
      <p:ext uri="{BB962C8B-B14F-4D97-AF65-F5344CB8AC3E}">
        <p14:creationId xmlns="" xmlns:p14="http://schemas.microsoft.com/office/powerpoint/2010/main" val="14311743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738133" cy="522288"/>
          </a:xfrm>
        </p:spPr>
        <p:txBody>
          <a:bodyPr/>
          <a:lstStyle/>
          <a:p>
            <a:r>
              <a:rPr lang="en-US" dirty="0" smtClean="0"/>
              <a:t>The Taking of Contractual Rights</a:t>
            </a:r>
            <a:endParaRPr lang="en-GB" dirty="0"/>
          </a:p>
        </p:txBody>
      </p:sp>
      <p:sp>
        <p:nvSpPr>
          <p:cNvPr id="3" name="Content Placeholder 2"/>
          <p:cNvSpPr>
            <a:spLocks noGrp="1"/>
          </p:cNvSpPr>
          <p:nvPr>
            <p:ph sz="quarter" idx="11"/>
          </p:nvPr>
        </p:nvSpPr>
        <p:spPr>
          <a:xfrm>
            <a:off x="538163" y="914400"/>
            <a:ext cx="11193462" cy="5233988"/>
          </a:xfrm>
        </p:spPr>
        <p:txBody>
          <a:bodyPr/>
          <a:lstStyle/>
          <a:p>
            <a:r>
              <a:rPr lang="en-US" sz="3000" dirty="0" smtClean="0"/>
              <a:t>The nature of an investment is such that it carries with it certain contractual rights. They are an integral part of the investment. Consequently,  a taking of these rights may amount to an expropriation of part or all of the investment. It is clear from the LIAMCO award in 1977 that contractual rights can be the subject of an expropriation.</a:t>
            </a:r>
          </a:p>
          <a:p>
            <a:r>
              <a:rPr lang="en-US" sz="3000" dirty="0" smtClean="0"/>
              <a:t>In a notable ICSID award in 2003, the Tribunal held that any right arising out of a contract which is considered as an investment is a right that can be the object of expropriation. More generally, it has been held that expropriation ‘may extend to any right which can be the object of the commercial transaction, i.e., freely sold and bought, and thus has a monetary value. </a:t>
            </a:r>
            <a:endParaRPr lang="en-GB" sz="3000" dirty="0"/>
          </a:p>
        </p:txBody>
      </p:sp>
    </p:spTree>
    <p:extLst>
      <p:ext uri="{BB962C8B-B14F-4D97-AF65-F5344CB8AC3E}">
        <p14:creationId xmlns="" xmlns:p14="http://schemas.microsoft.com/office/powerpoint/2010/main" val="23391595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3919</Words>
  <Application>Microsoft Office PowerPoint</Application>
  <PresentationFormat>Произвольный</PresentationFormat>
  <Paragraphs>153</Paragraphs>
  <Slides>38</Slides>
  <Notes>38</Notes>
  <HiddenSlides>0</HiddenSlides>
  <MMClips>0</MMClips>
  <ScaleCrop>false</ScaleCrop>
  <HeadingPairs>
    <vt:vector size="4" baseType="variant">
      <vt:variant>
        <vt:lpstr>Тема</vt:lpstr>
      </vt:variant>
      <vt:variant>
        <vt:i4>1</vt:i4>
      </vt:variant>
      <vt:variant>
        <vt:lpstr>Заголовки слайдов</vt:lpstr>
      </vt:variant>
      <vt:variant>
        <vt:i4>38</vt:i4>
      </vt:variant>
    </vt:vector>
  </HeadingPairs>
  <TitlesOfParts>
    <vt:vector size="39"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159</cp:revision>
  <dcterms:created xsi:type="dcterms:W3CDTF">2015-06-15T09:27:21Z</dcterms:created>
  <dcterms:modified xsi:type="dcterms:W3CDTF">2017-06-11T18:30:24Z</dcterms:modified>
</cp:coreProperties>
</file>