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8"/>
  </p:handoutMasterIdLst>
  <p:sldIdLst>
    <p:sldId id="258" r:id="rId2"/>
    <p:sldId id="259" r:id="rId3"/>
    <p:sldId id="271" r:id="rId4"/>
    <p:sldId id="270" r:id="rId5"/>
    <p:sldId id="290" r:id="rId6"/>
    <p:sldId id="269" r:id="rId7"/>
    <p:sldId id="268" r:id="rId8"/>
    <p:sldId id="291" r:id="rId9"/>
    <p:sldId id="267" r:id="rId10"/>
    <p:sldId id="293" r:id="rId11"/>
    <p:sldId id="266" r:id="rId12"/>
    <p:sldId id="265" r:id="rId13"/>
    <p:sldId id="264" r:id="rId14"/>
    <p:sldId id="292" r:id="rId15"/>
    <p:sldId id="263" r:id="rId16"/>
    <p:sldId id="262" r:id="rId17"/>
    <p:sldId id="261" r:id="rId18"/>
    <p:sldId id="278" r:id="rId19"/>
    <p:sldId id="277" r:id="rId20"/>
    <p:sldId id="276" r:id="rId21"/>
    <p:sldId id="275" r:id="rId22"/>
    <p:sldId id="289" r:id="rId23"/>
    <p:sldId id="274" r:id="rId24"/>
    <p:sldId id="288" r:id="rId25"/>
    <p:sldId id="273" r:id="rId26"/>
    <p:sldId id="272" r:id="rId27"/>
    <p:sldId id="280" r:id="rId28"/>
    <p:sldId id="279" r:id="rId29"/>
    <p:sldId id="287" r:id="rId30"/>
    <p:sldId id="283" r:id="rId31"/>
    <p:sldId id="286" r:id="rId32"/>
    <p:sldId id="282" r:id="rId33"/>
    <p:sldId id="285" r:id="rId34"/>
    <p:sldId id="281" r:id="rId35"/>
    <p:sldId id="284" r:id="rId36"/>
    <p:sldId id="26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80000"/>
    <a:srgbClr val="740000"/>
    <a:srgbClr val="7E00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3" d="100"/>
          <a:sy n="73" d="100"/>
        </p:scale>
        <p:origin x="-582" y="-102"/>
      </p:cViewPr>
      <p:guideLst>
        <p:guide orient="horz" pos="2160"/>
        <p:guide pos="3840"/>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pPr/>
              <a:t>6/11/2017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pPr/>
              <a:t>‹#›</a:t>
            </a:fld>
            <a:endParaRPr lang="en-US"/>
          </a:p>
        </p:txBody>
      </p:sp>
    </p:spTree>
    <p:extLst>
      <p:ext uri="{BB962C8B-B14F-4D97-AF65-F5344CB8AC3E}">
        <p14:creationId xmlns="" xmlns:p14="http://schemas.microsoft.com/office/powerpoint/2010/main"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Tree>
    <p:extLst>
      <p:ext uri="{BB962C8B-B14F-4D97-AF65-F5344CB8AC3E}">
        <p14:creationId xmlns=""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pPr/>
              <a:t>6/11/2017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pPr/>
              <a:t>‹#›</a:t>
            </a:fld>
            <a:endParaRPr lang="en-US"/>
          </a:p>
        </p:txBody>
      </p:sp>
    </p:spTree>
    <p:extLst>
      <p:ext uri="{BB962C8B-B14F-4D97-AF65-F5344CB8AC3E}">
        <p14:creationId xmlns=""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gradFill flip="none" rotWithShape="1">
            <a:gsLst>
              <a:gs pos="0">
                <a:srgbClr val="680000">
                  <a:shade val="30000"/>
                  <a:satMod val="115000"/>
                </a:srgbClr>
              </a:gs>
              <a:gs pos="50000">
                <a:srgbClr val="680000">
                  <a:shade val="67500"/>
                  <a:satMod val="115000"/>
                </a:srgbClr>
              </a:gs>
              <a:gs pos="100000">
                <a:srgbClr val="680000">
                  <a:shade val="100000"/>
                  <a:satMod val="11500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2298" y="905499"/>
            <a:ext cx="7867135" cy="2123658"/>
          </a:xfrm>
          <a:prstGeom prst="rect">
            <a:avLst/>
          </a:prstGeom>
          <a:noFill/>
        </p:spPr>
        <p:txBody>
          <a:bodyPr wrap="square" rtlCol="0" anchor="ctr">
            <a:spAutoFit/>
          </a:bodyPr>
          <a:lstStyle/>
          <a:p>
            <a:pPr algn="ctr"/>
            <a:r>
              <a:rPr lang="en-US" sz="4400" b="1" dirty="0" smtClean="0"/>
              <a:t>International Mooting Club of Westminster International University in Tashkent</a:t>
            </a:r>
            <a:endParaRPr lang="en-US" sz="4400" b="1" dirty="0"/>
          </a:p>
        </p:txBody>
      </p:sp>
      <p:sp>
        <p:nvSpPr>
          <p:cNvPr id="3" name="TextBox 2"/>
          <p:cNvSpPr txBox="1"/>
          <p:nvPr/>
        </p:nvSpPr>
        <p:spPr>
          <a:xfrm>
            <a:off x="4114800" y="3190107"/>
            <a:ext cx="7568690" cy="2985433"/>
          </a:xfrm>
          <a:prstGeom prst="rect">
            <a:avLst/>
          </a:prstGeom>
          <a:noFill/>
        </p:spPr>
        <p:txBody>
          <a:bodyPr wrap="square" rtlCol="0" anchor="ctr">
            <a:spAutoFit/>
          </a:bodyPr>
          <a:lstStyle/>
          <a:p>
            <a:pPr algn="ctr"/>
            <a:r>
              <a:rPr lang="en-US" sz="3600" b="1" dirty="0" smtClean="0"/>
              <a:t>Module: </a:t>
            </a:r>
            <a:r>
              <a:rPr lang="ru-RU" sz="3600" b="1" dirty="0" smtClean="0"/>
              <a:t> </a:t>
            </a:r>
            <a:r>
              <a:rPr lang="en-US" sz="3600" b="1" smtClean="0"/>
              <a:t>International Investment </a:t>
            </a:r>
            <a:r>
              <a:rPr lang="en-US" sz="3600" b="1" dirty="0" smtClean="0"/>
              <a:t>Arbitration</a:t>
            </a:r>
          </a:p>
          <a:p>
            <a:pPr algn="ctr"/>
            <a:endParaRPr lang="en-US" sz="3600" b="1" dirty="0" smtClean="0"/>
          </a:p>
          <a:p>
            <a:pPr algn="ctr"/>
            <a:r>
              <a:rPr lang="en-US" sz="2800" b="1" dirty="0" smtClean="0"/>
              <a:t>Lecture </a:t>
            </a:r>
            <a:r>
              <a:rPr lang="ru-RU" sz="2800" b="1" dirty="0" smtClean="0"/>
              <a:t>10</a:t>
            </a:r>
            <a:r>
              <a:rPr lang="en-US" sz="2800" b="1" dirty="0" smtClean="0"/>
              <a:t>: Compensation</a:t>
            </a:r>
          </a:p>
          <a:p>
            <a:pPr algn="ctr"/>
            <a:endParaRPr lang="en-US" sz="2800" b="1" dirty="0" smtClean="0"/>
          </a:p>
          <a:p>
            <a:pPr algn="r"/>
            <a:r>
              <a:rPr lang="en-US" sz="2400" b="1" dirty="0" smtClean="0"/>
              <a:t>Delivered by </a:t>
            </a:r>
            <a:r>
              <a:rPr lang="en-US" sz="2400" b="1" dirty="0" err="1" smtClean="0"/>
              <a:t>Feruza</a:t>
            </a:r>
            <a:r>
              <a:rPr lang="en-US" sz="2400" b="1" dirty="0" smtClean="0"/>
              <a:t> </a:t>
            </a:r>
            <a:r>
              <a:rPr lang="en-US" sz="2400" b="1" dirty="0" err="1" smtClean="0"/>
              <a:t>Bobokulova</a:t>
            </a:r>
            <a:endParaRPr lang="en-US" sz="2400" b="1" dirty="0"/>
          </a:p>
        </p:txBody>
      </p:sp>
    </p:spTree>
    <p:extLst>
      <p:ext uri="{BB962C8B-B14F-4D97-AF65-F5344CB8AC3E}">
        <p14:creationId xmlns=""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Introduction</a:t>
            </a:r>
            <a:endParaRPr lang="en-GB" dirty="0"/>
          </a:p>
        </p:txBody>
      </p:sp>
      <p:sp>
        <p:nvSpPr>
          <p:cNvPr id="3" name="Content Placeholder 2"/>
          <p:cNvSpPr>
            <a:spLocks noGrp="1"/>
          </p:cNvSpPr>
          <p:nvPr>
            <p:ph sz="quarter" idx="11"/>
          </p:nvPr>
        </p:nvSpPr>
        <p:spPr>
          <a:xfrm>
            <a:off x="472848" y="986246"/>
            <a:ext cx="11193462" cy="5005388"/>
          </a:xfrm>
        </p:spPr>
        <p:txBody>
          <a:bodyPr/>
          <a:lstStyle/>
          <a:p>
            <a:r>
              <a:rPr lang="en-US" sz="3400" dirty="0" smtClean="0"/>
              <a:t>The question of the amount of compensation payable for a State’s breach of its international obligations has been one of the most contentious areas of international law</a:t>
            </a:r>
          </a:p>
          <a:p>
            <a:r>
              <a:rPr lang="en-US" sz="3400" dirty="0" smtClean="0"/>
              <a:t>Not surprisingly, this question generates much heat in the field of investment dispute arbitration, although the issues in dispute have moved on from those debated in the classical sources of public international law</a:t>
            </a:r>
          </a:p>
          <a:p>
            <a:r>
              <a:rPr lang="en-US" sz="3400" dirty="0" smtClean="0"/>
              <a:t>The different stances taken as between investors and States are highlighted by the adversarial nature of the arbitration process</a:t>
            </a:r>
            <a:endParaRPr lang="en-GB" sz="3400" dirty="0"/>
          </a:p>
        </p:txBody>
      </p:sp>
    </p:spTree>
    <p:extLst>
      <p:ext uri="{BB962C8B-B14F-4D97-AF65-F5344CB8AC3E}">
        <p14:creationId xmlns="" xmlns:p14="http://schemas.microsoft.com/office/powerpoint/2010/main" val="91654792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Introduction</a:t>
            </a:r>
            <a:endParaRPr lang="en-GB" dirty="0"/>
          </a:p>
        </p:txBody>
      </p:sp>
      <p:sp>
        <p:nvSpPr>
          <p:cNvPr id="3" name="Content Placeholder 2"/>
          <p:cNvSpPr>
            <a:spLocks noGrp="1"/>
          </p:cNvSpPr>
          <p:nvPr>
            <p:ph sz="quarter" idx="11"/>
          </p:nvPr>
        </p:nvSpPr>
        <p:spPr>
          <a:xfrm>
            <a:off x="309093" y="785611"/>
            <a:ext cx="11422532" cy="5362777"/>
          </a:xfrm>
        </p:spPr>
        <p:txBody>
          <a:bodyPr/>
          <a:lstStyle/>
          <a:p>
            <a:r>
              <a:rPr lang="en-US" sz="3200" dirty="0" smtClean="0"/>
              <a:t>In customary international law, the most heated areas of debate relate to </a:t>
            </a:r>
          </a:p>
          <a:p>
            <a:pPr lvl="1"/>
            <a:r>
              <a:rPr lang="en-US" sz="3200" dirty="0" smtClean="0"/>
              <a:t>(a) the appropriate standard of compensation for expropriation and </a:t>
            </a:r>
          </a:p>
          <a:p>
            <a:pPr lvl="1"/>
            <a:r>
              <a:rPr lang="en-US" sz="3200" dirty="0" smtClean="0"/>
              <a:t>(b) compensation for lost profits, in particular the applicability of the discounted cash flow (DCF) method of valuation</a:t>
            </a:r>
          </a:p>
          <a:p>
            <a:r>
              <a:rPr lang="en-US" sz="3200" dirty="0" smtClean="0"/>
              <a:t>As the analysis in this chapter will demonstrate, for investment dispute arbitration the question of the appropriate standard has been largely settled by the wording adopted in investment treaties and national investment laws</a:t>
            </a:r>
            <a:endParaRPr lang="en-GB" sz="3200" dirty="0"/>
          </a:p>
        </p:txBody>
      </p:sp>
    </p:spTree>
    <p:extLst>
      <p:ext uri="{BB962C8B-B14F-4D97-AF65-F5344CB8AC3E}">
        <p14:creationId xmlns="" xmlns:p14="http://schemas.microsoft.com/office/powerpoint/2010/main" val="11648414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Introduction</a:t>
            </a:r>
            <a:endParaRPr lang="en-GB" dirty="0"/>
          </a:p>
        </p:txBody>
      </p:sp>
      <p:sp>
        <p:nvSpPr>
          <p:cNvPr id="3" name="Content Placeholder 2"/>
          <p:cNvSpPr>
            <a:spLocks noGrp="1"/>
          </p:cNvSpPr>
          <p:nvPr>
            <p:ph sz="quarter" idx="11"/>
          </p:nvPr>
        </p:nvSpPr>
        <p:spPr>
          <a:xfrm>
            <a:off x="309093" y="785611"/>
            <a:ext cx="11422532" cy="5362777"/>
          </a:xfrm>
        </p:spPr>
        <p:txBody>
          <a:bodyPr/>
          <a:lstStyle/>
          <a:p>
            <a:r>
              <a:rPr lang="en-US" sz="3600" dirty="0" smtClean="0"/>
              <a:t>Similarly, it is accepted in recent tribunal awards that the appropriate way to value an income-producing asset is by using the method most applied in commercial life – the DCF method</a:t>
            </a:r>
          </a:p>
          <a:p>
            <a:endParaRPr lang="en-US" sz="1000" dirty="0" smtClean="0"/>
          </a:p>
          <a:p>
            <a:r>
              <a:rPr lang="en-US" sz="3600" dirty="0" smtClean="0"/>
              <a:t>Yet, even allowing for acceptance of the ‘full’ standard of compensation and (in appropriate cases) the DCF method of calculating losses, there remain many areas of current debate which can have a significant effect on the amount of compensation actually payable</a:t>
            </a:r>
            <a:endParaRPr lang="en-GB" sz="3600" dirty="0"/>
          </a:p>
        </p:txBody>
      </p:sp>
    </p:spTree>
    <p:extLst>
      <p:ext uri="{BB962C8B-B14F-4D97-AF65-F5344CB8AC3E}">
        <p14:creationId xmlns="" xmlns:p14="http://schemas.microsoft.com/office/powerpoint/2010/main" val="1164841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1475076" cy="522288"/>
          </a:xfrm>
        </p:spPr>
        <p:txBody>
          <a:bodyPr/>
          <a:lstStyle/>
          <a:p>
            <a:r>
              <a:rPr lang="en-US" sz="3400" dirty="0" smtClean="0"/>
              <a:t>IL Standards of Compensation for Expropriation</a:t>
            </a:r>
            <a:endParaRPr lang="en-GB" sz="3400" dirty="0"/>
          </a:p>
        </p:txBody>
      </p:sp>
      <p:sp>
        <p:nvSpPr>
          <p:cNvPr id="3" name="Content Placeholder 2"/>
          <p:cNvSpPr>
            <a:spLocks noGrp="1"/>
          </p:cNvSpPr>
          <p:nvPr>
            <p:ph sz="quarter" idx="11"/>
          </p:nvPr>
        </p:nvSpPr>
        <p:spPr>
          <a:xfrm>
            <a:off x="274320" y="927463"/>
            <a:ext cx="11457305" cy="5220925"/>
          </a:xfrm>
        </p:spPr>
        <p:txBody>
          <a:bodyPr/>
          <a:lstStyle/>
          <a:p>
            <a:r>
              <a:rPr lang="en-US" sz="3000" dirty="0" smtClean="0"/>
              <a:t>The question of compensation for expropriation has long been one of the most contentious areas of International law</a:t>
            </a:r>
          </a:p>
          <a:p>
            <a:r>
              <a:rPr lang="en-US" sz="3000" dirty="0" smtClean="0"/>
              <a:t>There has been little agreement between those advocating standards which would favor capital-exporting States, and those pressing on behalf of capital-importing States</a:t>
            </a:r>
          </a:p>
          <a:p>
            <a:r>
              <a:rPr lang="en-US" sz="3000" dirty="0" smtClean="0"/>
              <a:t>Traditionally, the view favorable to investors has been the standard expressed by the former US Secretary of State, Cordell Hull</a:t>
            </a:r>
          </a:p>
          <a:p>
            <a:r>
              <a:rPr lang="en-US" sz="3000" dirty="0" smtClean="0"/>
              <a:t>He declared in correspondence to the Government of Mexico in 1938 that ‘under every rule of law and equity, no government is entitled to expropriate private property for prompt, adequate and effective payment </a:t>
            </a:r>
            <a:r>
              <a:rPr lang="en-US" sz="3000" dirty="0" err="1" smtClean="0"/>
              <a:t>therefor</a:t>
            </a:r>
            <a:endParaRPr lang="en-GB" sz="3000" dirty="0"/>
          </a:p>
        </p:txBody>
      </p:sp>
    </p:spTree>
    <p:extLst>
      <p:ext uri="{BB962C8B-B14F-4D97-AF65-F5344CB8AC3E}">
        <p14:creationId xmlns="" xmlns:p14="http://schemas.microsoft.com/office/powerpoint/2010/main" val="434321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1127346" cy="522288"/>
          </a:xfrm>
        </p:spPr>
        <p:txBody>
          <a:bodyPr/>
          <a:lstStyle/>
          <a:p>
            <a:r>
              <a:rPr lang="en-US" sz="3400" dirty="0"/>
              <a:t>IL Standards of Compensation for </a:t>
            </a:r>
            <a:r>
              <a:rPr lang="en-US" sz="3400" dirty="0" smtClean="0"/>
              <a:t>Expropriation</a:t>
            </a:r>
            <a:endParaRPr lang="en-GB" sz="3400" dirty="0"/>
          </a:p>
        </p:txBody>
      </p:sp>
      <p:sp>
        <p:nvSpPr>
          <p:cNvPr id="3" name="Content Placeholder 2"/>
          <p:cNvSpPr>
            <a:spLocks noGrp="1"/>
          </p:cNvSpPr>
          <p:nvPr>
            <p:ph sz="quarter" idx="11"/>
          </p:nvPr>
        </p:nvSpPr>
        <p:spPr>
          <a:xfrm>
            <a:off x="538163" y="901521"/>
            <a:ext cx="11193462" cy="5246867"/>
          </a:xfrm>
        </p:spPr>
        <p:txBody>
          <a:bodyPr/>
          <a:lstStyle/>
          <a:p>
            <a:r>
              <a:rPr lang="en-US" sz="3600" dirty="0" smtClean="0"/>
              <a:t>The restrictive approach is expressed by concepts such as the </a:t>
            </a:r>
            <a:r>
              <a:rPr lang="en-US" sz="3600" dirty="0" err="1" smtClean="0"/>
              <a:t>Calvo</a:t>
            </a:r>
            <a:r>
              <a:rPr lang="en-US" sz="3600" dirty="0" smtClean="0"/>
              <a:t> doctrine, formulated by the Argentinian diplomat and jurist Carlos </a:t>
            </a:r>
            <a:r>
              <a:rPr lang="en-US" sz="3600" dirty="0" err="1" smtClean="0"/>
              <a:t>Calvo</a:t>
            </a:r>
            <a:endParaRPr lang="en-US" sz="3600" dirty="0" smtClean="0"/>
          </a:p>
          <a:p>
            <a:endParaRPr lang="en-US" sz="1100" dirty="0" smtClean="0"/>
          </a:p>
          <a:p>
            <a:r>
              <a:rPr lang="en-US" sz="3600" dirty="0" smtClean="0"/>
              <a:t>His doctrine, which still remains part of many Latin American constitutions, provides that foreign States and foreign nationals should settle claims by submitting to the jurisdiction of local courts</a:t>
            </a:r>
          </a:p>
          <a:p>
            <a:endParaRPr lang="en-US" sz="1200" dirty="0" smtClean="0"/>
          </a:p>
          <a:p>
            <a:r>
              <a:rPr lang="en-US" sz="3600" dirty="0" smtClean="0"/>
              <a:t>Diplomatic or military pressure is not to be used</a:t>
            </a:r>
          </a:p>
        </p:txBody>
      </p:sp>
    </p:spTree>
    <p:extLst>
      <p:ext uri="{BB962C8B-B14F-4D97-AF65-F5344CB8AC3E}">
        <p14:creationId xmlns="" xmlns:p14="http://schemas.microsoft.com/office/powerpoint/2010/main" val="8923236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1127346" cy="522288"/>
          </a:xfrm>
        </p:spPr>
        <p:txBody>
          <a:bodyPr/>
          <a:lstStyle/>
          <a:p>
            <a:r>
              <a:rPr lang="en-US" sz="3400" dirty="0"/>
              <a:t>IL Standards of Compensation for </a:t>
            </a:r>
            <a:r>
              <a:rPr lang="en-US" sz="3400" dirty="0" smtClean="0"/>
              <a:t>Expropriation</a:t>
            </a:r>
            <a:endParaRPr lang="en-GB" sz="3400" dirty="0"/>
          </a:p>
        </p:txBody>
      </p:sp>
      <p:sp>
        <p:nvSpPr>
          <p:cNvPr id="3" name="Content Placeholder 2"/>
          <p:cNvSpPr>
            <a:spLocks noGrp="1"/>
          </p:cNvSpPr>
          <p:nvPr>
            <p:ph sz="quarter" idx="11"/>
          </p:nvPr>
        </p:nvSpPr>
        <p:spPr>
          <a:xfrm>
            <a:off x="538163" y="901521"/>
            <a:ext cx="11193462" cy="5246867"/>
          </a:xfrm>
        </p:spPr>
        <p:txBody>
          <a:bodyPr/>
          <a:lstStyle/>
          <a:p>
            <a:r>
              <a:rPr lang="en-US" sz="3400" dirty="0" smtClean="0"/>
              <a:t>The </a:t>
            </a:r>
            <a:r>
              <a:rPr lang="en-US" sz="3400" i="1" dirty="0" smtClean="0"/>
              <a:t>International Law Commission’s Draft Articles on State Responsibility </a:t>
            </a:r>
            <a:r>
              <a:rPr lang="en-US" sz="3400" dirty="0" smtClean="0"/>
              <a:t>approach the question of compensation on an objective basis, although their wording differs from that of the Hull formula</a:t>
            </a:r>
          </a:p>
          <a:p>
            <a:r>
              <a:rPr lang="en-US" sz="3400" dirty="0" smtClean="0"/>
              <a:t>They provide that a responsible State ‘is under an obligation to make </a:t>
            </a:r>
            <a:r>
              <a:rPr lang="en-US" sz="3400" i="1" dirty="0" smtClean="0"/>
              <a:t>full</a:t>
            </a:r>
            <a:r>
              <a:rPr lang="en-US" sz="3400" dirty="0" smtClean="0"/>
              <a:t> reparation for the injury caused by the internationally wrongful act’</a:t>
            </a:r>
          </a:p>
          <a:p>
            <a:r>
              <a:rPr lang="en-US" sz="3400" dirty="0" smtClean="0"/>
              <a:t>Full reparation includes ‘an obligation to compensate for the damage caused thereby, insofar as such damage is not made good by restitution</a:t>
            </a:r>
            <a:endParaRPr lang="en-GB" sz="3400" dirty="0"/>
          </a:p>
        </p:txBody>
      </p:sp>
    </p:spTree>
    <p:extLst>
      <p:ext uri="{BB962C8B-B14F-4D97-AF65-F5344CB8AC3E}">
        <p14:creationId xmlns="" xmlns:p14="http://schemas.microsoft.com/office/powerpoint/2010/main" val="8923236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Standards of Compensation</a:t>
            </a:r>
            <a:endParaRPr lang="en-GB" dirty="0"/>
          </a:p>
        </p:txBody>
      </p:sp>
      <p:sp>
        <p:nvSpPr>
          <p:cNvPr id="3" name="Content Placeholder 2"/>
          <p:cNvSpPr>
            <a:spLocks noGrp="1"/>
          </p:cNvSpPr>
          <p:nvPr>
            <p:ph sz="quarter" idx="11"/>
          </p:nvPr>
        </p:nvSpPr>
        <p:spPr>
          <a:xfrm>
            <a:off x="538163" y="914400"/>
            <a:ext cx="11193462" cy="5233988"/>
          </a:xfrm>
        </p:spPr>
        <p:txBody>
          <a:bodyPr/>
          <a:lstStyle/>
          <a:p>
            <a:r>
              <a:rPr lang="en-US" sz="4000" dirty="0" smtClean="0"/>
              <a:t>Another influential attempt at codifying the relevant principles in this area are the </a:t>
            </a:r>
            <a:r>
              <a:rPr lang="en-US" sz="4000" i="1" dirty="0" smtClean="0"/>
              <a:t>World Bank Guidelines on the Treatment of Foreign Direct Investment</a:t>
            </a:r>
          </a:p>
          <a:p>
            <a:r>
              <a:rPr lang="en-US" sz="4000" dirty="0" smtClean="0"/>
              <a:t>These begin by talking of ‘appropriate compensation’ but continue to state that compensation will be deemed appropriate ‘if it is adequate, effective and prompt’</a:t>
            </a:r>
          </a:p>
        </p:txBody>
      </p:sp>
    </p:spTree>
    <p:extLst>
      <p:ext uri="{BB962C8B-B14F-4D97-AF65-F5344CB8AC3E}">
        <p14:creationId xmlns="" xmlns:p14="http://schemas.microsoft.com/office/powerpoint/2010/main" val="42269738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Standards of Compensation</a:t>
            </a:r>
            <a:endParaRPr lang="en-GB" dirty="0"/>
          </a:p>
        </p:txBody>
      </p:sp>
      <p:sp>
        <p:nvSpPr>
          <p:cNvPr id="3" name="Content Placeholder 2"/>
          <p:cNvSpPr>
            <a:spLocks noGrp="1"/>
          </p:cNvSpPr>
          <p:nvPr>
            <p:ph sz="quarter" idx="11"/>
          </p:nvPr>
        </p:nvSpPr>
        <p:spPr>
          <a:xfrm>
            <a:off x="538163" y="811369"/>
            <a:ext cx="11193462" cy="5337019"/>
          </a:xfrm>
        </p:spPr>
        <p:txBody>
          <a:bodyPr/>
          <a:lstStyle/>
          <a:p>
            <a:r>
              <a:rPr lang="en-US" sz="3200" dirty="0" smtClean="0"/>
              <a:t>Given the difference between the various standards, it is not possible to say that there is a consensus on the position in international law</a:t>
            </a:r>
          </a:p>
          <a:p>
            <a:r>
              <a:rPr lang="en-US" sz="3200" dirty="0" smtClean="0"/>
              <a:t>However, this lack of consensus does not generally pose a difficulty in modern investment disputes</a:t>
            </a:r>
          </a:p>
          <a:p>
            <a:r>
              <a:rPr lang="en-US" sz="3200" dirty="0" smtClean="0"/>
              <a:t>Almost all BITs and MITs contain specific provisions on the standard of compensation</a:t>
            </a:r>
          </a:p>
          <a:p>
            <a:r>
              <a:rPr lang="en-US" sz="3200" dirty="0" smtClean="0"/>
              <a:t>Not surprisingly, given their stated aims of promoting investment, the vast majority of these treaties follow the Hull formula and require compensation to be ‘prompt, adequate and effective’</a:t>
            </a:r>
            <a:endParaRPr lang="en-GB" sz="3200" dirty="0"/>
          </a:p>
        </p:txBody>
      </p:sp>
    </p:spTree>
    <p:extLst>
      <p:ext uri="{BB962C8B-B14F-4D97-AF65-F5344CB8AC3E}">
        <p14:creationId xmlns="" xmlns:p14="http://schemas.microsoft.com/office/powerpoint/2010/main" val="42269738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Standards of </a:t>
            </a:r>
            <a:r>
              <a:rPr lang="en-US" dirty="0" smtClean="0"/>
              <a:t>Compensation</a:t>
            </a:r>
            <a:endParaRPr lang="en-GB" dirty="0"/>
          </a:p>
        </p:txBody>
      </p:sp>
      <p:sp>
        <p:nvSpPr>
          <p:cNvPr id="3" name="Content Placeholder 2"/>
          <p:cNvSpPr>
            <a:spLocks noGrp="1"/>
          </p:cNvSpPr>
          <p:nvPr>
            <p:ph sz="quarter" idx="11"/>
          </p:nvPr>
        </p:nvSpPr>
        <p:spPr>
          <a:xfrm>
            <a:off x="538163" y="1018903"/>
            <a:ext cx="11193462" cy="5129485"/>
          </a:xfrm>
        </p:spPr>
        <p:txBody>
          <a:bodyPr/>
          <a:lstStyle/>
          <a:p>
            <a:r>
              <a:rPr lang="en-US" sz="3000" dirty="0" smtClean="0"/>
              <a:t>Many of the difficulties in this area arise when tribunals assess the likely future profitability of expropriated enterprises</a:t>
            </a:r>
          </a:p>
          <a:p>
            <a:r>
              <a:rPr lang="en-US" sz="3000" dirty="0" smtClean="0"/>
              <a:t>Tribunals can be reluctant to award compensation for lost profits as this can oblige an often impecunious State to pay a large lump sum to a wealthy foreign investor</a:t>
            </a:r>
          </a:p>
          <a:p>
            <a:pPr marL="0" indent="0">
              <a:buNone/>
            </a:pPr>
            <a:r>
              <a:rPr lang="en-US" sz="3000" dirty="0" smtClean="0"/>
              <a:t>   </a:t>
            </a:r>
            <a:r>
              <a:rPr lang="en-US" sz="3000" b="1" i="1" dirty="0" smtClean="0"/>
              <a:t>Determining the Amount of Compensation</a:t>
            </a:r>
          </a:p>
          <a:p>
            <a:r>
              <a:rPr lang="en-US" sz="3000" dirty="0" smtClean="0"/>
              <a:t>The tribunal is assessing the value of the taken property and the value in this context is its economic value</a:t>
            </a:r>
          </a:p>
          <a:p>
            <a:r>
              <a:rPr lang="en-US" sz="3000" dirty="0" smtClean="0"/>
              <a:t>The investor will usually be seeking to recover compensation for the income the asset would have generated when used or consumed</a:t>
            </a:r>
            <a:endParaRPr lang="en-GB" sz="3000" dirty="0"/>
          </a:p>
        </p:txBody>
      </p:sp>
    </p:spTree>
    <p:extLst>
      <p:ext uri="{BB962C8B-B14F-4D97-AF65-F5344CB8AC3E}">
        <p14:creationId xmlns="" xmlns:p14="http://schemas.microsoft.com/office/powerpoint/2010/main" val="39781413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0406130" cy="522288"/>
          </a:xfrm>
        </p:spPr>
        <p:txBody>
          <a:bodyPr/>
          <a:lstStyle/>
          <a:p>
            <a:r>
              <a:rPr lang="en-US" dirty="0" smtClean="0"/>
              <a:t>Determining the amount of Compensation</a:t>
            </a:r>
            <a:endParaRPr lang="en-GB" dirty="0"/>
          </a:p>
        </p:txBody>
      </p:sp>
      <p:sp>
        <p:nvSpPr>
          <p:cNvPr id="3" name="Content Placeholder 2"/>
          <p:cNvSpPr>
            <a:spLocks noGrp="1"/>
          </p:cNvSpPr>
          <p:nvPr>
            <p:ph sz="quarter" idx="11"/>
          </p:nvPr>
        </p:nvSpPr>
        <p:spPr>
          <a:xfrm>
            <a:off x="538163" y="940526"/>
            <a:ext cx="11193462" cy="5207862"/>
          </a:xfrm>
        </p:spPr>
        <p:txBody>
          <a:bodyPr/>
          <a:lstStyle/>
          <a:p>
            <a:pPr marL="0" indent="0">
              <a:buNone/>
            </a:pPr>
            <a:r>
              <a:rPr lang="en-US" sz="2800" b="1" i="1" dirty="0" smtClean="0"/>
              <a:t>Traditional methods of valuation </a:t>
            </a:r>
          </a:p>
          <a:p>
            <a:r>
              <a:rPr lang="en-US" sz="2800" dirty="0" smtClean="0"/>
              <a:t>Liquidation value</a:t>
            </a:r>
          </a:p>
          <a:p>
            <a:pPr>
              <a:buFont typeface="Wingdings" panose="05000000000000000000" pitchFamily="2" charset="2"/>
              <a:buChar char="Ø"/>
            </a:pPr>
            <a:r>
              <a:rPr lang="en-US" sz="2800" dirty="0" smtClean="0"/>
              <a:t> Liquidation value means the amounts at which individual assets comprised in the enterprise or the entire assets of the enterprise could be sold under conditions of liquidation to a willing buyer, less any liabilities which the enterprise has to meet</a:t>
            </a:r>
          </a:p>
          <a:p>
            <a:pPr>
              <a:buFont typeface="Wingdings" panose="05000000000000000000" pitchFamily="2" charset="2"/>
              <a:buChar char="Ø"/>
            </a:pPr>
            <a:r>
              <a:rPr lang="en-US" sz="2800" dirty="0"/>
              <a:t> </a:t>
            </a:r>
            <a:r>
              <a:rPr lang="en-US" sz="2800" dirty="0" smtClean="0"/>
              <a:t>The World Bank Guidelines suggest that this method is most appropriate for an enterprise which, not being a proven going concern, demonstrates a lack of profitability</a:t>
            </a:r>
          </a:p>
          <a:p>
            <a:pPr>
              <a:buFont typeface="Wingdings" panose="05000000000000000000" pitchFamily="2" charset="2"/>
              <a:buChar char="Ø"/>
            </a:pPr>
            <a:r>
              <a:rPr lang="en-US" sz="2800" dirty="0" smtClean="0"/>
              <a:t>This test reflects the commonsense proposition that an owner of commercial assets which cannot be put to profitable use would be acting more rationally by selling those assets</a:t>
            </a:r>
            <a:endParaRPr lang="en-GB" sz="2800" dirty="0"/>
          </a:p>
        </p:txBody>
      </p:sp>
    </p:spTree>
    <p:extLst>
      <p:ext uri="{BB962C8B-B14F-4D97-AF65-F5344CB8AC3E}">
        <p14:creationId xmlns="" xmlns:p14="http://schemas.microsoft.com/office/powerpoint/2010/main" val="50855156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0444766" cy="522288"/>
          </a:xfrm>
        </p:spPr>
        <p:txBody>
          <a:bodyPr/>
          <a:lstStyle/>
          <a:p>
            <a:r>
              <a:rPr lang="en-US" dirty="0"/>
              <a:t>Determining the </a:t>
            </a:r>
            <a:r>
              <a:rPr lang="en-US" dirty="0" smtClean="0"/>
              <a:t>Amount </a:t>
            </a:r>
            <a:r>
              <a:rPr lang="en-US" dirty="0"/>
              <a:t>of </a:t>
            </a:r>
            <a:r>
              <a:rPr lang="en-US" dirty="0" smtClean="0"/>
              <a:t>Compensation</a:t>
            </a:r>
            <a:endParaRPr lang="en-GB" dirty="0"/>
          </a:p>
        </p:txBody>
      </p:sp>
      <p:sp>
        <p:nvSpPr>
          <p:cNvPr id="3" name="Content Placeholder 2"/>
          <p:cNvSpPr>
            <a:spLocks noGrp="1"/>
          </p:cNvSpPr>
          <p:nvPr>
            <p:ph sz="quarter" idx="11"/>
          </p:nvPr>
        </p:nvSpPr>
        <p:spPr/>
        <p:txBody>
          <a:bodyPr/>
          <a:lstStyle/>
          <a:p>
            <a:r>
              <a:rPr lang="en-US" sz="4000" dirty="0" smtClean="0"/>
              <a:t>Replacement value </a:t>
            </a:r>
          </a:p>
          <a:p>
            <a:endParaRPr lang="en-GB" sz="2000" dirty="0"/>
          </a:p>
          <a:p>
            <a:pPr>
              <a:buFont typeface="Wingdings" panose="05000000000000000000" pitchFamily="2" charset="2"/>
              <a:buChar char="Ø"/>
            </a:pPr>
            <a:r>
              <a:rPr lang="en-US" sz="4000" dirty="0" smtClean="0"/>
              <a:t>Replacement value means the cash amount required to replace the individual assets of the enterprise in their actual state as of the date of the taking</a:t>
            </a:r>
          </a:p>
          <a:p>
            <a:pPr>
              <a:buFont typeface="Wingdings" panose="05000000000000000000" pitchFamily="2" charset="2"/>
              <a:buChar char="Ø"/>
            </a:pPr>
            <a:r>
              <a:rPr lang="en-US" sz="4000" dirty="0" smtClean="0"/>
              <a:t>The replacement value method is rarely applicable in the case of governmental takings</a:t>
            </a:r>
          </a:p>
        </p:txBody>
      </p:sp>
    </p:spTree>
    <p:extLst>
      <p:ext uri="{BB962C8B-B14F-4D97-AF65-F5344CB8AC3E}">
        <p14:creationId xmlns="" xmlns:p14="http://schemas.microsoft.com/office/powerpoint/2010/main" val="37770374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0444766" cy="522288"/>
          </a:xfrm>
        </p:spPr>
        <p:txBody>
          <a:bodyPr/>
          <a:lstStyle/>
          <a:p>
            <a:r>
              <a:rPr lang="en-US" dirty="0"/>
              <a:t>Determining the </a:t>
            </a:r>
            <a:r>
              <a:rPr lang="en-US" dirty="0" smtClean="0"/>
              <a:t>Amount </a:t>
            </a:r>
            <a:r>
              <a:rPr lang="en-US" dirty="0"/>
              <a:t>of </a:t>
            </a:r>
            <a:r>
              <a:rPr lang="en-US" dirty="0" smtClean="0"/>
              <a:t>Compensation</a:t>
            </a:r>
            <a:endParaRPr lang="en-GB" dirty="0"/>
          </a:p>
        </p:txBody>
      </p:sp>
      <p:sp>
        <p:nvSpPr>
          <p:cNvPr id="3" name="Content Placeholder 2"/>
          <p:cNvSpPr>
            <a:spLocks noGrp="1"/>
          </p:cNvSpPr>
          <p:nvPr>
            <p:ph sz="quarter" idx="11"/>
          </p:nvPr>
        </p:nvSpPr>
        <p:spPr/>
        <p:txBody>
          <a:bodyPr/>
          <a:lstStyle/>
          <a:p>
            <a:r>
              <a:rPr lang="en-US" sz="3600" dirty="0" smtClean="0"/>
              <a:t>Replacement value </a:t>
            </a:r>
            <a:endParaRPr lang="en-GB" sz="3600" dirty="0"/>
          </a:p>
          <a:p>
            <a:pPr>
              <a:buFont typeface="Wingdings" panose="05000000000000000000" pitchFamily="2" charset="2"/>
              <a:buChar char="Ø"/>
            </a:pPr>
            <a:r>
              <a:rPr lang="en-US" sz="3600" dirty="0" smtClean="0"/>
              <a:t>It can only be employed when the investor can purchase replacement assets identical to the ones taken</a:t>
            </a:r>
          </a:p>
          <a:p>
            <a:pPr>
              <a:buFont typeface="Wingdings" panose="05000000000000000000" pitchFamily="2" charset="2"/>
              <a:buChar char="Ø"/>
            </a:pPr>
            <a:r>
              <a:rPr lang="en-US" sz="3600" dirty="0" smtClean="0"/>
              <a:t>It is rarely the case that individual discrete assets are taken by the State</a:t>
            </a:r>
          </a:p>
          <a:p>
            <a:pPr>
              <a:buFont typeface="Wingdings" panose="05000000000000000000" pitchFamily="2" charset="2"/>
              <a:buChar char="Ø"/>
            </a:pPr>
            <a:r>
              <a:rPr lang="en-US" sz="3600" dirty="0" smtClean="0"/>
              <a:t>In addition, the investor’s assets usually possess individual unique features rendering an assessment of replacement value impossible</a:t>
            </a:r>
            <a:endParaRPr lang="en-GB" sz="3600" dirty="0"/>
          </a:p>
        </p:txBody>
      </p:sp>
    </p:spTree>
    <p:extLst>
      <p:ext uri="{BB962C8B-B14F-4D97-AF65-F5344CB8AC3E}">
        <p14:creationId xmlns="" xmlns:p14="http://schemas.microsoft.com/office/powerpoint/2010/main" val="377703742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0882648" cy="522288"/>
          </a:xfrm>
        </p:spPr>
        <p:txBody>
          <a:bodyPr/>
          <a:lstStyle/>
          <a:p>
            <a:r>
              <a:rPr lang="en-US" dirty="0"/>
              <a:t>Determining the amount of </a:t>
            </a:r>
            <a:r>
              <a:rPr lang="en-US" dirty="0" smtClean="0"/>
              <a:t>Compensation</a:t>
            </a:r>
            <a:endParaRPr lang="en-GB" dirty="0"/>
          </a:p>
        </p:txBody>
      </p:sp>
      <p:sp>
        <p:nvSpPr>
          <p:cNvPr id="3" name="Content Placeholder 2"/>
          <p:cNvSpPr>
            <a:spLocks noGrp="1"/>
          </p:cNvSpPr>
          <p:nvPr>
            <p:ph sz="quarter" idx="11"/>
          </p:nvPr>
        </p:nvSpPr>
        <p:spPr>
          <a:xfrm>
            <a:off x="498975" y="933994"/>
            <a:ext cx="11193462" cy="5005388"/>
          </a:xfrm>
        </p:spPr>
        <p:txBody>
          <a:bodyPr/>
          <a:lstStyle/>
          <a:p>
            <a:r>
              <a:rPr lang="en-US" sz="2900" dirty="0" smtClean="0"/>
              <a:t>  Book value</a:t>
            </a:r>
          </a:p>
          <a:p>
            <a:pPr>
              <a:buFont typeface="Wingdings" panose="05000000000000000000" pitchFamily="2" charset="2"/>
              <a:buChar char="Ø"/>
            </a:pPr>
            <a:r>
              <a:rPr lang="en-US" sz="2900" dirty="0" smtClean="0"/>
              <a:t>Book value is the difference between the enterprise’s assets and liabilities as recorded on its financial statements or the amount at which the taken tangible assets appear on the balance sheet of the enterprise, representing their cost after deducting accumulative depreciation in accordance with generally accepted accounted principles</a:t>
            </a:r>
          </a:p>
          <a:p>
            <a:pPr>
              <a:buFont typeface="Wingdings" panose="05000000000000000000" pitchFamily="2" charset="2"/>
              <a:buChar char="Ø"/>
            </a:pPr>
            <a:r>
              <a:rPr lang="en-US" sz="2900" dirty="0" smtClean="0"/>
              <a:t>Book value is sometimes seen as a means of returning the investment to the investor without allowing any sums for lost profits</a:t>
            </a:r>
          </a:p>
          <a:p>
            <a:pPr>
              <a:buFont typeface="Wingdings" panose="05000000000000000000" pitchFamily="2" charset="2"/>
              <a:buChar char="Ø"/>
            </a:pPr>
            <a:r>
              <a:rPr lang="en-US" sz="2900" dirty="0" smtClean="0"/>
              <a:t>It is thus sometimes justified as a way of keeping compensation awards within reasonable (from the State’s point of view) bounds</a:t>
            </a:r>
            <a:endParaRPr lang="en-GB" sz="2900" dirty="0"/>
          </a:p>
        </p:txBody>
      </p:sp>
    </p:spTree>
    <p:extLst>
      <p:ext uri="{BB962C8B-B14F-4D97-AF65-F5344CB8AC3E}">
        <p14:creationId xmlns="" xmlns:p14="http://schemas.microsoft.com/office/powerpoint/2010/main" val="36862761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0" y="130175"/>
            <a:ext cx="10947041" cy="522288"/>
          </a:xfrm>
        </p:spPr>
        <p:txBody>
          <a:bodyPr/>
          <a:lstStyle/>
          <a:p>
            <a:r>
              <a:rPr lang="en-US" dirty="0"/>
              <a:t>Determining the </a:t>
            </a:r>
            <a:r>
              <a:rPr lang="en-US" dirty="0" smtClean="0"/>
              <a:t>Amount of Compensation</a:t>
            </a:r>
            <a:endParaRPr lang="en-GB" dirty="0"/>
          </a:p>
        </p:txBody>
      </p:sp>
      <p:sp>
        <p:nvSpPr>
          <p:cNvPr id="3" name="Content Placeholder 2"/>
          <p:cNvSpPr>
            <a:spLocks noGrp="1"/>
          </p:cNvSpPr>
          <p:nvPr>
            <p:ph sz="quarter" idx="11"/>
          </p:nvPr>
        </p:nvSpPr>
        <p:spPr>
          <a:xfrm>
            <a:off x="512038" y="999308"/>
            <a:ext cx="11193462" cy="5005388"/>
          </a:xfrm>
        </p:spPr>
        <p:txBody>
          <a:bodyPr/>
          <a:lstStyle/>
          <a:p>
            <a:r>
              <a:rPr lang="en-US" sz="3000" dirty="0" smtClean="0"/>
              <a:t>A treaty arbitration where circumstances made it appropriate for the tribunal to adopt the book value method was </a:t>
            </a:r>
            <a:r>
              <a:rPr lang="en-US" sz="3000" i="1" dirty="0" smtClean="0"/>
              <a:t>AAPL v Sri Lanka</a:t>
            </a:r>
          </a:p>
          <a:p>
            <a:r>
              <a:rPr lang="en-US" sz="3000" dirty="0" smtClean="0"/>
              <a:t>This is an award made by an ICSID Tribunals constituted under the BIT between the United Kingdom and Sri Lanka</a:t>
            </a:r>
          </a:p>
          <a:p>
            <a:r>
              <a:rPr lang="en-US" sz="3000" dirty="0" smtClean="0"/>
              <a:t>The State failure in this case constituted a breach of its duty to provide full protection and security  to the investment</a:t>
            </a:r>
          </a:p>
          <a:p>
            <a:r>
              <a:rPr lang="en-US" sz="3000" dirty="0" smtClean="0"/>
              <a:t>Armed insurgents destroyed a shrimp farm which was the only asset of a company in which the investor had a 48 per cent shareholding</a:t>
            </a:r>
          </a:p>
          <a:p>
            <a:r>
              <a:rPr lang="en-US" sz="3000" dirty="0" smtClean="0"/>
              <a:t>The Tribunal refused to compensate the investor for the lost profits claimed</a:t>
            </a:r>
            <a:endParaRPr lang="en-GB" sz="3000" dirty="0"/>
          </a:p>
        </p:txBody>
      </p:sp>
    </p:spTree>
    <p:extLst>
      <p:ext uri="{BB962C8B-B14F-4D97-AF65-F5344CB8AC3E}">
        <p14:creationId xmlns="" xmlns:p14="http://schemas.microsoft.com/office/powerpoint/2010/main" val="40557880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0753858" cy="522288"/>
          </a:xfrm>
        </p:spPr>
        <p:txBody>
          <a:bodyPr/>
          <a:lstStyle/>
          <a:p>
            <a:r>
              <a:rPr lang="en-US" dirty="0"/>
              <a:t>Determining the </a:t>
            </a:r>
            <a:r>
              <a:rPr lang="en-US" dirty="0" smtClean="0"/>
              <a:t>Amount </a:t>
            </a:r>
            <a:r>
              <a:rPr lang="en-US" dirty="0"/>
              <a:t>of </a:t>
            </a:r>
            <a:r>
              <a:rPr lang="en-US" dirty="0" smtClean="0"/>
              <a:t>Compensation</a:t>
            </a:r>
            <a:endParaRPr lang="en-GB" dirty="0"/>
          </a:p>
        </p:txBody>
      </p:sp>
      <p:sp>
        <p:nvSpPr>
          <p:cNvPr id="3" name="Content Placeholder 2"/>
          <p:cNvSpPr>
            <a:spLocks noGrp="1"/>
          </p:cNvSpPr>
          <p:nvPr>
            <p:ph sz="quarter" idx="11"/>
          </p:nvPr>
        </p:nvSpPr>
        <p:spPr/>
        <p:txBody>
          <a:bodyPr/>
          <a:lstStyle/>
          <a:p>
            <a:r>
              <a:rPr lang="en-US" sz="3200" dirty="0" smtClean="0"/>
              <a:t>Discounted cash flow </a:t>
            </a:r>
          </a:p>
          <a:p>
            <a:pPr>
              <a:buNone/>
            </a:pPr>
            <a:r>
              <a:rPr lang="en-US" sz="3200" i="1" dirty="0" smtClean="0"/>
              <a:t>	‘… the cash receipts realistically expected from the enterprise in each future year of its economic life as reasonably projected minus that year’s expected cash expenditure, after discounting this net cash flow for each year by a factor which reflects the time value of money, expected inflation, and the risk associated with such cash flow under realistic circumstances. such discount rate may be measured by examining the rate of return available in the same market on alternative investments of comparable risk on the basis of their present value’</a:t>
            </a:r>
            <a:endParaRPr lang="en-GB" sz="3200" i="1" dirty="0"/>
          </a:p>
        </p:txBody>
      </p:sp>
    </p:spTree>
    <p:extLst>
      <p:ext uri="{BB962C8B-B14F-4D97-AF65-F5344CB8AC3E}">
        <p14:creationId xmlns="" xmlns:p14="http://schemas.microsoft.com/office/powerpoint/2010/main" val="74915001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 y="130175"/>
            <a:ext cx="10599312" cy="522288"/>
          </a:xfrm>
        </p:spPr>
        <p:txBody>
          <a:bodyPr/>
          <a:lstStyle/>
          <a:p>
            <a:r>
              <a:rPr lang="en-US" dirty="0"/>
              <a:t>Determining the </a:t>
            </a:r>
            <a:r>
              <a:rPr lang="en-US" dirty="0" smtClean="0"/>
              <a:t>Amount of Compensation</a:t>
            </a:r>
            <a:endParaRPr lang="en-GB" dirty="0"/>
          </a:p>
        </p:txBody>
      </p:sp>
      <p:sp>
        <p:nvSpPr>
          <p:cNvPr id="3" name="Content Placeholder 2"/>
          <p:cNvSpPr>
            <a:spLocks noGrp="1"/>
          </p:cNvSpPr>
          <p:nvPr>
            <p:ph sz="quarter" idx="11"/>
          </p:nvPr>
        </p:nvSpPr>
        <p:spPr>
          <a:xfrm>
            <a:off x="512037" y="1012372"/>
            <a:ext cx="11193462" cy="5005388"/>
          </a:xfrm>
        </p:spPr>
        <p:txBody>
          <a:bodyPr/>
          <a:lstStyle/>
          <a:p>
            <a:pPr>
              <a:buFont typeface="Wingdings" panose="05000000000000000000" pitchFamily="2" charset="2"/>
              <a:buChar char="Ø"/>
            </a:pPr>
            <a:r>
              <a:rPr lang="en-US" sz="3000" dirty="0" smtClean="0"/>
              <a:t>This valuation method generates the most controversy, generally because the sums involved can be so enormous</a:t>
            </a:r>
          </a:p>
          <a:p>
            <a:pPr>
              <a:buFont typeface="Wingdings" panose="05000000000000000000" pitchFamily="2" charset="2"/>
              <a:buChar char="Ø"/>
            </a:pPr>
            <a:r>
              <a:rPr lang="en-US" sz="3000" dirty="0" smtClean="0"/>
              <a:t>For example, in 2003 the Czech Republic was obliged to pay the Netherlands corporation, CME Czech Republic BV, approximately US $270 million</a:t>
            </a:r>
          </a:p>
          <a:p>
            <a:pPr>
              <a:buFont typeface="Wingdings" panose="05000000000000000000" pitchFamily="2" charset="2"/>
              <a:buChar char="Ø"/>
            </a:pPr>
            <a:r>
              <a:rPr lang="en-US" sz="3000" dirty="0" smtClean="0"/>
              <a:t>This sum was payable by way of compensation for the wrongful expropriation of a broadcasting license which the Tribunal found would have generated substantial profits for a number of years after the expropriation</a:t>
            </a:r>
          </a:p>
          <a:p>
            <a:pPr>
              <a:buFont typeface="Wingdings" panose="05000000000000000000" pitchFamily="2" charset="2"/>
              <a:buChar char="Ø"/>
            </a:pPr>
            <a:r>
              <a:rPr lang="en-US" sz="3000" dirty="0" smtClean="0"/>
              <a:t>The World Bank Guidelines identify the DCF method as a reasonable methodology for determining the market value of a going concern with a proven record of profitability</a:t>
            </a:r>
            <a:endParaRPr lang="en-GB" sz="3000" dirty="0"/>
          </a:p>
        </p:txBody>
      </p:sp>
    </p:spTree>
    <p:extLst>
      <p:ext uri="{BB962C8B-B14F-4D97-AF65-F5344CB8AC3E}">
        <p14:creationId xmlns="" xmlns:p14="http://schemas.microsoft.com/office/powerpoint/2010/main" val="38106963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010797" cy="522288"/>
          </a:xfrm>
        </p:spPr>
        <p:txBody>
          <a:bodyPr/>
          <a:lstStyle/>
          <a:p>
            <a:r>
              <a:rPr lang="en-US" dirty="0" smtClean="0"/>
              <a:t>Compensation for Non-Expropriation</a:t>
            </a:r>
            <a:endParaRPr lang="en-GB" dirty="0"/>
          </a:p>
        </p:txBody>
      </p:sp>
      <p:sp>
        <p:nvSpPr>
          <p:cNvPr id="3" name="Content Placeholder 2"/>
          <p:cNvSpPr>
            <a:spLocks noGrp="1"/>
          </p:cNvSpPr>
          <p:nvPr>
            <p:ph sz="quarter" idx="11"/>
          </p:nvPr>
        </p:nvSpPr>
        <p:spPr>
          <a:xfrm>
            <a:off x="538163" y="811369"/>
            <a:ext cx="11193462" cy="5337019"/>
          </a:xfrm>
        </p:spPr>
        <p:txBody>
          <a:bodyPr/>
          <a:lstStyle/>
          <a:p>
            <a:r>
              <a:rPr lang="en-US" sz="3200" dirty="0" smtClean="0"/>
              <a:t>Investment treaties do not generally address issues of the compensation due for breaches of their provisions</a:t>
            </a:r>
          </a:p>
          <a:p>
            <a:r>
              <a:rPr lang="en-US" sz="3200" dirty="0" smtClean="0"/>
              <a:t>Tribunals that have considered this issue to date have all proceeded on the basis that, as a general principle, ‘a wrong committed by one state against another gives rise to a right to compensation for the economic harm sustained’</a:t>
            </a:r>
          </a:p>
          <a:p>
            <a:r>
              <a:rPr lang="en-US" sz="3200" dirty="0" smtClean="0"/>
              <a:t>Indeed, they have taken the view that the failure of investment treaties to specify compensation for breaches other than expropriation gives tribunals considerable discretion in fashioning remedies for non-</a:t>
            </a:r>
            <a:r>
              <a:rPr lang="en-US" sz="3200" dirty="0" err="1" smtClean="0"/>
              <a:t>expropriatory</a:t>
            </a:r>
            <a:r>
              <a:rPr lang="en-US" sz="3200" dirty="0" smtClean="0"/>
              <a:t> breaches</a:t>
            </a:r>
          </a:p>
        </p:txBody>
      </p:sp>
    </p:spTree>
    <p:extLst>
      <p:ext uri="{BB962C8B-B14F-4D97-AF65-F5344CB8AC3E}">
        <p14:creationId xmlns="" xmlns:p14="http://schemas.microsoft.com/office/powerpoint/2010/main" val="32667765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229738"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p:txBody>
          <a:bodyPr/>
          <a:lstStyle/>
          <a:p>
            <a:r>
              <a:rPr lang="en-US" sz="4400" dirty="0"/>
              <a:t>Tribunals to date have approached the question of compensation for breaches of these provisions on two </a:t>
            </a:r>
            <a:r>
              <a:rPr lang="en-US" sz="4400" dirty="0" smtClean="0"/>
              <a:t>bases</a:t>
            </a:r>
          </a:p>
          <a:p>
            <a:pPr lvl="1">
              <a:buFont typeface="Wingdings" panose="05000000000000000000" pitchFamily="2" charset="2"/>
              <a:buChar char="Ø"/>
            </a:pPr>
            <a:r>
              <a:rPr lang="en-US" sz="4400" dirty="0" smtClean="0"/>
              <a:t>Breaches which do not involve the total loss or deprivation of an asset and</a:t>
            </a:r>
          </a:p>
          <a:p>
            <a:pPr lvl="1">
              <a:buFont typeface="Wingdings" panose="05000000000000000000" pitchFamily="2" charset="2"/>
              <a:buChar char="Ø"/>
            </a:pPr>
            <a:r>
              <a:rPr lang="en-US" sz="4400" dirty="0" smtClean="0"/>
              <a:t>Breaches that amount to the total loss or deprivation of an asset</a:t>
            </a:r>
            <a:endParaRPr lang="en-GB" sz="4400" dirty="0"/>
          </a:p>
          <a:p>
            <a:endParaRPr lang="en-GB" sz="4400" dirty="0"/>
          </a:p>
        </p:txBody>
      </p:sp>
    </p:spTree>
    <p:extLst>
      <p:ext uri="{BB962C8B-B14F-4D97-AF65-F5344CB8AC3E}">
        <p14:creationId xmlns="" xmlns:p14="http://schemas.microsoft.com/office/powerpoint/2010/main" val="31442952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448679"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p:txBody>
          <a:bodyPr/>
          <a:lstStyle/>
          <a:p>
            <a:pPr>
              <a:buFont typeface="Wingdings" pitchFamily="2" charset="2"/>
              <a:buChar char="Ø"/>
            </a:pPr>
            <a:r>
              <a:rPr lang="en-US" sz="3600" dirty="0" smtClean="0"/>
              <a:t>Breaches not amounting to a total loss or deprivation of an asset</a:t>
            </a:r>
          </a:p>
          <a:p>
            <a:pPr>
              <a:buFont typeface="Wingdings" pitchFamily="2" charset="2"/>
              <a:buChar char="Ø"/>
            </a:pPr>
            <a:r>
              <a:rPr lang="en-US" sz="3600" dirty="0" smtClean="0"/>
              <a:t>The clearest position of the applicable principles is contained in the second partial award rendered by the NAFTA Tribunal in </a:t>
            </a:r>
            <a:r>
              <a:rPr lang="en-US" sz="3600" i="1" dirty="0" smtClean="0"/>
              <a:t>SD Myers, Inc v Government of Canada</a:t>
            </a:r>
          </a:p>
        </p:txBody>
      </p:sp>
    </p:spTree>
    <p:extLst>
      <p:ext uri="{BB962C8B-B14F-4D97-AF65-F5344CB8AC3E}">
        <p14:creationId xmlns="" xmlns:p14="http://schemas.microsoft.com/office/powerpoint/2010/main" val="27483152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448679"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p:txBody>
          <a:bodyPr/>
          <a:lstStyle/>
          <a:p>
            <a:pPr>
              <a:buFont typeface="Wingdings" pitchFamily="2" charset="2"/>
              <a:buChar char="Ø"/>
            </a:pPr>
            <a:r>
              <a:rPr lang="en-US" sz="4000" dirty="0" smtClean="0"/>
              <a:t>This case concerned with breach of the NAFTA principles of fair and equitable treatment, non- discrimination, full protection and security, and international minimum standard of treatment</a:t>
            </a:r>
          </a:p>
          <a:p>
            <a:pPr>
              <a:buFont typeface="Wingdings" pitchFamily="2" charset="2"/>
              <a:buChar char="Ø"/>
            </a:pPr>
            <a:r>
              <a:rPr lang="en-US" sz="3600" dirty="0" smtClean="0"/>
              <a:t>In order to compensate the investor fully, the Tribunal wanted to award it damages for the opportunity that had been lost</a:t>
            </a:r>
          </a:p>
          <a:p>
            <a:pPr>
              <a:buFont typeface="Wingdings" pitchFamily="2" charset="2"/>
              <a:buChar char="Ø"/>
            </a:pPr>
            <a:r>
              <a:rPr lang="en-US" sz="3600" dirty="0" smtClean="0"/>
              <a:t>It approached the matter by applying a common law tort standard</a:t>
            </a:r>
            <a:endParaRPr lang="en-GB" sz="3600" dirty="0"/>
          </a:p>
        </p:txBody>
      </p:sp>
    </p:spTree>
    <p:extLst>
      <p:ext uri="{BB962C8B-B14F-4D97-AF65-F5344CB8AC3E}">
        <p14:creationId xmlns="" xmlns:p14="http://schemas.microsoft.com/office/powerpoint/2010/main" val="274831523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688825"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a:xfrm>
            <a:off x="535577" y="1175656"/>
            <a:ext cx="11531926" cy="4972731"/>
          </a:xfrm>
        </p:spPr>
        <p:txBody>
          <a:bodyPr/>
          <a:lstStyle/>
          <a:p>
            <a:pPr>
              <a:buFont typeface="Wingdings" pitchFamily="2" charset="2"/>
              <a:buChar char="Ø"/>
            </a:pPr>
            <a:r>
              <a:rPr lang="en-US" sz="3600" dirty="0" smtClean="0"/>
              <a:t>This matter was addressed by the Tribunal in</a:t>
            </a:r>
            <a:r>
              <a:rPr lang="en-US" sz="3600" i="1" dirty="0" smtClean="0"/>
              <a:t> CMS Gas Transmission Co v Argentine Republic</a:t>
            </a:r>
          </a:p>
          <a:p>
            <a:pPr>
              <a:buFont typeface="Wingdings" pitchFamily="2" charset="2"/>
              <a:buChar char="Ø"/>
            </a:pPr>
            <a:r>
              <a:rPr lang="en-US" sz="3600" dirty="0" smtClean="0"/>
              <a:t>The claim arose out of Argentina’s suspension of a tariff adjustment formula for gas transportation applicable to an enterprise in which the claimant was a minority shareholder</a:t>
            </a:r>
          </a:p>
          <a:p>
            <a:pPr>
              <a:buFont typeface="Wingdings" pitchFamily="2" charset="2"/>
              <a:buChar char="Ø"/>
            </a:pPr>
            <a:r>
              <a:rPr lang="en-US" sz="3600" dirty="0" smtClean="0"/>
              <a:t>The Tribunal found that Argentina’s measures breached the fair and equitable treatment standard contained in the USA –Argentina BIT</a:t>
            </a:r>
            <a:endParaRPr lang="en-GB" sz="3600" dirty="0"/>
          </a:p>
        </p:txBody>
      </p:sp>
    </p:spTree>
    <p:extLst>
      <p:ext uri="{BB962C8B-B14F-4D97-AF65-F5344CB8AC3E}">
        <p14:creationId xmlns="" xmlns:p14="http://schemas.microsoft.com/office/powerpoint/2010/main" val="118900433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9688825"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a:xfrm>
            <a:off x="326571" y="1018902"/>
            <a:ext cx="11547566" cy="5129485"/>
          </a:xfrm>
        </p:spPr>
        <p:txBody>
          <a:bodyPr/>
          <a:lstStyle/>
          <a:p>
            <a:pPr>
              <a:buFont typeface="Wingdings" pitchFamily="2" charset="2"/>
              <a:buChar char="Ø"/>
            </a:pPr>
            <a:r>
              <a:rPr lang="en-US" sz="3200" dirty="0" smtClean="0"/>
              <a:t>In considering the compensation to be paid by Argentina, the Tribunal, having explicitly dismissed an expropriation claim, nonetheless decided to use the expropriation compensation standard </a:t>
            </a:r>
          </a:p>
          <a:p>
            <a:pPr>
              <a:buNone/>
            </a:pPr>
            <a:r>
              <a:rPr lang="en-US" sz="3200" i="1" dirty="0" smtClean="0"/>
              <a:t>	‘the Tribunal is persuaded that the cumulative nature of the breaches discussed here is best dealt with by resorting to the standard of fair market value’</a:t>
            </a:r>
          </a:p>
          <a:p>
            <a:pPr>
              <a:buFont typeface="Wingdings" pitchFamily="2" charset="2"/>
              <a:buChar char="Ø"/>
            </a:pPr>
            <a:r>
              <a:rPr lang="en-US" sz="3200" dirty="0" smtClean="0"/>
              <a:t>While this standard figures prominently in respect of expropriation, it is not excluded that it might also be appropriate for breaches different from expropriation if their effect results in important long-term losses’</a:t>
            </a:r>
            <a:endParaRPr lang="en-GB" sz="3200" dirty="0"/>
          </a:p>
          <a:p>
            <a:endParaRPr lang="en-GB" sz="3200" dirty="0"/>
          </a:p>
        </p:txBody>
      </p:sp>
    </p:spTree>
    <p:extLst>
      <p:ext uri="{BB962C8B-B14F-4D97-AF65-F5344CB8AC3E}">
        <p14:creationId xmlns="" xmlns:p14="http://schemas.microsoft.com/office/powerpoint/2010/main" val="11890043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163513" y="130175"/>
            <a:ext cx="10294132" cy="522288"/>
          </a:xfrm>
        </p:spPr>
        <p:txBody>
          <a:bodyPr/>
          <a:lstStyle/>
          <a:p>
            <a:r>
              <a:rPr lang="en-US" dirty="0"/>
              <a:t>Compensation for </a:t>
            </a:r>
            <a:r>
              <a:rPr lang="en-US" dirty="0" smtClean="0"/>
              <a:t>Non-Expropriation</a:t>
            </a:r>
            <a:endParaRPr lang="en-GB" dirty="0"/>
          </a:p>
        </p:txBody>
      </p:sp>
      <p:sp>
        <p:nvSpPr>
          <p:cNvPr id="3" name="Content Placeholder 2"/>
          <p:cNvSpPr>
            <a:spLocks noGrp="1"/>
          </p:cNvSpPr>
          <p:nvPr>
            <p:ph sz="quarter" idx="11"/>
          </p:nvPr>
        </p:nvSpPr>
        <p:spPr>
          <a:xfrm>
            <a:off x="486648" y="962696"/>
            <a:ext cx="11193462" cy="5005388"/>
          </a:xfrm>
        </p:spPr>
        <p:txBody>
          <a:bodyPr/>
          <a:lstStyle/>
          <a:p>
            <a:pPr>
              <a:buFont typeface="Wingdings" panose="05000000000000000000" pitchFamily="2" charset="2"/>
              <a:buChar char="Ø"/>
            </a:pPr>
            <a:r>
              <a:rPr lang="en-US" sz="3600" dirty="0" smtClean="0"/>
              <a:t>AAPL v Sri Lanka is another example of a BIT award where the respondent State’s breach of the BIT led to the complete loss of the investment</a:t>
            </a:r>
          </a:p>
          <a:p>
            <a:pPr>
              <a:buFont typeface="Wingdings" panose="05000000000000000000" pitchFamily="2" charset="2"/>
              <a:buChar char="Ø"/>
            </a:pPr>
            <a:endParaRPr lang="en-US" sz="3600" dirty="0" smtClean="0"/>
          </a:p>
          <a:p>
            <a:pPr>
              <a:buFont typeface="Wingdings" panose="05000000000000000000" pitchFamily="2" charset="2"/>
              <a:buChar char="Ø"/>
            </a:pPr>
            <a:r>
              <a:rPr lang="en-US" sz="3600" dirty="0" smtClean="0"/>
              <a:t>This was not an expropriation case but nonetheless the Tribunal sought to assess compensation in ‘a manner that adequately reflects the full value of the investment lost’</a:t>
            </a:r>
            <a:endParaRPr lang="en-GB" sz="3600" dirty="0"/>
          </a:p>
        </p:txBody>
      </p:sp>
    </p:spTree>
    <p:extLst>
      <p:ext uri="{BB962C8B-B14F-4D97-AF65-F5344CB8AC3E}">
        <p14:creationId xmlns="" xmlns:p14="http://schemas.microsoft.com/office/powerpoint/2010/main" val="314547467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Mitigation</a:t>
            </a:r>
            <a:endParaRPr lang="en-GB" dirty="0"/>
          </a:p>
        </p:txBody>
      </p:sp>
      <p:sp>
        <p:nvSpPr>
          <p:cNvPr id="3" name="Content Placeholder 2"/>
          <p:cNvSpPr>
            <a:spLocks noGrp="1"/>
          </p:cNvSpPr>
          <p:nvPr>
            <p:ph sz="quarter" idx="11"/>
          </p:nvPr>
        </p:nvSpPr>
        <p:spPr>
          <a:xfrm>
            <a:off x="538163" y="1005840"/>
            <a:ext cx="11193462" cy="5142548"/>
          </a:xfrm>
        </p:spPr>
        <p:txBody>
          <a:bodyPr/>
          <a:lstStyle/>
          <a:p>
            <a:r>
              <a:rPr lang="en-US" sz="3000" dirty="0" smtClean="0"/>
              <a:t>A respondent State will not be liable to pay damages in respect of losses, which could have been mitigated by actions of the claimant</a:t>
            </a:r>
          </a:p>
          <a:p>
            <a:r>
              <a:rPr lang="en-US" sz="3000" dirty="0" smtClean="0"/>
              <a:t>The principle of mitigation was started by the ICJ in a case concerning the </a:t>
            </a:r>
            <a:r>
              <a:rPr lang="en-US" sz="3000" i="1" dirty="0" err="1" smtClean="0"/>
              <a:t>Gabcikovo-Nagymaros</a:t>
            </a:r>
            <a:r>
              <a:rPr lang="en-US" sz="3000" i="1" dirty="0" smtClean="0"/>
              <a:t> Project </a:t>
            </a:r>
            <a:r>
              <a:rPr lang="en-US" sz="3000" dirty="0" smtClean="0"/>
              <a:t>(Hungary/Slovakia) as being ‘a principle that an injured State which has failed to take the necessary measures to limit the damage sustained would not be entitled to claim compensation for that damage which could have been avoided</a:t>
            </a:r>
          </a:p>
          <a:p>
            <a:r>
              <a:rPr lang="en-US" sz="3000" dirty="0" smtClean="0"/>
              <a:t>In </a:t>
            </a:r>
            <a:r>
              <a:rPr lang="en-US" sz="3000" i="1" dirty="0" smtClean="0"/>
              <a:t>Middle East Cement v Egypt </a:t>
            </a:r>
            <a:r>
              <a:rPr lang="en-US" sz="3000" dirty="0" smtClean="0"/>
              <a:t>the Tribunal stated that a duty to mitigate loss is one of the general principles of law which are part of international law</a:t>
            </a:r>
            <a:endParaRPr lang="en-GB" sz="3000" dirty="0"/>
          </a:p>
        </p:txBody>
      </p:sp>
    </p:spTree>
    <p:extLst>
      <p:ext uri="{BB962C8B-B14F-4D97-AF65-F5344CB8AC3E}">
        <p14:creationId xmlns="" xmlns:p14="http://schemas.microsoft.com/office/powerpoint/2010/main" val="3841143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Non-Pecuniary Remedies</a:t>
            </a:r>
            <a:endParaRPr lang="en-GB" dirty="0"/>
          </a:p>
        </p:txBody>
      </p:sp>
      <p:sp>
        <p:nvSpPr>
          <p:cNvPr id="3" name="Content Placeholder 2"/>
          <p:cNvSpPr>
            <a:spLocks noGrp="1"/>
          </p:cNvSpPr>
          <p:nvPr>
            <p:ph sz="quarter" idx="11"/>
          </p:nvPr>
        </p:nvSpPr>
        <p:spPr/>
        <p:txBody>
          <a:bodyPr/>
          <a:lstStyle/>
          <a:p>
            <a:r>
              <a:rPr lang="en-US" sz="3100" dirty="0" smtClean="0"/>
              <a:t>To date, the remedy awarded by almost all tribunals has been the payment of monetary compensation</a:t>
            </a:r>
          </a:p>
          <a:p>
            <a:r>
              <a:rPr lang="en-US" sz="3100" dirty="0" smtClean="0"/>
              <a:t>Yet this past practice </a:t>
            </a:r>
            <a:r>
              <a:rPr lang="en-US" sz="3100" dirty="0"/>
              <a:t>s</a:t>
            </a:r>
            <a:r>
              <a:rPr lang="en-US" sz="3100" dirty="0" smtClean="0"/>
              <a:t>hould not obscure the fact that tribunals have the power to be much more flexible in their choice of remedy</a:t>
            </a:r>
          </a:p>
          <a:p>
            <a:r>
              <a:rPr lang="en-US" sz="3100" dirty="0" smtClean="0"/>
              <a:t>Tribunals should be willing to consider preliminary orders to lift discriminatory treatments or to seek other administrative remedies that can provide full satisfaction to investors before moving to award compensation</a:t>
            </a:r>
          </a:p>
          <a:p>
            <a:r>
              <a:rPr lang="en-US" sz="3100" dirty="0" smtClean="0"/>
              <a:t>Such an approach has been suggested by </a:t>
            </a:r>
            <a:r>
              <a:rPr lang="en-US" sz="3100" dirty="0" err="1" smtClean="0"/>
              <a:t>Walde</a:t>
            </a:r>
            <a:r>
              <a:rPr lang="en-US" sz="3100" dirty="0" smtClean="0"/>
              <a:t> and </a:t>
            </a:r>
            <a:r>
              <a:rPr lang="en-US" sz="3100" dirty="0" err="1" smtClean="0"/>
              <a:t>Sabahi</a:t>
            </a:r>
            <a:r>
              <a:rPr lang="en-US" sz="3100" dirty="0" smtClean="0"/>
              <a:t> in a recent study</a:t>
            </a:r>
            <a:endParaRPr lang="en-GB" sz="3100" dirty="0"/>
          </a:p>
        </p:txBody>
      </p:sp>
    </p:spTree>
    <p:extLst>
      <p:ext uri="{BB962C8B-B14F-4D97-AF65-F5344CB8AC3E}">
        <p14:creationId xmlns="" xmlns:p14="http://schemas.microsoft.com/office/powerpoint/2010/main" val="449197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Non-Pecuniary Remedies</a:t>
            </a:r>
            <a:endParaRPr lang="en-GB" dirty="0"/>
          </a:p>
        </p:txBody>
      </p:sp>
      <p:sp>
        <p:nvSpPr>
          <p:cNvPr id="3" name="Content Placeholder 2"/>
          <p:cNvSpPr>
            <a:spLocks noGrp="1"/>
          </p:cNvSpPr>
          <p:nvPr>
            <p:ph sz="quarter" idx="11"/>
          </p:nvPr>
        </p:nvSpPr>
        <p:spPr>
          <a:xfrm>
            <a:off x="270456" y="1123406"/>
            <a:ext cx="11745533" cy="5024982"/>
          </a:xfrm>
        </p:spPr>
        <p:txBody>
          <a:bodyPr/>
          <a:lstStyle/>
          <a:p>
            <a:r>
              <a:rPr lang="en-US" sz="3600" dirty="0" smtClean="0"/>
              <a:t>There is little tribunal practice to provide guidance in this area</a:t>
            </a:r>
          </a:p>
          <a:p>
            <a:r>
              <a:rPr lang="en-US" sz="3600" dirty="0" smtClean="0"/>
              <a:t>In the only BIT arbitration to consider in depth the issue of injunctive relief, the respondent State took the traditional view of State sovereignty</a:t>
            </a:r>
          </a:p>
          <a:p>
            <a:r>
              <a:rPr lang="en-US" sz="3600" dirty="0" smtClean="0"/>
              <a:t>In Enron v Argentina Enron’s Argentinian subsidiary had been the subject of various tax assessments</a:t>
            </a:r>
          </a:p>
          <a:p>
            <a:r>
              <a:rPr lang="en-US" sz="3600" dirty="0" smtClean="0"/>
              <a:t>Enron sought relief pursuant to the US-Argentina BIT before the taxes had to be paid</a:t>
            </a:r>
            <a:endParaRPr lang="en-GB" sz="3600" dirty="0"/>
          </a:p>
        </p:txBody>
      </p:sp>
    </p:spTree>
    <p:extLst>
      <p:ext uri="{BB962C8B-B14F-4D97-AF65-F5344CB8AC3E}">
        <p14:creationId xmlns="" xmlns:p14="http://schemas.microsoft.com/office/powerpoint/2010/main" val="359347347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Non-Pecuniary Remedies</a:t>
            </a:r>
            <a:endParaRPr lang="en-GB" dirty="0"/>
          </a:p>
        </p:txBody>
      </p:sp>
      <p:sp>
        <p:nvSpPr>
          <p:cNvPr id="3" name="Content Placeholder 2"/>
          <p:cNvSpPr>
            <a:spLocks noGrp="1"/>
          </p:cNvSpPr>
          <p:nvPr>
            <p:ph sz="quarter" idx="11"/>
          </p:nvPr>
        </p:nvSpPr>
        <p:spPr>
          <a:xfrm>
            <a:off x="270456" y="1005840"/>
            <a:ext cx="11473053" cy="5142548"/>
          </a:xfrm>
        </p:spPr>
        <p:txBody>
          <a:bodyPr/>
          <a:lstStyle/>
          <a:p>
            <a:r>
              <a:rPr lang="en-US" sz="3600" dirty="0" smtClean="0"/>
              <a:t>Argentina challenged the Tribunal’s jurisdiction to grant an injunction which would prevent it from collecting the taxes</a:t>
            </a:r>
          </a:p>
          <a:p>
            <a:r>
              <a:rPr lang="en-US" sz="3600" dirty="0" smtClean="0"/>
              <a:t>It contended that even if the tax assessments would constitute an </a:t>
            </a:r>
            <a:r>
              <a:rPr lang="en-US" sz="3600" dirty="0" err="1" smtClean="0"/>
              <a:t>expropriatory</a:t>
            </a:r>
            <a:r>
              <a:rPr lang="en-US" sz="3600" dirty="0" smtClean="0"/>
              <a:t> act, ‘an ICSID tribunal cannot impede an expropriation that falls exclusively within the ambit of State sovereignty; that tribunal could only establish whether there has been an expropriation, its legality or illegality and the corresponding compensation</a:t>
            </a:r>
            <a:endParaRPr lang="en-GB" sz="3600" dirty="0"/>
          </a:p>
        </p:txBody>
      </p:sp>
    </p:spTree>
    <p:extLst>
      <p:ext uri="{BB962C8B-B14F-4D97-AF65-F5344CB8AC3E}">
        <p14:creationId xmlns="" xmlns:p14="http://schemas.microsoft.com/office/powerpoint/2010/main" val="359347347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Non-Pecuniary Remedies</a:t>
            </a:r>
            <a:endParaRPr lang="en-GB" dirty="0"/>
          </a:p>
        </p:txBody>
      </p:sp>
      <p:sp>
        <p:nvSpPr>
          <p:cNvPr id="3" name="Content Placeholder 2"/>
          <p:cNvSpPr>
            <a:spLocks noGrp="1"/>
          </p:cNvSpPr>
          <p:nvPr>
            <p:ph sz="quarter" idx="11"/>
          </p:nvPr>
        </p:nvSpPr>
        <p:spPr>
          <a:xfrm>
            <a:off x="522514" y="1397726"/>
            <a:ext cx="11454837" cy="4750662"/>
          </a:xfrm>
        </p:spPr>
        <p:txBody>
          <a:bodyPr/>
          <a:lstStyle/>
          <a:p>
            <a:r>
              <a:rPr lang="en-US" sz="4000" dirty="0" smtClean="0"/>
              <a:t>The Tribunal rejected Argentina’s jurisdictional objection</a:t>
            </a:r>
          </a:p>
          <a:p>
            <a:endParaRPr lang="en-US" sz="4000" dirty="0" smtClean="0"/>
          </a:p>
          <a:p>
            <a:r>
              <a:rPr lang="en-US" sz="4000" dirty="0" smtClean="0"/>
              <a:t>It noted that the parties had both agreed that it had the power to issue declaratory relief but that in addition it had ‘the power to order measures involving performance or injunction of certain acts’</a:t>
            </a:r>
          </a:p>
          <a:p>
            <a:endParaRPr lang="en-US" sz="4000" dirty="0" smtClean="0"/>
          </a:p>
        </p:txBody>
      </p:sp>
    </p:spTree>
    <p:extLst>
      <p:ext uri="{BB962C8B-B14F-4D97-AF65-F5344CB8AC3E}">
        <p14:creationId xmlns="" xmlns:p14="http://schemas.microsoft.com/office/powerpoint/2010/main" val="158216556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Non-Pecuniary Remedies</a:t>
            </a:r>
            <a:endParaRPr lang="en-GB" dirty="0"/>
          </a:p>
        </p:txBody>
      </p:sp>
      <p:sp>
        <p:nvSpPr>
          <p:cNvPr id="3" name="Content Placeholder 2"/>
          <p:cNvSpPr>
            <a:spLocks noGrp="1"/>
          </p:cNvSpPr>
          <p:nvPr>
            <p:ph sz="quarter" idx="11"/>
          </p:nvPr>
        </p:nvSpPr>
        <p:spPr>
          <a:xfrm>
            <a:off x="418011" y="1149530"/>
            <a:ext cx="11430000" cy="4998857"/>
          </a:xfrm>
        </p:spPr>
        <p:txBody>
          <a:bodyPr/>
          <a:lstStyle/>
          <a:p>
            <a:r>
              <a:rPr lang="en-US" sz="3200" dirty="0" smtClean="0"/>
              <a:t>A difficulty with the enforcement of non-pecuniary remedies is that they fall outside the specific ICSID enforcement framework</a:t>
            </a:r>
          </a:p>
          <a:p>
            <a:r>
              <a:rPr lang="en-US" sz="3200" dirty="0" smtClean="0"/>
              <a:t>Article 54(1) of the ICSID Convention provides that: ‘Each Contracting State shall recognize an award rendered pursuant to this Convention as binding and enforce the pecuniary obligations imposed by that award within its territories as if it were a final judgment of a court in that State</a:t>
            </a:r>
          </a:p>
          <a:p>
            <a:r>
              <a:rPr lang="en-US" sz="3200" dirty="0" smtClean="0"/>
              <a:t>It is also notable that the US model BIT limits tribunals to the award of monetary damages and restitution of property</a:t>
            </a:r>
            <a:endParaRPr lang="en-GB" sz="3200" dirty="0"/>
          </a:p>
        </p:txBody>
      </p:sp>
    </p:spTree>
    <p:extLst>
      <p:ext uri="{BB962C8B-B14F-4D97-AF65-F5344CB8AC3E}">
        <p14:creationId xmlns="" xmlns:p14="http://schemas.microsoft.com/office/powerpoint/2010/main" val="1582165567"/>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Costs </a:t>
            </a:r>
            <a:endParaRPr lang="en-GB" dirty="0"/>
          </a:p>
        </p:txBody>
      </p:sp>
      <p:sp>
        <p:nvSpPr>
          <p:cNvPr id="3" name="Content Placeholder 2"/>
          <p:cNvSpPr>
            <a:spLocks noGrp="1"/>
          </p:cNvSpPr>
          <p:nvPr>
            <p:ph sz="quarter" idx="11"/>
          </p:nvPr>
        </p:nvSpPr>
        <p:spPr>
          <a:xfrm>
            <a:off x="538163" y="953037"/>
            <a:ext cx="11193462" cy="5195351"/>
          </a:xfrm>
        </p:spPr>
        <p:txBody>
          <a:bodyPr/>
          <a:lstStyle/>
          <a:p>
            <a:r>
              <a:rPr lang="en-US" sz="4000" dirty="0" smtClean="0"/>
              <a:t>In commercial arbitrations it is common for the tribunal to order the losing party to pay the costs incurred by the winning party</a:t>
            </a:r>
            <a:endParaRPr lang="ru-RU" sz="4000" dirty="0" smtClean="0"/>
          </a:p>
          <a:p>
            <a:r>
              <a:rPr lang="en-US" sz="4000" dirty="0" smtClean="0"/>
              <a:t>These costs include sums paid to lawyers and the winning party’s share of arbitration expenses</a:t>
            </a:r>
            <a:endParaRPr lang="ru-RU" sz="4000" dirty="0" smtClean="0"/>
          </a:p>
          <a:p>
            <a:r>
              <a:rPr lang="en-US" sz="4000" dirty="0" smtClean="0"/>
              <a:t>In contrast, the public international law tradition is for each party to bear its own legal costs and for the tribunal costs to be shared equally</a:t>
            </a:r>
          </a:p>
          <a:p>
            <a:endParaRPr lang="en-US" sz="4000" dirty="0" smtClean="0"/>
          </a:p>
        </p:txBody>
      </p:sp>
    </p:spTree>
    <p:extLst>
      <p:ext uri="{BB962C8B-B14F-4D97-AF65-F5344CB8AC3E}">
        <p14:creationId xmlns="" xmlns:p14="http://schemas.microsoft.com/office/powerpoint/2010/main" val="207151843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Costs </a:t>
            </a:r>
            <a:endParaRPr lang="en-GB" dirty="0"/>
          </a:p>
        </p:txBody>
      </p:sp>
      <p:sp>
        <p:nvSpPr>
          <p:cNvPr id="3" name="Content Placeholder 2"/>
          <p:cNvSpPr>
            <a:spLocks noGrp="1"/>
          </p:cNvSpPr>
          <p:nvPr>
            <p:ph sz="quarter" idx="11"/>
          </p:nvPr>
        </p:nvSpPr>
        <p:spPr>
          <a:xfrm>
            <a:off x="538163" y="953037"/>
            <a:ext cx="11193462" cy="5195351"/>
          </a:xfrm>
        </p:spPr>
        <p:txBody>
          <a:bodyPr/>
          <a:lstStyle/>
          <a:p>
            <a:r>
              <a:rPr lang="en-US" sz="4000" dirty="0" smtClean="0"/>
              <a:t>The prevalent position in investment arbitration has been to follow the public international law tradition and avoid the ‘loser pays’ principle</a:t>
            </a:r>
            <a:endParaRPr lang="ru-RU" sz="4000" dirty="0" smtClean="0"/>
          </a:p>
          <a:p>
            <a:endParaRPr lang="ru-RU" sz="4000" dirty="0" smtClean="0"/>
          </a:p>
          <a:p>
            <a:r>
              <a:rPr lang="en-US" sz="4000" dirty="0" smtClean="0"/>
              <a:t>In </a:t>
            </a:r>
            <a:r>
              <a:rPr lang="en-US" sz="4000" i="1" dirty="0" err="1" smtClean="0"/>
              <a:t>Metalclad</a:t>
            </a:r>
            <a:r>
              <a:rPr lang="en-US" sz="4000" i="1" dirty="0" smtClean="0"/>
              <a:t> v Mexico</a:t>
            </a:r>
            <a:r>
              <a:rPr lang="en-US" sz="4000" dirty="0" smtClean="0"/>
              <a:t> the costs were split evenly between the parties even though the claimant was successful</a:t>
            </a:r>
            <a:endParaRPr lang="en-GB" sz="4000" dirty="0"/>
          </a:p>
        </p:txBody>
      </p:sp>
    </p:spTree>
    <p:extLst>
      <p:ext uri="{BB962C8B-B14F-4D97-AF65-F5344CB8AC3E}">
        <p14:creationId xmlns="" xmlns:p14="http://schemas.microsoft.com/office/powerpoint/2010/main" val="2071518432"/>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Costs </a:t>
            </a:r>
            <a:endParaRPr lang="en-GB" dirty="0"/>
          </a:p>
        </p:txBody>
      </p:sp>
      <p:sp>
        <p:nvSpPr>
          <p:cNvPr id="3" name="Content Placeholder 2"/>
          <p:cNvSpPr>
            <a:spLocks noGrp="1"/>
          </p:cNvSpPr>
          <p:nvPr>
            <p:ph sz="quarter" idx="11"/>
          </p:nvPr>
        </p:nvSpPr>
        <p:spPr>
          <a:xfrm>
            <a:off x="538163" y="888642"/>
            <a:ext cx="11193462" cy="5259746"/>
          </a:xfrm>
        </p:spPr>
        <p:txBody>
          <a:bodyPr/>
          <a:lstStyle/>
          <a:p>
            <a:r>
              <a:rPr lang="en-US" sz="3600" dirty="0" smtClean="0"/>
              <a:t>This traditional approach may, however, be changing, although it is too early to identify a definite trend</a:t>
            </a:r>
            <a:endParaRPr lang="ru-RU" sz="3600" dirty="0" smtClean="0"/>
          </a:p>
          <a:p>
            <a:r>
              <a:rPr lang="en-US" sz="3600" dirty="0" smtClean="0"/>
              <a:t>The most significant indicator of a change in tribunal practice is provided by the costs decision in a recent NAFTA case, </a:t>
            </a:r>
            <a:r>
              <a:rPr lang="en-US" sz="3600" i="1" dirty="0" smtClean="0"/>
              <a:t>Thunderbird v Mexico</a:t>
            </a:r>
            <a:endParaRPr lang="ru-RU" sz="3600" i="1" dirty="0" smtClean="0"/>
          </a:p>
          <a:p>
            <a:r>
              <a:rPr lang="en-US" sz="3600" dirty="0" smtClean="0"/>
              <a:t>Here the Tribunal criticized the reasoning of previous tribunals in cases where ‘loser pays’ approach had been rejected</a:t>
            </a:r>
            <a:endParaRPr lang="en-GB" sz="3600" dirty="0"/>
          </a:p>
        </p:txBody>
      </p:sp>
    </p:spTree>
    <p:extLst>
      <p:ext uri="{BB962C8B-B14F-4D97-AF65-F5344CB8AC3E}">
        <p14:creationId xmlns="" xmlns:p14="http://schemas.microsoft.com/office/powerpoint/2010/main" val="90527259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Costs </a:t>
            </a:r>
            <a:endParaRPr lang="en-GB" dirty="0"/>
          </a:p>
        </p:txBody>
      </p:sp>
      <p:sp>
        <p:nvSpPr>
          <p:cNvPr id="3" name="Content Placeholder 2"/>
          <p:cNvSpPr>
            <a:spLocks noGrp="1"/>
          </p:cNvSpPr>
          <p:nvPr>
            <p:ph sz="quarter" idx="11"/>
          </p:nvPr>
        </p:nvSpPr>
        <p:spPr>
          <a:xfrm>
            <a:off x="538163" y="888642"/>
            <a:ext cx="11193462" cy="5259746"/>
          </a:xfrm>
        </p:spPr>
        <p:txBody>
          <a:bodyPr/>
          <a:lstStyle/>
          <a:p>
            <a:r>
              <a:rPr lang="en-US" sz="3600" dirty="0" smtClean="0"/>
              <a:t>The majority of the Tribunal said that it ‘[failed] to grasp the rationale’ of cases in which the losing investor is not ordered to pay the costs of the Government, ‘except in the case of an investor with limited financial resources where considerations of access to justice may play a role’</a:t>
            </a:r>
            <a:endParaRPr lang="ru-RU" sz="3600" dirty="0" smtClean="0"/>
          </a:p>
          <a:p>
            <a:r>
              <a:rPr lang="en-US" sz="3600" dirty="0" smtClean="0"/>
              <a:t>The Tribunal argued that the same rules on costs should apply to international investment arbitration as in international commercial arbitrations</a:t>
            </a:r>
            <a:endParaRPr lang="en-GB" sz="3600" dirty="0"/>
          </a:p>
        </p:txBody>
      </p:sp>
    </p:spTree>
    <p:extLst>
      <p:ext uri="{BB962C8B-B14F-4D97-AF65-F5344CB8AC3E}">
        <p14:creationId xmlns="" xmlns:p14="http://schemas.microsoft.com/office/powerpoint/2010/main" val="90527259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sz="quarter" idx="11"/>
          </p:nvPr>
        </p:nvSpPr>
        <p:spPr/>
        <p:txBody>
          <a:bodyPr/>
          <a:lstStyle/>
          <a:p>
            <a:pPr algn="ctr">
              <a:buNone/>
            </a:pPr>
            <a:endParaRPr lang="en-US" sz="9600" smtClean="0">
              <a:latin typeface="Monotype Corsiva" pitchFamily="66" charset="0"/>
              <a:ea typeface="Gulim" pitchFamily="34" charset="-127"/>
            </a:endParaRPr>
          </a:p>
          <a:p>
            <a:pPr algn="ctr">
              <a:buNone/>
            </a:pPr>
            <a:r>
              <a:rPr lang="en-US" sz="9600" smtClean="0">
                <a:latin typeface="Monotype Corsiva" pitchFamily="66" charset="0"/>
                <a:ea typeface="Gulim" pitchFamily="34" charset="-127"/>
              </a:rPr>
              <a:t>Thank </a:t>
            </a:r>
            <a:r>
              <a:rPr lang="en-US" sz="9600" dirty="0" smtClean="0">
                <a:latin typeface="Monotype Corsiva" pitchFamily="66" charset="0"/>
                <a:ea typeface="Gulim" pitchFamily="34" charset="-127"/>
              </a:rPr>
              <a:t>You for your Attention!</a:t>
            </a:r>
            <a:endParaRPr lang="ru-RU" sz="9600" dirty="0" smtClean="0">
              <a:latin typeface="Monotype Corsiva" pitchFamily="66" charset="0"/>
              <a:ea typeface="Gulim" pitchFamily="34" charset="-127"/>
            </a:endParaRPr>
          </a:p>
          <a:p>
            <a:pPr algn="ctr"/>
            <a:endParaRPr lang="ru-RU" sz="96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383</TotalTime>
  <Words>2433</Words>
  <Application>Microsoft Office PowerPoint</Application>
  <PresentationFormat>Произвольный</PresentationFormat>
  <Paragraphs>152</Paragraphs>
  <Slides>36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36</vt:i4>
      </vt:variant>
    </vt:vector>
  </HeadingPairs>
  <TitlesOfParts>
    <vt:vector size="37" baseType="lpstr">
      <vt:lpstr>Office Theme</vt:lpstr>
      <vt:lpstr>Слайд 1</vt:lpstr>
      <vt:lpstr>Слайд 2</vt:lpstr>
      <vt:lpstr>Слайд 3</vt:lpstr>
      <vt:lpstr>Слайд 4</vt:lpstr>
      <vt:lpstr>Слайд 5</vt:lpstr>
      <vt:lpstr>Слайд 6</vt:lpstr>
      <vt:lpstr>Слайд 7</vt:lpstr>
      <vt:lpstr>Слайд 8</vt:lpstr>
      <vt:lpstr>Слайд 9</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Слайд 23</vt:lpstr>
      <vt:lpstr>Слайд 24</vt:lpstr>
      <vt:lpstr>Слайд 25</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User</cp:lastModifiedBy>
  <cp:revision>198</cp:revision>
  <dcterms:created xsi:type="dcterms:W3CDTF">2015-06-15T09:27:21Z</dcterms:created>
  <dcterms:modified xsi:type="dcterms:W3CDTF">2017-06-11T14:03:15Z</dcterms:modified>
</cp:coreProperties>
</file>