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3" r:id="rId1"/>
  </p:sldMasterIdLst>
  <p:notesMasterIdLst>
    <p:notesMasterId r:id="rId13"/>
  </p:notesMasterIdLst>
  <p:handoutMasterIdLst>
    <p:handoutMasterId r:id="rId14"/>
  </p:handoutMasterIdLst>
  <p:sldIdLst>
    <p:sldId id="456" r:id="rId2"/>
    <p:sldId id="437" r:id="rId3"/>
    <p:sldId id="463" r:id="rId4"/>
    <p:sldId id="438" r:id="rId5"/>
    <p:sldId id="457" r:id="rId6"/>
    <p:sldId id="458" r:id="rId7"/>
    <p:sldId id="459" r:id="rId8"/>
    <p:sldId id="460" r:id="rId9"/>
    <p:sldId id="461" r:id="rId10"/>
    <p:sldId id="462" r:id="rId11"/>
    <p:sldId id="387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3E8A52"/>
    <a:srgbClr val="9999FF"/>
    <a:srgbClr val="7879B4"/>
    <a:srgbClr val="B2ADCF"/>
    <a:srgbClr val="ACA8FE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66" autoAdjust="0"/>
    <p:restoredTop sz="76522" autoAdjust="0"/>
  </p:normalViewPr>
  <p:slideViewPr>
    <p:cSldViewPr>
      <p:cViewPr varScale="1">
        <p:scale>
          <a:sx n="56" d="100"/>
          <a:sy n="56" d="100"/>
        </p:scale>
        <p:origin x="17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E0A5D9-9AFC-4D6D-AFAE-DA68991163BC}" type="doc">
      <dgm:prSet loTypeId="urn:microsoft.com/office/officeart/2005/8/layout/funnel1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AEB2E3C-F67D-48CC-955F-AEE17A4A5ABB}">
      <dgm:prSet phldrT="[Текст]" custT="1"/>
      <dgm:spPr/>
      <dgm:t>
        <a:bodyPr/>
        <a:lstStyle/>
        <a:p>
          <a:r>
            <a:rPr lang="uz-Cyrl-UZ" sz="1050" dirty="0" smtClean="0">
              <a:solidFill>
                <a:srgbClr val="002060"/>
              </a:solidFill>
            </a:rPr>
            <a:t>Акциядорларнинг ўрни</a:t>
          </a:r>
          <a:endParaRPr lang="ru-RU" sz="1050" dirty="0">
            <a:solidFill>
              <a:srgbClr val="002060"/>
            </a:solidFill>
          </a:endParaRPr>
        </a:p>
      </dgm:t>
    </dgm:pt>
    <dgm:pt modelId="{8CBCDC8C-C956-4B71-B9F3-17F7812B4E0C}" type="parTrans" cxnId="{4301CF84-EF9C-439C-A19A-CDFF4D7250CA}">
      <dgm:prSet/>
      <dgm:spPr/>
      <dgm:t>
        <a:bodyPr/>
        <a:lstStyle/>
        <a:p>
          <a:endParaRPr lang="ru-RU"/>
        </a:p>
      </dgm:t>
    </dgm:pt>
    <dgm:pt modelId="{59FF8E47-C456-4063-BC21-0FFF27C1037D}" type="sibTrans" cxnId="{4301CF84-EF9C-439C-A19A-CDFF4D7250CA}">
      <dgm:prSet/>
      <dgm:spPr/>
      <dgm:t>
        <a:bodyPr/>
        <a:lstStyle/>
        <a:p>
          <a:endParaRPr lang="ru-RU"/>
        </a:p>
      </dgm:t>
    </dgm:pt>
    <dgm:pt modelId="{AA758EB6-2D08-47EE-91F1-E4F868F7790D}">
      <dgm:prSet phldrT="[Текст]" custT="1"/>
      <dgm:spPr/>
      <dgm:t>
        <a:bodyPr/>
        <a:lstStyle/>
        <a:p>
          <a:r>
            <a:rPr lang="uz-Cyrl-UZ" sz="1400" dirty="0" smtClean="0">
              <a:solidFill>
                <a:schemeClr val="tx1"/>
              </a:solidFill>
              <a:latin typeface="Arial" charset="0"/>
              <a:ea typeface="+mn-ea"/>
              <a:cs typeface="+mn-cs"/>
            </a:rPr>
            <a:t>Халқаро тажриба</a:t>
          </a:r>
          <a:endParaRPr lang="ru-RU" sz="1400" dirty="0"/>
        </a:p>
      </dgm:t>
    </dgm:pt>
    <dgm:pt modelId="{E5DB2421-64A4-4154-88CE-4ABC928A2255}" type="parTrans" cxnId="{7E241B09-08A0-474D-B50A-992633E11A74}">
      <dgm:prSet/>
      <dgm:spPr/>
      <dgm:t>
        <a:bodyPr/>
        <a:lstStyle/>
        <a:p>
          <a:endParaRPr lang="ru-RU"/>
        </a:p>
      </dgm:t>
    </dgm:pt>
    <dgm:pt modelId="{C7B270EA-A877-4685-B42F-8E63175542A6}" type="sibTrans" cxnId="{7E241B09-08A0-474D-B50A-992633E11A74}">
      <dgm:prSet/>
      <dgm:spPr/>
      <dgm:t>
        <a:bodyPr/>
        <a:lstStyle/>
        <a:p>
          <a:endParaRPr lang="ru-RU"/>
        </a:p>
      </dgm:t>
    </dgm:pt>
    <dgm:pt modelId="{1602D9BD-C0F2-4D83-8447-2C2D870D36B0}">
      <dgm:prSet phldrT="[Текст]" custT="1"/>
      <dgm:spPr/>
      <dgm:t>
        <a:bodyPr/>
        <a:lstStyle/>
        <a:p>
          <a:r>
            <a:rPr lang="uz-Cyrl-UZ" sz="2400" b="1" dirty="0" smtClean="0">
              <a:solidFill>
                <a:srgbClr val="002060"/>
              </a:solidFill>
            </a:rPr>
            <a:t>Замонавий корпоратив бошқарув</a:t>
          </a:r>
          <a:endParaRPr lang="ru-RU" sz="2400" b="1" dirty="0">
            <a:solidFill>
              <a:srgbClr val="002060"/>
            </a:solidFill>
          </a:endParaRPr>
        </a:p>
      </dgm:t>
    </dgm:pt>
    <dgm:pt modelId="{608C392F-CF2C-43C6-8B30-DAE9380C87C6}" type="parTrans" cxnId="{5A5FF544-3201-48DC-9F50-8737C5B5C4D1}">
      <dgm:prSet/>
      <dgm:spPr/>
      <dgm:t>
        <a:bodyPr/>
        <a:lstStyle/>
        <a:p>
          <a:endParaRPr lang="ru-RU"/>
        </a:p>
      </dgm:t>
    </dgm:pt>
    <dgm:pt modelId="{68426C14-52CC-4FCC-943B-2AA373263673}" type="sibTrans" cxnId="{5A5FF544-3201-48DC-9F50-8737C5B5C4D1}">
      <dgm:prSet/>
      <dgm:spPr/>
      <dgm:t>
        <a:bodyPr/>
        <a:lstStyle/>
        <a:p>
          <a:endParaRPr lang="ru-RU"/>
        </a:p>
      </dgm:t>
    </dgm:pt>
    <dgm:pt modelId="{9551EC75-92E8-49E0-A79A-A6E767357D19}">
      <dgm:prSet phldrT="[Текст]" custT="1"/>
      <dgm:spPr/>
      <dgm:t>
        <a:bodyPr/>
        <a:lstStyle/>
        <a:p>
          <a:endParaRPr lang="ru-RU" dirty="0"/>
        </a:p>
      </dgm:t>
    </dgm:pt>
    <dgm:pt modelId="{09E2C96A-56B8-4169-A555-BBFA4D99A67B}" type="parTrans" cxnId="{2AB09296-8258-4B86-B14F-E2C2260B3FC1}">
      <dgm:prSet/>
      <dgm:spPr/>
      <dgm:t>
        <a:bodyPr/>
        <a:lstStyle/>
        <a:p>
          <a:endParaRPr lang="ru-RU"/>
        </a:p>
      </dgm:t>
    </dgm:pt>
    <dgm:pt modelId="{8B51D6AC-FB96-412A-8B71-14E7A19FC37E}" type="sibTrans" cxnId="{2AB09296-8258-4B86-B14F-E2C2260B3FC1}">
      <dgm:prSet/>
      <dgm:spPr/>
      <dgm:t>
        <a:bodyPr/>
        <a:lstStyle/>
        <a:p>
          <a:endParaRPr lang="ru-RU"/>
        </a:p>
      </dgm:t>
    </dgm:pt>
    <dgm:pt modelId="{9853AF50-8F05-4179-93E4-0682988B4886}">
      <dgm:prSet phldrT="[Текст]"/>
      <dgm:spPr/>
      <dgm:t>
        <a:bodyPr/>
        <a:lstStyle/>
        <a:p>
          <a:endParaRPr lang="ru-RU" dirty="0"/>
        </a:p>
      </dgm:t>
    </dgm:pt>
    <dgm:pt modelId="{CF68CAC0-241A-4631-B2D7-568783BAAFF7}" type="sibTrans" cxnId="{090E3463-7E5D-4EAD-A1D7-5F1934849693}">
      <dgm:prSet/>
      <dgm:spPr/>
      <dgm:t>
        <a:bodyPr/>
        <a:lstStyle/>
        <a:p>
          <a:endParaRPr lang="ru-RU"/>
        </a:p>
      </dgm:t>
    </dgm:pt>
    <dgm:pt modelId="{BE03680D-BA87-44CB-B733-637493C92510}" type="parTrans" cxnId="{090E3463-7E5D-4EAD-A1D7-5F1934849693}">
      <dgm:prSet/>
      <dgm:spPr/>
      <dgm:t>
        <a:bodyPr/>
        <a:lstStyle/>
        <a:p>
          <a:endParaRPr lang="ru-RU"/>
        </a:p>
      </dgm:t>
    </dgm:pt>
    <dgm:pt modelId="{B1785636-ACD2-4C32-80CD-DAA3842AB9C7}">
      <dgm:prSet phldrT="[Текст]"/>
      <dgm:spPr/>
      <dgm:t>
        <a:bodyPr/>
        <a:lstStyle/>
        <a:p>
          <a:endParaRPr lang="ru-RU" dirty="0">
            <a:solidFill>
              <a:srgbClr val="002060"/>
            </a:solidFill>
          </a:endParaRPr>
        </a:p>
      </dgm:t>
    </dgm:pt>
    <dgm:pt modelId="{BCE95FE9-FD18-450E-A671-94DE8E3D7CF1}" type="parTrans" cxnId="{861E8876-AAB4-46D7-B9DF-781CA1763DC1}">
      <dgm:prSet/>
      <dgm:spPr/>
      <dgm:t>
        <a:bodyPr/>
        <a:lstStyle/>
        <a:p>
          <a:endParaRPr lang="ru-RU"/>
        </a:p>
      </dgm:t>
    </dgm:pt>
    <dgm:pt modelId="{19B1AEEE-5635-4DCB-A47E-7811DD4E78B9}" type="sibTrans" cxnId="{861E8876-AAB4-46D7-B9DF-781CA1763DC1}">
      <dgm:prSet/>
      <dgm:spPr/>
      <dgm:t>
        <a:bodyPr/>
        <a:lstStyle/>
        <a:p>
          <a:endParaRPr lang="ru-RU"/>
        </a:p>
      </dgm:t>
    </dgm:pt>
    <dgm:pt modelId="{1378BF69-8343-4102-968D-7BB540029DD1}">
      <dgm:prSet phldrT="[Текст]" custLinFactNeighborX="-8697" custLinFactNeighborY="-11884"/>
      <dgm:spPr/>
      <dgm:t>
        <a:bodyPr/>
        <a:lstStyle/>
        <a:p>
          <a:endParaRPr lang="ru-RU" dirty="0"/>
        </a:p>
      </dgm:t>
    </dgm:pt>
    <dgm:pt modelId="{C783914F-066D-4A07-8265-AF50A6030432}" type="parTrans" cxnId="{F64D6FEC-B8EE-4BD5-8208-A6DC85808793}">
      <dgm:prSet/>
      <dgm:spPr/>
      <dgm:t>
        <a:bodyPr/>
        <a:lstStyle/>
        <a:p>
          <a:endParaRPr lang="ru-RU"/>
        </a:p>
      </dgm:t>
    </dgm:pt>
    <dgm:pt modelId="{B507EB85-125B-494E-A25C-EE82378E9315}" type="sibTrans" cxnId="{F64D6FEC-B8EE-4BD5-8208-A6DC85808793}">
      <dgm:prSet/>
      <dgm:spPr/>
      <dgm:t>
        <a:bodyPr/>
        <a:lstStyle/>
        <a:p>
          <a:endParaRPr lang="ru-RU"/>
        </a:p>
      </dgm:t>
    </dgm:pt>
    <dgm:pt modelId="{82E593CF-929D-4E24-B376-5532EBBC23F2}">
      <dgm:prSet phldrT="[Текст]" custLinFactNeighborX="-8697" custLinFactNeighborY="-11884"/>
      <dgm:spPr/>
      <dgm:t>
        <a:bodyPr/>
        <a:lstStyle/>
        <a:p>
          <a:endParaRPr lang="ru-RU" dirty="0"/>
        </a:p>
      </dgm:t>
    </dgm:pt>
    <dgm:pt modelId="{B5139C52-D4EC-4A71-BF36-92F126766FB9}" type="parTrans" cxnId="{EA48EB1C-7B5B-4207-9A2F-7745E5A0CAA5}">
      <dgm:prSet/>
      <dgm:spPr/>
      <dgm:t>
        <a:bodyPr/>
        <a:lstStyle/>
        <a:p>
          <a:endParaRPr lang="ru-RU"/>
        </a:p>
      </dgm:t>
    </dgm:pt>
    <dgm:pt modelId="{1A10436C-13B8-417E-BA67-69A302661D34}" type="sibTrans" cxnId="{EA48EB1C-7B5B-4207-9A2F-7745E5A0CAA5}">
      <dgm:prSet/>
      <dgm:spPr/>
      <dgm:t>
        <a:bodyPr/>
        <a:lstStyle/>
        <a:p>
          <a:endParaRPr lang="ru-RU"/>
        </a:p>
      </dgm:t>
    </dgm:pt>
    <dgm:pt modelId="{AE1EA1C4-2DB0-4C61-AE03-E317F9911880}">
      <dgm:prSet phldrT="[Текст]" custLinFactNeighborX="-8697" custLinFactNeighborY="-11884"/>
      <dgm:spPr/>
      <dgm:t>
        <a:bodyPr/>
        <a:lstStyle/>
        <a:p>
          <a:endParaRPr lang="ru-RU" dirty="0"/>
        </a:p>
      </dgm:t>
    </dgm:pt>
    <dgm:pt modelId="{54ED142F-24BF-47E8-9183-0FE76F16D97F}" type="parTrans" cxnId="{7FC6405A-B82B-4223-9F81-83F9306F6E4F}">
      <dgm:prSet/>
      <dgm:spPr/>
      <dgm:t>
        <a:bodyPr/>
        <a:lstStyle/>
        <a:p>
          <a:endParaRPr lang="ru-RU"/>
        </a:p>
      </dgm:t>
    </dgm:pt>
    <dgm:pt modelId="{30B63B44-6CC2-4809-BFF9-FF0269A372B4}" type="sibTrans" cxnId="{7FC6405A-B82B-4223-9F81-83F9306F6E4F}">
      <dgm:prSet/>
      <dgm:spPr/>
      <dgm:t>
        <a:bodyPr/>
        <a:lstStyle/>
        <a:p>
          <a:endParaRPr lang="ru-RU"/>
        </a:p>
      </dgm:t>
    </dgm:pt>
    <dgm:pt modelId="{8C032841-AAB4-4890-9F13-AE0D9B07D207}">
      <dgm:prSet phldrT="[Текст]"/>
      <dgm:spPr/>
      <dgm:t>
        <a:bodyPr/>
        <a:lstStyle/>
        <a:p>
          <a:r>
            <a:rPr lang="uz-Cyrl-UZ" dirty="0" smtClean="0">
              <a:solidFill>
                <a:srgbClr val="002060"/>
              </a:solidFill>
            </a:rPr>
            <a:t>Инвестициялар учун шароит</a:t>
          </a:r>
          <a:endParaRPr lang="ru-RU" dirty="0">
            <a:solidFill>
              <a:srgbClr val="002060"/>
            </a:solidFill>
          </a:endParaRPr>
        </a:p>
      </dgm:t>
    </dgm:pt>
    <dgm:pt modelId="{430EF39C-F136-4903-BD54-36BAFD139DBE}" type="parTrans" cxnId="{FCC89778-341D-4B0D-8A5B-710AD470261E}">
      <dgm:prSet/>
      <dgm:spPr/>
      <dgm:t>
        <a:bodyPr/>
        <a:lstStyle/>
        <a:p>
          <a:endParaRPr lang="ru-RU"/>
        </a:p>
      </dgm:t>
    </dgm:pt>
    <dgm:pt modelId="{1F1D7618-0E55-44EA-AD5A-318B5F701131}" type="sibTrans" cxnId="{FCC89778-341D-4B0D-8A5B-710AD470261E}">
      <dgm:prSet/>
      <dgm:spPr/>
      <dgm:t>
        <a:bodyPr/>
        <a:lstStyle/>
        <a:p>
          <a:endParaRPr lang="ru-RU"/>
        </a:p>
      </dgm:t>
    </dgm:pt>
    <dgm:pt modelId="{7F029135-ED4E-4C59-B63D-29EE3ACE7D16}">
      <dgm:prSet phldrT="[Текст]"/>
      <dgm:spPr/>
      <dgm:t>
        <a:bodyPr/>
        <a:lstStyle/>
        <a:p>
          <a:endParaRPr lang="ru-RU" dirty="0"/>
        </a:p>
      </dgm:t>
    </dgm:pt>
    <dgm:pt modelId="{B1570A12-2C29-47DB-B10C-DFD5C18B8D51}" type="parTrans" cxnId="{244E1F4F-F585-4339-A59A-D7EA83C91810}">
      <dgm:prSet/>
      <dgm:spPr/>
      <dgm:t>
        <a:bodyPr/>
        <a:lstStyle/>
        <a:p>
          <a:endParaRPr lang="ru-RU"/>
        </a:p>
      </dgm:t>
    </dgm:pt>
    <dgm:pt modelId="{04945C27-2EB3-460A-B25D-7511B6D7900C}" type="sibTrans" cxnId="{244E1F4F-F585-4339-A59A-D7EA83C91810}">
      <dgm:prSet/>
      <dgm:spPr/>
      <dgm:t>
        <a:bodyPr/>
        <a:lstStyle/>
        <a:p>
          <a:endParaRPr lang="ru-RU"/>
        </a:p>
      </dgm:t>
    </dgm:pt>
    <dgm:pt modelId="{EFE7A4DE-9B4B-4469-9D27-24E6A3587388}">
      <dgm:prSet phldrT="[Текст]"/>
      <dgm:spPr/>
      <dgm:t>
        <a:bodyPr/>
        <a:lstStyle/>
        <a:p>
          <a:endParaRPr lang="ru-RU" dirty="0"/>
        </a:p>
      </dgm:t>
    </dgm:pt>
    <dgm:pt modelId="{CECE93AB-733D-478E-96F4-CD43AE2DBB73}" type="parTrans" cxnId="{F802AF0D-BC18-4BB4-BB9D-A93FC0E3474F}">
      <dgm:prSet/>
      <dgm:spPr/>
      <dgm:t>
        <a:bodyPr/>
        <a:lstStyle/>
        <a:p>
          <a:endParaRPr lang="ru-RU"/>
        </a:p>
      </dgm:t>
    </dgm:pt>
    <dgm:pt modelId="{0B7AAA60-A783-4A22-84A8-23389C84A08B}" type="sibTrans" cxnId="{F802AF0D-BC18-4BB4-BB9D-A93FC0E3474F}">
      <dgm:prSet/>
      <dgm:spPr/>
      <dgm:t>
        <a:bodyPr/>
        <a:lstStyle/>
        <a:p>
          <a:endParaRPr lang="ru-RU"/>
        </a:p>
      </dgm:t>
    </dgm:pt>
    <dgm:pt modelId="{DCC1E294-6FD6-4545-B360-14F1D7E71181}">
      <dgm:prSet phldrT="[Текст]"/>
      <dgm:spPr/>
      <dgm:t>
        <a:bodyPr/>
        <a:lstStyle/>
        <a:p>
          <a:endParaRPr lang="ru-RU" dirty="0"/>
        </a:p>
      </dgm:t>
    </dgm:pt>
    <dgm:pt modelId="{F24D33BA-914E-4142-B22A-3564672872F2}" type="parTrans" cxnId="{A148BEE1-EDBD-4065-B2D6-3C33289BF40C}">
      <dgm:prSet/>
      <dgm:spPr/>
      <dgm:t>
        <a:bodyPr/>
        <a:lstStyle/>
        <a:p>
          <a:endParaRPr lang="ru-RU"/>
        </a:p>
      </dgm:t>
    </dgm:pt>
    <dgm:pt modelId="{163BB13E-AEDD-4EA9-9330-F0E8C6BBC4D8}" type="sibTrans" cxnId="{A148BEE1-EDBD-4065-B2D6-3C33289BF40C}">
      <dgm:prSet/>
      <dgm:spPr/>
      <dgm:t>
        <a:bodyPr/>
        <a:lstStyle/>
        <a:p>
          <a:endParaRPr lang="ru-RU"/>
        </a:p>
      </dgm:t>
    </dgm:pt>
    <dgm:pt modelId="{4B1756ED-3BF4-4806-B07B-669F57583F13}" type="pres">
      <dgm:prSet presAssocID="{37E0A5D9-9AFC-4D6D-AFAE-DA68991163BC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699E88-8072-4EC1-805A-5952E1933F11}" type="pres">
      <dgm:prSet presAssocID="{37E0A5D9-9AFC-4D6D-AFAE-DA68991163BC}" presName="ellipse" presStyleLbl="trBgShp" presStyleIdx="0" presStyleCnt="1"/>
      <dgm:spPr/>
    </dgm:pt>
    <dgm:pt modelId="{8B024401-AE37-4E35-89FF-AEB69A3D3D3E}" type="pres">
      <dgm:prSet presAssocID="{37E0A5D9-9AFC-4D6D-AFAE-DA68991163BC}" presName="arrow1" presStyleLbl="fgShp" presStyleIdx="0" presStyleCnt="1" custLinFactNeighborX="18497" custLinFactNeighborY="16036"/>
      <dgm:spPr/>
    </dgm:pt>
    <dgm:pt modelId="{BAA70365-D3F7-4726-B7EF-FE6C561CB523}" type="pres">
      <dgm:prSet presAssocID="{37E0A5D9-9AFC-4D6D-AFAE-DA68991163BC}" presName="rectangle" presStyleLbl="revTx" presStyleIdx="0" presStyleCnt="1" custScaleX="175764" custScaleY="539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7A275D-AAA4-4BC7-BFA7-249DF6BA6360}" type="pres">
      <dgm:prSet presAssocID="{8C032841-AAB4-4890-9F13-AE0D9B07D207}" presName="item1" presStyleLbl="node1" presStyleIdx="0" presStyleCnt="3" custScaleX="111971" custScaleY="1153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080FA7-A8F7-4FDA-B1FB-9ADE0E0E930C}" type="pres">
      <dgm:prSet presAssocID="{AA758EB6-2D08-47EE-91F1-E4F868F7790D}" presName="item2" presStyleLbl="node1" presStyleIdx="1" presStyleCnt="3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B3252915-FDC5-4D12-908C-4511E28A5701}" type="pres">
      <dgm:prSet presAssocID="{1602D9BD-C0F2-4D83-8447-2C2D870D36B0}" presName="item3" presStyleLbl="node1" presStyleIdx="2" presStyleCnt="3" custScaleX="109936" custScaleY="1063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DD7311-79BD-4F00-87EF-93AE2CF8735B}" type="pres">
      <dgm:prSet presAssocID="{37E0A5D9-9AFC-4D6D-AFAE-DA68991163BC}" presName="funnel" presStyleLbl="trAlignAcc1" presStyleIdx="0" presStyleCnt="1" custLinFactNeighborX="3104" custLinFactNeighborY="1973"/>
      <dgm:spPr/>
    </dgm:pt>
  </dgm:ptLst>
  <dgm:cxnLst>
    <dgm:cxn modelId="{F64D6FEC-B8EE-4BD5-8208-A6DC85808793}" srcId="{37E0A5D9-9AFC-4D6D-AFAE-DA68991163BC}" destId="{1378BF69-8343-4102-968D-7BB540029DD1}" srcOrd="8" destOrd="0" parTransId="{C783914F-066D-4A07-8265-AF50A6030432}" sibTransId="{B507EB85-125B-494E-A25C-EE82378E9315}"/>
    <dgm:cxn modelId="{F802AF0D-BC18-4BB4-BB9D-A93FC0E3474F}" srcId="{37E0A5D9-9AFC-4D6D-AFAE-DA68991163BC}" destId="{EFE7A4DE-9B4B-4469-9D27-24E6A3587388}" srcOrd="11" destOrd="0" parTransId="{CECE93AB-733D-478E-96F4-CD43AE2DBB73}" sibTransId="{0B7AAA60-A783-4A22-84A8-23389C84A08B}"/>
    <dgm:cxn modelId="{062FF9D5-6C41-4BBD-BD2D-5605C534480B}" type="presOf" srcId="{AA758EB6-2D08-47EE-91F1-E4F868F7790D}" destId="{3F7A275D-AAA4-4BC7-BFA7-249DF6BA6360}" srcOrd="0" destOrd="0" presId="urn:microsoft.com/office/officeart/2005/8/layout/funnel1"/>
    <dgm:cxn modelId="{5A5FF544-3201-48DC-9F50-8737C5B5C4D1}" srcId="{37E0A5D9-9AFC-4D6D-AFAE-DA68991163BC}" destId="{1602D9BD-C0F2-4D83-8447-2C2D870D36B0}" srcOrd="3" destOrd="0" parTransId="{608C392F-CF2C-43C6-8B30-DAE9380C87C6}" sibTransId="{68426C14-52CC-4FCC-943B-2AA373263673}"/>
    <dgm:cxn modelId="{6AA44134-89B2-41F4-A882-D9EC1381E81F}" type="presOf" srcId="{8AEB2E3C-F67D-48CC-955F-AEE17A4A5ABB}" destId="{B3252915-FDC5-4D12-908C-4511E28A5701}" srcOrd="0" destOrd="0" presId="urn:microsoft.com/office/officeart/2005/8/layout/funnel1"/>
    <dgm:cxn modelId="{A148BEE1-EDBD-4065-B2D6-3C33289BF40C}" srcId="{37E0A5D9-9AFC-4D6D-AFAE-DA68991163BC}" destId="{DCC1E294-6FD6-4545-B360-14F1D7E71181}" srcOrd="12" destOrd="0" parTransId="{F24D33BA-914E-4142-B22A-3564672872F2}" sibTransId="{163BB13E-AEDD-4EA9-9330-F0E8C6BBC4D8}"/>
    <dgm:cxn modelId="{FCC89778-341D-4B0D-8A5B-710AD470261E}" srcId="{37E0A5D9-9AFC-4D6D-AFAE-DA68991163BC}" destId="{8C032841-AAB4-4890-9F13-AE0D9B07D207}" srcOrd="1" destOrd="0" parTransId="{430EF39C-F136-4903-BD54-36BAFD139DBE}" sibTransId="{1F1D7618-0E55-44EA-AD5A-318B5F701131}"/>
    <dgm:cxn modelId="{7FC6405A-B82B-4223-9F81-83F9306F6E4F}" srcId="{37E0A5D9-9AFC-4D6D-AFAE-DA68991163BC}" destId="{AE1EA1C4-2DB0-4C61-AE03-E317F9911880}" srcOrd="10" destOrd="0" parTransId="{54ED142F-24BF-47E8-9183-0FE76F16D97F}" sibTransId="{30B63B44-6CC2-4809-BFF9-FF0269A372B4}"/>
    <dgm:cxn modelId="{244E1F4F-F585-4339-A59A-D7EA83C91810}" srcId="{37E0A5D9-9AFC-4D6D-AFAE-DA68991163BC}" destId="{7F029135-ED4E-4C59-B63D-29EE3ACE7D16}" srcOrd="4" destOrd="0" parTransId="{B1570A12-2C29-47DB-B10C-DFD5C18B8D51}" sibTransId="{04945C27-2EB3-460A-B25D-7511B6D7900C}"/>
    <dgm:cxn modelId="{7E241B09-08A0-474D-B50A-992633E11A74}" srcId="{37E0A5D9-9AFC-4D6D-AFAE-DA68991163BC}" destId="{AA758EB6-2D08-47EE-91F1-E4F868F7790D}" srcOrd="2" destOrd="0" parTransId="{E5DB2421-64A4-4154-88CE-4ABC928A2255}" sibTransId="{C7B270EA-A877-4685-B42F-8E63175542A6}"/>
    <dgm:cxn modelId="{2AB09296-8258-4B86-B14F-E2C2260B3FC1}" srcId="{37E0A5D9-9AFC-4D6D-AFAE-DA68991163BC}" destId="{9551EC75-92E8-49E0-A79A-A6E767357D19}" srcOrd="5" destOrd="0" parTransId="{09E2C96A-56B8-4169-A555-BBFA4D99A67B}" sibTransId="{8B51D6AC-FB96-412A-8B71-14E7A19FC37E}"/>
    <dgm:cxn modelId="{93E1DAE6-9AFE-4E8E-9A90-FC3801E652AA}" type="presOf" srcId="{1602D9BD-C0F2-4D83-8447-2C2D870D36B0}" destId="{BAA70365-D3F7-4726-B7EF-FE6C561CB523}" srcOrd="0" destOrd="0" presId="urn:microsoft.com/office/officeart/2005/8/layout/funnel1"/>
    <dgm:cxn modelId="{090E3463-7E5D-4EAD-A1D7-5F1934849693}" srcId="{37E0A5D9-9AFC-4D6D-AFAE-DA68991163BC}" destId="{9853AF50-8F05-4179-93E4-0682988B4886}" srcOrd="6" destOrd="0" parTransId="{BE03680D-BA87-44CB-B733-637493C92510}" sibTransId="{CF68CAC0-241A-4631-B2D7-568783BAAFF7}"/>
    <dgm:cxn modelId="{740D85A1-451A-4DF7-972A-699CE4730A3C}" type="presOf" srcId="{8C032841-AAB4-4890-9F13-AE0D9B07D207}" destId="{1F080FA7-A8F7-4FDA-B1FB-9ADE0E0E930C}" srcOrd="0" destOrd="0" presId="urn:microsoft.com/office/officeart/2005/8/layout/funnel1"/>
    <dgm:cxn modelId="{A48C79C8-5652-499F-A3C5-9A197E39F1AF}" type="presOf" srcId="{37E0A5D9-9AFC-4D6D-AFAE-DA68991163BC}" destId="{4B1756ED-3BF4-4806-B07B-669F57583F13}" srcOrd="0" destOrd="0" presId="urn:microsoft.com/office/officeart/2005/8/layout/funnel1"/>
    <dgm:cxn modelId="{EA48EB1C-7B5B-4207-9A2F-7745E5A0CAA5}" srcId="{37E0A5D9-9AFC-4D6D-AFAE-DA68991163BC}" destId="{82E593CF-929D-4E24-B376-5532EBBC23F2}" srcOrd="9" destOrd="0" parTransId="{B5139C52-D4EC-4A71-BF36-92F126766FB9}" sibTransId="{1A10436C-13B8-417E-BA67-69A302661D34}"/>
    <dgm:cxn modelId="{861E8876-AAB4-46D7-B9DF-781CA1763DC1}" srcId="{37E0A5D9-9AFC-4D6D-AFAE-DA68991163BC}" destId="{B1785636-ACD2-4C32-80CD-DAA3842AB9C7}" srcOrd="7" destOrd="0" parTransId="{BCE95FE9-FD18-450E-A671-94DE8E3D7CF1}" sibTransId="{19B1AEEE-5635-4DCB-A47E-7811DD4E78B9}"/>
    <dgm:cxn modelId="{4301CF84-EF9C-439C-A19A-CDFF4D7250CA}" srcId="{37E0A5D9-9AFC-4D6D-AFAE-DA68991163BC}" destId="{8AEB2E3C-F67D-48CC-955F-AEE17A4A5ABB}" srcOrd="0" destOrd="0" parTransId="{8CBCDC8C-C956-4B71-B9F3-17F7812B4E0C}" sibTransId="{59FF8E47-C456-4063-BC21-0FFF27C1037D}"/>
    <dgm:cxn modelId="{38AF4428-C801-4F09-AA38-1EBE8A6BC82E}" type="presParOf" srcId="{4B1756ED-3BF4-4806-B07B-669F57583F13}" destId="{1E699E88-8072-4EC1-805A-5952E1933F11}" srcOrd="0" destOrd="0" presId="urn:microsoft.com/office/officeart/2005/8/layout/funnel1"/>
    <dgm:cxn modelId="{2737FD90-EABD-44E2-9C18-1CE00E13EAA9}" type="presParOf" srcId="{4B1756ED-3BF4-4806-B07B-669F57583F13}" destId="{8B024401-AE37-4E35-89FF-AEB69A3D3D3E}" srcOrd="1" destOrd="0" presId="urn:microsoft.com/office/officeart/2005/8/layout/funnel1"/>
    <dgm:cxn modelId="{982F1A50-DDDC-477A-9BDA-277046BB371D}" type="presParOf" srcId="{4B1756ED-3BF4-4806-B07B-669F57583F13}" destId="{BAA70365-D3F7-4726-B7EF-FE6C561CB523}" srcOrd="2" destOrd="0" presId="urn:microsoft.com/office/officeart/2005/8/layout/funnel1"/>
    <dgm:cxn modelId="{0B764BD7-3C8D-42F7-B074-3BC0C5F534AA}" type="presParOf" srcId="{4B1756ED-3BF4-4806-B07B-669F57583F13}" destId="{3F7A275D-AAA4-4BC7-BFA7-249DF6BA6360}" srcOrd="3" destOrd="0" presId="urn:microsoft.com/office/officeart/2005/8/layout/funnel1"/>
    <dgm:cxn modelId="{11F49004-2707-4D33-8829-0B60C1171728}" type="presParOf" srcId="{4B1756ED-3BF4-4806-B07B-669F57583F13}" destId="{1F080FA7-A8F7-4FDA-B1FB-9ADE0E0E930C}" srcOrd="4" destOrd="0" presId="urn:microsoft.com/office/officeart/2005/8/layout/funnel1"/>
    <dgm:cxn modelId="{619210EA-BD6E-4406-ACF5-D28D4BAB4FBD}" type="presParOf" srcId="{4B1756ED-3BF4-4806-B07B-669F57583F13}" destId="{B3252915-FDC5-4D12-908C-4511E28A5701}" srcOrd="5" destOrd="0" presId="urn:microsoft.com/office/officeart/2005/8/layout/funnel1"/>
    <dgm:cxn modelId="{AFB99127-96AD-45F5-B83B-84787E07C2DF}" type="presParOf" srcId="{4B1756ED-3BF4-4806-B07B-669F57583F13}" destId="{D0DD7311-79BD-4F00-87EF-93AE2CF8735B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699E88-8072-4EC1-805A-5952E1933F11}">
      <dsp:nvSpPr>
        <dsp:cNvPr id="0" name=""/>
        <dsp:cNvSpPr/>
      </dsp:nvSpPr>
      <dsp:spPr>
        <a:xfrm>
          <a:off x="1459428" y="320095"/>
          <a:ext cx="4146946" cy="1440180"/>
        </a:xfrm>
        <a:prstGeom prst="ellipse">
          <a:avLst/>
        </a:prstGeom>
        <a:solidFill>
          <a:schemeClr val="accent2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024401-AE37-4E35-89FF-AEB69A3D3D3E}">
      <dsp:nvSpPr>
        <dsp:cNvPr id="0" name=""/>
        <dsp:cNvSpPr/>
      </dsp:nvSpPr>
      <dsp:spPr>
        <a:xfrm>
          <a:off x="3286150" y="3929088"/>
          <a:ext cx="803671" cy="51435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A70365-D3F7-4726-B7EF-FE6C561CB523}">
      <dsp:nvSpPr>
        <dsp:cNvPr id="0" name=""/>
        <dsp:cNvSpPr/>
      </dsp:nvSpPr>
      <dsp:spPr>
        <a:xfrm>
          <a:off x="149173" y="4480368"/>
          <a:ext cx="6780316" cy="51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solidFill>
                <a:srgbClr val="002060"/>
              </a:solidFill>
            </a:rPr>
            <a:t>Замонавий корпоратив бошқарув</a:t>
          </a:r>
          <a:endParaRPr lang="ru-RU" sz="2400" b="1" kern="1200" dirty="0">
            <a:solidFill>
              <a:srgbClr val="002060"/>
            </a:solidFill>
          </a:endParaRPr>
        </a:p>
      </dsp:txBody>
      <dsp:txXfrm>
        <a:off x="149173" y="4480368"/>
        <a:ext cx="6780316" cy="519843"/>
      </dsp:txXfrm>
    </dsp:sp>
    <dsp:sp modelId="{3F7A275D-AAA4-4BC7-BFA7-249DF6BA6360}">
      <dsp:nvSpPr>
        <dsp:cNvPr id="0" name=""/>
        <dsp:cNvSpPr/>
      </dsp:nvSpPr>
      <dsp:spPr>
        <a:xfrm>
          <a:off x="2880530" y="1760599"/>
          <a:ext cx="1619782" cy="166841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rPr>
            <a:t>Халқаро тажриба</a:t>
          </a:r>
          <a:endParaRPr lang="ru-RU" sz="1400" kern="1200" dirty="0"/>
        </a:p>
      </dsp:txBody>
      <dsp:txXfrm>
        <a:off x="3117742" y="2004933"/>
        <a:ext cx="1145358" cy="1179749"/>
      </dsp:txXfrm>
    </dsp:sp>
    <dsp:sp modelId="{1F080FA7-A8F7-4FDA-B1FB-9ADE0E0E930C}">
      <dsp:nvSpPr>
        <dsp:cNvPr id="0" name=""/>
        <dsp:cNvSpPr/>
      </dsp:nvSpPr>
      <dsp:spPr>
        <a:xfrm>
          <a:off x="1931987" y="786224"/>
          <a:ext cx="1446609" cy="1446609"/>
        </a:xfrm>
        <a:prstGeom prst="ellipse">
          <a:avLst/>
        </a:prstGeom>
        <a:solidFill>
          <a:schemeClr val="accent2">
            <a:hueOff val="-4271745"/>
            <a:satOff val="12481"/>
            <a:lumOff val="-235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100" kern="1200" dirty="0" smtClean="0">
              <a:solidFill>
                <a:srgbClr val="002060"/>
              </a:solidFill>
            </a:rPr>
            <a:t>Инвестициялар учун шароит</a:t>
          </a:r>
          <a:endParaRPr lang="ru-RU" sz="1100" kern="1200" dirty="0">
            <a:solidFill>
              <a:srgbClr val="002060"/>
            </a:solidFill>
          </a:endParaRPr>
        </a:p>
      </dsp:txBody>
      <dsp:txXfrm>
        <a:off x="2143838" y="998075"/>
        <a:ext cx="1022907" cy="1022907"/>
      </dsp:txXfrm>
    </dsp:sp>
    <dsp:sp modelId="{B3252915-FDC5-4D12-908C-4511E28A5701}">
      <dsp:nvSpPr>
        <dsp:cNvPr id="0" name=""/>
        <dsp:cNvSpPr/>
      </dsp:nvSpPr>
      <dsp:spPr>
        <a:xfrm>
          <a:off x="3338876" y="390717"/>
          <a:ext cx="1590344" cy="1538107"/>
        </a:xfrm>
        <a:prstGeom prst="ellipse">
          <a:avLst/>
        </a:prstGeom>
        <a:solidFill>
          <a:schemeClr val="accent2">
            <a:hueOff val="-8543491"/>
            <a:satOff val="24962"/>
            <a:lumOff val="-470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050" kern="1200" dirty="0" smtClean="0">
              <a:solidFill>
                <a:srgbClr val="002060"/>
              </a:solidFill>
            </a:rPr>
            <a:t>Акциядорларнинг ўрни</a:t>
          </a:r>
          <a:endParaRPr lang="ru-RU" sz="1050" kern="1200" dirty="0">
            <a:solidFill>
              <a:srgbClr val="002060"/>
            </a:solidFill>
          </a:endParaRPr>
        </a:p>
      </dsp:txBody>
      <dsp:txXfrm>
        <a:off x="3571776" y="615968"/>
        <a:ext cx="1124544" cy="1087605"/>
      </dsp:txXfrm>
    </dsp:sp>
    <dsp:sp modelId="{D0DD7311-79BD-4F00-87EF-93AE2CF8735B}">
      <dsp:nvSpPr>
        <dsp:cNvPr id="0" name=""/>
        <dsp:cNvSpPr/>
      </dsp:nvSpPr>
      <dsp:spPr>
        <a:xfrm>
          <a:off x="1428747" y="214324"/>
          <a:ext cx="4500562" cy="3600450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2E171A7-FCA1-408D-AE41-01C6CDE9EC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DEEEE7F-C4C2-47D7-B0A6-D026D2364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В первом пункте указа определены пять основных направлений для развития системы корпоративного управления: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1) Международный опыт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2) Условия для инвестиций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3) Структура управления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4) Роль акционеров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5) Профессиональные менеджеры</a:t>
            </a:r>
          </a:p>
          <a:p>
            <a:pPr fontAlgn="t"/>
            <a:endParaRPr lang="ru-RU" sz="1200" b="1" kern="1200" cap="none" baseline="0" dirty="0" smtClean="0">
              <a:solidFill>
                <a:srgbClr val="C00000"/>
              </a:solidFill>
              <a:latin typeface="Arial" charset="0"/>
              <a:ea typeface="+mn-ea"/>
              <a:cs typeface="+mn-cs"/>
            </a:endParaRP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Ожидается, что внедрив эти новшества, мы построим у себя Современное корпоративное управление – максимизация рыночной стоимости предприятия.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Рыночная стоимость может во много раз превышать балансовую стоимость предприятия.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Стоимость одной акции компании </a:t>
            </a:r>
            <a:r>
              <a:rPr lang="ru-RU" sz="1200" b="1" kern="1200" cap="none" baseline="0" dirty="0" err="1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Эпл</a:t>
            </a:r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 в 1998 году была 50 центов., и сегодняшняя цена 111 долл.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За счет чего формируется рыночная стоимость предприятия? (Если не учитывать фактор спроса и предложения)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То есть что должно делать руководство, чтобы обеспечить постоянный рост рыночной стоимости предприятия?</a:t>
            </a:r>
          </a:p>
          <a:p>
            <a:pPr fontAlgn="t"/>
            <a:r>
              <a:rPr lang="ru-RU" sz="1200" b="1" kern="1200" cap="none" baseline="0" dirty="0" smtClean="0">
                <a:solidFill>
                  <a:srgbClr val="C00000"/>
                </a:solidFill>
                <a:latin typeface="Arial" charset="0"/>
                <a:ea typeface="+mn-ea"/>
                <a:cs typeface="+mn-cs"/>
              </a:rPr>
              <a:t>Способность  СИСТЕМАТИЧНО создавать новую ценность.</a:t>
            </a:r>
          </a:p>
          <a:p>
            <a:r>
              <a:rPr lang="ru-RU" b="1" dirty="0" smtClean="0"/>
              <a:t>В</a:t>
            </a:r>
            <a:r>
              <a:rPr lang="ru-RU" b="1" baseline="0" dirty="0" smtClean="0"/>
              <a:t> современной рыночной экономике потребители уже не покупают товары, а покупают продукты которые являются решением их конкретных проблем.</a:t>
            </a:r>
          </a:p>
          <a:p>
            <a:endParaRPr lang="ru-RU" b="1" baseline="0" dirty="0" smtClean="0"/>
          </a:p>
          <a:p>
            <a:r>
              <a:rPr lang="ru-RU" b="1" baseline="0" dirty="0" smtClean="0"/>
              <a:t>Почему Ж/Д внедрили </a:t>
            </a:r>
            <a:r>
              <a:rPr lang="ru-RU" b="1" baseline="0" dirty="0" err="1" smtClean="0"/>
              <a:t>онлайн</a:t>
            </a:r>
            <a:r>
              <a:rPr lang="ru-RU" b="1" baseline="0" dirty="0" smtClean="0"/>
              <a:t> продажу билетов? Теперь удобство покупки билета без посещение кассы становится частью продукта.</a:t>
            </a:r>
            <a:endParaRPr lang="ru-RU" b="1" dirty="0" smtClean="0"/>
          </a:p>
          <a:p>
            <a:pPr fontAlgn="t"/>
            <a:endParaRPr lang="ru-RU" sz="1200" b="1" kern="1200" cap="none" baseline="0" dirty="0" smtClean="0">
              <a:solidFill>
                <a:srgbClr val="C00000"/>
              </a:solidFill>
              <a:latin typeface="Arial" charset="0"/>
              <a:ea typeface="+mn-ea"/>
              <a:cs typeface="+mn-cs"/>
            </a:endParaRPr>
          </a:p>
          <a:p>
            <a:pPr fontAlgn="t"/>
            <a:endParaRPr lang="ru-RU" sz="1200" kern="1200" cap="none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fontAlgn="t"/>
            <a:r>
              <a:rPr lang="ru-RU" sz="1200" kern="1200" cap="all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УКАЗ 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fontAlgn="t"/>
            <a:r>
              <a:rPr lang="ru-RU" sz="1200" kern="1200" cap="all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ПРЕЗИДЕНТА РЕСПУБЛИКИ УЗБЕКИСТАН №4720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fontAlgn="t"/>
            <a:r>
              <a:rPr lang="ru-RU" sz="1200" b="0" kern="1200" cap="all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О МЕРАХ ПО ВНЕДРЕНИЮ СОВРЕМЕННЫХ МЕТОДОВ КОРПОРАТИВНОГО УПРАВЛЕНИЯ В АКЦИОНЕРНЫХ ОБЩЕСТВАХ</a:t>
            </a:r>
            <a:endParaRPr lang="ru-RU" sz="1200" b="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fontAlgn="t"/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1. Определить основными направлениями дальнейшего развития системы корпоративного управления:</a:t>
            </a:r>
          </a:p>
          <a:p>
            <a:pPr fontAlgn="t"/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глубокий анализ международного опыта и внедрение на этой основе современных методов корпоративного управления, повышение эффективности использования производственных, инвестиционных, материально-технических, финансовых и трудовых ресурсов;</a:t>
            </a:r>
          </a:p>
          <a:p>
            <a:pPr fontAlgn="t"/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приоритетное создание акционерных обществ с участием иностранного капитала, формирование благоприятных условий для широкого привлечения в акционерные общества иностранных инвестиций;</a:t>
            </a:r>
          </a:p>
          <a:p>
            <a:pPr fontAlgn="t"/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коренную реорганизацию структуры управления акционерными обществами, имея в виду ликвидацию отживших, устаревших подразделений и должностей, внедрение новых, соответствующих современным международным стандартам и требованиям рыночной экономики;</a:t>
            </a:r>
          </a:p>
          <a:p>
            <a:pPr fontAlgn="t"/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повышение роли акционеров, в том числе </a:t>
            </a:r>
            <a:r>
              <a:rPr lang="ru-RU" sz="1200" kern="120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миноритарных</a:t>
            </a:r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, в стратегическом управлении акционерным обществом, в обеспечении контроля за эффективной деятельностью управленческого персонала;</a:t>
            </a:r>
          </a:p>
          <a:p>
            <a:pPr fontAlgn="t"/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подготовку и повышение профессионального уровня управленческого персонала на основе сотрудничества с ведущими зарубежными образовательными учреждениями, а также привлечение высококвалифицированных иностранных менеджеров на руководящие должности в акционерных обществах.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Kotler</a:t>
            </a:r>
            <a:r>
              <a:rPr lang="en-US" dirty="0" smtClean="0"/>
              <a:t> on </a:t>
            </a:r>
          </a:p>
          <a:p>
            <a:r>
              <a:rPr lang="en-US" dirty="0" smtClean="0"/>
              <a:t>Marketing</a:t>
            </a:r>
          </a:p>
          <a:p>
            <a:r>
              <a:rPr lang="en-US" dirty="0" smtClean="0"/>
              <a:t>The future is not ahead </a:t>
            </a:r>
          </a:p>
          <a:p>
            <a:r>
              <a:rPr lang="en-US" dirty="0" smtClean="0"/>
              <a:t>of us. It has already </a:t>
            </a:r>
          </a:p>
          <a:p>
            <a:r>
              <a:rPr lang="en-US" dirty="0" smtClean="0"/>
              <a:t>happened. </a:t>
            </a:r>
          </a:p>
          <a:p>
            <a:r>
              <a:rPr lang="en-US" dirty="0" smtClean="0"/>
              <a:t>Unfortunately, it is </a:t>
            </a:r>
          </a:p>
          <a:p>
            <a:r>
              <a:rPr lang="en-US" dirty="0" smtClean="0"/>
              <a:t>unequally distributed </a:t>
            </a:r>
          </a:p>
          <a:p>
            <a:r>
              <a:rPr lang="en-US" dirty="0" smtClean="0"/>
              <a:t>among companies, </a:t>
            </a:r>
          </a:p>
          <a:p>
            <a:r>
              <a:rPr lang="en-US" dirty="0" smtClean="0"/>
              <a:t>industries and nations.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 this chapter we will address the following </a:t>
            </a:r>
          </a:p>
          <a:p>
            <a:r>
              <a:rPr lang="en-US" dirty="0" smtClean="0"/>
              <a:t>questions:</a:t>
            </a:r>
          </a:p>
          <a:p>
            <a:r>
              <a:rPr lang="en-US" dirty="0" smtClean="0"/>
              <a:t> What is the new economy like?</a:t>
            </a:r>
          </a:p>
          <a:p>
            <a:r>
              <a:rPr lang="en-US" dirty="0" smtClean="0"/>
              <a:t> What are the tasks of marketing?</a:t>
            </a:r>
          </a:p>
          <a:p>
            <a:r>
              <a:rPr lang="en-US" dirty="0" smtClean="0"/>
              <a:t> What are the major concepts and tools of </a:t>
            </a:r>
          </a:p>
          <a:p>
            <a:r>
              <a:rPr lang="en-US" dirty="0" smtClean="0"/>
              <a:t>marketing?</a:t>
            </a:r>
          </a:p>
          <a:p>
            <a:r>
              <a:rPr lang="en-US" dirty="0" smtClean="0"/>
              <a:t> What orientations do companies exhibit in the </a:t>
            </a:r>
          </a:p>
          <a:p>
            <a:r>
              <a:rPr lang="en-US" dirty="0" smtClean="0"/>
              <a:t>marketplace?</a:t>
            </a:r>
          </a:p>
          <a:p>
            <a:r>
              <a:rPr lang="en-US" dirty="0" smtClean="0"/>
              <a:t> How are companies and marketers responding to </a:t>
            </a:r>
          </a:p>
          <a:p>
            <a:r>
              <a:rPr lang="en-US" dirty="0" smtClean="0"/>
              <a:t>the new challenges?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New Economy</a:t>
            </a:r>
          </a:p>
          <a:p>
            <a:endParaRPr lang="en-US" dirty="0" smtClean="0"/>
          </a:p>
          <a:p>
            <a:r>
              <a:rPr lang="en-US" dirty="0" smtClean="0"/>
              <a:t>Substantial increase in buying power</a:t>
            </a:r>
          </a:p>
          <a:p>
            <a:r>
              <a:rPr lang="en-US" dirty="0" smtClean="0"/>
              <a:t> A greater variety of goods and services</a:t>
            </a:r>
          </a:p>
          <a:p>
            <a:r>
              <a:rPr lang="en-US" dirty="0" smtClean="0"/>
              <a:t> A greater amount of information about </a:t>
            </a:r>
          </a:p>
          <a:p>
            <a:r>
              <a:rPr lang="en-US" dirty="0" smtClean="0"/>
              <a:t>practically anything</a:t>
            </a:r>
          </a:p>
          <a:p>
            <a:r>
              <a:rPr lang="en-US" dirty="0" smtClean="0"/>
              <a:t> A greater ease in interacting and placing </a:t>
            </a:r>
          </a:p>
          <a:p>
            <a:r>
              <a:rPr lang="en-US" dirty="0" smtClean="0"/>
              <a:t>and receiving orders</a:t>
            </a:r>
          </a:p>
          <a:p>
            <a:r>
              <a:rPr lang="en-US" dirty="0" smtClean="0"/>
              <a:t> An ability to compare notes on products </a:t>
            </a:r>
          </a:p>
          <a:p>
            <a:r>
              <a:rPr lang="en-US" dirty="0" smtClean="0"/>
              <a:t>and services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Websites can provide companies with </a:t>
            </a:r>
          </a:p>
          <a:p>
            <a:r>
              <a:rPr lang="en-US" dirty="0" smtClean="0"/>
              <a:t>powerful new information and sales </a:t>
            </a:r>
          </a:p>
          <a:p>
            <a:r>
              <a:rPr lang="en-US" dirty="0" smtClean="0"/>
              <a:t>channels.</a:t>
            </a:r>
          </a:p>
          <a:p>
            <a:r>
              <a:rPr lang="en-US" dirty="0" smtClean="0"/>
              <a:t> Companies can collect fuller and richer </a:t>
            </a:r>
          </a:p>
          <a:p>
            <a:r>
              <a:rPr lang="en-US" dirty="0" smtClean="0"/>
              <a:t>information about markets, customers, </a:t>
            </a:r>
          </a:p>
          <a:p>
            <a:r>
              <a:rPr lang="en-US" dirty="0" smtClean="0"/>
              <a:t>prospects and competitors.</a:t>
            </a:r>
          </a:p>
          <a:p>
            <a:r>
              <a:rPr lang="en-US" dirty="0" smtClean="0"/>
              <a:t> Companies can facilitate and speed up </a:t>
            </a:r>
          </a:p>
          <a:p>
            <a:r>
              <a:rPr lang="en-US" dirty="0" smtClean="0"/>
              <a:t>communications among employees.</a:t>
            </a:r>
          </a:p>
          <a:p>
            <a:r>
              <a:rPr lang="en-US" dirty="0" smtClean="0"/>
              <a:t> Companies can have 2 -way</a:t>
            </a:r>
          </a:p>
          <a:p>
            <a:r>
              <a:rPr lang="en-US" dirty="0" smtClean="0"/>
              <a:t>communication with customers and </a:t>
            </a:r>
          </a:p>
          <a:p>
            <a:r>
              <a:rPr lang="en-US" dirty="0" smtClean="0"/>
              <a:t>prospects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Companies can send ads, coupons, </a:t>
            </a:r>
          </a:p>
          <a:p>
            <a:r>
              <a:rPr lang="en-US" dirty="0" smtClean="0"/>
              <a:t>samples, information to targeted </a:t>
            </a:r>
          </a:p>
          <a:p>
            <a:r>
              <a:rPr lang="en-US" dirty="0" smtClean="0"/>
              <a:t>customers.</a:t>
            </a:r>
          </a:p>
          <a:p>
            <a:r>
              <a:rPr lang="en-US" dirty="0" smtClean="0"/>
              <a:t> Companies can customize offerings and </a:t>
            </a:r>
          </a:p>
          <a:p>
            <a:r>
              <a:rPr lang="en-US" dirty="0" smtClean="0"/>
              <a:t>services to individual customers.</a:t>
            </a:r>
          </a:p>
          <a:p>
            <a:r>
              <a:rPr lang="en-US" dirty="0" smtClean="0"/>
              <a:t> The Internet can be used as a </a:t>
            </a:r>
          </a:p>
          <a:p>
            <a:r>
              <a:rPr lang="en-US" dirty="0" smtClean="0"/>
              <a:t>communication channel for purchasing, </a:t>
            </a:r>
          </a:p>
          <a:p>
            <a:r>
              <a:rPr lang="en-US" dirty="0" smtClean="0"/>
              <a:t>training, and recruiting.</a:t>
            </a:r>
          </a:p>
          <a:p>
            <a:r>
              <a:rPr lang="en-US" dirty="0" smtClean="0"/>
              <a:t> Companies can improve logistics and </a:t>
            </a:r>
          </a:p>
          <a:p>
            <a:r>
              <a:rPr lang="en-US" dirty="0" smtClean="0"/>
              <a:t>operations for cost savings while </a:t>
            </a:r>
          </a:p>
          <a:p>
            <a:r>
              <a:rPr lang="en-US" dirty="0" smtClean="0"/>
              <a:t>improving accuracy and service quality.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three major challenges faced by </a:t>
            </a:r>
          </a:p>
          <a:p>
            <a:r>
              <a:rPr lang="en-US" dirty="0" smtClean="0"/>
              <a:t>businesses today are globalization, </a:t>
            </a:r>
          </a:p>
          <a:p>
            <a:r>
              <a:rPr lang="en-US" dirty="0" smtClean="0"/>
              <a:t>advances in technology, and deregulation. </a:t>
            </a:r>
          </a:p>
          <a:p>
            <a:r>
              <a:rPr lang="en-US" dirty="0" smtClean="0"/>
              <a:t>Which of these affords the greatest </a:t>
            </a:r>
          </a:p>
          <a:p>
            <a:r>
              <a:rPr lang="en-US" dirty="0" smtClean="0"/>
              <a:t>opportunity for established businesses? </a:t>
            </a:r>
          </a:p>
          <a:p>
            <a:r>
              <a:rPr lang="en-US" dirty="0" smtClean="0"/>
              <a:t>Which affords the greatest </a:t>
            </a:r>
          </a:p>
          <a:p>
            <a:r>
              <a:rPr lang="en-US" dirty="0" smtClean="0"/>
              <a:t>opportunities for new</a:t>
            </a:r>
          </a:p>
          <a:p>
            <a:r>
              <a:rPr lang="en-US" dirty="0" smtClean="0"/>
              <a:t>businesses? Why?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D95A2-23FD-49E3-8169-3F05BE5375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C30D-838A-46AA-8C25-D9797D6B07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A1E6D-6E4D-4FED-BB97-946760BEB9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B0726-631F-4CCF-AAD9-5ACBB9A889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A0D31-D957-466C-B192-0B6964157F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86F0B-9C43-4328-AB95-DA6937D7CD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8F6CD-C015-47A8-A34F-3C68993BFA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BFF30-66B9-49AE-B319-7E47E42316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F395-2564-4617-86D0-A58E951543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0C2BB-2E86-44FF-87FB-3C5871C47F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ая соединительная линия 14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3B1AC-7F68-4535-AEB7-EA33DB1AF6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FD8EF3C-413D-4FF5-9BDB-78BC2BBA2D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0" r:id="rId2"/>
    <p:sldLayoutId id="2147483825" r:id="rId3"/>
    <p:sldLayoutId id="2147483821" r:id="rId4"/>
    <p:sldLayoutId id="2147483822" r:id="rId5"/>
    <p:sldLayoutId id="2147483826" r:id="rId6"/>
    <p:sldLayoutId id="2147483827" r:id="rId7"/>
    <p:sldLayoutId id="2147483828" r:id="rId8"/>
    <p:sldLayoutId id="2147483829" r:id="rId9"/>
    <p:sldLayoutId id="2147483823" r:id="rId10"/>
    <p:sldLayoutId id="214748383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>
          <a:xfrm>
            <a:off x="1143000" y="3789363"/>
            <a:ext cx="7000900" cy="990600"/>
          </a:xfrm>
        </p:spPr>
        <p:txBody>
          <a:bodyPr/>
          <a:lstStyle/>
          <a:p>
            <a:r>
              <a:rPr lang="uz-Cyrl-UZ" sz="2400" b="1" cap="all" dirty="0" smtClean="0">
                <a:solidFill>
                  <a:srgbClr val="002060"/>
                </a:solidFill>
              </a:rPr>
              <a:t>МАРКЕТИНГ МЕНЕЖМЕНТИ </a:t>
            </a:r>
            <a:r>
              <a:rPr lang="en-US" sz="2400" cap="all" dirty="0" smtClean="0">
                <a:solidFill>
                  <a:srgbClr val="002060"/>
                </a:solidFill>
              </a:rPr>
              <a:t>XXI</a:t>
            </a:r>
            <a:r>
              <a:rPr lang="en-US" sz="2400" b="1" cap="all" dirty="0" smtClean="0">
                <a:solidFill>
                  <a:srgbClr val="002060"/>
                </a:solidFill>
              </a:rPr>
              <a:t>-</a:t>
            </a:r>
            <a:r>
              <a:rPr lang="uz-Cyrl-UZ" sz="2400" b="1" cap="all" dirty="0" smtClean="0">
                <a:solidFill>
                  <a:srgbClr val="002060"/>
                </a:solidFill>
              </a:rPr>
              <a:t>АСРДА</a:t>
            </a:r>
            <a:endParaRPr lang="ru-RU" sz="2400" b="1" cap="all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>
              <a:defRPr/>
            </a:pPr>
            <a:r>
              <a:rPr lang="uz-Cyrl-UZ" b="1" smtClean="0">
                <a:solidFill>
                  <a:srgbClr val="002060"/>
                </a:solidFill>
                <a:latin typeface="Arial Narrow" pitchFamily="34" charset="0"/>
              </a:rPr>
              <a:t>Мамуржон 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Мухтарович Рахимов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,</a:t>
            </a:r>
          </a:p>
          <a:p>
            <a:pPr eaLnBrk="1" hangingPunct="1">
              <a:defRPr/>
            </a:pP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 “M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аркетинг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” 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кафедраси катта ўқитувчиси</a:t>
            </a:r>
            <a:endParaRPr lang="ru-RU" b="1" dirty="0" smtClean="0">
              <a:solidFill>
                <a:srgbClr val="002060"/>
              </a:solidFill>
              <a:latin typeface="Arial Narrow" pitchFamily="34" charset="0"/>
            </a:endParaRPr>
          </a:p>
          <a:p>
            <a:pPr eaLnBrk="1" hangingPunct="1">
              <a:defRPr/>
            </a:pP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85750"/>
            <a:ext cx="4286250" cy="2103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gray">
          <a:xfrm>
            <a:off x="428596" y="1714488"/>
            <a:ext cx="371477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z-Cyrl-UZ" sz="1600" b="1" kern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Корпоратив бошқарув илмий-таълим маркази</a:t>
            </a:r>
            <a:endParaRPr lang="ru-RU" sz="1600" b="1" kern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9222" name="Picture 2" descr="SCIENTIFIC AND EDUCATIONAL CENTER FOR CORPORATE GOVERNANC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25" y="642938"/>
            <a:ext cx="1190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4294967295"/>
          </p:nvPr>
        </p:nvGraphicFramePr>
        <p:xfrm>
          <a:off x="1000100" y="1214422"/>
          <a:ext cx="7078663" cy="5143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7" name="Группа 6"/>
          <p:cNvGrpSpPr/>
          <p:nvPr/>
        </p:nvGrpSpPr>
        <p:grpSpPr>
          <a:xfrm>
            <a:off x="2285984" y="857232"/>
            <a:ext cx="1446612" cy="1446612"/>
            <a:chOff x="3411021" y="436467"/>
            <a:chExt cx="1446612" cy="1446612"/>
          </a:xfrm>
        </p:grpSpPr>
        <p:sp>
          <p:nvSpPr>
            <p:cNvPr id="8" name="Овал 7"/>
            <p:cNvSpPr/>
            <p:nvPr/>
          </p:nvSpPr>
          <p:spPr>
            <a:xfrm>
              <a:off x="3411021" y="436467"/>
              <a:ext cx="1446612" cy="1446612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8543487"/>
                <a:satOff val="24962"/>
                <a:lumOff val="-4706"/>
                <a:alphaOff val="0"/>
              </a:schemeClr>
            </a:fillRef>
            <a:effectRef idx="0">
              <a:schemeClr val="accent2">
                <a:hueOff val="-8543487"/>
                <a:satOff val="24962"/>
                <a:lumOff val="-470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Овал 4"/>
            <p:cNvSpPr/>
            <p:nvPr/>
          </p:nvSpPr>
          <p:spPr>
            <a:xfrm>
              <a:off x="3622873" y="648318"/>
              <a:ext cx="1022908" cy="10229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050" tIns="19050" rIns="19050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500" kern="1200" dirty="0" smtClean="0">
                  <a:solidFill>
                    <a:srgbClr val="002060"/>
                  </a:solidFill>
                </a:rPr>
                <a:t>Бошқарув структураси</a:t>
              </a:r>
              <a:endParaRPr lang="ru-RU" sz="1500" kern="12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4857752" y="214290"/>
            <a:ext cx="1785950" cy="1803802"/>
            <a:chOff x="3411021" y="436467"/>
            <a:chExt cx="1446612" cy="1446612"/>
          </a:xfrm>
        </p:grpSpPr>
        <p:sp>
          <p:nvSpPr>
            <p:cNvPr id="11" name="Овал 10"/>
            <p:cNvSpPr/>
            <p:nvPr/>
          </p:nvSpPr>
          <p:spPr>
            <a:xfrm>
              <a:off x="3411021" y="436467"/>
              <a:ext cx="1446612" cy="1446612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sp>
        <p:sp>
          <p:nvSpPr>
            <p:cNvPr id="12" name="Овал 4"/>
            <p:cNvSpPr/>
            <p:nvPr/>
          </p:nvSpPr>
          <p:spPr>
            <a:xfrm>
              <a:off x="3482459" y="648318"/>
              <a:ext cx="1285884" cy="10229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050" tIns="19050" rIns="19050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400" dirty="0" smtClean="0">
                  <a:solidFill>
                    <a:srgbClr val="002060"/>
                  </a:solidFill>
                </a:rPr>
                <a:t>Юқори малакали менежерлар</a:t>
              </a:r>
              <a:endParaRPr lang="ru-RU" sz="1400" kern="1200" dirty="0">
                <a:solidFill>
                  <a:srgbClr val="00206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pic>
        <p:nvPicPr>
          <p:cNvPr id="22530" name="Picture 2" descr="Image result for weakest lin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84886" cy="53578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72693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b="1" dirty="0" smtClean="0">
                <a:solidFill>
                  <a:schemeClr val="tx1"/>
                </a:solidFill>
              </a:rPr>
              <a:t>Асосий дарслик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pic>
        <p:nvPicPr>
          <p:cNvPr id="1026" name="Picture 2" descr="Image result for marketing management kotler 15th edi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214422"/>
            <a:ext cx="3960620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Филип</a:t>
            </a:r>
            <a:r>
              <a:rPr lang="ru-RU" dirty="0" smtClean="0"/>
              <a:t> </a:t>
            </a:r>
            <a:r>
              <a:rPr lang="ru-RU" dirty="0" err="1" smtClean="0"/>
              <a:t>Котлер</a:t>
            </a:r>
            <a:r>
              <a:rPr lang="ru-RU" dirty="0" smtClean="0"/>
              <a:t> Маркетинг </a:t>
            </a:r>
            <a:r>
              <a:rPr lang="ru-RU" dirty="0" err="1" smtClean="0"/>
              <a:t>хақида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ru-RU" dirty="0" err="1" smtClean="0"/>
              <a:t>Келажак</a:t>
            </a:r>
            <a:r>
              <a:rPr lang="ru-RU" dirty="0" smtClean="0"/>
              <a:t> </a:t>
            </a:r>
            <a:r>
              <a:rPr lang="ru-RU" dirty="0" err="1" smtClean="0"/>
              <a:t>олдинда</a:t>
            </a:r>
            <a:r>
              <a:rPr lang="ru-RU" dirty="0" smtClean="0"/>
              <a:t> </a:t>
            </a:r>
            <a:r>
              <a:rPr lang="ru-RU" dirty="0" err="1" smtClean="0"/>
              <a:t>эмас</a:t>
            </a:r>
            <a:r>
              <a:rPr lang="ru-RU" dirty="0" smtClean="0"/>
              <a:t>.  У </a:t>
            </a:r>
            <a:r>
              <a:rPr lang="ru-RU" dirty="0" err="1" smtClean="0"/>
              <a:t>содир</a:t>
            </a:r>
            <a:r>
              <a:rPr lang="ru-RU" dirty="0" smtClean="0"/>
              <a:t> </a:t>
            </a:r>
            <a:r>
              <a:rPr lang="ru-RU" dirty="0" err="1" smtClean="0"/>
              <a:t>бўлмоқда</a:t>
            </a:r>
            <a:r>
              <a:rPr lang="ru-RU" dirty="0" smtClean="0"/>
              <a:t>. </a:t>
            </a:r>
            <a:r>
              <a:rPr lang="ru-RU" dirty="0" err="1" smtClean="0"/>
              <a:t>Афсуски</a:t>
            </a:r>
            <a:r>
              <a:rPr lang="ru-RU" dirty="0" smtClean="0"/>
              <a:t>, у </a:t>
            </a:r>
            <a:r>
              <a:rPr lang="ru-RU" dirty="0" err="1" smtClean="0"/>
              <a:t>компаниялар</a:t>
            </a:r>
            <a:r>
              <a:rPr lang="ru-RU" dirty="0" smtClean="0"/>
              <a:t>, </a:t>
            </a:r>
            <a:r>
              <a:rPr lang="ru-RU" dirty="0" err="1" smtClean="0"/>
              <a:t>тармоқлар ва</a:t>
            </a:r>
            <a:r>
              <a:rPr lang="ru-RU" dirty="0" smtClean="0"/>
              <a:t> </a:t>
            </a:r>
            <a:r>
              <a:rPr lang="ru-RU" dirty="0" err="1" smtClean="0"/>
              <a:t>мамлакатлар</a:t>
            </a:r>
            <a:r>
              <a:rPr lang="ru-RU" dirty="0" smtClean="0"/>
              <a:t> </a:t>
            </a:r>
            <a:r>
              <a:rPr lang="ru-RU" dirty="0" err="1" smtClean="0"/>
              <a:t>ўртасида</a:t>
            </a:r>
            <a:r>
              <a:rPr lang="ru-RU" dirty="0" smtClean="0"/>
              <a:t> </a:t>
            </a:r>
            <a:r>
              <a:rPr lang="ru-RU" dirty="0" err="1" smtClean="0"/>
              <a:t>нотекис</a:t>
            </a:r>
            <a:r>
              <a:rPr lang="ru-RU" dirty="0" smtClean="0"/>
              <a:t> </a:t>
            </a:r>
            <a:r>
              <a:rPr lang="ru-RU" dirty="0" err="1" smtClean="0"/>
              <a:t>тақсимланган</a:t>
            </a:r>
            <a:r>
              <a:rPr lang="ru-RU" dirty="0" smtClean="0"/>
              <a:t>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Ушбу </a:t>
            </a:r>
            <a:r>
              <a:rPr lang="ru-RU" dirty="0" err="1" smtClean="0"/>
              <a:t>бобнинг</a:t>
            </a:r>
            <a:r>
              <a:rPr lang="ru-RU" dirty="0" smtClean="0"/>
              <a:t> </a:t>
            </a:r>
            <a:r>
              <a:rPr lang="ru-RU" dirty="0" err="1" smtClean="0"/>
              <a:t>мақсадлари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Янги </a:t>
            </a:r>
            <a:r>
              <a:rPr lang="ru-RU" dirty="0" err="1" smtClean="0"/>
              <a:t>иқтисод нима</a:t>
            </a:r>
            <a:r>
              <a:rPr lang="ru-RU" dirty="0" smtClean="0"/>
              <a:t>?</a:t>
            </a:r>
          </a:p>
          <a:p>
            <a:r>
              <a:rPr lang="ru-RU" dirty="0" err="1" smtClean="0"/>
              <a:t>Маркетингнинг</a:t>
            </a:r>
            <a:r>
              <a:rPr lang="ru-RU" dirty="0" smtClean="0"/>
              <a:t> </a:t>
            </a:r>
            <a:r>
              <a:rPr lang="ru-RU" dirty="0" err="1" smtClean="0"/>
              <a:t>вазифалари</a:t>
            </a:r>
            <a:r>
              <a:rPr lang="ru-RU" dirty="0" smtClean="0"/>
              <a:t> </a:t>
            </a:r>
            <a:r>
              <a:rPr lang="ru-RU" dirty="0" err="1" smtClean="0"/>
              <a:t>нима</a:t>
            </a:r>
            <a:r>
              <a:rPr lang="ru-RU" dirty="0" smtClean="0"/>
              <a:t>?</a:t>
            </a:r>
          </a:p>
          <a:p>
            <a:r>
              <a:rPr lang="ru-RU" dirty="0" err="1" smtClean="0"/>
              <a:t>Маркетингнинг</a:t>
            </a:r>
            <a:r>
              <a:rPr lang="ru-RU" dirty="0" smtClean="0"/>
              <a:t> </a:t>
            </a:r>
            <a:r>
              <a:rPr lang="ru-RU" dirty="0" err="1" smtClean="0"/>
              <a:t>асосий</a:t>
            </a:r>
            <a:r>
              <a:rPr lang="ru-RU" dirty="0" smtClean="0"/>
              <a:t> </a:t>
            </a:r>
            <a:r>
              <a:rPr lang="ru-RU" dirty="0" err="1" smtClean="0"/>
              <a:t>тамойиллари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қуроллари қайсилар?</a:t>
            </a:r>
            <a:endParaRPr lang="ru-RU" dirty="0" smtClean="0"/>
          </a:p>
          <a:p>
            <a:r>
              <a:rPr lang="ru-RU" dirty="0" err="1" smtClean="0"/>
              <a:t>Бозорда</a:t>
            </a:r>
            <a:r>
              <a:rPr lang="ru-RU" dirty="0" smtClean="0"/>
              <a:t> </a:t>
            </a:r>
            <a:r>
              <a:rPr lang="ru-RU" dirty="0" err="1" smtClean="0"/>
              <a:t>компаниялар</a:t>
            </a:r>
            <a:r>
              <a:rPr lang="ru-RU" dirty="0" smtClean="0"/>
              <a:t> </a:t>
            </a:r>
            <a:r>
              <a:rPr lang="ru-RU" dirty="0" err="1" smtClean="0"/>
              <a:t>қандай йўналишларни</a:t>
            </a:r>
            <a:r>
              <a:rPr lang="ru-RU" dirty="0" smtClean="0"/>
              <a:t> </a:t>
            </a:r>
            <a:r>
              <a:rPr lang="ru-RU" dirty="0" err="1" smtClean="0"/>
              <a:t>танлайдилар</a:t>
            </a:r>
            <a:r>
              <a:rPr lang="ru-RU" dirty="0" smtClean="0"/>
              <a:t>?</a:t>
            </a:r>
          </a:p>
          <a:p>
            <a:r>
              <a:rPr lang="ru-RU" dirty="0" err="1" smtClean="0"/>
              <a:t>Компаниялар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маркетинг </a:t>
            </a:r>
            <a:r>
              <a:rPr lang="ru-RU" dirty="0" err="1" smtClean="0"/>
              <a:t>ходимлари</a:t>
            </a:r>
            <a:r>
              <a:rPr lang="ru-RU" dirty="0" smtClean="0"/>
              <a:t> </a:t>
            </a:r>
            <a:r>
              <a:rPr lang="ru-RU" dirty="0" err="1" smtClean="0"/>
              <a:t>янги</a:t>
            </a:r>
            <a:r>
              <a:rPr lang="ru-RU" dirty="0" smtClean="0"/>
              <a:t> </a:t>
            </a:r>
            <a:r>
              <a:rPr lang="ru-RU" dirty="0" err="1" smtClean="0"/>
              <a:t>муаммоларга</a:t>
            </a:r>
            <a:r>
              <a:rPr lang="ru-RU" dirty="0" smtClean="0"/>
              <a:t> </a:t>
            </a:r>
            <a:r>
              <a:rPr lang="ru-RU" dirty="0" err="1" smtClean="0"/>
              <a:t>қандай ечимлар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жавоб</a:t>
            </a:r>
            <a:r>
              <a:rPr lang="ru-RU" dirty="0" smtClean="0"/>
              <a:t> </a:t>
            </a:r>
            <a:r>
              <a:rPr lang="ru-RU" dirty="0" err="1" smtClean="0"/>
              <a:t>қилмоқдалар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Янги </a:t>
            </a:r>
            <a:r>
              <a:rPr lang="ru-RU" dirty="0" err="1" smtClean="0"/>
              <a:t>иқтисод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err="1" smtClean="0"/>
              <a:t>Сотиб</a:t>
            </a:r>
            <a:r>
              <a:rPr lang="ru-RU" dirty="0" smtClean="0"/>
              <a:t> </a:t>
            </a:r>
            <a:r>
              <a:rPr lang="ru-RU" dirty="0" err="1" smtClean="0"/>
              <a:t>олиш</a:t>
            </a:r>
            <a:r>
              <a:rPr lang="ru-RU" dirty="0" smtClean="0"/>
              <a:t> </a:t>
            </a:r>
            <a:r>
              <a:rPr lang="ru-RU" dirty="0" err="1" smtClean="0"/>
              <a:t>қобилияти сезиларли</a:t>
            </a:r>
            <a:r>
              <a:rPr lang="ru-RU" dirty="0" smtClean="0"/>
              <a:t> </a:t>
            </a:r>
            <a:r>
              <a:rPr lang="ru-RU" dirty="0" err="1" smtClean="0"/>
              <a:t>даражада</a:t>
            </a:r>
            <a:r>
              <a:rPr lang="ru-RU" dirty="0" smtClean="0"/>
              <a:t> </a:t>
            </a:r>
            <a:r>
              <a:rPr lang="ru-RU" dirty="0" err="1" smtClean="0"/>
              <a:t>ортган</a:t>
            </a:r>
            <a:endParaRPr lang="ru-RU" dirty="0" smtClean="0"/>
          </a:p>
          <a:p>
            <a:r>
              <a:rPr lang="ru-RU" dirty="0" err="1" smtClean="0"/>
              <a:t>Махсулот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хизматлар</a:t>
            </a:r>
            <a:r>
              <a:rPr lang="ru-RU" dirty="0" smtClean="0"/>
              <a:t> </a:t>
            </a:r>
            <a:r>
              <a:rPr lang="ru-RU" dirty="0" err="1" smtClean="0"/>
              <a:t>турларининг</a:t>
            </a:r>
            <a:r>
              <a:rPr lang="ru-RU" dirty="0" smtClean="0"/>
              <a:t> </a:t>
            </a:r>
            <a:r>
              <a:rPr lang="ru-RU" dirty="0" err="1" smtClean="0"/>
              <a:t>кўплиги</a:t>
            </a:r>
            <a:endParaRPr lang="ru-RU" dirty="0" smtClean="0"/>
          </a:p>
          <a:p>
            <a:r>
              <a:rPr lang="ru-RU" dirty="0" err="1" smtClean="0"/>
              <a:t>Буюртма</a:t>
            </a:r>
            <a:r>
              <a:rPr lang="ru-RU" dirty="0" smtClean="0"/>
              <a:t> </a:t>
            </a:r>
            <a:r>
              <a:rPr lang="ru-RU" dirty="0" err="1" smtClean="0"/>
              <a:t>беришдаги</a:t>
            </a:r>
            <a:r>
              <a:rPr lang="ru-RU" dirty="0" smtClean="0"/>
              <a:t>, </a:t>
            </a:r>
            <a:r>
              <a:rPr lang="ru-RU" dirty="0" err="1" smtClean="0"/>
              <a:t>мулоқотдаги ва</a:t>
            </a:r>
            <a:r>
              <a:rPr lang="ru-RU" dirty="0" smtClean="0"/>
              <a:t> </a:t>
            </a:r>
            <a:r>
              <a:rPr lang="ru-RU" dirty="0" err="1" smtClean="0"/>
              <a:t>буюртма</a:t>
            </a:r>
            <a:r>
              <a:rPr lang="ru-RU" dirty="0" smtClean="0"/>
              <a:t> </a:t>
            </a:r>
            <a:r>
              <a:rPr lang="ru-RU" dirty="0" err="1" smtClean="0"/>
              <a:t>беришдаги</a:t>
            </a:r>
            <a:r>
              <a:rPr lang="ru-RU" dirty="0" smtClean="0"/>
              <a:t> </a:t>
            </a:r>
            <a:r>
              <a:rPr lang="ru-RU" dirty="0" err="1" smtClean="0"/>
              <a:t>осонлик</a:t>
            </a:r>
            <a:endParaRPr lang="ru-RU" dirty="0" smtClean="0"/>
          </a:p>
          <a:p>
            <a:r>
              <a:rPr lang="ru-RU" dirty="0" err="1" smtClean="0"/>
              <a:t>Маҳсулот ва</a:t>
            </a:r>
            <a:r>
              <a:rPr lang="ru-RU" dirty="0" smtClean="0"/>
              <a:t> </a:t>
            </a:r>
            <a:r>
              <a:rPr lang="ru-RU" dirty="0" err="1" smtClean="0"/>
              <a:t>хизматлар</a:t>
            </a:r>
            <a:r>
              <a:rPr lang="ru-RU" dirty="0" smtClean="0"/>
              <a:t> </a:t>
            </a:r>
            <a:r>
              <a:rPr lang="ru-RU" dirty="0" err="1" smtClean="0"/>
              <a:t>хақида маълумот</a:t>
            </a:r>
            <a:r>
              <a:rPr lang="ru-RU" dirty="0" smtClean="0"/>
              <a:t> </a:t>
            </a:r>
            <a:r>
              <a:rPr lang="ru-RU" dirty="0" err="1" smtClean="0"/>
              <a:t>олишнинг</a:t>
            </a:r>
            <a:r>
              <a:rPr lang="ru-RU" dirty="0" smtClean="0"/>
              <a:t> </a:t>
            </a:r>
            <a:r>
              <a:rPr lang="ru-RU" dirty="0" err="1" smtClean="0"/>
              <a:t>осонлиги</a:t>
            </a:r>
            <a:endParaRPr lang="ru-RU" dirty="0" smtClean="0"/>
          </a:p>
          <a:p>
            <a:endParaRPr lang="ru-RU" dirty="0" err="1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Янги </a:t>
            </a:r>
            <a:r>
              <a:rPr lang="ru-RU" dirty="0" err="1" smtClean="0"/>
              <a:t>иқтисод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Интернет </a:t>
            </a:r>
            <a:r>
              <a:rPr lang="ru-RU" dirty="0" err="1" smtClean="0"/>
              <a:t>сахифалари</a:t>
            </a:r>
            <a:r>
              <a:rPr lang="ru-RU" dirty="0" smtClean="0"/>
              <a:t> </a:t>
            </a:r>
            <a:r>
              <a:rPr lang="ru-RU" dirty="0" err="1" smtClean="0"/>
              <a:t>орқали компаниялар</a:t>
            </a:r>
            <a:r>
              <a:rPr lang="ru-RU" dirty="0" smtClean="0"/>
              <a:t> </a:t>
            </a:r>
            <a:r>
              <a:rPr lang="ru-RU" dirty="0" err="1" smtClean="0"/>
              <a:t>кўплаб</a:t>
            </a:r>
            <a:r>
              <a:rPr lang="ru-RU" dirty="0" smtClean="0"/>
              <a:t> </a:t>
            </a:r>
            <a:r>
              <a:rPr lang="ru-RU" dirty="0" err="1" smtClean="0"/>
              <a:t>маълумот</a:t>
            </a:r>
            <a:r>
              <a:rPr lang="ru-RU" dirty="0" smtClean="0"/>
              <a:t> </a:t>
            </a:r>
            <a:r>
              <a:rPr lang="ru-RU" dirty="0" err="1" smtClean="0"/>
              <a:t>йигғиши мумкин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савдони</a:t>
            </a:r>
            <a:r>
              <a:rPr lang="ru-RU" dirty="0" smtClean="0"/>
              <a:t> </a:t>
            </a:r>
            <a:r>
              <a:rPr lang="ru-RU" dirty="0" err="1" smtClean="0"/>
              <a:t>жадаллаштириши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Компаниялар</a:t>
            </a:r>
            <a:r>
              <a:rPr lang="ru-RU" dirty="0" smtClean="0"/>
              <a:t> </a:t>
            </a:r>
            <a:r>
              <a:rPr lang="ru-RU" dirty="0" err="1" smtClean="0"/>
              <a:t>бозорлар</a:t>
            </a:r>
            <a:r>
              <a:rPr lang="ru-RU" dirty="0" smtClean="0"/>
              <a:t>, </a:t>
            </a:r>
            <a:r>
              <a:rPr lang="ru-RU" dirty="0" err="1" smtClean="0"/>
              <a:t>мижозлар</a:t>
            </a:r>
            <a:r>
              <a:rPr lang="ru-RU" dirty="0" smtClean="0"/>
              <a:t>, </a:t>
            </a:r>
            <a:r>
              <a:rPr lang="ru-RU" dirty="0" err="1" smtClean="0"/>
              <a:t>имкониятлар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рақобатчилар хақида кўпроқ маълумот</a:t>
            </a:r>
            <a:r>
              <a:rPr lang="ru-RU" dirty="0" smtClean="0"/>
              <a:t> </a:t>
            </a:r>
            <a:r>
              <a:rPr lang="ru-RU" dirty="0" err="1" smtClean="0"/>
              <a:t>йиға оладилар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Компаниялар</a:t>
            </a:r>
            <a:r>
              <a:rPr lang="ru-RU" dirty="0" smtClean="0"/>
              <a:t> </a:t>
            </a:r>
            <a:r>
              <a:rPr lang="ru-RU" dirty="0" err="1" smtClean="0"/>
              <a:t>ходимлар</a:t>
            </a:r>
            <a:r>
              <a:rPr lang="ru-RU" dirty="0" smtClean="0"/>
              <a:t> </a:t>
            </a:r>
            <a:r>
              <a:rPr lang="ru-RU" dirty="0" err="1" smtClean="0"/>
              <a:t>ўртасида</a:t>
            </a:r>
            <a:r>
              <a:rPr lang="ru-RU" dirty="0" smtClean="0"/>
              <a:t> </a:t>
            </a:r>
            <a:r>
              <a:rPr lang="ru-RU" dirty="0" err="1" smtClean="0"/>
              <a:t>маълумот</a:t>
            </a:r>
            <a:r>
              <a:rPr lang="ru-RU" dirty="0" smtClean="0"/>
              <a:t> </a:t>
            </a:r>
            <a:r>
              <a:rPr lang="ru-RU" dirty="0" err="1" smtClean="0"/>
              <a:t>алмашинувини</a:t>
            </a:r>
            <a:r>
              <a:rPr lang="ru-RU" dirty="0" smtClean="0"/>
              <a:t> </a:t>
            </a:r>
            <a:r>
              <a:rPr lang="ru-RU" dirty="0" err="1" smtClean="0"/>
              <a:t>юқори даражага</a:t>
            </a:r>
            <a:r>
              <a:rPr lang="ru-RU" dirty="0" smtClean="0"/>
              <a:t> </a:t>
            </a:r>
            <a:r>
              <a:rPr lang="ru-RU" dirty="0" err="1" smtClean="0"/>
              <a:t>чиқара оладилар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Компаниялар</a:t>
            </a:r>
            <a:r>
              <a:rPr lang="ru-RU" dirty="0" smtClean="0"/>
              <a:t> </a:t>
            </a:r>
            <a:r>
              <a:rPr lang="ru-RU" dirty="0" err="1" smtClean="0"/>
              <a:t>ўзининг</a:t>
            </a:r>
            <a:r>
              <a:rPr lang="ru-RU" dirty="0" smtClean="0"/>
              <a:t> </a:t>
            </a:r>
            <a:r>
              <a:rPr lang="ru-RU" dirty="0" err="1" smtClean="0"/>
              <a:t>мавжуд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 </a:t>
            </a:r>
            <a:r>
              <a:rPr lang="ru-RU" dirty="0" err="1" smtClean="0"/>
              <a:t>мижозлари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икки</a:t>
            </a:r>
            <a:r>
              <a:rPr lang="ru-RU" dirty="0" smtClean="0"/>
              <a:t> </a:t>
            </a:r>
            <a:r>
              <a:rPr lang="ru-RU" dirty="0" err="1" smtClean="0"/>
              <a:t>томонлама</a:t>
            </a:r>
            <a:r>
              <a:rPr lang="ru-RU" dirty="0" smtClean="0"/>
              <a:t> </a:t>
            </a:r>
            <a:r>
              <a:rPr lang="ru-RU" dirty="0" err="1" smtClean="0"/>
              <a:t>алоқага киришиши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Янги </a:t>
            </a:r>
            <a:r>
              <a:rPr lang="ru-RU" dirty="0" err="1" smtClean="0"/>
              <a:t>иқтисод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err="1" smtClean="0"/>
              <a:t>Компаниялар</a:t>
            </a:r>
            <a:r>
              <a:rPr lang="ru-RU" dirty="0" smtClean="0"/>
              <a:t> </a:t>
            </a:r>
            <a:r>
              <a:rPr lang="ru-RU" dirty="0" err="1" smtClean="0"/>
              <a:t>керакли</a:t>
            </a:r>
            <a:r>
              <a:rPr lang="ru-RU" dirty="0" smtClean="0"/>
              <a:t> </a:t>
            </a:r>
            <a:r>
              <a:rPr lang="ru-RU" dirty="0" err="1" smtClean="0"/>
              <a:t>мижозларга</a:t>
            </a:r>
            <a:r>
              <a:rPr lang="ru-RU" dirty="0" smtClean="0"/>
              <a:t> реклама, купон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намуналарни</a:t>
            </a:r>
            <a:r>
              <a:rPr lang="ru-RU" dirty="0" smtClean="0"/>
              <a:t> </a:t>
            </a:r>
            <a:r>
              <a:rPr lang="ru-RU" dirty="0" err="1" smtClean="0"/>
              <a:t>жўната</a:t>
            </a:r>
            <a:r>
              <a:rPr lang="ru-RU" dirty="0" smtClean="0"/>
              <a:t> </a:t>
            </a:r>
            <a:r>
              <a:rPr lang="ru-RU" dirty="0" err="1" smtClean="0"/>
              <a:t>оладилар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Компаниялар</a:t>
            </a:r>
            <a:r>
              <a:rPr lang="ru-RU" dirty="0" smtClean="0"/>
              <a:t> </a:t>
            </a:r>
            <a:r>
              <a:rPr lang="ru-RU" dirty="0" err="1" smtClean="0"/>
              <a:t>ўз</a:t>
            </a:r>
            <a:r>
              <a:rPr lang="ru-RU" dirty="0" smtClean="0"/>
              <a:t> </a:t>
            </a:r>
            <a:r>
              <a:rPr lang="ru-RU" dirty="0" err="1" smtClean="0"/>
              <a:t>махсулот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хизматларини</a:t>
            </a:r>
            <a:r>
              <a:rPr lang="ru-RU" dirty="0" smtClean="0"/>
              <a:t> </a:t>
            </a:r>
            <a:r>
              <a:rPr lang="ru-RU" dirty="0" err="1" smtClean="0"/>
              <a:t>алохида</a:t>
            </a:r>
            <a:r>
              <a:rPr lang="ru-RU" dirty="0" smtClean="0"/>
              <a:t> </a:t>
            </a:r>
            <a:r>
              <a:rPr lang="ru-RU" dirty="0" err="1" smtClean="0"/>
              <a:t>мижозларга</a:t>
            </a:r>
            <a:r>
              <a:rPr lang="ru-RU" dirty="0" smtClean="0"/>
              <a:t> </a:t>
            </a:r>
            <a:r>
              <a:rPr lang="ru-RU" dirty="0" err="1" smtClean="0"/>
              <a:t>мослаштириши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</a:t>
            </a:r>
          </a:p>
          <a:p>
            <a:r>
              <a:rPr lang="ru-RU" dirty="0" smtClean="0"/>
              <a:t>Интернет </a:t>
            </a:r>
            <a:r>
              <a:rPr lang="ru-RU" dirty="0" err="1" smtClean="0"/>
              <a:t>ходималрни</a:t>
            </a:r>
            <a:r>
              <a:rPr lang="ru-RU" dirty="0" smtClean="0"/>
              <a:t> </a:t>
            </a:r>
            <a:r>
              <a:rPr lang="ru-RU" dirty="0" err="1" smtClean="0"/>
              <a:t>ишга</a:t>
            </a:r>
            <a:r>
              <a:rPr lang="ru-RU" dirty="0" smtClean="0"/>
              <a:t> </a:t>
            </a:r>
            <a:r>
              <a:rPr lang="ru-RU" dirty="0" err="1" smtClean="0"/>
              <a:t>олиш</a:t>
            </a:r>
            <a:r>
              <a:rPr lang="ru-RU" dirty="0" smtClean="0"/>
              <a:t>, </a:t>
            </a:r>
            <a:r>
              <a:rPr lang="ru-RU" dirty="0" err="1" smtClean="0"/>
              <a:t>малака</a:t>
            </a:r>
            <a:r>
              <a:rPr lang="ru-RU" dirty="0" smtClean="0"/>
              <a:t> </a:t>
            </a:r>
            <a:r>
              <a:rPr lang="ru-RU" dirty="0" err="1" smtClean="0"/>
              <a:t>ошириш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хом-ашё</a:t>
            </a:r>
            <a:r>
              <a:rPr lang="ru-RU" dirty="0" smtClean="0"/>
              <a:t> </a:t>
            </a:r>
            <a:r>
              <a:rPr lang="ru-RU" dirty="0" err="1" smtClean="0"/>
              <a:t>сотиб</a:t>
            </a:r>
            <a:r>
              <a:rPr lang="ru-RU" dirty="0" smtClean="0"/>
              <a:t> </a:t>
            </a:r>
            <a:r>
              <a:rPr lang="ru-RU" dirty="0" err="1" smtClean="0"/>
              <a:t>олиш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ишлатилиши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Компаниялар</a:t>
            </a:r>
            <a:r>
              <a:rPr lang="ru-RU" dirty="0" smtClean="0"/>
              <a:t> </a:t>
            </a:r>
            <a:r>
              <a:rPr lang="ru-RU" dirty="0" err="1" smtClean="0"/>
              <a:t>аниқлик ва</a:t>
            </a:r>
            <a:r>
              <a:rPr lang="ru-RU" dirty="0" smtClean="0"/>
              <a:t> </a:t>
            </a:r>
            <a:r>
              <a:rPr lang="ru-RU" dirty="0" err="1" smtClean="0"/>
              <a:t>хизмат</a:t>
            </a:r>
            <a:r>
              <a:rPr lang="ru-RU" dirty="0" smtClean="0"/>
              <a:t> </a:t>
            </a:r>
            <a:r>
              <a:rPr lang="ru-RU" dirty="0" err="1" smtClean="0"/>
              <a:t>сифатини</a:t>
            </a:r>
            <a:r>
              <a:rPr lang="ru-RU" dirty="0" smtClean="0"/>
              <a:t> </a:t>
            </a:r>
            <a:r>
              <a:rPr lang="ru-RU" dirty="0" err="1" smtClean="0"/>
              <a:t>яхшилаш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бирга</a:t>
            </a:r>
            <a:r>
              <a:rPr lang="ru-RU" dirty="0" smtClean="0"/>
              <a:t> логистика </a:t>
            </a:r>
            <a:r>
              <a:rPr lang="ru-RU" dirty="0" err="1" smtClean="0"/>
              <a:t>ва</a:t>
            </a:r>
            <a:r>
              <a:rPr lang="ru-RU" dirty="0" smtClean="0"/>
              <a:t> ишлаб </a:t>
            </a:r>
            <a:r>
              <a:rPr lang="ru-RU" dirty="0" err="1" smtClean="0"/>
              <a:t>чиқаришни ривожлантириши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</a:t>
            </a:r>
          </a:p>
          <a:p>
            <a:endParaRPr lang="ru-RU" dirty="0" err="1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Муҳокама учун</a:t>
            </a:r>
            <a:r>
              <a:rPr lang="ru-RU" dirty="0" smtClean="0"/>
              <a:t> </a:t>
            </a:r>
            <a:r>
              <a:rPr lang="ru-RU" dirty="0" err="1" smtClean="0"/>
              <a:t>саволлар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err="1" smtClean="0"/>
              <a:t>Замонавий</a:t>
            </a:r>
            <a:r>
              <a:rPr lang="ru-RU" dirty="0" smtClean="0"/>
              <a:t> </a:t>
            </a:r>
            <a:r>
              <a:rPr lang="ru-RU" dirty="0" err="1" smtClean="0"/>
              <a:t>компаниялар</a:t>
            </a:r>
            <a:r>
              <a:rPr lang="ru-RU" dirty="0" smtClean="0"/>
              <a:t> глобализация, </a:t>
            </a:r>
            <a:r>
              <a:rPr lang="ru-RU" dirty="0" err="1" smtClean="0"/>
              <a:t>технологик</a:t>
            </a:r>
            <a:r>
              <a:rPr lang="ru-RU" dirty="0" smtClean="0"/>
              <a:t> </a:t>
            </a:r>
            <a:r>
              <a:rPr lang="ru-RU" dirty="0" err="1" smtClean="0"/>
              <a:t>ўзгаришлар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турли</a:t>
            </a:r>
            <a:r>
              <a:rPr lang="ru-RU" dirty="0" smtClean="0"/>
              <a:t> </a:t>
            </a:r>
            <a:r>
              <a:rPr lang="ru-RU" dirty="0" err="1" smtClean="0"/>
              <a:t>эркинликларнинг</a:t>
            </a:r>
            <a:r>
              <a:rPr lang="ru-RU" dirty="0" smtClean="0"/>
              <a:t> </a:t>
            </a:r>
            <a:r>
              <a:rPr lang="ru-RU" dirty="0" err="1" smtClean="0"/>
              <a:t>гувохи</a:t>
            </a:r>
            <a:r>
              <a:rPr lang="ru-RU" dirty="0" smtClean="0"/>
              <a:t> </a:t>
            </a:r>
            <a:r>
              <a:rPr lang="ru-RU" dirty="0" err="1" smtClean="0"/>
              <a:t>бўлмоқда.</a:t>
            </a:r>
            <a:endParaRPr lang="ru-RU" dirty="0" smtClean="0"/>
          </a:p>
          <a:p>
            <a:r>
              <a:rPr lang="ru-RU" dirty="0" err="1" smtClean="0"/>
              <a:t>Буларнинг</a:t>
            </a:r>
            <a:r>
              <a:rPr lang="ru-RU" dirty="0" smtClean="0"/>
              <a:t> </a:t>
            </a:r>
            <a:r>
              <a:rPr lang="ru-RU" dirty="0" err="1" smtClean="0"/>
              <a:t>қайси бири</a:t>
            </a:r>
            <a:r>
              <a:rPr lang="ru-RU" dirty="0" smtClean="0"/>
              <a:t> </a:t>
            </a:r>
            <a:r>
              <a:rPr lang="ru-RU" dirty="0" err="1" smtClean="0"/>
              <a:t>йирик</a:t>
            </a:r>
            <a:r>
              <a:rPr lang="ru-RU" dirty="0" smtClean="0"/>
              <a:t> </a:t>
            </a:r>
            <a:r>
              <a:rPr lang="ru-RU" dirty="0" err="1" smtClean="0"/>
              <a:t>компанияларга</a:t>
            </a:r>
            <a:r>
              <a:rPr lang="ru-RU" dirty="0" smtClean="0"/>
              <a:t> </a:t>
            </a:r>
            <a:r>
              <a:rPr lang="ru-RU" dirty="0" err="1" smtClean="0"/>
              <a:t>энг</a:t>
            </a:r>
            <a:r>
              <a:rPr lang="ru-RU" dirty="0" smtClean="0"/>
              <a:t> </a:t>
            </a:r>
            <a:r>
              <a:rPr lang="ru-RU" dirty="0" err="1" smtClean="0"/>
              <a:t>кўп</a:t>
            </a:r>
            <a:r>
              <a:rPr lang="ru-RU" dirty="0" smtClean="0"/>
              <a:t> </a:t>
            </a:r>
            <a:r>
              <a:rPr lang="ru-RU" dirty="0" err="1" smtClean="0"/>
              <a:t>имкониятлар</a:t>
            </a:r>
            <a:r>
              <a:rPr lang="ru-RU" dirty="0" smtClean="0"/>
              <a:t> </a:t>
            </a:r>
            <a:r>
              <a:rPr lang="ru-RU" dirty="0" err="1" smtClean="0"/>
              <a:t>очиб</a:t>
            </a:r>
            <a:r>
              <a:rPr lang="ru-RU" dirty="0" smtClean="0"/>
              <a:t> </a:t>
            </a:r>
            <a:r>
              <a:rPr lang="ru-RU" dirty="0" err="1" smtClean="0"/>
              <a:t>бермоқда?</a:t>
            </a:r>
            <a:endParaRPr lang="ru-RU" dirty="0" smtClean="0"/>
          </a:p>
          <a:p>
            <a:r>
              <a:rPr lang="ru-RU" dirty="0" err="1" smtClean="0"/>
              <a:t>Буларнинг</a:t>
            </a:r>
            <a:r>
              <a:rPr lang="ru-RU" dirty="0" smtClean="0"/>
              <a:t> </a:t>
            </a:r>
            <a:r>
              <a:rPr lang="ru-RU" dirty="0" err="1" smtClean="0"/>
              <a:t>қайси бири</a:t>
            </a:r>
            <a:r>
              <a:rPr lang="ru-RU" dirty="0" smtClean="0"/>
              <a:t> </a:t>
            </a:r>
            <a:r>
              <a:rPr lang="ru-RU" dirty="0" err="1" smtClean="0"/>
              <a:t>янги</a:t>
            </a:r>
            <a:r>
              <a:rPr lang="ru-RU" dirty="0" smtClean="0"/>
              <a:t> </a:t>
            </a:r>
            <a:r>
              <a:rPr lang="ru-RU" dirty="0" err="1" smtClean="0"/>
              <a:t>компанияларга</a:t>
            </a:r>
            <a:r>
              <a:rPr lang="ru-RU" dirty="0" smtClean="0"/>
              <a:t> </a:t>
            </a:r>
            <a:r>
              <a:rPr lang="ru-RU" dirty="0" err="1" smtClean="0"/>
              <a:t>энг</a:t>
            </a:r>
            <a:r>
              <a:rPr lang="ru-RU" dirty="0" smtClean="0"/>
              <a:t> </a:t>
            </a:r>
            <a:r>
              <a:rPr lang="ru-RU" dirty="0" err="1" smtClean="0"/>
              <a:t>кўп</a:t>
            </a:r>
            <a:r>
              <a:rPr lang="ru-RU" dirty="0" smtClean="0"/>
              <a:t> </a:t>
            </a:r>
            <a:r>
              <a:rPr lang="ru-RU" dirty="0" err="1" smtClean="0"/>
              <a:t>имкониятлар</a:t>
            </a:r>
            <a:r>
              <a:rPr lang="ru-RU" dirty="0" smtClean="0"/>
              <a:t> </a:t>
            </a:r>
            <a:r>
              <a:rPr lang="ru-RU" dirty="0" err="1" smtClean="0"/>
              <a:t>очиб</a:t>
            </a:r>
            <a:r>
              <a:rPr lang="ru-RU" dirty="0" smtClean="0"/>
              <a:t> </a:t>
            </a:r>
            <a:r>
              <a:rPr lang="ru-RU" dirty="0" err="1" smtClean="0"/>
              <a:t>бермоқда?</a:t>
            </a:r>
            <a:r>
              <a:rPr lang="ru-RU" dirty="0" smtClean="0"/>
              <a:t> Нега?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2844" y="2786058"/>
            <a:ext cx="9001156" cy="719138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учун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рахмат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</a:p>
          <a:p>
            <a:pPr marL="0" indent="0" algn="ctr" eaLnBrk="1" hangingPunct="1">
              <a:buNone/>
              <a:defRPr/>
            </a:pPr>
            <a:endParaRPr lang="uz-Cyrl-UZ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 eaLnBrk="1" hangingPunct="1"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endParaRPr lang="ru-RU" sz="3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11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38" y="4168775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2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9048</TotalTime>
  <Words>900</Words>
  <Application>Microsoft Office PowerPoint</Application>
  <PresentationFormat>Экран (4:3)</PresentationFormat>
  <Paragraphs>150</Paragraphs>
  <Slides>11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Arial</vt:lpstr>
      <vt:lpstr>Arial Narrow</vt:lpstr>
      <vt:lpstr>Bookman Old Style</vt:lpstr>
      <vt:lpstr>Calibri</vt:lpstr>
      <vt:lpstr>Cambria</vt:lpstr>
      <vt:lpstr>Gill Sans MT</vt:lpstr>
      <vt:lpstr>Wingdings</vt:lpstr>
      <vt:lpstr>Wingdings 3</vt:lpstr>
      <vt:lpstr>Начальная</vt:lpstr>
      <vt:lpstr>МАРКЕТИНГ МЕНЕЖМЕНТИ XXI-АСРДА</vt:lpstr>
      <vt:lpstr>Презентация PowerPoint</vt:lpstr>
      <vt:lpstr>Презентация PowerPoint</vt:lpstr>
      <vt:lpstr>Асосий дарслик</vt:lpstr>
      <vt:lpstr>Филип Котлер Маркетинг хақида</vt:lpstr>
      <vt:lpstr>Ушбу бобнинг мақсадлари</vt:lpstr>
      <vt:lpstr>Янги иқтисод</vt:lpstr>
      <vt:lpstr>Янги иқтисод</vt:lpstr>
      <vt:lpstr>Янги иқтисод</vt:lpstr>
      <vt:lpstr>Муҳокама учун саволлар</vt:lpstr>
      <vt:lpstr>Презентация PowerPoint</vt:lpstr>
    </vt:vector>
  </TitlesOfParts>
  <Company>Минэкономразвития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YudachevaSV</dc:creator>
  <cp:lastModifiedBy>USER</cp:lastModifiedBy>
  <cp:revision>558</cp:revision>
  <dcterms:created xsi:type="dcterms:W3CDTF">2008-07-24T07:59:12Z</dcterms:created>
  <dcterms:modified xsi:type="dcterms:W3CDTF">2017-06-18T04:25:10Z</dcterms:modified>
</cp:coreProperties>
</file>