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3" r:id="rId1"/>
  </p:sldMasterIdLst>
  <p:notesMasterIdLst>
    <p:notesMasterId r:id="rId23"/>
  </p:notesMasterIdLst>
  <p:handoutMasterIdLst>
    <p:handoutMasterId r:id="rId24"/>
  </p:handoutMasterIdLst>
  <p:sldIdLst>
    <p:sldId id="456" r:id="rId2"/>
    <p:sldId id="438" r:id="rId3"/>
    <p:sldId id="458" r:id="rId4"/>
    <p:sldId id="444" r:id="rId5"/>
    <p:sldId id="443" r:id="rId6"/>
    <p:sldId id="439" r:id="rId7"/>
    <p:sldId id="440" r:id="rId8"/>
    <p:sldId id="441" r:id="rId9"/>
    <p:sldId id="442" r:id="rId10"/>
    <p:sldId id="445" r:id="rId11"/>
    <p:sldId id="446" r:id="rId12"/>
    <p:sldId id="447" r:id="rId13"/>
    <p:sldId id="448" r:id="rId14"/>
    <p:sldId id="449" r:id="rId15"/>
    <p:sldId id="450" r:id="rId16"/>
    <p:sldId id="451" r:id="rId17"/>
    <p:sldId id="452" r:id="rId18"/>
    <p:sldId id="453" r:id="rId19"/>
    <p:sldId id="454" r:id="rId20"/>
    <p:sldId id="455" r:id="rId21"/>
    <p:sldId id="387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  <a:srgbClr val="3E8A52"/>
    <a:srgbClr val="9999FF"/>
    <a:srgbClr val="7879B4"/>
    <a:srgbClr val="B2ADCF"/>
    <a:srgbClr val="ACA8FE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566" autoAdjust="0"/>
    <p:restoredTop sz="76522" autoAdjust="0"/>
  </p:normalViewPr>
  <p:slideViewPr>
    <p:cSldViewPr>
      <p:cViewPr varScale="1">
        <p:scale>
          <a:sx n="56" d="100"/>
          <a:sy n="56" d="100"/>
        </p:scale>
        <p:origin x="17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-32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2E171A7-FCA1-408D-AE41-01C6CDE9EC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DEEEE7F-C4C2-47D7-B0A6-D026D23640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 this chapter we will address the following </a:t>
            </a:r>
          </a:p>
          <a:p>
            <a:r>
              <a:rPr lang="en-US" dirty="0" smtClean="0"/>
              <a:t>questions:</a:t>
            </a:r>
          </a:p>
          <a:p>
            <a:r>
              <a:rPr lang="en-US" dirty="0" smtClean="0"/>
              <a:t> What is the new economy like?</a:t>
            </a:r>
          </a:p>
          <a:p>
            <a:r>
              <a:rPr lang="en-US" dirty="0" smtClean="0"/>
              <a:t> What are the tasks of marketing?</a:t>
            </a:r>
          </a:p>
          <a:p>
            <a:r>
              <a:rPr lang="en-US" dirty="0" smtClean="0"/>
              <a:t> What are the major concepts and tools of </a:t>
            </a:r>
          </a:p>
          <a:p>
            <a:r>
              <a:rPr lang="en-US" dirty="0" smtClean="0"/>
              <a:t>marketing?</a:t>
            </a:r>
          </a:p>
          <a:p>
            <a:r>
              <a:rPr lang="en-US" dirty="0" smtClean="0"/>
              <a:t> What orientations do companies exhibit in the </a:t>
            </a:r>
          </a:p>
          <a:p>
            <a:r>
              <a:rPr lang="en-US" dirty="0" smtClean="0"/>
              <a:t>marketplace?</a:t>
            </a:r>
          </a:p>
          <a:p>
            <a:r>
              <a:rPr lang="en-US" dirty="0" smtClean="0"/>
              <a:t> How are companies and marketers responding to </a:t>
            </a:r>
          </a:p>
          <a:p>
            <a:r>
              <a:rPr lang="en-US" dirty="0" smtClean="0"/>
              <a:t>the new challenges?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Marketing Task</a:t>
            </a:r>
          </a:p>
          <a:p>
            <a:r>
              <a:rPr lang="en-US" dirty="0" smtClean="0"/>
              <a:t>Ten rules of radical marketing</a:t>
            </a:r>
          </a:p>
          <a:p>
            <a:r>
              <a:rPr lang="en-US" dirty="0" smtClean="0"/>
              <a:t> The CEO must own the marketing function.</a:t>
            </a:r>
          </a:p>
          <a:p>
            <a:r>
              <a:rPr lang="en-US" dirty="0" smtClean="0"/>
              <a:t> Make sure the marketing department starts </a:t>
            </a:r>
          </a:p>
          <a:p>
            <a:r>
              <a:rPr lang="en-US" dirty="0" smtClean="0"/>
              <a:t>small and flat and stays small and flat.</a:t>
            </a:r>
          </a:p>
          <a:p>
            <a:r>
              <a:rPr lang="en-US" dirty="0" smtClean="0"/>
              <a:t> Get face to face with the people who matter </a:t>
            </a:r>
          </a:p>
          <a:p>
            <a:r>
              <a:rPr lang="en-US" dirty="0" smtClean="0"/>
              <a:t>most –– the customers. </a:t>
            </a:r>
          </a:p>
          <a:p>
            <a:r>
              <a:rPr lang="en-US" dirty="0" smtClean="0"/>
              <a:t> Use market research cautiously.</a:t>
            </a:r>
          </a:p>
          <a:p>
            <a:r>
              <a:rPr lang="en-US" dirty="0" smtClean="0"/>
              <a:t> Hire only passionate missionaries.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Love and respect your customers.</a:t>
            </a:r>
          </a:p>
          <a:p>
            <a:r>
              <a:rPr lang="en-US" dirty="0" smtClean="0"/>
              <a:t> Create a community of consumers.</a:t>
            </a:r>
          </a:p>
          <a:p>
            <a:r>
              <a:rPr lang="en-US" dirty="0" smtClean="0"/>
              <a:t> Rethink the marketing mix.</a:t>
            </a:r>
          </a:p>
          <a:p>
            <a:r>
              <a:rPr lang="en-US" dirty="0" smtClean="0"/>
              <a:t> Celebrate common sense.</a:t>
            </a:r>
          </a:p>
          <a:p>
            <a:r>
              <a:rPr lang="en-US" dirty="0" smtClean="0"/>
              <a:t> Be true to the brand.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Three stages of marketing practice</a:t>
            </a:r>
          </a:p>
          <a:p>
            <a:r>
              <a:rPr lang="en-US" dirty="0" smtClean="0"/>
              <a:t> Entrepreneurial Marketing</a:t>
            </a:r>
          </a:p>
          <a:p>
            <a:r>
              <a:rPr lang="en-US" dirty="0" smtClean="0"/>
              <a:t> Formulated Marketing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Intrepreneurial</a:t>
            </a:r>
            <a:r>
              <a:rPr lang="en-US" dirty="0" smtClean="0"/>
              <a:t> Marketing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Marketing: typically seen as the </a:t>
            </a:r>
          </a:p>
          <a:p>
            <a:r>
              <a:rPr lang="en-US" dirty="0" smtClean="0"/>
              <a:t>task of creating, promoting, and </a:t>
            </a:r>
          </a:p>
          <a:p>
            <a:r>
              <a:rPr lang="en-US" dirty="0" smtClean="0"/>
              <a:t>delivering goods and services to </a:t>
            </a:r>
          </a:p>
          <a:p>
            <a:r>
              <a:rPr lang="en-US" dirty="0" smtClean="0"/>
              <a:t>consumers and businesses.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Scope of Marketing</a:t>
            </a:r>
          </a:p>
          <a:p>
            <a:r>
              <a:rPr lang="en-US" baseline="0" dirty="0" smtClean="0"/>
              <a:t>       </a:t>
            </a:r>
            <a:r>
              <a:rPr lang="en-US" dirty="0" smtClean="0"/>
              <a:t>Places</a:t>
            </a:r>
          </a:p>
          <a:p>
            <a:r>
              <a:rPr lang="en-US" dirty="0" smtClean="0"/>
              <a:t> Properties</a:t>
            </a:r>
          </a:p>
          <a:p>
            <a:r>
              <a:rPr lang="en-US" dirty="0" smtClean="0"/>
              <a:t> Organizations</a:t>
            </a:r>
          </a:p>
          <a:p>
            <a:r>
              <a:rPr lang="en-US" dirty="0" smtClean="0"/>
              <a:t> Goods</a:t>
            </a:r>
          </a:p>
          <a:p>
            <a:r>
              <a:rPr lang="en-US" dirty="0" smtClean="0"/>
              <a:t> Services</a:t>
            </a:r>
          </a:p>
          <a:p>
            <a:r>
              <a:rPr lang="en-US" dirty="0" smtClean="0"/>
              <a:t> Experiences</a:t>
            </a:r>
          </a:p>
          <a:p>
            <a:r>
              <a:rPr lang="en-US" dirty="0" smtClean="0"/>
              <a:t> Information</a:t>
            </a:r>
          </a:p>
          <a:p>
            <a:r>
              <a:rPr lang="en-US" dirty="0" smtClean="0"/>
              <a:t> Ideas</a:t>
            </a:r>
          </a:p>
          <a:p>
            <a:r>
              <a:rPr lang="en-US" dirty="0" smtClean="0"/>
              <a:t>Events</a:t>
            </a:r>
          </a:p>
          <a:p>
            <a:r>
              <a:rPr lang="en-US" dirty="0" smtClean="0"/>
              <a:t> Persons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Decisions</a:t>
            </a:r>
          </a:p>
          <a:p>
            <a:r>
              <a:rPr lang="en-US" dirty="0" smtClean="0"/>
              <a:t>Marketers Make</a:t>
            </a:r>
          </a:p>
          <a:p>
            <a:r>
              <a:rPr lang="en-US" dirty="0" smtClean="0"/>
              <a:t> Consumer Markets</a:t>
            </a:r>
          </a:p>
          <a:p>
            <a:r>
              <a:rPr lang="en-US" dirty="0" smtClean="0"/>
              <a:t> Business Markets</a:t>
            </a:r>
          </a:p>
          <a:p>
            <a:r>
              <a:rPr lang="en-US" dirty="0" smtClean="0"/>
              <a:t> Global Markets</a:t>
            </a:r>
          </a:p>
          <a:p>
            <a:r>
              <a:rPr lang="en-US" dirty="0" smtClean="0"/>
              <a:t> Nonprofit and </a:t>
            </a:r>
          </a:p>
          <a:p>
            <a:r>
              <a:rPr lang="en-US" dirty="0" smtClean="0"/>
              <a:t>Governmental Markets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Marketing Concepts</a:t>
            </a:r>
          </a:p>
          <a:p>
            <a:r>
              <a:rPr lang="en-US" dirty="0" smtClean="0"/>
              <a:t>and Tools</a:t>
            </a:r>
          </a:p>
          <a:p>
            <a:r>
              <a:rPr lang="en-US" dirty="0" smtClean="0"/>
              <a:t> Defining Marketing</a:t>
            </a:r>
          </a:p>
          <a:p>
            <a:r>
              <a:rPr lang="en-US" dirty="0" smtClean="0"/>
              <a:t> Marketing</a:t>
            </a:r>
          </a:p>
          <a:p>
            <a:r>
              <a:rPr lang="en-US" dirty="0" smtClean="0"/>
              <a:t> Marketing management</a:t>
            </a:r>
          </a:p>
          <a:p>
            <a:r>
              <a:rPr lang="en-US" dirty="0" smtClean="0"/>
              <a:t> Core Marketing Concepts</a:t>
            </a:r>
          </a:p>
          <a:p>
            <a:r>
              <a:rPr lang="en-US" dirty="0" smtClean="0"/>
              <a:t> Target Markets and </a:t>
            </a:r>
          </a:p>
          <a:p>
            <a:r>
              <a:rPr lang="en-US" dirty="0" smtClean="0"/>
              <a:t>Segmentation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Marketers and Prospects</a:t>
            </a:r>
          </a:p>
          <a:p>
            <a:r>
              <a:rPr lang="en-US" dirty="0" smtClean="0"/>
              <a:t> Needs, Wants, and Demands</a:t>
            </a:r>
          </a:p>
          <a:p>
            <a:r>
              <a:rPr lang="en-US" dirty="0" smtClean="0"/>
              <a:t> Product, Offering, and Brand</a:t>
            </a:r>
          </a:p>
          <a:p>
            <a:endParaRPr lang="en-US" dirty="0" smtClean="0"/>
          </a:p>
          <a:p>
            <a:r>
              <a:rPr lang="en-US" dirty="0" smtClean="0"/>
              <a:t> Value and Satisfaction</a:t>
            </a:r>
          </a:p>
          <a:p>
            <a:r>
              <a:rPr lang="en-US" dirty="0" smtClean="0"/>
              <a:t> Customer value triad</a:t>
            </a:r>
          </a:p>
          <a:p>
            <a:r>
              <a:rPr lang="en-US" dirty="0" smtClean="0"/>
              <a:t> Value</a:t>
            </a:r>
          </a:p>
          <a:p>
            <a:r>
              <a:rPr lang="en-US" dirty="0" smtClean="0"/>
              <a:t>Value = Benefits / Costs =</a:t>
            </a:r>
          </a:p>
          <a:p>
            <a:r>
              <a:rPr lang="en-US" dirty="0" smtClean="0"/>
              <a:t>(Functional benefits + Emotional benefits) / </a:t>
            </a:r>
          </a:p>
          <a:p>
            <a:r>
              <a:rPr lang="en-US" dirty="0" smtClean="0"/>
              <a:t>(Monetary costs + Time costs + Energy costs + </a:t>
            </a:r>
          </a:p>
          <a:p>
            <a:r>
              <a:rPr lang="en-US" dirty="0" smtClean="0"/>
              <a:t>Psychic costs)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Exchange and Transactions</a:t>
            </a:r>
          </a:p>
          <a:p>
            <a:r>
              <a:rPr lang="en-US" dirty="0" smtClean="0"/>
              <a:t> Exchange</a:t>
            </a:r>
          </a:p>
          <a:p>
            <a:r>
              <a:rPr lang="en-US" dirty="0" smtClean="0"/>
              <a:t> Transaction</a:t>
            </a:r>
          </a:p>
          <a:p>
            <a:r>
              <a:rPr lang="en-US" dirty="0" smtClean="0"/>
              <a:t> Barter</a:t>
            </a:r>
          </a:p>
          <a:p>
            <a:r>
              <a:rPr lang="en-US" dirty="0" smtClean="0"/>
              <a:t> Transfer</a:t>
            </a:r>
          </a:p>
          <a:p>
            <a:r>
              <a:rPr lang="en-US" dirty="0" smtClean="0"/>
              <a:t> Behavioral response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Relationships and Networks</a:t>
            </a:r>
          </a:p>
          <a:p>
            <a:r>
              <a:rPr lang="en-US" dirty="0" smtClean="0"/>
              <a:t> Relationship marketing</a:t>
            </a:r>
          </a:p>
          <a:p>
            <a:r>
              <a:rPr lang="en-US" dirty="0" smtClean="0"/>
              <a:t> Marketing network</a:t>
            </a:r>
          </a:p>
          <a:p>
            <a:r>
              <a:rPr lang="en-US" dirty="0" smtClean="0"/>
              <a:t> Marketing Channels</a:t>
            </a:r>
          </a:p>
          <a:p>
            <a:r>
              <a:rPr lang="en-US" dirty="0" smtClean="0"/>
              <a:t> Supply Chain</a:t>
            </a:r>
          </a:p>
          <a:p>
            <a:r>
              <a:rPr lang="en-US" dirty="0" smtClean="0"/>
              <a:t> Competition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z-Cyrl-UZ" dirty="0" smtClean="0"/>
              <a:t>	</a:t>
            </a:r>
            <a:r>
              <a:rPr lang="en-US" dirty="0" smtClean="0"/>
              <a:t>Brand competition</a:t>
            </a:r>
          </a:p>
          <a:p>
            <a:r>
              <a:rPr lang="en-US" dirty="0" smtClean="0"/>
              <a:t> Industry competition</a:t>
            </a:r>
          </a:p>
          <a:p>
            <a:r>
              <a:rPr lang="en-US" dirty="0" smtClean="0"/>
              <a:t> Form competition</a:t>
            </a:r>
          </a:p>
          <a:p>
            <a:r>
              <a:rPr lang="en-US" dirty="0" smtClean="0"/>
              <a:t> Generic competition</a:t>
            </a:r>
          </a:p>
          <a:p>
            <a:r>
              <a:rPr lang="en-US" dirty="0" smtClean="0"/>
              <a:t> Marketing environment</a:t>
            </a:r>
          </a:p>
          <a:p>
            <a:r>
              <a:rPr lang="en-US" dirty="0" smtClean="0"/>
              <a:t> Task environment</a:t>
            </a:r>
          </a:p>
          <a:p>
            <a:r>
              <a:rPr lang="en-US" dirty="0" smtClean="0"/>
              <a:t> Broad environment</a:t>
            </a:r>
          </a:p>
          <a:p>
            <a:r>
              <a:rPr lang="en-US" dirty="0" smtClean="0"/>
              <a:t> Marketing Program</a:t>
            </a:r>
          </a:p>
          <a:p>
            <a:r>
              <a:rPr lang="en-US" dirty="0" smtClean="0"/>
              <a:t> Marketing program</a:t>
            </a:r>
          </a:p>
          <a:p>
            <a:r>
              <a:rPr lang="en-US" dirty="0" smtClean="0"/>
              <a:t> Marketing mix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Production Concept</a:t>
            </a:r>
          </a:p>
          <a:p>
            <a:r>
              <a:rPr lang="en-US" dirty="0" smtClean="0"/>
              <a:t> Product concept</a:t>
            </a:r>
          </a:p>
          <a:p>
            <a:r>
              <a:rPr lang="en-US" dirty="0" smtClean="0"/>
              <a:t> Selling Concept</a:t>
            </a:r>
          </a:p>
          <a:p>
            <a:r>
              <a:rPr lang="en-US" dirty="0" smtClean="0"/>
              <a:t> Marketing Concept</a:t>
            </a:r>
            <a:endParaRPr lang="uz-Cyrl-UZ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Customer Needs</a:t>
            </a:r>
          </a:p>
          <a:p>
            <a:r>
              <a:rPr lang="en-US" dirty="0" smtClean="0"/>
              <a:t> Stated needs</a:t>
            </a:r>
            <a:r>
              <a:rPr lang="uz-Cyrl-UZ" dirty="0" smtClean="0"/>
              <a:t> -</a:t>
            </a:r>
            <a:r>
              <a:rPr lang="uz-Cyrl-UZ" baseline="0" dirty="0" smtClean="0"/>
              <a:t> </a:t>
            </a:r>
            <a:r>
              <a:rPr lang="en-US" sz="1200" b="0" i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What the customer asks for</a:t>
            </a:r>
            <a:endParaRPr lang="en-US" dirty="0" smtClean="0"/>
          </a:p>
          <a:p>
            <a:r>
              <a:rPr lang="en-US" dirty="0" smtClean="0"/>
              <a:t> Real needs</a:t>
            </a:r>
            <a:r>
              <a:rPr lang="uz-Cyrl-UZ" dirty="0" smtClean="0"/>
              <a:t> - </a:t>
            </a:r>
            <a:r>
              <a:rPr lang="en-US" sz="1200" b="0" i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What the stated needs actually mean</a:t>
            </a:r>
            <a:endParaRPr lang="en-US" dirty="0" smtClean="0"/>
          </a:p>
          <a:p>
            <a:r>
              <a:rPr lang="en-US" dirty="0" smtClean="0"/>
              <a:t> Unstated needs</a:t>
            </a:r>
            <a:r>
              <a:rPr lang="uz-Cyrl-UZ" dirty="0" smtClean="0"/>
              <a:t> - </a:t>
            </a:r>
            <a:r>
              <a:rPr lang="en-US" sz="1200" b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What the customer also expects but does not ask for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Delight needs</a:t>
            </a:r>
            <a:r>
              <a:rPr lang="uz-Cyrl-UZ" dirty="0" smtClean="0"/>
              <a:t> - </a:t>
            </a:r>
            <a:r>
              <a:rPr lang="en-US" sz="1200" b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Needs that are not essential but would delight if met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Secret needs</a:t>
            </a:r>
            <a:r>
              <a:rPr lang="uz-Cyrl-UZ" dirty="0" smtClean="0"/>
              <a:t> - </a:t>
            </a:r>
            <a:r>
              <a:rPr lang="en-US" sz="1200" b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Needs that the customer does not express, often intangible in nature</a:t>
            </a:r>
            <a:endParaRPr lang="uz-Cyrl-UZ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Profitability</a:t>
            </a:r>
          </a:p>
          <a:p>
            <a:r>
              <a:rPr lang="en-US" dirty="0" smtClean="0"/>
              <a:t> Sales decline</a:t>
            </a:r>
          </a:p>
          <a:p>
            <a:r>
              <a:rPr lang="en-US" dirty="0" smtClean="0"/>
              <a:t> Slow growth</a:t>
            </a:r>
          </a:p>
          <a:p>
            <a:r>
              <a:rPr lang="en-US" dirty="0" smtClean="0"/>
              <a:t> Changing buying patterns</a:t>
            </a:r>
          </a:p>
          <a:p>
            <a:r>
              <a:rPr lang="en-US" dirty="0" smtClean="0"/>
              <a:t> Increasing competition</a:t>
            </a:r>
          </a:p>
          <a:p>
            <a:r>
              <a:rPr lang="en-US" dirty="0" smtClean="0"/>
              <a:t> Increasing marketing </a:t>
            </a:r>
          </a:p>
          <a:p>
            <a:r>
              <a:rPr lang="en-US" dirty="0" smtClean="0"/>
              <a:t>expenditures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Business and </a:t>
            </a:r>
          </a:p>
          <a:p>
            <a:r>
              <a:rPr lang="en-US" dirty="0" smtClean="0"/>
              <a:t>Marketing are Changing</a:t>
            </a:r>
          </a:p>
          <a:p>
            <a:r>
              <a:rPr lang="en-US" dirty="0" smtClean="0"/>
              <a:t>Company responses and adjustments</a:t>
            </a:r>
          </a:p>
          <a:p>
            <a:r>
              <a:rPr lang="en-US" dirty="0" smtClean="0"/>
              <a:t> Reengineering</a:t>
            </a:r>
          </a:p>
          <a:p>
            <a:r>
              <a:rPr lang="en-US" dirty="0" smtClean="0"/>
              <a:t> Outsourcing</a:t>
            </a:r>
          </a:p>
          <a:p>
            <a:r>
              <a:rPr lang="uz-Cyrl-UZ" baseline="0" dirty="0" smtClean="0"/>
              <a:t>        </a:t>
            </a:r>
            <a:r>
              <a:rPr lang="en-US" dirty="0" smtClean="0"/>
              <a:t>Partner--suppliers</a:t>
            </a:r>
          </a:p>
          <a:p>
            <a:r>
              <a:rPr lang="en-US" dirty="0" smtClean="0"/>
              <a:t> Market--centered</a:t>
            </a:r>
          </a:p>
          <a:p>
            <a:r>
              <a:rPr lang="en-US" dirty="0" smtClean="0"/>
              <a:t> E--commerce</a:t>
            </a:r>
          </a:p>
          <a:p>
            <a:r>
              <a:rPr lang="en-US" dirty="0" smtClean="0"/>
              <a:t> Benchmarking</a:t>
            </a:r>
          </a:p>
          <a:p>
            <a:r>
              <a:rPr lang="en-US" dirty="0" smtClean="0"/>
              <a:t> Alliances</a:t>
            </a:r>
          </a:p>
          <a:p>
            <a:r>
              <a:rPr lang="en-US" dirty="0" smtClean="0"/>
              <a:t> Global and local</a:t>
            </a:r>
          </a:p>
          <a:p>
            <a:r>
              <a:rPr lang="en-US" dirty="0" smtClean="0"/>
              <a:t> Decentralized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Customer relationship </a:t>
            </a:r>
          </a:p>
          <a:p>
            <a:r>
              <a:rPr lang="en-US" dirty="0" smtClean="0"/>
              <a:t>marketing</a:t>
            </a:r>
          </a:p>
          <a:p>
            <a:r>
              <a:rPr lang="en-US" dirty="0" smtClean="0"/>
              <a:t> Integrated marketing </a:t>
            </a:r>
          </a:p>
          <a:p>
            <a:r>
              <a:rPr lang="en-US" dirty="0" smtClean="0"/>
              <a:t>Communications</a:t>
            </a:r>
          </a:p>
          <a:p>
            <a:r>
              <a:rPr lang="en-US" dirty="0" smtClean="0"/>
              <a:t> Customer lifetime value</a:t>
            </a:r>
          </a:p>
          <a:p>
            <a:r>
              <a:rPr lang="en-US" dirty="0" smtClean="0"/>
              <a:t> Customer share</a:t>
            </a:r>
          </a:p>
          <a:p>
            <a:r>
              <a:rPr lang="en-US" dirty="0" smtClean="0"/>
              <a:t> Target marketing</a:t>
            </a:r>
          </a:p>
          <a:p>
            <a:r>
              <a:rPr lang="en-US" dirty="0" smtClean="0"/>
              <a:t> Customization</a:t>
            </a:r>
          </a:p>
          <a:p>
            <a:r>
              <a:rPr lang="en-US" dirty="0" smtClean="0"/>
              <a:t> Customer database</a:t>
            </a:r>
            <a:endParaRPr lang="uz-Cyrl-UZ" dirty="0" smtClean="0"/>
          </a:p>
          <a:p>
            <a:r>
              <a:rPr lang="en-US" dirty="0" smtClean="0"/>
              <a:t>Channels as partners</a:t>
            </a:r>
          </a:p>
          <a:p>
            <a:r>
              <a:rPr lang="en-US" dirty="0" smtClean="0"/>
              <a:t> Every employee a </a:t>
            </a:r>
          </a:p>
          <a:p>
            <a:r>
              <a:rPr lang="en-US" dirty="0" smtClean="0"/>
              <a:t>marketer</a:t>
            </a:r>
          </a:p>
          <a:p>
            <a:r>
              <a:rPr lang="en-US" dirty="0" smtClean="0"/>
              <a:t> Model--based decision</a:t>
            </a:r>
            <a:r>
              <a:rPr lang="uz-Cyrl-UZ" dirty="0" smtClean="0"/>
              <a:t> </a:t>
            </a:r>
            <a:r>
              <a:rPr lang="en-US" dirty="0" smtClean="0"/>
              <a:t>making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0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D95A2-23FD-49E3-8169-3F05BE5375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DC30D-838A-46AA-8C25-D9797D6B07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A1E6D-6E4D-4FED-BB97-946760BEB9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B0726-631F-4CCF-AAD9-5ACBB9A889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A0D31-D957-466C-B192-0B6964157F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86F0B-9C43-4328-AB95-DA6937D7CD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8F6CD-C015-47A8-A34F-3C68993BFA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Объект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BFF30-66B9-49AE-B319-7E47E42316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5F395-2564-4617-86D0-A58E951543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0C2BB-2E86-44FF-87FB-3C5871C47F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ая соединительная линия 14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3B1AC-7F68-4535-AEB7-EA33DB1AF6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FD8EF3C-413D-4FF5-9BDB-78BC2BBA2D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0" r:id="rId2"/>
    <p:sldLayoutId id="2147483825" r:id="rId3"/>
    <p:sldLayoutId id="2147483821" r:id="rId4"/>
    <p:sldLayoutId id="2147483822" r:id="rId5"/>
    <p:sldLayoutId id="2147483826" r:id="rId6"/>
    <p:sldLayoutId id="2147483827" r:id="rId7"/>
    <p:sldLayoutId id="2147483828" r:id="rId8"/>
    <p:sldLayoutId id="2147483829" r:id="rId9"/>
    <p:sldLayoutId id="2147483823" r:id="rId10"/>
    <p:sldLayoutId id="214748383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mrahimov@cgc.uz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png"/><Relationship Id="rId4" Type="http://schemas.openxmlformats.org/officeDocument/2006/relationships/hyperlink" Target="mailto:mamurjon@yahoo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ctrTitle"/>
          </p:nvPr>
        </p:nvSpPr>
        <p:spPr>
          <a:xfrm>
            <a:off x="1143000" y="3789363"/>
            <a:ext cx="7000900" cy="990600"/>
          </a:xfrm>
        </p:spPr>
        <p:txBody>
          <a:bodyPr/>
          <a:lstStyle/>
          <a:p>
            <a:r>
              <a:rPr lang="uz-Cyrl-UZ" sz="2400" b="1" cap="all" dirty="0" smtClean="0">
                <a:solidFill>
                  <a:srgbClr val="002060"/>
                </a:solidFill>
              </a:rPr>
              <a:t>МАРКЕТИНГ</a:t>
            </a:r>
            <a:r>
              <a:rPr lang="uz-Cyrl-UZ" sz="2400" b="1" cap="all" dirty="0" smtClean="0">
                <a:solidFill>
                  <a:srgbClr val="002060"/>
                </a:solidFill>
              </a:rPr>
              <a:t>нинг вазифалари</a:t>
            </a:r>
            <a:endParaRPr lang="ru-RU" sz="2400" b="1" cap="all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eaLnBrk="1" hangingPunct="1">
              <a:defRPr/>
            </a:pP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Мамуржон </a:t>
            </a: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Мухтарович Рахимов</a:t>
            </a: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,</a:t>
            </a:r>
          </a:p>
          <a:p>
            <a:pPr eaLnBrk="1" hangingPunct="1">
              <a:defRPr/>
            </a:pP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 “M</a:t>
            </a: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аркетинг</a:t>
            </a: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” </a:t>
            </a: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кафедраси катта ўқитувчиси</a:t>
            </a:r>
            <a:endParaRPr lang="ru-RU" b="1" dirty="0" smtClean="0">
              <a:solidFill>
                <a:srgbClr val="002060"/>
              </a:solidFill>
              <a:latin typeface="Arial Narrow" pitchFamily="34" charset="0"/>
            </a:endParaRPr>
          </a:p>
          <a:p>
            <a:pPr eaLnBrk="1" hangingPunct="1">
              <a:defRPr/>
            </a:pP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85750"/>
            <a:ext cx="4286250" cy="2103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 bwMode="gray">
          <a:xfrm>
            <a:off x="428596" y="1714488"/>
            <a:ext cx="3714776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z-Cyrl-UZ" sz="1600" b="1" kern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Корпоратив бошқарув илмий-таълим маркази</a:t>
            </a:r>
            <a:endParaRPr lang="ru-RU" sz="1600" b="1" kern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9222" name="Picture 2" descr="SCIENTIFIC AND EDUCATIONAL CENTER FOR CORPORATE GOVERNANC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25" y="642938"/>
            <a:ext cx="1190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b="1" dirty="0" smtClean="0">
                <a:solidFill>
                  <a:schemeClr val="tx1"/>
                </a:solidFill>
              </a:rPr>
              <a:t>Асосий дарслик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  <p:pic>
        <p:nvPicPr>
          <p:cNvPr id="1026" name="Picture 2" descr="Image result for marketing management kotler 15th edi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1214422"/>
            <a:ext cx="3960620" cy="50720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Ушбу </a:t>
            </a:r>
            <a:r>
              <a:rPr lang="ru-RU" dirty="0" err="1" smtClean="0"/>
              <a:t>бобнинг</a:t>
            </a:r>
            <a:r>
              <a:rPr lang="ru-RU" dirty="0" smtClean="0"/>
              <a:t> </a:t>
            </a:r>
            <a:r>
              <a:rPr lang="ru-RU" dirty="0" err="1" smtClean="0"/>
              <a:t>мақсадлари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Янги </a:t>
            </a:r>
            <a:r>
              <a:rPr lang="ru-RU" dirty="0" err="1" smtClean="0"/>
              <a:t>иқтисод нима</a:t>
            </a:r>
            <a:r>
              <a:rPr lang="ru-RU" dirty="0" smtClean="0"/>
              <a:t>?</a:t>
            </a:r>
          </a:p>
          <a:p>
            <a:r>
              <a:rPr lang="ru-RU" dirty="0" err="1" smtClean="0"/>
              <a:t>Маркетингнинг</a:t>
            </a:r>
            <a:r>
              <a:rPr lang="ru-RU" dirty="0" smtClean="0"/>
              <a:t> </a:t>
            </a:r>
            <a:r>
              <a:rPr lang="ru-RU" dirty="0" err="1" smtClean="0"/>
              <a:t>вазифалари</a:t>
            </a:r>
            <a:r>
              <a:rPr lang="ru-RU" dirty="0" smtClean="0"/>
              <a:t> </a:t>
            </a:r>
            <a:r>
              <a:rPr lang="ru-RU" dirty="0" err="1" smtClean="0"/>
              <a:t>нима</a:t>
            </a:r>
            <a:r>
              <a:rPr lang="ru-RU" dirty="0" smtClean="0"/>
              <a:t>?</a:t>
            </a:r>
          </a:p>
          <a:p>
            <a:r>
              <a:rPr lang="ru-RU" dirty="0" err="1" smtClean="0"/>
              <a:t>Маркетингнинг</a:t>
            </a:r>
            <a:r>
              <a:rPr lang="ru-RU" dirty="0" smtClean="0"/>
              <a:t> </a:t>
            </a:r>
            <a:r>
              <a:rPr lang="ru-RU" dirty="0" err="1" smtClean="0"/>
              <a:t>асосий</a:t>
            </a:r>
            <a:r>
              <a:rPr lang="ru-RU" dirty="0" smtClean="0"/>
              <a:t> </a:t>
            </a:r>
            <a:r>
              <a:rPr lang="ru-RU" dirty="0" err="1" smtClean="0"/>
              <a:t>тамойиллари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қуроллари қайсилар?</a:t>
            </a:r>
            <a:endParaRPr lang="ru-RU" dirty="0" smtClean="0"/>
          </a:p>
          <a:p>
            <a:r>
              <a:rPr lang="ru-RU" dirty="0" err="1" smtClean="0"/>
              <a:t>Бозорда</a:t>
            </a:r>
            <a:r>
              <a:rPr lang="ru-RU" dirty="0" smtClean="0"/>
              <a:t> </a:t>
            </a:r>
            <a:r>
              <a:rPr lang="ru-RU" dirty="0" err="1" smtClean="0"/>
              <a:t>компаниялар</a:t>
            </a:r>
            <a:r>
              <a:rPr lang="ru-RU" dirty="0" smtClean="0"/>
              <a:t> </a:t>
            </a:r>
            <a:r>
              <a:rPr lang="ru-RU" dirty="0" err="1" smtClean="0"/>
              <a:t>қандай йўналишларни</a:t>
            </a:r>
            <a:r>
              <a:rPr lang="ru-RU" dirty="0" smtClean="0"/>
              <a:t> </a:t>
            </a:r>
            <a:r>
              <a:rPr lang="ru-RU" dirty="0" err="1" smtClean="0"/>
              <a:t>танлайдилар</a:t>
            </a:r>
            <a:r>
              <a:rPr lang="ru-RU" dirty="0" smtClean="0"/>
              <a:t>?</a:t>
            </a:r>
          </a:p>
          <a:p>
            <a:r>
              <a:rPr lang="ru-RU" dirty="0" err="1" smtClean="0"/>
              <a:t>Компаниялар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маркетинг </a:t>
            </a:r>
            <a:r>
              <a:rPr lang="ru-RU" dirty="0" err="1" smtClean="0"/>
              <a:t>ходимлари</a:t>
            </a:r>
            <a:r>
              <a:rPr lang="ru-RU" dirty="0" smtClean="0"/>
              <a:t> </a:t>
            </a:r>
            <a:r>
              <a:rPr lang="ru-RU" dirty="0" err="1" smtClean="0"/>
              <a:t>янги</a:t>
            </a:r>
            <a:r>
              <a:rPr lang="ru-RU" dirty="0" smtClean="0"/>
              <a:t> </a:t>
            </a:r>
            <a:r>
              <a:rPr lang="ru-RU" dirty="0" err="1" smtClean="0"/>
              <a:t>муаммоларга</a:t>
            </a:r>
            <a:r>
              <a:rPr lang="ru-RU" dirty="0" smtClean="0"/>
              <a:t> </a:t>
            </a:r>
            <a:r>
              <a:rPr lang="ru-RU" dirty="0" err="1" smtClean="0"/>
              <a:t>қандай ечимлар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жавоб</a:t>
            </a:r>
            <a:r>
              <a:rPr lang="ru-RU" dirty="0" smtClean="0"/>
              <a:t> </a:t>
            </a:r>
            <a:r>
              <a:rPr lang="ru-RU" dirty="0" err="1" smtClean="0"/>
              <a:t>қилмоқдалар</a:t>
            </a:r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Маркетингнинг</a:t>
            </a:r>
            <a:r>
              <a:rPr lang="ru-RU" dirty="0" smtClean="0"/>
              <a:t> </a:t>
            </a:r>
            <a:r>
              <a:rPr lang="ru-RU" dirty="0" err="1" smtClean="0"/>
              <a:t>вазифаси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err="1" smtClean="0"/>
              <a:t>Кучли</a:t>
            </a:r>
            <a:r>
              <a:rPr lang="ru-RU" dirty="0" smtClean="0"/>
              <a:t> маркетинг </a:t>
            </a:r>
            <a:r>
              <a:rPr lang="ru-RU" dirty="0" err="1" smtClean="0"/>
              <a:t>учун</a:t>
            </a:r>
            <a:r>
              <a:rPr lang="ru-RU" dirty="0" smtClean="0"/>
              <a:t> 10та </a:t>
            </a:r>
            <a:r>
              <a:rPr lang="ru-RU" dirty="0" err="1" smtClean="0"/>
              <a:t>қоида</a:t>
            </a:r>
            <a:endParaRPr lang="ru-RU" dirty="0" smtClean="0"/>
          </a:p>
          <a:p>
            <a:r>
              <a:rPr lang="ru-RU" dirty="0" smtClean="0"/>
              <a:t>Бош директор маркетинг </a:t>
            </a:r>
            <a:r>
              <a:rPr lang="ru-RU" dirty="0" err="1" smtClean="0"/>
              <a:t>фаолиятига</a:t>
            </a:r>
            <a:r>
              <a:rPr lang="ru-RU" dirty="0" smtClean="0"/>
              <a:t> </a:t>
            </a:r>
            <a:r>
              <a:rPr lang="ru-RU" dirty="0" err="1" smtClean="0"/>
              <a:t>бошчилик</a:t>
            </a:r>
            <a:r>
              <a:rPr lang="ru-RU" dirty="0" smtClean="0"/>
              <a:t> </a:t>
            </a:r>
            <a:r>
              <a:rPr lang="ru-RU" dirty="0" err="1" smtClean="0"/>
              <a:t>қилиши керак</a:t>
            </a:r>
            <a:r>
              <a:rPr lang="ru-RU" dirty="0" smtClean="0"/>
              <a:t>. </a:t>
            </a:r>
          </a:p>
          <a:p>
            <a:r>
              <a:rPr lang="ru-RU" dirty="0" smtClean="0"/>
              <a:t>Маркетинг </a:t>
            </a:r>
            <a:r>
              <a:rPr lang="ru-RU" dirty="0" err="1" smtClean="0"/>
              <a:t>бўлими</a:t>
            </a:r>
            <a:r>
              <a:rPr lang="ru-RU" dirty="0" smtClean="0"/>
              <a:t> </a:t>
            </a:r>
            <a:r>
              <a:rPr lang="ru-RU" dirty="0" err="1" smtClean="0"/>
              <a:t>кичик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оддий</a:t>
            </a:r>
            <a:r>
              <a:rPr lang="ru-RU" dirty="0" smtClean="0"/>
              <a:t> </a:t>
            </a:r>
            <a:r>
              <a:rPr lang="ru-RU" dirty="0" err="1" smtClean="0"/>
              <a:t>бўлиб</a:t>
            </a:r>
            <a:r>
              <a:rPr lang="ru-RU" dirty="0" smtClean="0"/>
              <a:t> </a:t>
            </a:r>
            <a:r>
              <a:rPr lang="ru-RU" dirty="0" err="1" smtClean="0"/>
              <a:t>ташкил</a:t>
            </a:r>
            <a:r>
              <a:rPr lang="ru-RU" dirty="0" smtClean="0"/>
              <a:t> </a:t>
            </a:r>
            <a:r>
              <a:rPr lang="ru-RU" dirty="0" err="1" smtClean="0"/>
              <a:t>этилсин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шундайлигича</a:t>
            </a:r>
            <a:r>
              <a:rPr lang="ru-RU" dirty="0" smtClean="0"/>
              <a:t> </a:t>
            </a:r>
            <a:r>
              <a:rPr lang="ru-RU" dirty="0" err="1" smtClean="0"/>
              <a:t>қолсин</a:t>
            </a:r>
            <a:r>
              <a:rPr lang="ru-RU" dirty="0" smtClean="0"/>
              <a:t>. </a:t>
            </a:r>
          </a:p>
          <a:p>
            <a:r>
              <a:rPr lang="ru-RU" dirty="0" err="1" smtClean="0"/>
              <a:t>Мижозлар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яқиндан ишлаш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 err="1" smtClean="0"/>
              <a:t>Бозор</a:t>
            </a:r>
            <a:r>
              <a:rPr lang="ru-RU" dirty="0" smtClean="0"/>
              <a:t> </a:t>
            </a:r>
            <a:r>
              <a:rPr lang="ru-RU" dirty="0" err="1" smtClean="0"/>
              <a:t>тадқиқотлари натижаларини</a:t>
            </a:r>
            <a:r>
              <a:rPr lang="ru-RU" dirty="0" smtClean="0"/>
              <a:t> </a:t>
            </a:r>
            <a:r>
              <a:rPr lang="ru-RU" dirty="0" err="1" smtClean="0"/>
              <a:t>эҳтиёткорлик билан</a:t>
            </a:r>
            <a:r>
              <a:rPr lang="ru-RU" dirty="0" smtClean="0"/>
              <a:t> </a:t>
            </a:r>
            <a:r>
              <a:rPr lang="ru-RU" dirty="0" err="1" smtClean="0"/>
              <a:t>ишлатиш</a:t>
            </a:r>
            <a:r>
              <a:rPr lang="ru-RU" dirty="0" smtClean="0"/>
              <a:t>. </a:t>
            </a:r>
          </a:p>
          <a:p>
            <a:r>
              <a:rPr lang="ru-RU" dirty="0" err="1" smtClean="0"/>
              <a:t>Ўз</a:t>
            </a:r>
            <a:r>
              <a:rPr lang="ru-RU" dirty="0" smtClean="0"/>
              <a:t> </a:t>
            </a:r>
            <a:r>
              <a:rPr lang="ru-RU" dirty="0" err="1" smtClean="0"/>
              <a:t>касбининг</a:t>
            </a:r>
            <a:r>
              <a:rPr lang="ru-RU" dirty="0" smtClean="0"/>
              <a:t> </a:t>
            </a:r>
            <a:r>
              <a:rPr lang="ru-RU" dirty="0" err="1" smtClean="0"/>
              <a:t>фидоийларини</a:t>
            </a:r>
            <a:r>
              <a:rPr lang="ru-RU" dirty="0" smtClean="0"/>
              <a:t> </a:t>
            </a:r>
            <a:r>
              <a:rPr lang="ru-RU" dirty="0" err="1" smtClean="0"/>
              <a:t>ишга</a:t>
            </a:r>
            <a:r>
              <a:rPr lang="ru-RU" dirty="0" smtClean="0"/>
              <a:t> </a:t>
            </a:r>
            <a:r>
              <a:rPr lang="ru-RU" dirty="0" err="1" smtClean="0"/>
              <a:t>олинг</a:t>
            </a:r>
            <a:r>
              <a:rPr lang="ru-RU" dirty="0" smtClean="0"/>
              <a:t>.</a:t>
            </a:r>
            <a:endParaRPr lang="en-US" dirty="0" smtClean="0"/>
          </a:p>
          <a:p>
            <a:endParaRPr lang="en-US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Маркетингнинг</a:t>
            </a:r>
            <a:r>
              <a:rPr lang="ru-RU" dirty="0" smtClean="0"/>
              <a:t> </a:t>
            </a:r>
            <a:r>
              <a:rPr lang="ru-RU" dirty="0" err="1" smtClean="0"/>
              <a:t>вазифаси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err="1" smtClean="0"/>
              <a:t>Мижозларни</a:t>
            </a:r>
            <a:r>
              <a:rPr lang="ru-RU" dirty="0" smtClean="0"/>
              <a:t> </a:t>
            </a:r>
            <a:r>
              <a:rPr lang="ru-RU" dirty="0" err="1" smtClean="0"/>
              <a:t>севинг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ҳурмат қилинг.</a:t>
            </a:r>
            <a:endParaRPr lang="ru-RU" dirty="0" smtClean="0"/>
          </a:p>
          <a:p>
            <a:r>
              <a:rPr lang="ru-RU" dirty="0" err="1" smtClean="0"/>
              <a:t>Истеъмолчилар</a:t>
            </a:r>
            <a:r>
              <a:rPr lang="ru-RU" dirty="0" smtClean="0"/>
              <a:t> </a:t>
            </a:r>
            <a:r>
              <a:rPr lang="ru-RU" dirty="0" err="1" smtClean="0"/>
              <a:t>жамиятларини</a:t>
            </a:r>
            <a:r>
              <a:rPr lang="ru-RU" dirty="0" smtClean="0"/>
              <a:t> </a:t>
            </a:r>
            <a:r>
              <a:rPr lang="ru-RU" dirty="0" err="1" smtClean="0"/>
              <a:t>ташкил</a:t>
            </a:r>
            <a:r>
              <a:rPr lang="ru-RU" dirty="0" smtClean="0"/>
              <a:t> </a:t>
            </a:r>
            <a:r>
              <a:rPr lang="ru-RU" dirty="0" err="1" smtClean="0"/>
              <a:t>этинг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Маркетингнинг</a:t>
            </a:r>
            <a:r>
              <a:rPr lang="ru-RU" dirty="0" smtClean="0"/>
              <a:t> </a:t>
            </a:r>
            <a:r>
              <a:rPr lang="ru-RU" dirty="0" err="1" smtClean="0"/>
              <a:t>асосий</a:t>
            </a:r>
            <a:r>
              <a:rPr lang="ru-RU" dirty="0" smtClean="0"/>
              <a:t> </a:t>
            </a:r>
            <a:r>
              <a:rPr lang="ru-RU" dirty="0" err="1" smtClean="0"/>
              <a:t>элементларини</a:t>
            </a:r>
            <a:r>
              <a:rPr lang="ru-RU" dirty="0" smtClean="0"/>
              <a:t> (4Р) доим </a:t>
            </a:r>
            <a:r>
              <a:rPr lang="ru-RU" dirty="0" err="1" smtClean="0"/>
              <a:t>қайта кўриб</a:t>
            </a:r>
            <a:r>
              <a:rPr lang="ru-RU" dirty="0" smtClean="0"/>
              <a:t> </a:t>
            </a:r>
            <a:r>
              <a:rPr lang="ru-RU" dirty="0" err="1" smtClean="0"/>
              <a:t>чиқиш керак</a:t>
            </a:r>
            <a:r>
              <a:rPr lang="ru-RU" dirty="0" smtClean="0"/>
              <a:t>. </a:t>
            </a:r>
          </a:p>
          <a:p>
            <a:r>
              <a:rPr lang="ru-RU" dirty="0" err="1" smtClean="0"/>
              <a:t>Барча</a:t>
            </a:r>
            <a:r>
              <a:rPr lang="ru-RU" dirty="0" smtClean="0"/>
              <a:t> </a:t>
            </a:r>
            <a:r>
              <a:rPr lang="ru-RU" dirty="0" err="1" smtClean="0"/>
              <a:t>ишда</a:t>
            </a:r>
            <a:r>
              <a:rPr lang="ru-RU" dirty="0" smtClean="0"/>
              <a:t> </a:t>
            </a:r>
            <a:r>
              <a:rPr lang="ru-RU" dirty="0" err="1" smtClean="0"/>
              <a:t>оддийликка</a:t>
            </a:r>
            <a:r>
              <a:rPr lang="ru-RU" dirty="0" smtClean="0"/>
              <a:t> </a:t>
            </a:r>
            <a:r>
              <a:rPr lang="ru-RU" dirty="0" err="1" smtClean="0"/>
              <a:t>интилинг</a:t>
            </a:r>
            <a:r>
              <a:rPr lang="ru-RU" dirty="0" smtClean="0"/>
              <a:t>. </a:t>
            </a:r>
          </a:p>
          <a:p>
            <a:r>
              <a:rPr lang="ru-RU" dirty="0" err="1" smtClean="0"/>
              <a:t>Брендингизга</a:t>
            </a:r>
            <a:r>
              <a:rPr lang="ru-RU" dirty="0" smtClean="0"/>
              <a:t> </a:t>
            </a:r>
            <a:r>
              <a:rPr lang="ru-RU" dirty="0" err="1" smtClean="0"/>
              <a:t>содиқ бўлинг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Маркетинг </a:t>
            </a:r>
            <a:r>
              <a:rPr lang="ru-RU" dirty="0" err="1" smtClean="0"/>
              <a:t>фаолиятининг</a:t>
            </a:r>
            <a:r>
              <a:rPr lang="ru-RU" dirty="0" smtClean="0"/>
              <a:t> </a:t>
            </a:r>
            <a:r>
              <a:rPr lang="ru-RU" dirty="0" err="1" smtClean="0"/>
              <a:t>уч</a:t>
            </a:r>
            <a:r>
              <a:rPr lang="ru-RU" dirty="0" smtClean="0"/>
              <a:t> </a:t>
            </a:r>
            <a:r>
              <a:rPr lang="ru-RU" dirty="0" err="1" smtClean="0"/>
              <a:t>босқичи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err="1" smtClean="0"/>
              <a:t>Тадбиркорлик</a:t>
            </a:r>
            <a:r>
              <a:rPr lang="ru-RU" dirty="0" smtClean="0"/>
              <a:t> маркетинги </a:t>
            </a:r>
          </a:p>
          <a:p>
            <a:r>
              <a:rPr lang="ru-RU" dirty="0" err="1" smtClean="0"/>
              <a:t>Шаклланган</a:t>
            </a:r>
            <a:r>
              <a:rPr lang="ru-RU" dirty="0" smtClean="0"/>
              <a:t> маркетинг </a:t>
            </a:r>
          </a:p>
          <a:p>
            <a:r>
              <a:rPr lang="ru-RU" dirty="0" err="1" smtClean="0"/>
              <a:t>Корхона</a:t>
            </a:r>
            <a:r>
              <a:rPr lang="ru-RU" dirty="0" smtClean="0"/>
              <a:t> </a:t>
            </a:r>
            <a:r>
              <a:rPr lang="ru-RU" dirty="0" err="1" smtClean="0"/>
              <a:t>ичидаги</a:t>
            </a:r>
            <a:r>
              <a:rPr lang="ru-RU" dirty="0" smtClean="0"/>
              <a:t> </a:t>
            </a:r>
            <a:r>
              <a:rPr lang="ru-RU" dirty="0" err="1" smtClean="0"/>
              <a:t>тадбиркорлик</a:t>
            </a:r>
            <a:r>
              <a:rPr lang="ru-RU" dirty="0" smtClean="0"/>
              <a:t> маркетинги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Маркетинг қамрови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ru-RU" dirty="0" smtClean="0"/>
              <a:t>Маркетинг </a:t>
            </a:r>
            <a:r>
              <a:rPr lang="ru-RU" dirty="0" err="1" smtClean="0"/>
              <a:t>истеъмолчилар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бошқа бизнеслар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махсулот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хизматларни</a:t>
            </a:r>
            <a:r>
              <a:rPr lang="ru-RU" dirty="0" smtClean="0"/>
              <a:t> ишлаб </a:t>
            </a:r>
            <a:r>
              <a:rPr lang="ru-RU" dirty="0" err="1" smtClean="0"/>
              <a:t>чиқариш</a:t>
            </a:r>
            <a:r>
              <a:rPr lang="ru-RU" dirty="0" smtClean="0"/>
              <a:t>, </a:t>
            </a:r>
            <a:r>
              <a:rPr lang="ru-RU" dirty="0" err="1" smtClean="0"/>
              <a:t>тарғибот қилиш ва</a:t>
            </a:r>
            <a:r>
              <a:rPr lang="ru-RU" dirty="0" smtClean="0"/>
              <a:t> </a:t>
            </a:r>
            <a:r>
              <a:rPr lang="ru-RU" dirty="0" err="1" smtClean="0"/>
              <a:t>етказиб</a:t>
            </a:r>
            <a:r>
              <a:rPr lang="ru-RU" dirty="0" smtClean="0"/>
              <a:t> </a:t>
            </a:r>
            <a:r>
              <a:rPr lang="ru-RU" dirty="0" err="1" smtClean="0"/>
              <a:t>бериш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шуғулланади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Маркетинг қамрови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Манзил</a:t>
            </a:r>
            <a:r>
              <a:rPr lang="en-US" dirty="0" smtClean="0"/>
              <a:t> (</a:t>
            </a:r>
            <a:r>
              <a:rPr lang="uz-Cyrl-UZ" dirty="0" smtClean="0"/>
              <a:t>жой</a:t>
            </a:r>
            <a:r>
              <a:rPr lang="en-US" dirty="0" smtClean="0"/>
              <a:t>)</a:t>
            </a:r>
          </a:p>
          <a:p>
            <a:r>
              <a:rPr lang="uz-Cyrl-UZ" dirty="0" smtClean="0"/>
              <a:t>Мулк</a:t>
            </a:r>
            <a:endParaRPr lang="en-US" dirty="0" smtClean="0"/>
          </a:p>
          <a:p>
            <a:r>
              <a:rPr lang="uz-Cyrl-UZ" dirty="0" smtClean="0"/>
              <a:t>Ташкилот</a:t>
            </a:r>
            <a:endParaRPr lang="en-US" dirty="0" smtClean="0"/>
          </a:p>
          <a:p>
            <a:r>
              <a:rPr lang="uz-Cyrl-UZ" dirty="0" smtClean="0"/>
              <a:t>Маҳсулотлар</a:t>
            </a:r>
            <a:endParaRPr lang="en-US" dirty="0" smtClean="0"/>
          </a:p>
          <a:p>
            <a:r>
              <a:rPr lang="uz-Cyrl-UZ" dirty="0" smtClean="0"/>
              <a:t>Хизматлар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uz-Cyrl-UZ" dirty="0" smtClean="0"/>
              <a:t>Таассуротлар</a:t>
            </a:r>
            <a:endParaRPr lang="en-US" dirty="0" smtClean="0"/>
          </a:p>
          <a:p>
            <a:r>
              <a:rPr lang="uz-Cyrl-UZ" dirty="0" smtClean="0"/>
              <a:t>Маълумот</a:t>
            </a:r>
          </a:p>
          <a:p>
            <a:r>
              <a:rPr lang="uz-Cyrl-UZ" dirty="0" smtClean="0"/>
              <a:t>Фикр (идея)</a:t>
            </a:r>
          </a:p>
          <a:p>
            <a:r>
              <a:rPr lang="uz-Cyrl-UZ" dirty="0" smtClean="0"/>
              <a:t>Тадбирлар</a:t>
            </a:r>
          </a:p>
          <a:p>
            <a:r>
              <a:rPr lang="uz-Cyrl-UZ" dirty="0" smtClean="0"/>
              <a:t>Одамлар</a:t>
            </a:r>
          </a:p>
          <a:p>
            <a:endParaRPr lang="en-US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8</a:t>
            </a:fld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Маркетинг мутаҳассислари қабул қиладиган қарорлар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uz-Cyrl-UZ" dirty="0" smtClean="0"/>
          </a:p>
          <a:p>
            <a:r>
              <a:rPr lang="uz-Cyrl-UZ" dirty="0" smtClean="0"/>
              <a:t>Истеъмол бозорлари</a:t>
            </a:r>
          </a:p>
          <a:p>
            <a:r>
              <a:rPr lang="uz-Cyrl-UZ" dirty="0" smtClean="0"/>
              <a:t>Бизнес бозорлари</a:t>
            </a:r>
          </a:p>
          <a:p>
            <a:r>
              <a:rPr lang="uz-Cyrl-UZ" dirty="0" smtClean="0"/>
              <a:t>Глобал бозорлар</a:t>
            </a:r>
          </a:p>
          <a:p>
            <a:r>
              <a:rPr lang="uz-Cyrl-UZ" dirty="0" smtClean="0"/>
              <a:t>Давлат бозорлари ва нотижорий бозорлар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Маркетинг тамойиллари ва иш қуроллари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Маркетингнинг таърифи</a:t>
            </a:r>
          </a:p>
          <a:p>
            <a:r>
              <a:rPr lang="uz-Cyrl-UZ" dirty="0" smtClean="0"/>
              <a:t>Маркетинг</a:t>
            </a:r>
          </a:p>
          <a:p>
            <a:r>
              <a:rPr lang="uz-Cyrl-UZ" dirty="0" smtClean="0"/>
              <a:t>Маркетинг менежменти</a:t>
            </a:r>
          </a:p>
          <a:p>
            <a:endParaRPr lang="uz-Cyrl-UZ" dirty="0" smtClean="0"/>
          </a:p>
          <a:p>
            <a:pPr>
              <a:buNone/>
            </a:pPr>
            <a:r>
              <a:rPr lang="uz-Cyrl-UZ" dirty="0" smtClean="0"/>
              <a:t>Асосий маркетинг тушунчалари</a:t>
            </a:r>
          </a:p>
          <a:p>
            <a:r>
              <a:rPr lang="uz-Cyrl-UZ" dirty="0" smtClean="0"/>
              <a:t>Танлаб олинган бозорлар ва бозорни қисмларга ажратиш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Маркетинг тамойиллари ва иш қуроллари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Эҳтиёж, истак ва талаб</a:t>
            </a:r>
          </a:p>
          <a:p>
            <a:r>
              <a:rPr lang="uz-Cyrl-UZ" dirty="0" smtClean="0"/>
              <a:t>Маҳсулот, таклиф, бренд</a:t>
            </a:r>
          </a:p>
          <a:p>
            <a:r>
              <a:rPr lang="uz-Cyrl-UZ" dirty="0" smtClean="0"/>
              <a:t>Қиймат ва қониқиш</a:t>
            </a:r>
          </a:p>
          <a:p>
            <a:endParaRPr lang="uz-Cyrl-UZ" dirty="0" smtClean="0"/>
          </a:p>
          <a:p>
            <a:r>
              <a:rPr lang="uz-Cyrl-UZ" dirty="0" smtClean="0"/>
              <a:t>Қиймат </a:t>
            </a:r>
            <a:r>
              <a:rPr lang="en-US" dirty="0" smtClean="0"/>
              <a:t>= </a:t>
            </a:r>
            <a:r>
              <a:rPr lang="uz-Cyrl-UZ" dirty="0" smtClean="0"/>
              <a:t>Манфаатлар/Ҳаражатлар </a:t>
            </a:r>
            <a:r>
              <a:rPr lang="en-US" dirty="0" smtClean="0"/>
              <a:t>=</a:t>
            </a:r>
            <a:r>
              <a:rPr lang="uz-Cyrl-UZ" dirty="0" smtClean="0"/>
              <a:t> (Функционал Манфаатлар + Эмоционал Манфаатлар)/(Пул ҳаражатлари + Вақт ҳаражатлари + Куч ҳаражатлари + Психологик ҳаражатлари)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Маркетинг тамойиллари ва иш қуроллари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Айирбошлаш ва транзакция</a:t>
            </a:r>
          </a:p>
          <a:p>
            <a:r>
              <a:rPr lang="uz-Cyrl-UZ" dirty="0" smtClean="0"/>
              <a:t>Айирбошлаш</a:t>
            </a:r>
          </a:p>
          <a:p>
            <a:r>
              <a:rPr lang="uz-Cyrl-UZ" dirty="0" smtClean="0"/>
              <a:t>Транзакция</a:t>
            </a:r>
          </a:p>
          <a:p>
            <a:r>
              <a:rPr lang="uz-Cyrl-UZ" dirty="0" smtClean="0"/>
              <a:t>Бартер</a:t>
            </a:r>
          </a:p>
          <a:p>
            <a:r>
              <a:rPr lang="uz-Cyrl-UZ" dirty="0" smtClean="0"/>
              <a:t>Трансфер</a:t>
            </a:r>
          </a:p>
          <a:p>
            <a:r>
              <a:rPr lang="uz-Cyrl-UZ" dirty="0" smtClean="0"/>
              <a:t>Хулқ-атворий жавоб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Маркетинг тамойиллари ва иш қуроллари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uz-Cyrl-UZ" dirty="0" smtClean="0"/>
              <a:t>Ришталар ва тизимлар</a:t>
            </a:r>
          </a:p>
          <a:p>
            <a:r>
              <a:rPr lang="uz-Cyrl-UZ" dirty="0" smtClean="0"/>
              <a:t>Ришталар қуришга қаратилган маркетинг</a:t>
            </a:r>
          </a:p>
          <a:p>
            <a:r>
              <a:rPr lang="uz-Cyrl-UZ" dirty="0" smtClean="0"/>
              <a:t>Маркетинг тизими</a:t>
            </a:r>
          </a:p>
          <a:p>
            <a:r>
              <a:rPr lang="uz-Cyrl-UZ" dirty="0" smtClean="0"/>
              <a:t>Маркетинг каналлари</a:t>
            </a:r>
          </a:p>
          <a:p>
            <a:r>
              <a:rPr lang="uz-Cyrl-UZ" dirty="0" smtClean="0"/>
              <a:t>Таъминот занжири</a:t>
            </a:r>
          </a:p>
          <a:p>
            <a:r>
              <a:rPr lang="uz-Cyrl-UZ" dirty="0" smtClean="0"/>
              <a:t>Рақобат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Маркетинг тамойиллари ва иш қуроллари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Брендлараро  рақобат</a:t>
            </a:r>
          </a:p>
          <a:p>
            <a:r>
              <a:rPr lang="uz-Cyrl-UZ" dirty="0" smtClean="0"/>
              <a:t>Шакл рақобати</a:t>
            </a:r>
          </a:p>
          <a:p>
            <a:r>
              <a:rPr lang="uz-Cyrl-UZ" dirty="0" smtClean="0"/>
              <a:t>Умумий маркетинг</a:t>
            </a:r>
          </a:p>
          <a:p>
            <a:pPr>
              <a:buNone/>
            </a:pPr>
            <a:r>
              <a:rPr lang="uz-Cyrl-UZ" dirty="0" smtClean="0"/>
              <a:t>Маркетинг муҳити</a:t>
            </a:r>
          </a:p>
          <a:p>
            <a:r>
              <a:rPr lang="uz-Cyrl-UZ" dirty="0" smtClean="0"/>
              <a:t>Корхона маркетингига бевосита таъсир этувчи муҳит</a:t>
            </a:r>
            <a:r>
              <a:rPr lang="ru-RU" dirty="0" smtClean="0"/>
              <a:t> (</a:t>
            </a:r>
            <a:r>
              <a:rPr lang="ru-RU" dirty="0" err="1" smtClean="0"/>
              <a:t>таъминотчилар</a:t>
            </a:r>
            <a:r>
              <a:rPr lang="ru-RU" dirty="0" smtClean="0"/>
              <a:t>, </a:t>
            </a:r>
            <a:r>
              <a:rPr lang="ru-RU" dirty="0" err="1" smtClean="0"/>
              <a:t>рақобатчилар, улгуржи</a:t>
            </a:r>
            <a:r>
              <a:rPr lang="ru-RU" dirty="0" smtClean="0"/>
              <a:t> </a:t>
            </a:r>
            <a:r>
              <a:rPr lang="ru-RU" dirty="0" err="1" smtClean="0"/>
              <a:t>савдо</a:t>
            </a:r>
            <a:r>
              <a:rPr lang="ru-RU" dirty="0" smtClean="0"/>
              <a:t>, </a:t>
            </a:r>
            <a:r>
              <a:rPr lang="ru-RU" dirty="0" err="1" smtClean="0"/>
              <a:t>мижозлар</a:t>
            </a:r>
            <a:r>
              <a:rPr lang="ru-RU" dirty="0" smtClean="0"/>
              <a:t>)</a:t>
            </a:r>
          </a:p>
          <a:p>
            <a:r>
              <a:rPr lang="uz-Cyrl-UZ" dirty="0" smtClean="0"/>
              <a:t>Умумий муҳит</a:t>
            </a:r>
          </a:p>
          <a:p>
            <a:pPr>
              <a:buNone/>
            </a:pPr>
            <a:r>
              <a:rPr lang="uz-Cyrl-UZ" dirty="0" smtClean="0"/>
              <a:t>Маркетинг дастури</a:t>
            </a:r>
          </a:p>
          <a:p>
            <a:r>
              <a:rPr lang="uz-Cyrl-UZ" dirty="0" smtClean="0"/>
              <a:t>Маркетинг дастури</a:t>
            </a:r>
          </a:p>
          <a:p>
            <a:r>
              <a:rPr lang="uz-Cyrl-UZ" dirty="0" smtClean="0"/>
              <a:t>Маркетинг микс (4Р) </a:t>
            </a:r>
          </a:p>
          <a:p>
            <a:pPr>
              <a:buNone/>
            </a:pPr>
            <a:endParaRPr lang="uz-Cyrl-UZ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Маркетинг фалсафалари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 smtClean="0"/>
              <a:t>Ишлаб чиқаришни мукаммаллаштириш фалсафаси</a:t>
            </a:r>
          </a:p>
          <a:p>
            <a:r>
              <a:rPr lang="uz-Cyrl-UZ" dirty="0" smtClean="0"/>
              <a:t>Маҳсулотни мукаммаллаштириш фалсафаси</a:t>
            </a:r>
          </a:p>
          <a:p>
            <a:r>
              <a:rPr lang="uz-Cyrl-UZ" dirty="0" smtClean="0"/>
              <a:t>Савдони мукаммаллаштириш фалсафаси</a:t>
            </a:r>
          </a:p>
          <a:p>
            <a:r>
              <a:rPr lang="uz-Cyrl-UZ" dirty="0" smtClean="0"/>
              <a:t>Маркетинг фалсафаси </a:t>
            </a:r>
          </a:p>
          <a:p>
            <a:r>
              <a:rPr lang="uz-Cyrl-UZ" dirty="0" smtClean="0"/>
              <a:t>Ижтимоий-этикага асосланган маркетинг фалсафаси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Компаниянинг бозорга муносабати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uz-Cyrl-UZ" dirty="0" smtClean="0"/>
              <a:t>Мижоз эҳтиёжлари</a:t>
            </a:r>
          </a:p>
          <a:p>
            <a:r>
              <a:rPr lang="uz-Cyrl-UZ" dirty="0" smtClean="0"/>
              <a:t>Маълум эҳтиёжлар</a:t>
            </a:r>
          </a:p>
          <a:p>
            <a:r>
              <a:rPr lang="uz-Cyrl-UZ" dirty="0" smtClean="0"/>
              <a:t>Ҳақиқий эҳтиёжлар</a:t>
            </a:r>
          </a:p>
          <a:p>
            <a:r>
              <a:rPr lang="uz-Cyrl-UZ" dirty="0" smtClean="0"/>
              <a:t>Баён этилмаган эҳтиёжлар</a:t>
            </a:r>
          </a:p>
          <a:p>
            <a:r>
              <a:rPr lang="uz-Cyrl-UZ" dirty="0" smtClean="0"/>
              <a:t>Ҳурсанд қилувчи эҳтиёжлар</a:t>
            </a:r>
          </a:p>
          <a:p>
            <a:r>
              <a:rPr lang="uz-Cyrl-UZ" dirty="0" smtClean="0"/>
              <a:t>Сирли эҳтиёжлар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Компаниянинг бозорга муносабати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uz-Cyrl-UZ" dirty="0" smtClean="0"/>
              <a:t>Уюшган маркетинг (интеграцияланган)</a:t>
            </a:r>
          </a:p>
          <a:p>
            <a:r>
              <a:rPr lang="uz-Cyrl-UZ" dirty="0" smtClean="0"/>
              <a:t>Ички маркетинг</a:t>
            </a:r>
          </a:p>
          <a:p>
            <a:r>
              <a:rPr lang="uz-Cyrl-UZ" dirty="0" smtClean="0"/>
              <a:t>Ташқи маркетинг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Компаниянинг бозорга муносабати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uz-Cyrl-UZ" dirty="0" smtClean="0"/>
              <a:t>Фойда</a:t>
            </a:r>
          </a:p>
          <a:p>
            <a:r>
              <a:rPr lang="uz-Cyrl-UZ" dirty="0" smtClean="0"/>
              <a:t>Савдо ҳажмининг камайиши</a:t>
            </a:r>
          </a:p>
          <a:p>
            <a:r>
              <a:rPr lang="uz-Cyrl-UZ" dirty="0" smtClean="0"/>
              <a:t>Ўсиш суръатларининг камайиши</a:t>
            </a:r>
          </a:p>
          <a:p>
            <a:r>
              <a:rPr lang="uz-Cyrl-UZ" dirty="0" smtClean="0"/>
              <a:t>Мижозлар хулқ-атворидаги ўзгаришлар</a:t>
            </a:r>
          </a:p>
          <a:p>
            <a:r>
              <a:rPr lang="uz-Cyrl-UZ" dirty="0" smtClean="0"/>
              <a:t>Рақобатнинг кучайиши</a:t>
            </a:r>
          </a:p>
          <a:p>
            <a:r>
              <a:rPr lang="uz-Cyrl-UZ" dirty="0" smtClean="0"/>
              <a:t>Маркетинг ҳаражатларининг ортиши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Бизнес ва маркетингдаги ўзгаришлар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uz-Cyrl-UZ" dirty="0" smtClean="0"/>
              <a:t>Компаниялар қандай ўзгаришларни тадбиқ қилмоқдалар?</a:t>
            </a:r>
          </a:p>
          <a:p>
            <a:r>
              <a:rPr lang="uz-Cyrl-UZ" dirty="0" smtClean="0"/>
              <a:t>Ре-инжиниринг</a:t>
            </a:r>
          </a:p>
          <a:p>
            <a:r>
              <a:rPr lang="uz-Cyrl-UZ" dirty="0" smtClean="0"/>
              <a:t>Аутсорсинг</a:t>
            </a:r>
          </a:p>
          <a:p>
            <a:r>
              <a:rPr lang="uz-Cyrl-UZ" dirty="0" smtClean="0"/>
              <a:t>Ҳамкор таъминотчи</a:t>
            </a:r>
          </a:p>
          <a:p>
            <a:r>
              <a:rPr lang="uz-Cyrl-UZ" dirty="0" smtClean="0"/>
              <a:t>Бозорга қаратилган фаолият</a:t>
            </a:r>
          </a:p>
          <a:p>
            <a:endParaRPr lang="uz-Cyrl-UZ" dirty="0" smtClean="0"/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uz-Cyrl-UZ" dirty="0" smtClean="0"/>
          </a:p>
          <a:p>
            <a:r>
              <a:rPr lang="uz-Cyrl-UZ" dirty="0" smtClean="0"/>
              <a:t>Электрон коммерция</a:t>
            </a:r>
          </a:p>
          <a:p>
            <a:r>
              <a:rPr lang="uz-Cyrl-UZ" dirty="0" smtClean="0"/>
              <a:t>Бенчмаркинг</a:t>
            </a:r>
          </a:p>
          <a:p>
            <a:r>
              <a:rPr lang="uz-Cyrl-UZ" dirty="0" smtClean="0"/>
              <a:t>Альянслар</a:t>
            </a:r>
          </a:p>
          <a:p>
            <a:r>
              <a:rPr lang="uz-Cyrl-UZ" dirty="0" smtClean="0"/>
              <a:t>Глобал ва маҳаллий</a:t>
            </a:r>
          </a:p>
          <a:p>
            <a:r>
              <a:rPr lang="uz-Cyrl-UZ" dirty="0" smtClean="0"/>
              <a:t>Мустақил фаолият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8DC30D-838A-46AA-8C25-D9797D6B0754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Бизнес ва маркетингдаги ўзгаришлар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uz-Cyrl-UZ" dirty="0" smtClean="0"/>
              <a:t>Компаниялар қандай ўзгаришларни тадбиқ қилмоқдалар?</a:t>
            </a:r>
          </a:p>
          <a:p>
            <a:r>
              <a:rPr lang="uz-Cyrl-UZ" dirty="0" smtClean="0"/>
              <a:t>Мижозлар билан ришталар қуриш</a:t>
            </a:r>
          </a:p>
          <a:p>
            <a:r>
              <a:rPr lang="uz-Cyrl-UZ" dirty="0" smtClean="0"/>
              <a:t>Мижознинг узун муддатли қиймати</a:t>
            </a:r>
          </a:p>
          <a:p>
            <a:r>
              <a:rPr lang="uz-Cyrl-UZ" dirty="0" smtClean="0"/>
              <a:t>Бозор сегментларини танлаб олиш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uz-Cyrl-UZ" dirty="0" smtClean="0"/>
              <a:t>Маълумотлар билан ишлаш</a:t>
            </a:r>
          </a:p>
          <a:p>
            <a:r>
              <a:rPr lang="uz-Cyrl-UZ" dirty="0" smtClean="0"/>
              <a:t>Савдо тармоғи билан ҳамкорлик</a:t>
            </a:r>
          </a:p>
          <a:p>
            <a:r>
              <a:rPr lang="uz-Cyrl-UZ" dirty="0" smtClean="0"/>
              <a:t>Ҳар бир ҳодим маркетингга ҳисса қўшиши</a:t>
            </a:r>
          </a:p>
          <a:p>
            <a:r>
              <a:rPr lang="uz-Cyrl-UZ" dirty="0" smtClean="0"/>
              <a:t>Мослаштирилган маҳсулот ва хизматлар</a:t>
            </a:r>
          </a:p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DB0726-631F-4CCF-AAD9-5ACBB9A8895E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42844" y="2786058"/>
            <a:ext cx="9001156" cy="719138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Эътиборингиз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учун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рахмат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!</a:t>
            </a:r>
          </a:p>
          <a:p>
            <a:pPr marL="0" indent="0" algn="ctr" eaLnBrk="1" hangingPunct="1">
              <a:buNone/>
              <a:defRPr/>
            </a:pPr>
            <a:endParaRPr lang="uz-Cyrl-UZ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3"/>
            </a:endParaRPr>
          </a:p>
          <a:p>
            <a:pPr marL="0" indent="0" algn="ctr" eaLnBrk="1" hangingPunct="1"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mrahimov@cgc.uz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4"/>
              </a:rPr>
              <a:t>mamurjon@yahoo.com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endParaRPr lang="ru-RU" sz="3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7508A7F1-E1AA-4AA5-B407-D4902CE811AA}" type="slidenum">
              <a:rPr lang="ru-RU" smtClean="0"/>
              <a:pPr/>
              <a:t>21</a:t>
            </a:fld>
            <a:endParaRPr lang="ru-RU" smtClean="0"/>
          </a:p>
        </p:txBody>
      </p:sp>
      <p:pic>
        <p:nvPicPr>
          <p:cNvPr id="4" name="Picture 6" descr="E:\AUXJOBBAJOBBA\JOBBochJOBBI2800\Informat Kotler\Bildspel Kotler\Glob kopie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638" y="4168775"/>
            <a:ext cx="22828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62800" y="3956050"/>
            <a:ext cx="1970088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9034</TotalTime>
  <Words>982</Words>
  <Application>Microsoft Office PowerPoint</Application>
  <PresentationFormat>Экран (4:3)</PresentationFormat>
  <Paragraphs>304</Paragraphs>
  <Slides>21</Slides>
  <Notes>19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0" baseType="lpstr">
      <vt:lpstr>Arial</vt:lpstr>
      <vt:lpstr>Arial Narrow</vt:lpstr>
      <vt:lpstr>Bookman Old Style</vt:lpstr>
      <vt:lpstr>Calibri</vt:lpstr>
      <vt:lpstr>Cambria</vt:lpstr>
      <vt:lpstr>Gill Sans MT</vt:lpstr>
      <vt:lpstr>Wingdings</vt:lpstr>
      <vt:lpstr>Wingdings 3</vt:lpstr>
      <vt:lpstr>Начальная</vt:lpstr>
      <vt:lpstr>МАРКЕТИНГнинг вазифалари</vt:lpstr>
      <vt:lpstr>Асосий дарслик</vt:lpstr>
      <vt:lpstr>Ушбу бобнинг мақсадлари</vt:lpstr>
      <vt:lpstr>Маркетингнинг вазифаси</vt:lpstr>
      <vt:lpstr>Маркетингнинг вазифаси</vt:lpstr>
      <vt:lpstr>Маркетинг фаолиятининг уч босқичи</vt:lpstr>
      <vt:lpstr>Маркетинг қамрови</vt:lpstr>
      <vt:lpstr>Маркетинг қамрови</vt:lpstr>
      <vt:lpstr>Маркетинг мутаҳассислари қабул қиладиган қарорлар</vt:lpstr>
      <vt:lpstr>Маркетинг тамойиллари ва иш қуроллари</vt:lpstr>
      <vt:lpstr>Маркетинг тамойиллари ва иш қуроллари</vt:lpstr>
      <vt:lpstr>Маркетинг тамойиллари ва иш қуроллари</vt:lpstr>
      <vt:lpstr>Маркетинг тамойиллари ва иш қуроллари</vt:lpstr>
      <vt:lpstr>Маркетинг тамойиллари ва иш қуроллари</vt:lpstr>
      <vt:lpstr>Маркетинг фалсафалари</vt:lpstr>
      <vt:lpstr>Компаниянинг бозорга муносабати</vt:lpstr>
      <vt:lpstr>Компаниянинг бозорга муносабати</vt:lpstr>
      <vt:lpstr>Компаниянинг бозорга муносабати</vt:lpstr>
      <vt:lpstr>Бизнес ва маркетингдаги ўзгаришлар</vt:lpstr>
      <vt:lpstr>Бизнес ва маркетингдаги ўзгаришлар</vt:lpstr>
      <vt:lpstr>Презентация PowerPoint</vt:lpstr>
    </vt:vector>
  </TitlesOfParts>
  <Company>Минэкономразвития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YudachevaSV</dc:creator>
  <cp:lastModifiedBy>USER</cp:lastModifiedBy>
  <cp:revision>557</cp:revision>
  <dcterms:created xsi:type="dcterms:W3CDTF">2008-07-24T07:59:12Z</dcterms:created>
  <dcterms:modified xsi:type="dcterms:W3CDTF">2017-06-18T07:08:18Z</dcterms:modified>
</cp:coreProperties>
</file>