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83" r:id="rId1"/>
  </p:sldMasterIdLst>
  <p:notesMasterIdLst>
    <p:notesMasterId r:id="rId17"/>
  </p:notesMasterIdLst>
  <p:handoutMasterIdLst>
    <p:handoutMasterId r:id="rId18"/>
  </p:handoutMasterIdLst>
  <p:sldIdLst>
    <p:sldId id="386" r:id="rId2"/>
    <p:sldId id="389" r:id="rId3"/>
    <p:sldId id="390" r:id="rId4"/>
    <p:sldId id="391" r:id="rId5"/>
    <p:sldId id="392" r:id="rId6"/>
    <p:sldId id="393" r:id="rId7"/>
    <p:sldId id="394" r:id="rId8"/>
    <p:sldId id="395" r:id="rId9"/>
    <p:sldId id="397" r:id="rId10"/>
    <p:sldId id="399" r:id="rId11"/>
    <p:sldId id="400" r:id="rId12"/>
    <p:sldId id="401" r:id="rId13"/>
    <p:sldId id="402" r:id="rId14"/>
    <p:sldId id="403" r:id="rId15"/>
    <p:sldId id="387" r:id="rId16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9966"/>
    <a:srgbClr val="3E8A52"/>
    <a:srgbClr val="9999FF"/>
    <a:srgbClr val="7879B4"/>
    <a:srgbClr val="B2ADCF"/>
    <a:srgbClr val="ACA8FE"/>
    <a:srgbClr val="66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>
    <p:restoredLeft sz="17566" autoAdjust="0"/>
    <p:restoredTop sz="76522" autoAdjust="0"/>
  </p:normalViewPr>
  <p:slideViewPr>
    <p:cSldViewPr>
      <p:cViewPr varScale="1">
        <p:scale>
          <a:sx n="56" d="100"/>
          <a:sy n="56" d="100"/>
        </p:scale>
        <p:origin x="116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3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4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914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C2E171A7-FCA1-408D-AE41-01C6CDE9ECD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150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532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32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DEEEE7F-C4C2-47D7-B0A6-D026D23640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baseline="0" dirty="0" smtClean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</a:t>
            </a:fld>
            <a:endParaRPr lang="ru-RU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02F3AD1-021F-48B8-830F-6B2E43679958}" type="slidenum">
              <a:rPr lang="en-US"/>
              <a:pPr/>
              <a:t>2</a:t>
            </a:fld>
            <a:endParaRPr lang="en-US"/>
          </a:p>
        </p:txBody>
      </p:sp>
      <p:sp>
        <p:nvSpPr>
          <p:cNvPr id="8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i="1"/>
              <a:t>It is no longer</a:t>
            </a:r>
          </a:p>
          <a:p>
            <a:r>
              <a:rPr lang="en-US" b="1" i="1"/>
              <a:t>enough to satisfy</a:t>
            </a:r>
          </a:p>
          <a:p>
            <a:r>
              <a:rPr lang="en-US" b="1" i="1"/>
              <a:t>customers. You must</a:t>
            </a:r>
          </a:p>
          <a:p>
            <a:r>
              <a:rPr lang="en-US" b="1" i="1"/>
              <a:t>delight them.</a:t>
            </a:r>
          </a:p>
        </p:txBody>
      </p:sp>
    </p:spTree>
    <p:extLst>
      <p:ext uri="{BB962C8B-B14F-4D97-AF65-F5344CB8AC3E}">
        <p14:creationId xmlns:p14="http://schemas.microsoft.com/office/powerpoint/2010/main" val="5972584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E8A2A3A-A827-4B3C-BEF2-1AC22D389951}" type="slidenum">
              <a:rPr lang="en-US"/>
              <a:pPr/>
              <a:t>3</a:t>
            </a:fld>
            <a:endParaRPr lang="en-US"/>
          </a:p>
        </p:txBody>
      </p:sp>
      <p:sp>
        <p:nvSpPr>
          <p:cNvPr id="921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Chapter Objectives</a:t>
            </a:r>
          </a:p>
          <a:p>
            <a:r>
              <a:rPr lang="en-US"/>
              <a:t> </a:t>
            </a:r>
            <a:r>
              <a:rPr lang="en-US" b="1"/>
              <a:t>In this chapter, we will address the</a:t>
            </a:r>
          </a:p>
          <a:p>
            <a:r>
              <a:rPr lang="en-US" b="1"/>
              <a:t>following questions:</a:t>
            </a:r>
          </a:p>
          <a:p>
            <a:r>
              <a:rPr lang="en-US"/>
              <a:t> </a:t>
            </a:r>
            <a:r>
              <a:rPr lang="en-US" b="1"/>
              <a:t>What are customer value and satisfaction,</a:t>
            </a:r>
          </a:p>
          <a:p>
            <a:r>
              <a:rPr lang="en-US" b="1"/>
              <a:t>and how can companies deliver them?</a:t>
            </a:r>
          </a:p>
          <a:p>
            <a:r>
              <a:rPr lang="en-US"/>
              <a:t> </a:t>
            </a:r>
            <a:r>
              <a:rPr lang="en-US" b="1"/>
              <a:t>What makes a high-performance business?</a:t>
            </a:r>
            <a:endParaRPr lang="en-US"/>
          </a:p>
          <a:p>
            <a:r>
              <a:rPr lang="en-US"/>
              <a:t> </a:t>
            </a:r>
            <a:r>
              <a:rPr lang="en-US" b="1"/>
              <a:t>How can companies both attract</a:t>
            </a:r>
          </a:p>
          <a:p>
            <a:r>
              <a:rPr lang="en-US" b="1"/>
              <a:t>and retain customers?</a:t>
            </a:r>
          </a:p>
          <a:p>
            <a:r>
              <a:rPr lang="en-US"/>
              <a:t> </a:t>
            </a:r>
            <a:r>
              <a:rPr lang="en-US" b="1"/>
              <a:t>How can companies improve both customer</a:t>
            </a:r>
          </a:p>
          <a:p>
            <a:r>
              <a:rPr lang="en-US" b="1"/>
              <a:t>and company profitability?</a:t>
            </a:r>
          </a:p>
          <a:p>
            <a:r>
              <a:rPr lang="en-US"/>
              <a:t> </a:t>
            </a:r>
            <a:r>
              <a:rPr lang="en-US" b="1"/>
              <a:t>How can companies deliver total quality?</a:t>
            </a:r>
          </a:p>
        </p:txBody>
      </p:sp>
    </p:spTree>
    <p:extLst>
      <p:ext uri="{BB962C8B-B14F-4D97-AF65-F5344CB8AC3E}">
        <p14:creationId xmlns:p14="http://schemas.microsoft.com/office/powerpoint/2010/main" val="2542739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4F1A3F5-6821-4D8A-AC7D-6F2121C98078}" type="slidenum">
              <a:rPr lang="en-US"/>
              <a:pPr/>
              <a:t>4</a:t>
            </a:fld>
            <a:endParaRPr lang="en-US"/>
          </a:p>
        </p:txBody>
      </p:sp>
      <p:sp>
        <p:nvSpPr>
          <p:cNvPr id="1024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Defining Customer Value</a:t>
            </a:r>
          </a:p>
          <a:p>
            <a:r>
              <a:rPr lang="en-US" b="1"/>
              <a:t>and Satisfaction</a:t>
            </a:r>
            <a:endParaRPr lang="uz-Cyrl-UZ" b="1"/>
          </a:p>
          <a:p>
            <a:endParaRPr lang="uz-Cyrl-UZ" b="1"/>
          </a:p>
          <a:p>
            <a:r>
              <a:rPr lang="en-US" b="1"/>
              <a:t>Customer Perceived Value (CPV)</a:t>
            </a:r>
          </a:p>
          <a:p>
            <a:r>
              <a:rPr lang="en-US"/>
              <a:t> </a:t>
            </a:r>
            <a:r>
              <a:rPr lang="en-US" b="1"/>
              <a:t>Total customer value</a:t>
            </a:r>
          </a:p>
          <a:p>
            <a:r>
              <a:rPr lang="en-US" b="1"/>
              <a:t>Total customer cost</a:t>
            </a:r>
          </a:p>
        </p:txBody>
      </p:sp>
    </p:spTree>
    <p:extLst>
      <p:ext uri="{BB962C8B-B14F-4D97-AF65-F5344CB8AC3E}">
        <p14:creationId xmlns:p14="http://schemas.microsoft.com/office/powerpoint/2010/main" val="2317545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DD03587-7FF7-4140-A02A-DB2E3C6AC990}" type="slidenum">
              <a:rPr lang="en-US"/>
              <a:pPr/>
              <a:t>5</a:t>
            </a:fld>
            <a:endParaRPr lang="en-US"/>
          </a:p>
        </p:txBody>
      </p:sp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US" sz="800" b="1"/>
              <a:t>Defining Customer Value</a:t>
            </a:r>
          </a:p>
          <a:p>
            <a:pPr>
              <a:lnSpc>
                <a:spcPct val="80000"/>
              </a:lnSpc>
            </a:pPr>
            <a:r>
              <a:rPr lang="en-US" sz="800" b="1"/>
              <a:t>and Satisfaction</a:t>
            </a:r>
          </a:p>
          <a:p>
            <a:pPr>
              <a:lnSpc>
                <a:spcPct val="80000"/>
              </a:lnSpc>
            </a:pPr>
            <a:r>
              <a:rPr lang="en-US" sz="800" b="1"/>
              <a:t>Total Customer Satisfaction</a:t>
            </a:r>
          </a:p>
          <a:p>
            <a:pPr>
              <a:lnSpc>
                <a:spcPct val="80000"/>
              </a:lnSpc>
            </a:pPr>
            <a:r>
              <a:rPr lang="en-US" sz="800"/>
              <a:t> </a:t>
            </a:r>
            <a:r>
              <a:rPr lang="en-US" sz="800" b="1"/>
              <a:t>Satisfaction</a:t>
            </a:r>
          </a:p>
          <a:p>
            <a:pPr>
              <a:lnSpc>
                <a:spcPct val="80000"/>
              </a:lnSpc>
            </a:pPr>
            <a:r>
              <a:rPr lang="en-US" sz="800"/>
              <a:t> </a:t>
            </a:r>
            <a:r>
              <a:rPr lang="en-US" sz="800" b="1"/>
              <a:t>Customer Expectations</a:t>
            </a:r>
          </a:p>
          <a:p>
            <a:pPr>
              <a:lnSpc>
                <a:spcPct val="80000"/>
              </a:lnSpc>
            </a:pPr>
            <a:r>
              <a:rPr lang="en-US" sz="800" b="1"/>
              <a:t>Delivering High Customer Value</a:t>
            </a:r>
          </a:p>
          <a:p>
            <a:pPr>
              <a:lnSpc>
                <a:spcPct val="80000"/>
              </a:lnSpc>
            </a:pPr>
            <a:r>
              <a:rPr lang="en-US" sz="800"/>
              <a:t> </a:t>
            </a:r>
            <a:r>
              <a:rPr lang="en-US" sz="800" b="1"/>
              <a:t>Value proposition</a:t>
            </a:r>
          </a:p>
          <a:p>
            <a:pPr>
              <a:lnSpc>
                <a:spcPct val="80000"/>
              </a:lnSpc>
            </a:pPr>
            <a:r>
              <a:rPr lang="en-US" sz="800"/>
              <a:t> </a:t>
            </a:r>
            <a:r>
              <a:rPr lang="en-US" sz="800" b="1"/>
              <a:t>Value-delivery system</a:t>
            </a:r>
          </a:p>
          <a:p>
            <a:pPr>
              <a:lnSpc>
                <a:spcPct val="80000"/>
              </a:lnSpc>
            </a:pPr>
            <a:r>
              <a:rPr lang="en-US" sz="800"/>
              <a:t> </a:t>
            </a:r>
            <a:r>
              <a:rPr lang="en-US" sz="800" b="1"/>
              <a:t>Measuring Satisfaction</a:t>
            </a:r>
            <a:endParaRPr lang="uz-Cyrl-UZ" sz="800" b="1"/>
          </a:p>
          <a:p>
            <a:pPr>
              <a:lnSpc>
                <a:spcPct val="80000"/>
              </a:lnSpc>
            </a:pPr>
            <a:endParaRPr lang="uz-Cyrl-UZ" sz="800" b="1"/>
          </a:p>
          <a:p>
            <a:pPr>
              <a:lnSpc>
                <a:spcPct val="80000"/>
              </a:lnSpc>
            </a:pPr>
            <a:r>
              <a:rPr lang="en-US" sz="800" b="1"/>
              <a:t>A customer-centered organization makes it easy for</a:t>
            </a:r>
          </a:p>
          <a:p>
            <a:pPr>
              <a:lnSpc>
                <a:spcPct val="80000"/>
              </a:lnSpc>
            </a:pPr>
            <a:r>
              <a:rPr lang="en-US" sz="800" b="1"/>
              <a:t>customers to register suggestions and complaints.</a:t>
            </a:r>
          </a:p>
          <a:p>
            <a:pPr>
              <a:lnSpc>
                <a:spcPct val="80000"/>
              </a:lnSpc>
            </a:pPr>
            <a:r>
              <a:rPr lang="en-US" sz="800" b="1"/>
              <a:t>Some customer-centered companies-P&amp;G, General</a:t>
            </a:r>
          </a:p>
          <a:p>
            <a:pPr>
              <a:lnSpc>
                <a:spcPct val="80000"/>
              </a:lnSpc>
            </a:pPr>
            <a:r>
              <a:rPr lang="en-US" sz="800" b="1"/>
              <a:t>Electric, Whirlpool—establish hot lines with toll-free</a:t>
            </a:r>
          </a:p>
          <a:p>
            <a:pPr>
              <a:lnSpc>
                <a:spcPct val="80000"/>
              </a:lnSpc>
            </a:pPr>
            <a:r>
              <a:rPr lang="en-US" sz="800" b="1"/>
              <a:t>numbers. Companies are also using Web sites and</a:t>
            </a:r>
          </a:p>
          <a:p>
            <a:pPr>
              <a:lnSpc>
                <a:spcPct val="80000"/>
              </a:lnSpc>
            </a:pPr>
            <a:r>
              <a:rPr lang="en-US" sz="800" b="1"/>
              <a:t>e-mail for quick, two-way communication.</a:t>
            </a:r>
          </a:p>
          <a:p>
            <a:pPr>
              <a:lnSpc>
                <a:spcPct val="80000"/>
              </a:lnSpc>
            </a:pPr>
            <a:endParaRPr lang="uz-Cyrl-UZ" sz="800" b="1"/>
          </a:p>
          <a:p>
            <a:pPr>
              <a:lnSpc>
                <a:spcPct val="80000"/>
              </a:lnSpc>
            </a:pPr>
            <a:r>
              <a:rPr lang="en-US" sz="800" b="1"/>
              <a:t>Studies show that although customers are dissatisfied</a:t>
            </a:r>
          </a:p>
          <a:p>
            <a:pPr>
              <a:lnSpc>
                <a:spcPct val="80000"/>
              </a:lnSpc>
            </a:pPr>
            <a:r>
              <a:rPr lang="en-US" sz="800" b="1"/>
              <a:t>with one out of every four purchases, less than 5</a:t>
            </a:r>
          </a:p>
          <a:p>
            <a:pPr>
              <a:lnSpc>
                <a:spcPct val="80000"/>
              </a:lnSpc>
            </a:pPr>
            <a:r>
              <a:rPr lang="en-US" sz="800" b="1"/>
              <a:t>percent will complain. Most customers will buy less or</a:t>
            </a:r>
          </a:p>
          <a:p>
            <a:pPr>
              <a:lnSpc>
                <a:spcPct val="80000"/>
              </a:lnSpc>
            </a:pPr>
            <a:r>
              <a:rPr lang="en-US" sz="800" b="1"/>
              <a:t>switch suppliers. Responsive companies measure</a:t>
            </a:r>
          </a:p>
          <a:p>
            <a:pPr>
              <a:lnSpc>
                <a:spcPct val="80000"/>
              </a:lnSpc>
            </a:pPr>
            <a:r>
              <a:rPr lang="en-US" sz="800" b="1"/>
              <a:t>customer satisfaction directly by conducting periodic</a:t>
            </a:r>
          </a:p>
          <a:p>
            <a:pPr>
              <a:lnSpc>
                <a:spcPct val="80000"/>
              </a:lnSpc>
            </a:pPr>
            <a:r>
              <a:rPr lang="en-US" sz="800" b="1"/>
              <a:t>surveys. While collecting customer satisfaction data, it</a:t>
            </a:r>
          </a:p>
          <a:p>
            <a:pPr>
              <a:lnSpc>
                <a:spcPct val="80000"/>
              </a:lnSpc>
            </a:pPr>
            <a:r>
              <a:rPr lang="en-US" sz="800" b="1"/>
              <a:t>is also useful to ask additional questions to measure</a:t>
            </a:r>
          </a:p>
          <a:p>
            <a:pPr>
              <a:lnSpc>
                <a:spcPct val="80000"/>
              </a:lnSpc>
            </a:pPr>
            <a:r>
              <a:rPr lang="en-US" sz="800" b="1"/>
              <a:t>repurchase intention and to measure the likelihood or</a:t>
            </a:r>
          </a:p>
          <a:p>
            <a:pPr>
              <a:lnSpc>
                <a:spcPct val="80000"/>
              </a:lnSpc>
            </a:pPr>
            <a:r>
              <a:rPr lang="en-US" sz="800" b="1"/>
              <a:t>willingness to recommend the company and brand to</a:t>
            </a:r>
          </a:p>
          <a:p>
            <a:pPr>
              <a:lnSpc>
                <a:spcPct val="80000"/>
              </a:lnSpc>
            </a:pPr>
            <a:r>
              <a:rPr lang="en-US" sz="800" b="1"/>
              <a:t>others.</a:t>
            </a:r>
          </a:p>
        </p:txBody>
      </p:sp>
    </p:spTree>
    <p:extLst>
      <p:ext uri="{BB962C8B-B14F-4D97-AF65-F5344CB8AC3E}">
        <p14:creationId xmlns:p14="http://schemas.microsoft.com/office/powerpoint/2010/main" val="8719247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C15E623-BE78-4E37-93E7-78861C13E412}" type="slidenum">
              <a:rPr lang="en-US"/>
              <a:pPr/>
              <a:t>6</a:t>
            </a:fld>
            <a:endParaRPr lang="en-US"/>
          </a:p>
        </p:txBody>
      </p:sp>
      <p:sp>
        <p:nvSpPr>
          <p:cNvPr id="153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Would you feel more brand loyalty for a</a:t>
            </a:r>
          </a:p>
          <a:p>
            <a:r>
              <a:rPr lang="en-US" b="1"/>
              <a:t>company that tried to immediately resolve</a:t>
            </a:r>
          </a:p>
          <a:p>
            <a:r>
              <a:rPr lang="en-US" b="1"/>
              <a:t>a complaint via E-mail, or a company that</a:t>
            </a:r>
          </a:p>
          <a:p>
            <a:r>
              <a:rPr lang="en-US" b="1"/>
              <a:t>had a customer service representative call</a:t>
            </a:r>
          </a:p>
          <a:p>
            <a:r>
              <a:rPr lang="en-US" b="1"/>
              <a:t>within two business days to</a:t>
            </a:r>
          </a:p>
          <a:p>
            <a:r>
              <a:rPr lang="en-US" b="1"/>
              <a:t>resolve the problem over</a:t>
            </a:r>
          </a:p>
          <a:p>
            <a:r>
              <a:rPr lang="en-US" b="1"/>
              <a:t>the phone?</a:t>
            </a:r>
          </a:p>
        </p:txBody>
      </p:sp>
    </p:spTree>
    <p:extLst>
      <p:ext uri="{BB962C8B-B14F-4D97-AF65-F5344CB8AC3E}">
        <p14:creationId xmlns:p14="http://schemas.microsoft.com/office/powerpoint/2010/main" val="35916756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E5E24D5-8ED4-4E76-9A88-0111453567EB}" type="slidenum">
              <a:rPr lang="en-US"/>
              <a:pPr/>
              <a:t>7</a:t>
            </a:fld>
            <a:endParaRPr lang="en-US"/>
          </a:p>
        </p:txBody>
      </p:sp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The Nature of High</a:t>
            </a:r>
          </a:p>
          <a:p>
            <a:r>
              <a:rPr lang="en-US" b="1"/>
              <a:t>Performance Business</a:t>
            </a:r>
            <a:endParaRPr lang="uz-Cyrl-UZ" b="1"/>
          </a:p>
          <a:p>
            <a:endParaRPr lang="uz-Cyrl-UZ" b="1"/>
          </a:p>
          <a:p>
            <a:r>
              <a:rPr lang="en-US"/>
              <a:t> </a:t>
            </a:r>
            <a:r>
              <a:rPr lang="en-US" b="1"/>
              <a:t>Stakeholders</a:t>
            </a:r>
          </a:p>
          <a:p>
            <a:r>
              <a:rPr lang="en-US"/>
              <a:t> </a:t>
            </a:r>
            <a:r>
              <a:rPr lang="en-US" b="1"/>
              <a:t>Processes</a:t>
            </a:r>
          </a:p>
          <a:p>
            <a:r>
              <a:rPr lang="en-US"/>
              <a:t> </a:t>
            </a:r>
            <a:r>
              <a:rPr lang="en-US" b="1"/>
              <a:t>Resources</a:t>
            </a:r>
          </a:p>
          <a:p>
            <a:r>
              <a:rPr lang="en-US" b="1"/>
              <a:t>Core competency</a:t>
            </a:r>
          </a:p>
          <a:p>
            <a:r>
              <a:rPr lang="en-US"/>
              <a:t> </a:t>
            </a:r>
            <a:r>
              <a:rPr lang="en-US" b="1"/>
              <a:t>Distinctive capabilities</a:t>
            </a:r>
          </a:p>
          <a:p>
            <a:r>
              <a:rPr lang="en-US"/>
              <a:t> </a:t>
            </a:r>
            <a:r>
              <a:rPr lang="en-US" b="1"/>
              <a:t>Organization and Organizational Culture</a:t>
            </a:r>
          </a:p>
          <a:p>
            <a:r>
              <a:rPr lang="en-US"/>
              <a:t> </a:t>
            </a:r>
            <a:r>
              <a:rPr lang="en-US" b="1"/>
              <a:t>Organization</a:t>
            </a:r>
          </a:p>
          <a:p>
            <a:r>
              <a:rPr lang="en-US"/>
              <a:t> </a:t>
            </a:r>
            <a:r>
              <a:rPr lang="en-US" b="1"/>
              <a:t>Corporate culture</a:t>
            </a:r>
          </a:p>
          <a:p>
            <a:r>
              <a:rPr lang="en-US"/>
              <a:t> </a:t>
            </a:r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3942064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F267021-03FE-4570-9513-CABB8049D355}" type="slidenum">
              <a:rPr lang="en-US"/>
              <a:pPr/>
              <a:t>8</a:t>
            </a:fld>
            <a:endParaRPr lang="en-US"/>
          </a:p>
        </p:txBody>
      </p:sp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Can you name a company that has</a:t>
            </a:r>
          </a:p>
          <a:p>
            <a:r>
              <a:rPr lang="en-US" b="1"/>
              <a:t>changed the public’s perception of</a:t>
            </a:r>
          </a:p>
          <a:p>
            <a:r>
              <a:rPr lang="en-US" b="1"/>
              <a:t>their corporate culture? Has this</a:t>
            </a:r>
          </a:p>
          <a:p>
            <a:r>
              <a:rPr lang="en-US" b="1"/>
              <a:t>effectively rehabilitated that</a:t>
            </a:r>
          </a:p>
          <a:p>
            <a:r>
              <a:rPr lang="en-US" b="1"/>
              <a:t>company’s image?</a:t>
            </a:r>
          </a:p>
        </p:txBody>
      </p:sp>
    </p:spTree>
    <p:extLst>
      <p:ext uri="{BB962C8B-B14F-4D97-AF65-F5344CB8AC3E}">
        <p14:creationId xmlns:p14="http://schemas.microsoft.com/office/powerpoint/2010/main" val="39768665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892BADA-71B1-437A-80BE-F56C611C57B4}" type="slidenum">
              <a:rPr lang="en-US"/>
              <a:pPr/>
              <a:t>9</a:t>
            </a:fld>
            <a:endParaRPr lang="en-US"/>
          </a:p>
        </p:txBody>
      </p:sp>
      <p:sp>
        <p:nvSpPr>
          <p:cNvPr id="235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Core Business Processes</a:t>
            </a:r>
          </a:p>
          <a:p>
            <a:r>
              <a:rPr lang="en-US"/>
              <a:t> </a:t>
            </a:r>
            <a:r>
              <a:rPr lang="en-US" b="1"/>
              <a:t>The market sensing process</a:t>
            </a:r>
          </a:p>
          <a:p>
            <a:r>
              <a:rPr lang="en-US" b="1"/>
              <a:t>The new offering realization process</a:t>
            </a:r>
          </a:p>
          <a:p>
            <a:r>
              <a:rPr lang="en-US"/>
              <a:t> </a:t>
            </a:r>
            <a:r>
              <a:rPr lang="en-US" b="1"/>
              <a:t>The customer acquisition process</a:t>
            </a:r>
          </a:p>
          <a:p>
            <a:r>
              <a:rPr lang="en-US"/>
              <a:t> </a:t>
            </a:r>
            <a:r>
              <a:rPr lang="en-US" b="1"/>
              <a:t>The customer relationship</a:t>
            </a:r>
          </a:p>
          <a:p>
            <a:r>
              <a:rPr lang="en-US" b="1"/>
              <a:t>management process</a:t>
            </a:r>
          </a:p>
          <a:p>
            <a:r>
              <a:rPr lang="en-US"/>
              <a:t> </a:t>
            </a:r>
            <a:r>
              <a:rPr lang="en-US" b="1"/>
              <a:t>The fulfillment management process</a:t>
            </a:r>
          </a:p>
        </p:txBody>
      </p:sp>
    </p:spTree>
    <p:extLst>
      <p:ext uri="{BB962C8B-B14F-4D97-AF65-F5344CB8AC3E}">
        <p14:creationId xmlns:p14="http://schemas.microsoft.com/office/powerpoint/2010/main" val="12354724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4A0A72B-AE94-47CE-925D-14B98114C9AA}" type="slidenum">
              <a:rPr lang="en-US"/>
              <a:pPr/>
              <a:t>10</a:t>
            </a:fld>
            <a:endParaRPr lang="en-US"/>
          </a:p>
        </p:txBody>
      </p:sp>
      <p:sp>
        <p:nvSpPr>
          <p:cNvPr id="2765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Attracting and Retaining</a:t>
            </a:r>
          </a:p>
          <a:p>
            <a:r>
              <a:rPr lang="en-US" b="1"/>
              <a:t>Customers</a:t>
            </a:r>
            <a:endParaRPr lang="uz-Cyrl-UZ" b="1"/>
          </a:p>
          <a:p>
            <a:r>
              <a:rPr lang="uz-Cyrl-UZ" b="1"/>
              <a:t>Attracting Customers</a:t>
            </a:r>
          </a:p>
          <a:p>
            <a:r>
              <a:rPr lang="uz-Cyrl-UZ"/>
              <a:t> </a:t>
            </a:r>
            <a:r>
              <a:rPr lang="uz-Cyrl-UZ" b="1"/>
              <a:t>Computing the Cost of</a:t>
            </a:r>
          </a:p>
          <a:p>
            <a:r>
              <a:rPr lang="uz-Cyrl-UZ" b="1"/>
              <a:t>Lost Customers</a:t>
            </a:r>
          </a:p>
          <a:p>
            <a:r>
              <a:rPr lang="uz-Cyrl-UZ" b="1"/>
              <a:t>Customer churn</a:t>
            </a:r>
          </a:p>
          <a:p>
            <a:r>
              <a:rPr lang="uz-Cyrl-UZ"/>
              <a:t> </a:t>
            </a:r>
            <a:r>
              <a:rPr lang="uz-Cyrl-UZ" b="1"/>
              <a:t>Lifetime value</a:t>
            </a:r>
          </a:p>
          <a:p>
            <a:endParaRPr lang="en-US" b="1"/>
          </a:p>
        </p:txBody>
      </p:sp>
    </p:spTree>
    <p:extLst>
      <p:ext uri="{BB962C8B-B14F-4D97-AF65-F5344CB8AC3E}">
        <p14:creationId xmlns:p14="http://schemas.microsoft.com/office/powerpoint/2010/main" val="379561360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B8E314B-8D0B-4B22-9354-BA9707704548}" type="slidenum">
              <a:rPr lang="en-US"/>
              <a:pPr/>
              <a:t>11</a:t>
            </a:fld>
            <a:endParaRPr lang="en-US"/>
          </a:p>
        </p:txBody>
      </p:sp>
      <p:sp>
        <p:nvSpPr>
          <p:cNvPr id="2867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/>
              <a:t>Forming Strong Customer Bonds:</a:t>
            </a:r>
          </a:p>
          <a:p>
            <a:r>
              <a:rPr lang="en-US" b="1"/>
              <a:t>The Basics</a:t>
            </a:r>
          </a:p>
          <a:p>
            <a:r>
              <a:rPr lang="en-US"/>
              <a:t> </a:t>
            </a:r>
            <a:r>
              <a:rPr lang="en-US" b="1"/>
              <a:t>Cross-departmental participation</a:t>
            </a:r>
          </a:p>
          <a:p>
            <a:r>
              <a:rPr lang="en-US" b="1"/>
              <a:t>Integrate the Voice of the Customer</a:t>
            </a:r>
          </a:p>
          <a:p>
            <a:r>
              <a:rPr lang="en-US" b="1"/>
              <a:t>into all business decisions</a:t>
            </a:r>
          </a:p>
          <a:p>
            <a:r>
              <a:rPr lang="en-US"/>
              <a:t> </a:t>
            </a:r>
            <a:r>
              <a:rPr lang="en-US" b="1"/>
              <a:t>Create superior offering for the</a:t>
            </a:r>
          </a:p>
          <a:p>
            <a:r>
              <a:rPr lang="en-US" b="1"/>
              <a:t>target market</a:t>
            </a:r>
          </a:p>
        </p:txBody>
      </p:sp>
    </p:spTree>
    <p:extLst>
      <p:ext uri="{BB962C8B-B14F-4D97-AF65-F5344CB8AC3E}">
        <p14:creationId xmlns:p14="http://schemas.microsoft.com/office/powerpoint/2010/main" val="8294027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4DECC54-4BD0-48F9-A031-0515BC88AC6F}" type="slidenum">
              <a:rPr lang="en-US"/>
              <a:pPr/>
              <a:t>12</a:t>
            </a:fld>
            <a:endParaRPr lang="en-US"/>
          </a:p>
        </p:txBody>
      </p:sp>
      <p:sp>
        <p:nvSpPr>
          <p:cNvPr id="30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 </a:t>
            </a:r>
            <a:r>
              <a:rPr lang="en-US" b="1" dirty="0"/>
              <a:t>Attracting and Retaining</a:t>
            </a:r>
          </a:p>
          <a:p>
            <a:r>
              <a:rPr lang="en-US" b="1" dirty="0"/>
              <a:t>Customers</a:t>
            </a:r>
          </a:p>
          <a:p>
            <a:r>
              <a:rPr lang="en-US" b="1" dirty="0"/>
              <a:t>Organize and make accessible a</a:t>
            </a:r>
          </a:p>
          <a:p>
            <a:r>
              <a:rPr lang="en-US" b="1" dirty="0"/>
              <a:t>database of customer information</a:t>
            </a:r>
          </a:p>
          <a:p>
            <a:r>
              <a:rPr lang="en-US" dirty="0"/>
              <a:t> </a:t>
            </a:r>
            <a:r>
              <a:rPr lang="en-US" b="1" dirty="0"/>
              <a:t>Make it easy for customers to</a:t>
            </a:r>
          </a:p>
          <a:p>
            <a:r>
              <a:rPr lang="en-US" b="1" dirty="0"/>
              <a:t>reach the appropriate personnel</a:t>
            </a:r>
          </a:p>
          <a:p>
            <a:r>
              <a:rPr lang="en-US" dirty="0"/>
              <a:t> </a:t>
            </a:r>
            <a:r>
              <a:rPr lang="en-US" b="1" dirty="0"/>
              <a:t>Reward outstanding employees</a:t>
            </a:r>
          </a:p>
          <a:p>
            <a:r>
              <a:rPr lang="en-US" dirty="0"/>
              <a:t> </a:t>
            </a:r>
            <a:r>
              <a:rPr lang="en-US" b="1" dirty="0"/>
              <a:t>Adding Financial Benefits</a:t>
            </a:r>
          </a:p>
          <a:p>
            <a:r>
              <a:rPr lang="en-US" dirty="0"/>
              <a:t> </a:t>
            </a:r>
            <a:r>
              <a:rPr lang="en-US" b="1" dirty="0"/>
              <a:t>Frequency programs (FPs)</a:t>
            </a:r>
            <a:endParaRPr lang="uz-Cyrl-UZ" b="1" dirty="0"/>
          </a:p>
          <a:p>
            <a:r>
              <a:rPr lang="en-US" b="1" dirty="0"/>
              <a:t>Adding Social Benefits</a:t>
            </a:r>
          </a:p>
        </p:txBody>
      </p:sp>
    </p:spTree>
    <p:extLst>
      <p:ext uri="{BB962C8B-B14F-4D97-AF65-F5344CB8AC3E}">
        <p14:creationId xmlns:p14="http://schemas.microsoft.com/office/powerpoint/2010/main" val="3945120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51F323-A0AB-43CA-87E7-6FBBE880509D}" type="slidenum">
              <a:rPr lang="en-US"/>
              <a:pPr/>
              <a:t>13</a:t>
            </a:fld>
            <a:endParaRPr lang="en-US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b="1" dirty="0"/>
              <a:t>Social Actions</a:t>
            </a:r>
          </a:p>
          <a:p>
            <a:r>
              <a:rPr lang="en-US" b="1" dirty="0"/>
              <a:t>Affecting</a:t>
            </a:r>
          </a:p>
          <a:p>
            <a:r>
              <a:rPr lang="en-US" b="1" dirty="0"/>
              <a:t>Buyer-Seller</a:t>
            </a:r>
          </a:p>
          <a:p>
            <a:r>
              <a:rPr lang="en-US" b="1" dirty="0"/>
              <a:t>Relationships</a:t>
            </a:r>
            <a:endParaRPr lang="uz-Cyrl-UZ" b="1" dirty="0"/>
          </a:p>
          <a:p>
            <a:r>
              <a:rPr lang="uz-Cyrl-UZ" b="1" dirty="0"/>
              <a:t>Good Things</a:t>
            </a:r>
          </a:p>
          <a:p>
            <a:r>
              <a:rPr lang="en-US" b="1" dirty="0"/>
              <a:t>Initiate positive phone calls</a:t>
            </a:r>
          </a:p>
          <a:p>
            <a:r>
              <a:rPr lang="en-US" b="1" dirty="0"/>
              <a:t>Make recommendations</a:t>
            </a:r>
          </a:p>
          <a:p>
            <a:r>
              <a:rPr lang="en-US" b="1" dirty="0"/>
              <a:t>Candor in language</a:t>
            </a:r>
          </a:p>
          <a:p>
            <a:r>
              <a:rPr lang="en-US" b="1" dirty="0"/>
              <a:t>Use phone</a:t>
            </a:r>
          </a:p>
          <a:p>
            <a:r>
              <a:rPr lang="en-US" b="1" dirty="0"/>
              <a:t>Show appreciation</a:t>
            </a:r>
          </a:p>
          <a:p>
            <a:r>
              <a:rPr lang="en-US" b="1" dirty="0"/>
              <a:t>Make service </a:t>
            </a:r>
            <a:r>
              <a:rPr lang="en-US" b="1" dirty="0" smtClean="0"/>
              <a:t>suggestions</a:t>
            </a:r>
            <a:endParaRPr lang="uz-Cyrl-UZ" b="1" dirty="0" smtClean="0"/>
          </a:p>
          <a:p>
            <a:endParaRPr lang="uz-Cyrl-UZ" b="1" dirty="0" smtClean="0"/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Make only callbacks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Make justifications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Accommodative language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Use correspondence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Wait for misunderstandings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Wait for service requests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421853744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51F323-A0AB-43CA-87E7-6FBBE880509D}" type="slidenum">
              <a:rPr lang="en-US"/>
              <a:pPr/>
              <a:t>14</a:t>
            </a:fld>
            <a:endParaRPr lang="en-US"/>
          </a:p>
        </p:txBody>
      </p:sp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Use “we” problem-solving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Language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Get to problems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Use jargon or shorthand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Personality problems aired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Talk of “our future together”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Routinize responses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Accept responsibility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Plan the future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Use “owe-us” legal language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Only respond to problems</a:t>
            </a:r>
            <a:endParaRPr lang="uz-Cyrl-UZ" sz="1200" b="1" i="0" u="none" strike="noStrike" kern="1200" baseline="0" dirty="0" smtClean="0">
              <a:solidFill>
                <a:schemeClr val="tx1"/>
              </a:solidFill>
              <a:latin typeface="Arial" charset="0"/>
              <a:ea typeface="+mn-ea"/>
              <a:cs typeface="+mn-cs"/>
            </a:endParaRP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Use long-winded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communications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Personality problems hidden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Talk about making good on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the past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Fire drill and emergency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responsiveness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Shift blame</a:t>
            </a:r>
          </a:p>
          <a:p>
            <a:r>
              <a:rPr lang="en-US" sz="1200" b="1" i="0" u="none" strike="noStrike" kern="1200" baseline="0" dirty="0" smtClean="0">
                <a:solidFill>
                  <a:schemeClr val="tx1"/>
                </a:solidFill>
                <a:latin typeface="Arial" charset="0"/>
                <a:ea typeface="+mn-ea"/>
                <a:cs typeface="+mn-cs"/>
              </a:rPr>
              <a:t>Rehash the past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392566452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DEEEE7F-C4C2-47D7-B0A6-D026D2364019}" type="slidenum">
              <a:rPr lang="ru-RU" smtClean="0"/>
              <a:pPr>
                <a:defRPr/>
              </a:pPr>
              <a:t>15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04875" y="3648075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5048250"/>
            <a:ext cx="7315200" cy="685800"/>
          </a:xfrm>
          <a:prstGeom prst="rect">
            <a:avLst/>
          </a:prstGeom>
          <a:noFill/>
          <a:ln w="6350" cap="rnd" cmpd="sng" algn="ctr">
            <a:solidFill>
              <a:schemeClr val="accent2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904875" y="3648075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914400" y="5048250"/>
            <a:ext cx="228600" cy="685800"/>
          </a:xfrm>
          <a:prstGeom prst="rect">
            <a:avLst/>
          </a:prstGeom>
          <a:solidFill>
            <a:schemeClr val="accent2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1219200" y="3886200"/>
            <a:ext cx="6858000" cy="990600"/>
          </a:xfrm>
        </p:spPr>
        <p:txBody>
          <a:bodyPr anchor="t"/>
          <a:lstStyle>
            <a:lvl1pPr algn="r">
              <a:defRPr sz="32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219200" y="5124450"/>
            <a:ext cx="6858000" cy="5334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10" name="Дата 27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2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1216025" y="6354763"/>
            <a:ext cx="12192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0D95A2-23FD-49E3-8169-3F05BE53753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8229600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8DC30D-838A-46AA-8C25-D9797D6B075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14400" y="2819400"/>
            <a:ext cx="7315200" cy="1279525"/>
          </a:xfrm>
          <a:prstGeom prst="rect">
            <a:avLst/>
          </a:prstGeom>
          <a:noFill/>
          <a:ln w="6350" cap="rnd" cmpd="sng" algn="ctr">
            <a:solidFill>
              <a:schemeClr val="accent1"/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914400" y="2819400"/>
            <a:ext cx="228600" cy="1279525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9200" y="2971800"/>
            <a:ext cx="6858000" cy="1066800"/>
          </a:xfrm>
        </p:spPr>
        <p:txBody>
          <a:bodyPr anchor="t"/>
          <a:lstStyle>
            <a:lvl1pPr algn="r">
              <a:buNone/>
              <a:defRPr sz="32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4267200"/>
            <a:ext cx="6781800" cy="1143000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>
          <a:xfrm>
            <a:off x="6400800" y="6354763"/>
            <a:ext cx="2286000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898775" y="6354763"/>
            <a:ext cx="3475038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069975" y="6354763"/>
            <a:ext cx="1520825" cy="366712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DA1E6D-6E4D-4FED-BB97-946760BEB9A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219200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632198" y="1216152"/>
            <a:ext cx="4041648" cy="4937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B0726-631F-4CCF-AAD9-5ACBB9A8895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 anchor="ctr"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285875"/>
            <a:ext cx="4040188" cy="685800"/>
          </a:xfrm>
          <a:noFill/>
          <a:ln>
            <a:noFill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8200" y="1295400"/>
            <a:ext cx="4041775" cy="685800"/>
          </a:xfrm>
          <a:noFill/>
          <a:ln>
            <a:noFill/>
          </a:ln>
        </p:spPr>
        <p:txBody>
          <a:bodyPr anchor="b"/>
          <a:lstStyle>
            <a:lvl1pPr marL="0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648200" y="2133600"/>
            <a:ext cx="4038600" cy="40386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AA0D31-D957-466C-B192-0B6964157F6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086F0B-9C43-4328-AB95-DA6937D7CD4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" name="Равнобедренный треугольник 2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C8F6CD-C015-47A8-A34F-3C68993BFA3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Прямая соединительная линия 11"/>
          <p:cNvSpPr>
            <a:spLocks noChangeShapeType="1"/>
          </p:cNvSpPr>
          <p:nvPr/>
        </p:nvSpPr>
        <p:spPr bwMode="auto">
          <a:xfrm rot="5400000">
            <a:off x="3160712" y="3324226"/>
            <a:ext cx="603567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7" name="Равнобедренный треугольник 6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324600" y="304800"/>
            <a:ext cx="2514600" cy="838200"/>
          </a:xfrm>
        </p:spPr>
        <p:txBody>
          <a:bodyPr>
            <a:noAutofit/>
          </a:bodyPr>
          <a:lstStyle>
            <a:lvl1pPr algn="l">
              <a:buNone/>
              <a:defRPr sz="2000" b="1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324600" y="1219200"/>
            <a:ext cx="2514600" cy="4843463"/>
          </a:xfrm>
        </p:spPr>
        <p:txBody>
          <a:bodyPr/>
          <a:lstStyle>
            <a:lvl1pPr marL="0" indent="0">
              <a:lnSpc>
                <a:spcPts val="22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Объект 11"/>
          <p:cNvSpPr>
            <a:spLocks noGrp="1"/>
          </p:cNvSpPr>
          <p:nvPr>
            <p:ph sz="quarter" idx="1"/>
          </p:nvPr>
        </p:nvSpPr>
        <p:spPr>
          <a:xfrm>
            <a:off x="304800" y="304800"/>
            <a:ext cx="5715000" cy="5715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2BFF30-66B9-49AE-B319-7E47E423166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6" name="Равнобедренный треугольник 5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Прямоугольник 6"/>
          <p:cNvSpPr/>
          <p:nvPr/>
        </p:nvSpPr>
        <p:spPr>
          <a:xfrm>
            <a:off x="457200" y="500063"/>
            <a:ext cx="182563" cy="685800"/>
          </a:xfrm>
          <a:prstGeom prst="rect">
            <a:avLst/>
          </a:prstGeom>
          <a:solidFill>
            <a:schemeClr val="accent1"/>
          </a:solidFill>
          <a:ln w="635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0856"/>
            <a:ext cx="8229600" cy="674688"/>
          </a:xfrm>
          <a:ln>
            <a:solidFill>
              <a:schemeClr val="accent1"/>
            </a:solidFill>
          </a:ln>
        </p:spPr>
        <p:txBody>
          <a:bodyPr lIns="274320" anchor="ctr"/>
          <a:lstStyle>
            <a:lvl1pPr algn="r">
              <a:buNone/>
              <a:defRPr sz="2000" b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1905000"/>
            <a:ext cx="8229600" cy="4270248"/>
          </a:xfrm>
          <a:solidFill>
            <a:schemeClr val="tx1">
              <a:shade val="50000"/>
            </a:schemeClr>
          </a:solidFill>
          <a:ln>
            <a:noFill/>
          </a:ln>
          <a:effectLst/>
        </p:spPr>
        <p:txBody>
          <a:bodyPr>
            <a:normAutofit/>
          </a:bodyPr>
          <a:lstStyle>
            <a:lvl1pPr marL="0" indent="0">
              <a:spcBef>
                <a:spcPts val="600"/>
              </a:spcBef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219200"/>
            <a:ext cx="8229600" cy="533400"/>
          </a:xfrm>
        </p:spPr>
        <p:txBody>
          <a:bodyPr anchor="ctr"/>
          <a:lstStyle>
            <a:lvl1pPr marL="0" indent="0" algn="l">
              <a:buFontTx/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5F395-2564-4617-86D0-A58E951543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1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0C2BB-2E86-44FF-87FB-3C5871C47F5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ая соединительная линия 10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5" name="Равнобедренный треугольник 4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рямая соединительная линия 14"/>
          <p:cNvSpPr>
            <a:spLocks noChangeShapeType="1"/>
          </p:cNvSpPr>
          <p:nvPr/>
        </p:nvSpPr>
        <p:spPr bwMode="auto">
          <a:xfrm rot="5400000">
            <a:off x="3630612" y="3201988"/>
            <a:ext cx="5851525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83B1AC-7F68-4535-AEB7-EA33DB1AF65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21"/>
          <p:cNvSpPr>
            <a:spLocks noGrp="1"/>
          </p:cNvSpPr>
          <p:nvPr>
            <p:ph type="title"/>
          </p:nvPr>
        </p:nvSpPr>
        <p:spPr bwMode="auto">
          <a:xfrm>
            <a:off x="457200" y="152400"/>
            <a:ext cx="8229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Текст 12"/>
          <p:cNvSpPr>
            <a:spLocks noGrp="1"/>
          </p:cNvSpPr>
          <p:nvPr>
            <p:ph type="body" idx="1"/>
          </p:nvPr>
        </p:nvSpPr>
        <p:spPr bwMode="auto">
          <a:xfrm>
            <a:off x="457200" y="1219200"/>
            <a:ext cx="8229600" cy="491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00800" y="6356350"/>
            <a:ext cx="2289175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2898775" y="6356350"/>
            <a:ext cx="3505200" cy="3651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612775" y="6356350"/>
            <a:ext cx="1981200" cy="3651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5FD8EF3C-413D-4FF5-9BDB-78BC2BBA2D5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031" name="Прямая соединительная линия 27"/>
          <p:cNvSpPr>
            <a:spLocks noChangeShapeType="1"/>
          </p:cNvSpPr>
          <p:nvPr/>
        </p:nvSpPr>
        <p:spPr bwMode="auto">
          <a:xfrm>
            <a:off x="457200" y="6353175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32" name="Прямая соединительная линия 28"/>
          <p:cNvSpPr>
            <a:spLocks noChangeShapeType="1"/>
          </p:cNvSpPr>
          <p:nvPr/>
        </p:nvSpPr>
        <p:spPr bwMode="auto">
          <a:xfrm>
            <a:off x="457200" y="1143000"/>
            <a:ext cx="8229600" cy="0"/>
          </a:xfrm>
          <a:prstGeom prst="line">
            <a:avLst/>
          </a:prstGeom>
          <a:noFill/>
          <a:ln w="9525" algn="ctr">
            <a:solidFill>
              <a:schemeClr val="accent2"/>
            </a:solidFill>
            <a:prstDash val="dash"/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10" name="Равнобедренный треугольник 9"/>
          <p:cNvSpPr>
            <a:spLocks noChangeAspect="1"/>
          </p:cNvSpPr>
          <p:nvPr/>
        </p:nvSpPr>
        <p:spPr>
          <a:xfrm rot="5400000">
            <a:off x="419100" y="6467475"/>
            <a:ext cx="190500" cy="120650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4" r:id="rId1"/>
    <p:sldLayoutId id="2147483820" r:id="rId2"/>
    <p:sldLayoutId id="2147483825" r:id="rId3"/>
    <p:sldLayoutId id="2147483821" r:id="rId4"/>
    <p:sldLayoutId id="2147483822" r:id="rId5"/>
    <p:sldLayoutId id="2147483826" r:id="rId6"/>
    <p:sldLayoutId id="2147483827" r:id="rId7"/>
    <p:sldLayoutId id="2147483828" r:id="rId8"/>
    <p:sldLayoutId id="2147483829" r:id="rId9"/>
    <p:sldLayoutId id="2147483823" r:id="rId10"/>
    <p:sldLayoutId id="2147483830" r:id="rId11"/>
  </p:sldLayoutIdLst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Cambria" pitchFamily="18" charset="0"/>
        </a:defRPr>
      </a:lvl9pPr>
    </p:titleStyle>
    <p:bodyStyle>
      <a:lvl1pPr marL="273050" indent="-273050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76000"/>
        <a:buFont typeface="Wingdings 3" pitchFamily="18" charset="2"/>
        <a:buChar char="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73050" algn="l" rtl="0" eaLnBrk="0" fontAlgn="base" hangingPunct="0">
        <a:spcBef>
          <a:spcPts val="500"/>
        </a:spcBef>
        <a:spcAft>
          <a:spcPct val="0"/>
        </a:spcAft>
        <a:buClr>
          <a:schemeClr val="accent2"/>
        </a:buClr>
        <a:buSzPct val="76000"/>
        <a:buFont typeface="Wingdings 3" pitchFamily="18" charset="2"/>
        <a:buChar char=""/>
        <a:defRPr sz="2300" kern="1200">
          <a:solidFill>
            <a:schemeClr val="tx2"/>
          </a:solidFill>
          <a:latin typeface="+mn-lt"/>
          <a:ea typeface="+mn-ea"/>
          <a:cs typeface="+mn-cs"/>
        </a:defRPr>
      </a:lvl2pPr>
      <a:lvl3pPr marL="822325" indent="-228600" algn="l" rtl="0" eaLnBrk="0" fontAlgn="base" hangingPunct="0">
        <a:spcBef>
          <a:spcPts val="500"/>
        </a:spcBef>
        <a:spcAft>
          <a:spcPct val="0"/>
        </a:spcAft>
        <a:buClr>
          <a:srgbClr val="BCBCBC"/>
        </a:buClr>
        <a:buSzPct val="76000"/>
        <a:buFont typeface="Wingdings 3" pitchFamily="18" charset="2"/>
        <a:buChar char="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0" fontAlgn="base" hangingPunct="0">
        <a:spcBef>
          <a:spcPts val="400"/>
        </a:spcBef>
        <a:spcAft>
          <a:spcPct val="0"/>
        </a:spcAft>
        <a:buClr>
          <a:srgbClr val="8BA2B4"/>
        </a:buClr>
        <a:buSzPct val="70000"/>
        <a:buFont typeface="Wingdings" pitchFamily="2" charset="2"/>
        <a:buChar char="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0" fontAlgn="base" hangingPunct="0">
        <a:spcBef>
          <a:spcPts val="3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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ts val="300"/>
        </a:spcBef>
        <a:buClr>
          <a:srgbClr val="9FB8CD">
            <a:shade val="75000"/>
          </a:srgbClr>
        </a:buClr>
        <a:buSzPct val="75000"/>
        <a:buFont typeface="Wingdings 3"/>
        <a:buChar char=""/>
        <a:defRPr kumimoji="0" lang="en-US" sz="1600" kern="1200" smtClean="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rgbClr val="727CA3">
            <a:shade val="75000"/>
          </a:srgb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7pPr>
      <a:lvl8pPr marL="2011680" indent="-182880" algn="l" rtl="0" eaLnBrk="1" latinLnBrk="0" hangingPunct="1">
        <a:spcBef>
          <a:spcPts val="300"/>
        </a:spcBef>
        <a:buClr>
          <a:prstClr val="white">
            <a:shade val="50000"/>
          </a:prstClr>
        </a:buClr>
        <a:buSzPct val="75000"/>
        <a:buFont typeface="Wingdings 3"/>
        <a:buChar char=""/>
        <a:defRPr kumimoji="0" lang="en-US" sz="1400" kern="1200" smtClean="0">
          <a:solidFill>
            <a:schemeClr val="tx1"/>
          </a:solidFill>
          <a:latin typeface="+mn-lt"/>
          <a:ea typeface="+mn-ea"/>
          <a:cs typeface="+mn-cs"/>
        </a:defRPr>
      </a:lvl8pPr>
      <a:lvl9pPr marL="2194560" indent="-182880" algn="l" rtl="0" eaLnBrk="1" latinLnBrk="0" hangingPunct="1">
        <a:spcBef>
          <a:spcPts val="300"/>
        </a:spcBef>
        <a:buClr>
          <a:srgbClr val="9FB8CD"/>
        </a:buClr>
        <a:buSzPct val="75000"/>
        <a:buFont typeface="Wingdings 3"/>
        <a:buChar char=""/>
        <a:defRPr kumimoji="0" lang="en-US" sz="1200" kern="1200" smtClean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mailto:mrahimov@cgc.uz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emf"/><Relationship Id="rId5" Type="http://schemas.openxmlformats.org/officeDocument/2006/relationships/image" Target="../media/image4.png"/><Relationship Id="rId4" Type="http://schemas.openxmlformats.org/officeDocument/2006/relationships/hyperlink" Target="mailto:mamurjon@yahoo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Заголовок 1"/>
          <p:cNvSpPr>
            <a:spLocks noGrp="1"/>
          </p:cNvSpPr>
          <p:nvPr>
            <p:ph type="ctrTitle"/>
          </p:nvPr>
        </p:nvSpPr>
        <p:spPr>
          <a:xfrm>
            <a:off x="1143000" y="3789363"/>
            <a:ext cx="7000900" cy="990600"/>
          </a:xfrm>
        </p:spPr>
        <p:txBody>
          <a:bodyPr/>
          <a:lstStyle/>
          <a:p>
            <a:r>
              <a:rPr lang="uz-Cyrl-UZ" sz="2400" b="1" cap="all" dirty="0" smtClean="0">
                <a:solidFill>
                  <a:srgbClr val="002060"/>
                </a:solidFill>
              </a:rPr>
              <a:t>мижозларнинг истакларини қондириш</a:t>
            </a:r>
            <a:endParaRPr lang="ru-RU" sz="2400" b="1" cap="all" dirty="0">
              <a:solidFill>
                <a:srgbClr val="00206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eaLnBrk="1" hangingPunct="1">
              <a:defRPr/>
            </a:pP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Маумуржон Мухтарович Рахимов</a:t>
            </a: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,</a:t>
            </a:r>
          </a:p>
          <a:p>
            <a:pPr eaLnBrk="1" hangingPunct="1">
              <a:defRPr/>
            </a:pP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 “M</a:t>
            </a: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аркетинг</a:t>
            </a:r>
            <a:r>
              <a:rPr lang="en-US" b="1" dirty="0" smtClean="0">
                <a:solidFill>
                  <a:srgbClr val="002060"/>
                </a:solidFill>
                <a:latin typeface="Arial Narrow" pitchFamily="34" charset="0"/>
              </a:rPr>
              <a:t>” </a:t>
            </a:r>
            <a:r>
              <a:rPr lang="uz-Cyrl-UZ" b="1" dirty="0" smtClean="0">
                <a:solidFill>
                  <a:srgbClr val="002060"/>
                </a:solidFill>
                <a:latin typeface="Arial Narrow" pitchFamily="34" charset="0"/>
              </a:rPr>
              <a:t>кафедраси катта ўқитувчиси</a:t>
            </a:r>
            <a:endParaRPr lang="ru-RU" b="1" dirty="0" smtClean="0">
              <a:solidFill>
                <a:srgbClr val="002060"/>
              </a:solidFill>
              <a:latin typeface="Arial Narrow" pitchFamily="34" charset="0"/>
            </a:endParaRPr>
          </a:p>
          <a:p>
            <a:pPr eaLnBrk="1" hangingPunct="1">
              <a:defRPr/>
            </a:pPr>
            <a:endParaRPr lang="ru-RU" b="1" dirty="0">
              <a:solidFill>
                <a:srgbClr val="002060"/>
              </a:solidFill>
              <a:latin typeface="Arial Narrow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285750"/>
            <a:ext cx="4286250" cy="210343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Заголовок 1"/>
          <p:cNvSpPr txBox="1">
            <a:spLocks/>
          </p:cNvSpPr>
          <p:nvPr/>
        </p:nvSpPr>
        <p:spPr bwMode="gray">
          <a:xfrm>
            <a:off x="428596" y="1714488"/>
            <a:ext cx="3714776" cy="857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defRPr/>
            </a:pPr>
            <a:r>
              <a:rPr lang="uz-Cyrl-UZ" sz="1600" b="1" kern="0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rial Narrow" pitchFamily="34" charset="0"/>
              </a:rPr>
              <a:t>Корпоратив бошқарув илмий-таълим маркази</a:t>
            </a:r>
            <a:endParaRPr lang="ru-RU" sz="1600" b="1" kern="0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rial Narrow" pitchFamily="34" charset="0"/>
            </a:endParaRPr>
          </a:p>
        </p:txBody>
      </p:sp>
      <p:pic>
        <p:nvPicPr>
          <p:cNvPr id="9222" name="Picture 2" descr="SCIENTIFIC AND EDUCATIONAL CENTER FOR CORPORATE GOVERNANC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571625" y="642938"/>
            <a:ext cx="1190625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z-Cyrl-UZ"/>
              <a:t>Котлер маркетинг ҳақида</a:t>
            </a:r>
            <a:endParaRPr lang="en-US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uz-Cyrl-UZ"/>
              <a:t>Мижозларнинг талабларини қониқтиришнинг ўзи етарли бўлмай қолди.  Сиз уларни хурсанд қилишингиз керак.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40068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z-Cyrl-UZ"/>
              <a:t>Мундарижа</a:t>
            </a:r>
            <a:endParaRPr 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uz-Cyrl-UZ" sz="2400"/>
              <a:t>Мижозларнинг қониқиши ва қиймат нима ва компаниялар уларни таъминлаш учун нима қилиши керак?</a:t>
            </a:r>
          </a:p>
          <a:p>
            <a:pPr>
              <a:lnSpc>
                <a:spcPct val="90000"/>
              </a:lnSpc>
            </a:pPr>
            <a:r>
              <a:rPr lang="uz-Cyrl-UZ" sz="2400"/>
              <a:t>Муваффақиятли компаниялар қандай тарафлари билан ажралиб туради?</a:t>
            </a:r>
          </a:p>
          <a:p>
            <a:pPr>
              <a:lnSpc>
                <a:spcPct val="90000"/>
              </a:lnSpc>
            </a:pPr>
            <a:r>
              <a:rPr lang="uz-Cyrl-UZ" sz="2400"/>
              <a:t>Компаниялар мижозларни қандай қилиб жалб қилиши ва ушлаб қолиши мумкин?</a:t>
            </a:r>
          </a:p>
          <a:p>
            <a:pPr>
              <a:lnSpc>
                <a:spcPct val="90000"/>
              </a:lnSpc>
            </a:pPr>
            <a:r>
              <a:rPr lang="uz-Cyrl-UZ" sz="2400"/>
              <a:t>Компаниялар қандай қилиб мижозларни қониқтириши ва ўз фойдасини кўпайтириши мумкин?</a:t>
            </a:r>
          </a:p>
          <a:p>
            <a:pPr>
              <a:lnSpc>
                <a:spcPct val="90000"/>
              </a:lnSpc>
            </a:pPr>
            <a:r>
              <a:rPr lang="uz-Cyrl-UZ" sz="2400"/>
              <a:t>Компаниялар қандай қилиб мукаммал сифатни таъминлаши мумкин?</a:t>
            </a:r>
          </a:p>
          <a:p>
            <a:pPr>
              <a:lnSpc>
                <a:spcPct val="90000"/>
              </a:lnSpc>
            </a:pP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41264166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z-Cyrl-UZ"/>
              <a:t>Қониқиш ва қийматга таъриф</a:t>
            </a:r>
            <a:endParaRPr lang="en-US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uz-Cyrl-UZ"/>
              <a:t>Мижоз олган умумий қиймат</a:t>
            </a:r>
          </a:p>
          <a:p>
            <a:r>
              <a:rPr lang="uz-Cyrl-UZ"/>
              <a:t>Мижознинг умумий ҳаражати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66321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z-Cyrl-UZ"/>
              <a:t>Қониқиш ва қийматга таъриф</a:t>
            </a:r>
            <a:endParaRPr lang="en-US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uz-Cyrl-UZ"/>
              <a:t>Мижозларнинг умумий қониқиши</a:t>
            </a:r>
          </a:p>
          <a:p>
            <a:r>
              <a:rPr lang="uz-Cyrl-UZ"/>
              <a:t>Қониқиш</a:t>
            </a:r>
          </a:p>
          <a:p>
            <a:pPr>
              <a:buFontTx/>
              <a:buNone/>
            </a:pPr>
            <a:r>
              <a:rPr lang="uz-Cyrl-UZ"/>
              <a:t>Мижозларнинг кутган натижалари</a:t>
            </a:r>
          </a:p>
          <a:p>
            <a:pPr>
              <a:buFontTx/>
              <a:buNone/>
            </a:pPr>
            <a:r>
              <a:rPr lang="uz-Cyrl-UZ"/>
              <a:t>Юқори қийматни таъминлаш</a:t>
            </a:r>
          </a:p>
          <a:p>
            <a:r>
              <a:rPr lang="uz-Cyrl-UZ"/>
              <a:t>Қийматга эга бўлган таклиф</a:t>
            </a:r>
          </a:p>
          <a:p>
            <a:r>
              <a:rPr lang="uz-Cyrl-UZ"/>
              <a:t>Қиймат етказиб бериш тизими</a:t>
            </a:r>
          </a:p>
          <a:p>
            <a:pPr>
              <a:buFontTx/>
              <a:buNone/>
            </a:pPr>
            <a:r>
              <a:rPr lang="uz-Cyrl-UZ"/>
              <a:t>Қониққанлик даражасини ўлчаш</a:t>
            </a:r>
          </a:p>
          <a:p>
            <a:pPr>
              <a:buFontTx/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847957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z-Cyrl-UZ"/>
              <a:t>Муҳокама учун савол</a:t>
            </a:r>
            <a:endParaRPr lang="en-US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uz-Cyrl-UZ"/>
              <a:t>Бирор муаммони дарҳол электрон почта орқали ҳал қилишга  ҳаракат қилган ёки икки кун ичида телефон орқали уни ҳал қилган компанияга нисбатан садоқатингиз ортадими?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83445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z-Cyrl-UZ" sz="4000"/>
              <a:t>Муваффақиятли компаниянинг ҳусусиятлари</a:t>
            </a:r>
            <a:endParaRPr lang="en-US" sz="400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uz-Cyrl-UZ"/>
              <a:t>Манфаатдор тарафлар</a:t>
            </a:r>
          </a:p>
          <a:p>
            <a:pPr>
              <a:lnSpc>
                <a:spcPct val="90000"/>
              </a:lnSpc>
            </a:pPr>
            <a:r>
              <a:rPr lang="uz-Cyrl-UZ"/>
              <a:t>Жараёнлар</a:t>
            </a:r>
          </a:p>
          <a:p>
            <a:pPr>
              <a:lnSpc>
                <a:spcPct val="90000"/>
              </a:lnSpc>
            </a:pPr>
            <a:r>
              <a:rPr lang="uz-Cyrl-UZ"/>
              <a:t>Ресурслар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uz-Cyrl-UZ"/>
              <a:t>		Асосий устунлик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uz-Cyrl-UZ"/>
              <a:t>		Алоҳида фарқли қобилиятлар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uz-Cyrl-UZ"/>
              <a:t>Ташкилот ва ташкилот маданияти</a:t>
            </a:r>
          </a:p>
          <a:p>
            <a:pPr>
              <a:lnSpc>
                <a:spcPct val="90000"/>
              </a:lnSpc>
            </a:pPr>
            <a:r>
              <a:rPr lang="uz-Cyrl-UZ"/>
              <a:t>Ташкилот</a:t>
            </a:r>
          </a:p>
          <a:p>
            <a:pPr>
              <a:lnSpc>
                <a:spcPct val="90000"/>
              </a:lnSpc>
            </a:pPr>
            <a:r>
              <a:rPr lang="uz-Cyrl-UZ"/>
              <a:t>Корпоратив маданият</a:t>
            </a:r>
          </a:p>
          <a:p>
            <a:pPr>
              <a:lnSpc>
                <a:spcPct val="90000"/>
              </a:lnSpc>
              <a:buFontTx/>
              <a:buNone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7931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z-Cyrl-UZ"/>
              <a:t>Муҳокама учун савол</a:t>
            </a:r>
            <a:endParaRPr lang="en-US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uz-Cyrl-UZ"/>
              <a:t>Ўз корпоратив маданияти ҳақида одамларнинг фикрини ўзгартира олган бирорта компанияни биласизми? Бу компаниянинг обрўсининг яхшиланишига сабаб бўлдими?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86117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z-Cyrl-UZ" sz="4000"/>
              <a:t>Қиймат ва қониқишни таъминлаш</a:t>
            </a:r>
            <a:endParaRPr lang="en-US" sz="400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uz-Cyrl-UZ"/>
              <a:t>Асосий бизнес жараёнлар</a:t>
            </a:r>
          </a:p>
          <a:p>
            <a:r>
              <a:rPr lang="uz-Cyrl-UZ"/>
              <a:t>Бозорни тушуниш жараёни</a:t>
            </a:r>
          </a:p>
          <a:p>
            <a:r>
              <a:rPr lang="uz-Cyrl-UZ"/>
              <a:t>Янги таклифни амалга ошириш жараёни</a:t>
            </a:r>
          </a:p>
          <a:p>
            <a:r>
              <a:rPr lang="uz-Cyrl-UZ"/>
              <a:t>Мижозларни қозониш жараёни</a:t>
            </a:r>
          </a:p>
          <a:p>
            <a:r>
              <a:rPr lang="uz-Cyrl-UZ"/>
              <a:t>Мижозлар билан алоқаларни бошқариш жараёни</a:t>
            </a:r>
          </a:p>
          <a:p>
            <a:r>
              <a:rPr lang="uz-Cyrl-UZ"/>
              <a:t>Буюртмаларни бажариш жараёни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1718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z-Cyrl-UZ" sz="4000"/>
              <a:t>Мижозларни жалб қилиш ва уларни ушлаб қолиш</a:t>
            </a:r>
            <a:endParaRPr lang="en-US" sz="400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uz-Cyrl-UZ"/>
              <a:t>Мижозларни жалб қилиш</a:t>
            </a:r>
          </a:p>
          <a:p>
            <a:r>
              <a:rPr lang="uz-Cyrl-UZ"/>
              <a:t>Йўқотилган мижозларнинг таннарҳини ҳисоблаш</a:t>
            </a:r>
          </a:p>
          <a:p>
            <a:r>
              <a:rPr lang="uz-Cyrl-UZ"/>
              <a:t>Мижозларни йўқотиш</a:t>
            </a:r>
          </a:p>
          <a:p>
            <a:r>
              <a:rPr lang="uz-Cyrl-UZ"/>
              <a:t>Мижознинг ҳаёти давомидаги қиймати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98691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z-Cyrl-UZ" sz="4000"/>
              <a:t>Мижозларни жалб қилиш ва уларни ушлаб қолиш</a:t>
            </a:r>
            <a:endParaRPr lang="en-US" sz="400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uz-Cyrl-UZ"/>
              <a:t>Асосий йўналишлар</a:t>
            </a:r>
          </a:p>
          <a:p>
            <a:r>
              <a:rPr lang="uz-Cyrl-UZ"/>
              <a:t>Бўлимлараро ҳамкорлик</a:t>
            </a:r>
          </a:p>
          <a:p>
            <a:r>
              <a:rPr lang="uz-Cyrl-UZ"/>
              <a:t>Мижоз фикрларини барча қарорларга киритиш</a:t>
            </a:r>
          </a:p>
          <a:p>
            <a:r>
              <a:rPr lang="uz-Cyrl-UZ"/>
              <a:t>Ажойиб таклиф</a:t>
            </a:r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4048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z-Cyrl-UZ" sz="4000"/>
              <a:t>Мижозларни жалб қилиш ва уларни ушлаб қолиш</a:t>
            </a:r>
            <a:endParaRPr lang="en-US" sz="400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600200"/>
            <a:ext cx="8534400" cy="4953000"/>
          </a:xfrm>
        </p:spPr>
        <p:txBody>
          <a:bodyPr/>
          <a:lstStyle/>
          <a:p>
            <a:r>
              <a:rPr lang="uz-Cyrl-UZ" dirty="0" smtClean="0"/>
              <a:t>Мижозлар ҳақидаги маълумотларни тўплаш ва тартибга солиш</a:t>
            </a:r>
          </a:p>
          <a:p>
            <a:r>
              <a:rPr lang="uz-Cyrl-UZ" dirty="0" smtClean="0"/>
              <a:t>Мижозлар корхонадаги тегишли мутаҳассислар билан боғланишини осонлаштириш</a:t>
            </a:r>
          </a:p>
          <a:p>
            <a:r>
              <a:rPr lang="uz-Cyrl-UZ" dirty="0" smtClean="0"/>
              <a:t>Фидокор ғодимларни рағбатлантириш</a:t>
            </a:r>
          </a:p>
          <a:p>
            <a:r>
              <a:rPr lang="uz-Cyrl-UZ" dirty="0" smtClean="0"/>
              <a:t>Молиявий рағбатлантириш</a:t>
            </a:r>
          </a:p>
          <a:p>
            <a:r>
              <a:rPr lang="uz-Cyrl-UZ" dirty="0" smtClean="0"/>
              <a:t>Кўп савдо учун рағбатлантириш</a:t>
            </a:r>
          </a:p>
          <a:p>
            <a:r>
              <a:rPr lang="uz-Cyrl-UZ" dirty="0" smtClean="0"/>
              <a:t>Ижтимоий рағбатлантириш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464786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/>
          <a:lstStyle/>
          <a:p>
            <a:r>
              <a:rPr lang="uz-Cyrl-UZ" sz="3200" dirty="0" smtClean="0"/>
              <a:t>Сотувчи ва мижоз ўртасидаги муносабатга таъсир этувчи ижтимоий тадбирлар</a:t>
            </a:r>
            <a:endParaRPr lang="ru-RU" sz="3200" dirty="0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1600200"/>
            <a:ext cx="4343400" cy="4953000"/>
          </a:xfrm>
        </p:spPr>
        <p:txBody>
          <a:bodyPr/>
          <a:lstStyle/>
          <a:p>
            <a:pPr marL="0" indent="0">
              <a:buNone/>
            </a:pPr>
            <a:r>
              <a:rPr lang="uz-Cyrl-UZ" sz="2400" b="1" dirty="0" smtClean="0"/>
              <a:t>Яхши тадбирлар</a:t>
            </a:r>
          </a:p>
          <a:p>
            <a:r>
              <a:rPr lang="uz-Cyrl-UZ" sz="2400" dirty="0" smtClean="0"/>
              <a:t>Ҳабар олиб қўнғироқ қилиш</a:t>
            </a:r>
          </a:p>
          <a:p>
            <a:r>
              <a:rPr lang="uz-Cyrl-UZ" sz="2400" dirty="0" smtClean="0"/>
              <a:t>Тавсиялар бериш</a:t>
            </a:r>
          </a:p>
          <a:p>
            <a:r>
              <a:rPr lang="uz-Cyrl-UZ" sz="2400" dirty="0" smtClean="0"/>
              <a:t>Очиқлик билан муомала қилиш</a:t>
            </a:r>
          </a:p>
          <a:p>
            <a:r>
              <a:rPr lang="uz-Cyrl-UZ" sz="2400" dirty="0" smtClean="0"/>
              <a:t>Мулоқот учун телефондан фойдаланиш</a:t>
            </a:r>
          </a:p>
          <a:p>
            <a:r>
              <a:rPr lang="uz-Cyrl-UZ" sz="2400" dirty="0"/>
              <a:t>М</a:t>
            </a:r>
            <a:r>
              <a:rPr lang="uz-Cyrl-UZ" sz="2400" dirty="0" smtClean="0"/>
              <a:t>иннатдорчилик билдириш</a:t>
            </a:r>
          </a:p>
          <a:p>
            <a:r>
              <a:rPr lang="uz-Cyrl-UZ" sz="2400" dirty="0" smtClean="0"/>
              <a:t>Қўшимча хизматлар тавсия этиш</a:t>
            </a:r>
          </a:p>
          <a:p>
            <a:endParaRPr lang="ru-RU" dirty="0"/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b="1" dirty="0" smtClean="0"/>
              <a:t>Ёмон тадбирлар</a:t>
            </a:r>
          </a:p>
          <a:p>
            <a:r>
              <a:rPr lang="uz-Cyrl-UZ" sz="2400" dirty="0" smtClean="0"/>
              <a:t>Фақат мурожаатларга жавобан телефон қилиш</a:t>
            </a:r>
          </a:p>
          <a:p>
            <a:r>
              <a:rPr lang="uz-Cyrl-UZ" sz="2400" dirty="0" smtClean="0"/>
              <a:t>Ўзини оқлашга ҳаракат қилиш</a:t>
            </a:r>
          </a:p>
          <a:p>
            <a:r>
              <a:rPr lang="uz-Cyrl-UZ" sz="2400" dirty="0" smtClean="0"/>
              <a:t>Очиқ мулоқотдан қочиш</a:t>
            </a:r>
          </a:p>
          <a:p>
            <a:r>
              <a:rPr lang="uz-Cyrl-UZ" sz="2400" dirty="0" smtClean="0"/>
              <a:t>Расмий ёзишмалар</a:t>
            </a:r>
          </a:p>
          <a:p>
            <a:r>
              <a:rPr lang="uz-Cyrl-UZ" sz="2400" dirty="0" smtClean="0"/>
              <a:t>Тушунмовчиликлар содир бўлишини кутиш</a:t>
            </a:r>
          </a:p>
          <a:p>
            <a:r>
              <a:rPr lang="uz-Cyrl-UZ" sz="2400" dirty="0" smtClean="0"/>
              <a:t>Хизматни талаб қилишларини кутиш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527599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8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/>
          <a:lstStyle/>
          <a:p>
            <a:r>
              <a:rPr lang="uz-Cyrl-UZ" sz="3200" dirty="0" smtClean="0"/>
              <a:t>Сотувчи ва мижоз ўртасидаги муносабатга таъсир этувчи ижтимоий тадбирлар</a:t>
            </a:r>
            <a:endParaRPr lang="ru-RU" sz="3200" dirty="0"/>
          </a:p>
        </p:txBody>
      </p:sp>
      <p:sp>
        <p:nvSpPr>
          <p:cNvPr id="31749" name="Rectangle 5"/>
          <p:cNvSpPr>
            <a:spLocks noGrp="1" noChangeArrowheads="1"/>
          </p:cNvSpPr>
          <p:nvPr>
            <p:ph type="body" sz="half" idx="1"/>
          </p:nvPr>
        </p:nvSpPr>
        <p:spPr>
          <a:xfrm>
            <a:off x="152400" y="1600200"/>
            <a:ext cx="4343400" cy="4953000"/>
          </a:xfrm>
        </p:spPr>
        <p:txBody>
          <a:bodyPr/>
          <a:lstStyle/>
          <a:p>
            <a:pPr marL="0" indent="0">
              <a:buNone/>
            </a:pPr>
            <a:r>
              <a:rPr lang="uz-Cyrl-UZ" sz="2400" b="1" dirty="0" smtClean="0"/>
              <a:t>Яхши тадбирлар</a:t>
            </a:r>
          </a:p>
          <a:p>
            <a:r>
              <a:rPr lang="uz-Cyrl-UZ" sz="2000" dirty="0" smtClean="0"/>
              <a:t>Муаммони ҳал этишда “биз” деб гапиринг</a:t>
            </a:r>
          </a:p>
          <a:p>
            <a:r>
              <a:rPr lang="uz-Cyrl-UZ" sz="2000" dirty="0" smtClean="0"/>
              <a:t>Муаммоларни тез аниқланг</a:t>
            </a:r>
          </a:p>
          <a:p>
            <a:r>
              <a:rPr lang="uz-Cyrl-UZ" sz="2000" dirty="0" smtClean="0"/>
              <a:t>Оддий сўзлар ишлатинг</a:t>
            </a:r>
          </a:p>
          <a:p>
            <a:r>
              <a:rPr lang="uz-Cyrl-UZ" sz="2000" dirty="0" smtClean="0"/>
              <a:t>Шахсиятга оид масалаларга кириш</a:t>
            </a:r>
          </a:p>
          <a:p>
            <a:r>
              <a:rPr lang="uz-Cyrl-UZ" sz="2000" dirty="0" smtClean="0"/>
              <a:t>Биргаликдаги келажак ҳақида гапиринг</a:t>
            </a:r>
          </a:p>
          <a:p>
            <a:r>
              <a:rPr lang="uz-Cyrl-UZ" sz="2000" dirty="0" smtClean="0"/>
              <a:t>Аниқ жавобларни ишлаб чиқариш</a:t>
            </a:r>
          </a:p>
          <a:p>
            <a:r>
              <a:rPr lang="uz-Cyrl-UZ" sz="2000" dirty="0" smtClean="0"/>
              <a:t>Жавобгарликни олиш</a:t>
            </a:r>
          </a:p>
          <a:p>
            <a:r>
              <a:rPr lang="uz-Cyrl-UZ" sz="2000" dirty="0" smtClean="0"/>
              <a:t>Келажак режаларини тузиш</a:t>
            </a:r>
          </a:p>
          <a:p>
            <a:endParaRPr lang="ru-RU" dirty="0"/>
          </a:p>
        </p:txBody>
      </p:sp>
      <p:sp>
        <p:nvSpPr>
          <p:cNvPr id="31750" name="Rectangle 6"/>
          <p:cNvSpPr>
            <a:spLocks noGrp="1" noChangeArrowheads="1"/>
          </p:cNvSpPr>
          <p:nvPr>
            <p:ph type="body"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uz-Cyrl-UZ" b="1" dirty="0" smtClean="0"/>
              <a:t>Ёмон тадбирлар</a:t>
            </a:r>
          </a:p>
          <a:p>
            <a:r>
              <a:rPr lang="uz-Cyrl-UZ" sz="2000" dirty="0" smtClean="0"/>
              <a:t>Мажбурсиз, дегандек ҳуқуқий тилда мулоқот қилиш</a:t>
            </a:r>
          </a:p>
          <a:p>
            <a:r>
              <a:rPr lang="uz-Cyrl-UZ" sz="2000" dirty="0" smtClean="0"/>
              <a:t>Фақат муаммоларга жавоб қилиш</a:t>
            </a:r>
          </a:p>
          <a:p>
            <a:r>
              <a:rPr lang="uz-Cyrl-UZ" sz="2000" dirty="0" smtClean="0"/>
              <a:t>Қийин тилда гапириш</a:t>
            </a:r>
          </a:p>
          <a:p>
            <a:r>
              <a:rPr lang="uz-Cyrl-UZ" sz="2000" dirty="0" smtClean="0"/>
              <a:t>Шахсий масалаларга эътиборсизлик</a:t>
            </a:r>
          </a:p>
          <a:p>
            <a:r>
              <a:rPr lang="uz-Cyrl-UZ" sz="2000" dirty="0" smtClean="0"/>
              <a:t>Яхши бўлар эди, дея ўтмиш ҳақида гапириш</a:t>
            </a:r>
          </a:p>
          <a:p>
            <a:r>
              <a:rPr lang="uz-Cyrl-UZ" sz="2000" dirty="0" smtClean="0"/>
              <a:t>Ўт кетганда, чора қидириш</a:t>
            </a:r>
          </a:p>
          <a:p>
            <a:r>
              <a:rPr lang="uz-Cyrl-UZ" sz="2000" dirty="0" smtClean="0"/>
              <a:t>Бошқаларни айблаш</a:t>
            </a:r>
          </a:p>
          <a:p>
            <a:endParaRPr lang="uz-Cyrl-UZ" sz="2000" dirty="0" smtClean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55430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"/>
          </p:nvPr>
        </p:nvSpPr>
        <p:spPr>
          <a:xfrm>
            <a:off x="142844" y="2786058"/>
            <a:ext cx="9001156" cy="719138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Эътиборингиз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учун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sz="3200" b="1" dirty="0" err="1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рахмат</a:t>
            </a:r>
            <a:r>
              <a:rPr lang="ru-RU" sz="32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!</a:t>
            </a:r>
          </a:p>
          <a:p>
            <a:pPr marL="0" indent="0" algn="ctr" eaLnBrk="1" hangingPunct="1">
              <a:buNone/>
              <a:defRPr/>
            </a:pPr>
            <a:endParaRPr lang="uz-Cyrl-UZ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  <a:hlinkClick r:id="rId3"/>
            </a:endParaRPr>
          </a:p>
          <a:p>
            <a:pPr marL="0" indent="0" algn="ctr" eaLnBrk="1" hangingPunct="1"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3"/>
              </a:rPr>
              <a:t>mrahimov@cgc.uz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r>
              <a:rPr lang="en-US" sz="2400" b="1" dirty="0" smtClean="0">
                <a:solidFill>
                  <a:schemeClr val="accent2">
                    <a:lumMod val="50000"/>
                  </a:schemeClr>
                </a:solidFill>
                <a:latin typeface="Arial" pitchFamily="34" charset="0"/>
                <a:cs typeface="Arial" pitchFamily="34" charset="0"/>
                <a:hlinkClick r:id="rId4"/>
              </a:rPr>
              <a:t>mamurjon@yahoo.com</a:t>
            </a:r>
            <a:endParaRPr lang="en-US" sz="24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marL="0" indent="0" algn="ctr" eaLnBrk="1" hangingPunct="1">
              <a:buFont typeface="Wingdings 3" pitchFamily="18" charset="2"/>
              <a:buNone/>
              <a:defRPr/>
            </a:pPr>
            <a:endParaRPr lang="ru-RU" sz="3200" b="1" dirty="0" smtClean="0">
              <a:solidFill>
                <a:schemeClr val="accent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algn="ctr" eaLnBrk="1" hangingPunct="1">
              <a:defRPr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20484" name="Номер слайда 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fld id="{7508A7F1-E1AA-4AA5-B407-D4902CE811AA}" type="slidenum">
              <a:rPr lang="ru-RU" smtClean="0"/>
              <a:pPr/>
              <a:t>15</a:t>
            </a:fld>
            <a:endParaRPr lang="ru-RU" smtClean="0"/>
          </a:p>
        </p:txBody>
      </p:sp>
      <p:pic>
        <p:nvPicPr>
          <p:cNvPr id="4" name="Picture 6" descr="E:\AUXJOBBAJOBBA\JOBBochJOBBI2800\Informat Kotler\Bildspel Kotler\Glob kopiera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0638" y="4168775"/>
            <a:ext cx="2282825" cy="228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5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162800" y="3956050"/>
            <a:ext cx="1970088" cy="2890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чальная">
  <a:themeElements>
    <a:clrScheme name="Начальная">
      <a:dk1>
        <a:sysClr val="windowText" lastClr="000000"/>
      </a:dk1>
      <a:lt1>
        <a:sysClr val="window" lastClr="FFFFFF"/>
      </a:lt1>
      <a:dk2>
        <a:srgbClr val="464653"/>
      </a:dk2>
      <a:lt2>
        <a:srgbClr val="DDE9EC"/>
      </a:lt2>
      <a:accent1>
        <a:srgbClr val="727CA3"/>
      </a:accent1>
      <a:accent2>
        <a:srgbClr val="9FB8CD"/>
      </a:accent2>
      <a:accent3>
        <a:srgbClr val="D2DA7A"/>
      </a:accent3>
      <a:accent4>
        <a:srgbClr val="FADA7A"/>
      </a:accent4>
      <a:accent5>
        <a:srgbClr val="B88472"/>
      </a:accent5>
      <a:accent6>
        <a:srgbClr val="8E736A"/>
      </a:accent6>
      <a:hlink>
        <a:srgbClr val="B292CA"/>
      </a:hlink>
      <a:folHlink>
        <a:srgbClr val="6B5680"/>
      </a:folHlink>
    </a:clrScheme>
    <a:fontScheme name="Начальная">
      <a:majorFont>
        <a:latin typeface="Bookman Old Style"/>
        <a:ea typeface=""/>
        <a:cs typeface=""/>
        <a:font script="Grek" typeface="Cambria"/>
        <a:font script="Cyrl" typeface="Cambria"/>
        <a:font script="Jpan" typeface="HG明朝E"/>
        <a:font script="Hang" typeface="돋움"/>
        <a:font script="Hans" typeface="宋体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alibri"/>
        <a:font script="Cyrl" typeface="Calibri"/>
        <a:font script="Jpan" typeface="ＭＳ Ｐゴシック"/>
        <a:font script="Hang" typeface="맑은 고딕"/>
        <a:font script="Hans" typeface="华文新魏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Начальная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3000"/>
              </a:schemeClr>
            </a:gs>
            <a:gs pos="30000">
              <a:schemeClr val="phClr">
                <a:shade val="90000"/>
                <a:satMod val="110000"/>
              </a:schemeClr>
            </a:gs>
            <a:gs pos="45000">
              <a:schemeClr val="phClr">
                <a:shade val="100000"/>
                <a:satMod val="118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0000"/>
                <a:satMod val="110000"/>
              </a:schemeClr>
            </a:gs>
            <a:gs pos="100000">
              <a:schemeClr val="phClr">
                <a:shade val="63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430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balanced" dir="t">
              <a:rot lat="0" lon="0" rev="0"/>
            </a:lightRig>
          </a:scene3d>
          <a:sp3d prstMaterial="matte">
            <a:bevelT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2700000"/>
            </a:lightRig>
          </a:scene3d>
          <a:sp3d prstMaterial="matte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60000"/>
                <a:satMod val="300000"/>
              </a:schemeClr>
            </a:gs>
            <a:gs pos="30000">
              <a:schemeClr val="phClr">
                <a:shade val="80000"/>
                <a:satMod val="230000"/>
              </a:schemeClr>
            </a:gs>
            <a:gs pos="100000">
              <a:schemeClr val="phClr">
                <a:tint val="97000"/>
                <a:satMod val="22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6000"/>
                <a:satMod val="120000"/>
              </a:schemeClr>
              <a:schemeClr val="phClr">
                <a:tint val="90000"/>
              </a:schemeClr>
            </a:duotone>
          </a:blip>
          <a:tile tx="0" ty="0" sx="35000" sy="40000" flip="x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ppt/theme/themeOverride2.xml><?xml version="1.0" encoding="utf-8"?>
<a:themeOverride xmlns:a="http://schemas.openxmlformats.org/drawingml/2006/main">
  <a:clrScheme name="Начальная">
    <a:dk1>
      <a:sysClr val="windowText" lastClr="000000"/>
    </a:dk1>
    <a:lt1>
      <a:sysClr val="window" lastClr="FFFFFF"/>
    </a:lt1>
    <a:dk2>
      <a:srgbClr val="464653"/>
    </a:dk2>
    <a:lt2>
      <a:srgbClr val="DDE9EC"/>
    </a:lt2>
    <a:accent1>
      <a:srgbClr val="727CA3"/>
    </a:accent1>
    <a:accent2>
      <a:srgbClr val="9FB8CD"/>
    </a:accent2>
    <a:accent3>
      <a:srgbClr val="D2DA7A"/>
    </a:accent3>
    <a:accent4>
      <a:srgbClr val="FADA7A"/>
    </a:accent4>
    <a:accent5>
      <a:srgbClr val="B88472"/>
    </a:accent5>
    <a:accent6>
      <a:srgbClr val="8E736A"/>
    </a:accent6>
    <a:hlink>
      <a:srgbClr val="B292CA"/>
    </a:hlink>
    <a:folHlink>
      <a:srgbClr val="6B56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Origin</Template>
  <TotalTime>9071</TotalTime>
  <Words>983</Words>
  <Application>Microsoft Office PowerPoint</Application>
  <PresentationFormat>Экран (4:3)</PresentationFormat>
  <Paragraphs>255</Paragraphs>
  <Slides>15</Slides>
  <Notes>15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4" baseType="lpstr">
      <vt:lpstr>Arial</vt:lpstr>
      <vt:lpstr>Arial Narrow</vt:lpstr>
      <vt:lpstr>Bookman Old Style</vt:lpstr>
      <vt:lpstr>Calibri</vt:lpstr>
      <vt:lpstr>Cambria</vt:lpstr>
      <vt:lpstr>Gill Sans MT</vt:lpstr>
      <vt:lpstr>Wingdings</vt:lpstr>
      <vt:lpstr>Wingdings 3</vt:lpstr>
      <vt:lpstr>Начальная</vt:lpstr>
      <vt:lpstr>мижозларнинг истакларини қондириш</vt:lpstr>
      <vt:lpstr>Котлер маркетинг ҳақида</vt:lpstr>
      <vt:lpstr>Мундарижа</vt:lpstr>
      <vt:lpstr>Қониқиш ва қийматга таъриф</vt:lpstr>
      <vt:lpstr>Қониқиш ва қийматга таъриф</vt:lpstr>
      <vt:lpstr>Муҳокама учун савол</vt:lpstr>
      <vt:lpstr>Муваффақиятли компаниянинг ҳусусиятлари</vt:lpstr>
      <vt:lpstr>Муҳокама учун савол</vt:lpstr>
      <vt:lpstr>Қиймат ва қониқишни таъминлаш</vt:lpstr>
      <vt:lpstr>Мижозларни жалб қилиш ва уларни ушлаб қолиш</vt:lpstr>
      <vt:lpstr>Мижозларни жалб қилиш ва уларни ушлаб қолиш</vt:lpstr>
      <vt:lpstr>Мижозларни жалб қилиш ва уларни ушлаб қолиш</vt:lpstr>
      <vt:lpstr>Сотувчи ва мижоз ўртасидаги муносабатга таъсир этувчи ижтимоий тадбирлар</vt:lpstr>
      <vt:lpstr>Сотувчи ва мижоз ўртасидаги муносабатга таъсир этувчи ижтимоий тадбирлар</vt:lpstr>
      <vt:lpstr>Презентация PowerPoint</vt:lpstr>
    </vt:vector>
  </TitlesOfParts>
  <Company>Минэкономразвития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YudachevaSV</dc:creator>
  <cp:lastModifiedBy>USER</cp:lastModifiedBy>
  <cp:revision>559</cp:revision>
  <dcterms:created xsi:type="dcterms:W3CDTF">2008-07-24T07:59:12Z</dcterms:created>
  <dcterms:modified xsi:type="dcterms:W3CDTF">2017-06-18T07:16:00Z</dcterms:modified>
</cp:coreProperties>
</file>