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3" r:id="rId1"/>
  </p:sldMasterIdLst>
  <p:notesMasterIdLst>
    <p:notesMasterId r:id="rId14"/>
  </p:notesMasterIdLst>
  <p:handoutMasterIdLst>
    <p:handoutMasterId r:id="rId15"/>
  </p:handoutMasterIdLst>
  <p:sldIdLst>
    <p:sldId id="386" r:id="rId2"/>
    <p:sldId id="389" r:id="rId3"/>
    <p:sldId id="390" r:id="rId4"/>
    <p:sldId id="394" r:id="rId5"/>
    <p:sldId id="395" r:id="rId6"/>
    <p:sldId id="397" r:id="rId7"/>
    <p:sldId id="396" r:id="rId8"/>
    <p:sldId id="398" r:id="rId9"/>
    <p:sldId id="399" r:id="rId10"/>
    <p:sldId id="400" r:id="rId11"/>
    <p:sldId id="401" r:id="rId12"/>
    <p:sldId id="387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66"/>
    <a:srgbClr val="3E8A52"/>
    <a:srgbClr val="9999FF"/>
    <a:srgbClr val="7879B4"/>
    <a:srgbClr val="B2ADCF"/>
    <a:srgbClr val="ACA8FE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7566" autoAdjust="0"/>
    <p:restoredTop sz="76522" autoAdjust="0"/>
  </p:normalViewPr>
  <p:slideViewPr>
    <p:cSldViewPr>
      <p:cViewPr varScale="1">
        <p:scale>
          <a:sx n="56" d="100"/>
          <a:sy n="56" d="100"/>
        </p:scale>
        <p:origin x="116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C2E171A7-FCA1-408D-AE41-01C6CDE9EC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7DEEEE7F-C4C2-47D7-B0A6-D026D23640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Chapter 10.</a:t>
            </a:r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2F3AD1-021F-48B8-830F-6B2E43679958}" type="slidenum">
              <a:rPr lang="en-US"/>
              <a:pPr/>
              <a:t>2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“Don’t buy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market share.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Figure out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how to earn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it.”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5972584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8A2A3A-A827-4B3C-BEF2-1AC22D389951}" type="slidenum">
              <a:rPr lang="en-US"/>
              <a:pPr/>
              <a:t>3</a:t>
            </a:fld>
            <a:endParaRPr lang="en-US"/>
          </a:p>
        </p:txBody>
      </p:sp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We focus on the following questions: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How can a company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identify the segments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that make up a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market?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What criteria can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 company use to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choose the most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attractive target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markets?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42739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Target Marketing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Target marketing requires marketers to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take three major steps: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Identify and profile distinct groups of buyers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who differ in their needs and preferences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(market segmentation).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Select one or more market segments to enter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(market targeting).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For each target segment, establish and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communicate the key distinctive benefit(s) of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the company’s market offering (market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positioning).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6612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Levels of Market Segmentation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Mass marketing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Levels and Patterns of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Market Segmentation</a:t>
            </a:r>
            <a:endParaRPr lang="uz-Cyrl-UZ" sz="1200" b="0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Micromarketing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Segment marketing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Market segment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Sector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Flexible market offering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Naked solution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Discretionary options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414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Niche Marketing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Niche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Local Marketing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Individual Customer Marketing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Mass-customization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Choiceboard</a:t>
            </a:r>
            <a:endParaRPr lang="en-US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Customerization</a:t>
            </a:r>
            <a:endParaRPr lang="en-US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Segments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Individuals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8450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Effective Segmentation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Measurable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Substantial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Accessible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Differentiable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Actionable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42914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Rackman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and </a:t>
            </a:r>
            <a:r>
              <a:rPr lang="en-US" sz="1200" b="1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Vincentis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proposed a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segmentation scheme that classifies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business buyers into three groups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Price-oriented customers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(transactional selling)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Solution-oriented customers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(consultative selling)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Strategic-value customers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(enterprise selling)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41248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Market Targeting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Evaluating and Selecting the Market Segments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Single-Segment Concentration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Selective Specialization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Product Specialization</a:t>
            </a:r>
          </a:p>
          <a:p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Market Specialization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Full Market Coverage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Undifferentiated marketing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Differentiated marketing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2363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0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D95A2-23FD-49E3-8169-3F05BE5375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DC30D-838A-46AA-8C25-D9797D6B07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A1E6D-6E4D-4FED-BB97-946760BEB9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B0726-631F-4CCF-AAD9-5ACBB9A889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A0D31-D957-466C-B192-0B6964157F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86F0B-9C43-4328-AB95-DA6937D7CD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8F6CD-C015-47A8-A34F-3C68993BFA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Объект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BFF30-66B9-49AE-B319-7E47E42316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5F395-2564-4617-86D0-A58E951543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0C2BB-2E86-44FF-87FB-3C5871C47F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ая соединительная линия 14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3B1AC-7F68-4535-AEB7-EA33DB1AF6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FD8EF3C-413D-4FF5-9BDB-78BC2BBA2D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0" r:id="rId2"/>
    <p:sldLayoutId id="2147483825" r:id="rId3"/>
    <p:sldLayoutId id="2147483821" r:id="rId4"/>
    <p:sldLayoutId id="2147483822" r:id="rId5"/>
    <p:sldLayoutId id="2147483826" r:id="rId6"/>
    <p:sldLayoutId id="2147483827" r:id="rId7"/>
    <p:sldLayoutId id="2147483828" r:id="rId8"/>
    <p:sldLayoutId id="2147483829" r:id="rId9"/>
    <p:sldLayoutId id="2147483823" r:id="rId10"/>
    <p:sldLayoutId id="214748383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mrahimov@cgc.uz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png"/><Relationship Id="rId4" Type="http://schemas.openxmlformats.org/officeDocument/2006/relationships/hyperlink" Target="mailto:mamurjon@yahoo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ctrTitle"/>
          </p:nvPr>
        </p:nvSpPr>
        <p:spPr>
          <a:xfrm>
            <a:off x="881472" y="3843344"/>
            <a:ext cx="7533456" cy="990600"/>
          </a:xfrm>
        </p:spPr>
        <p:txBody>
          <a:bodyPr/>
          <a:lstStyle/>
          <a:p>
            <a:r>
              <a:rPr lang="uz-Cyrl-UZ" sz="2400" b="1" cap="all" dirty="0" smtClean="0">
                <a:solidFill>
                  <a:srgbClr val="002060"/>
                </a:solidFill>
              </a:rPr>
              <a:t>Бозор сегментларини аниқлаш ва ичидан энг жозибадорларини танлаб олиш</a:t>
            </a:r>
            <a:endParaRPr lang="ru-RU" sz="2400" b="1" cap="all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eaLnBrk="1" hangingPunct="1">
              <a:defRPr/>
            </a:pP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Мамуржон Мухтарович Рахимов</a:t>
            </a: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,</a:t>
            </a:r>
          </a:p>
          <a:p>
            <a:pPr eaLnBrk="1" hangingPunct="1">
              <a:defRPr/>
            </a:pP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 “M</a:t>
            </a: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аркетинг</a:t>
            </a: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” </a:t>
            </a: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кафедраси катта ўқитувчиси</a:t>
            </a:r>
            <a:endParaRPr lang="ru-RU" b="1" dirty="0" smtClean="0">
              <a:solidFill>
                <a:srgbClr val="002060"/>
              </a:solidFill>
              <a:latin typeface="Arial Narrow" pitchFamily="34" charset="0"/>
            </a:endParaRPr>
          </a:p>
          <a:p>
            <a:pPr eaLnBrk="1" hangingPunct="1">
              <a:defRPr/>
            </a:pP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85750"/>
            <a:ext cx="4286250" cy="2103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 bwMode="gray">
          <a:xfrm>
            <a:off x="428596" y="1714488"/>
            <a:ext cx="3714776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z-Cyrl-UZ" sz="1600" b="1" kern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Narrow" pitchFamily="34" charset="0"/>
              </a:rPr>
              <a:t>Корпоратив бошқарув илмий-таълим маркази</a:t>
            </a:r>
            <a:endParaRPr lang="ru-RU" sz="1600" b="1" kern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9222" name="Picture 2" descr="SCIENTIFIC AND EDUCATIONAL CENTER FOR CORPORATE GOVERNANC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25" y="642938"/>
            <a:ext cx="1190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z-Cyrl-UZ"/>
              <a:t>Котлер маркетинг ҳақида</a:t>
            </a: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ru-RU" dirty="0" err="1" smtClean="0"/>
              <a:t>Бозор</a:t>
            </a:r>
            <a:r>
              <a:rPr lang="ru-RU" dirty="0" smtClean="0"/>
              <a:t> </a:t>
            </a:r>
            <a:r>
              <a:rPr lang="ru-RU" dirty="0" err="1" smtClean="0"/>
              <a:t>улушини</a:t>
            </a:r>
            <a:r>
              <a:rPr lang="ru-RU" dirty="0" smtClean="0"/>
              <a:t> </a:t>
            </a:r>
            <a:r>
              <a:rPr lang="ru-RU" dirty="0" err="1" smtClean="0"/>
              <a:t>сотиб</a:t>
            </a:r>
            <a:r>
              <a:rPr lang="ru-RU" dirty="0" smtClean="0"/>
              <a:t> </a:t>
            </a:r>
            <a:r>
              <a:rPr lang="ru-RU" dirty="0" err="1" smtClean="0"/>
              <a:t>олманг</a:t>
            </a:r>
            <a:r>
              <a:rPr lang="ru-RU" dirty="0" smtClean="0"/>
              <a:t>.  </a:t>
            </a:r>
            <a:r>
              <a:rPr lang="ru-RU" dirty="0" err="1" smtClean="0"/>
              <a:t>Унга</a:t>
            </a:r>
            <a:r>
              <a:rPr lang="ru-RU" dirty="0" smtClean="0"/>
              <a:t> </a:t>
            </a:r>
            <a:r>
              <a:rPr lang="ru-RU" dirty="0" err="1" smtClean="0"/>
              <a:t>лойи</a:t>
            </a:r>
            <a:r>
              <a:rPr lang="uz-Cyrl-UZ" dirty="0" smtClean="0"/>
              <a:t>қ бўлишга ҳаракат қилинг.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006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z-Cyrl-UZ"/>
              <a:t>Мундарижа</a:t>
            </a: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uz-Cyrl-UZ" sz="2400" dirty="0" smtClean="0"/>
              <a:t>Биз қуйидаги саволларга жавоб беришга ҳаракат қиламиз:</a:t>
            </a:r>
          </a:p>
          <a:p>
            <a:pPr>
              <a:lnSpc>
                <a:spcPct val="90000"/>
              </a:lnSpc>
            </a:pPr>
            <a:endParaRPr lang="uz-Cyrl-UZ" sz="2400" dirty="0"/>
          </a:p>
          <a:p>
            <a:pPr>
              <a:lnSpc>
                <a:spcPct val="90000"/>
              </a:lnSpc>
            </a:pPr>
            <a:r>
              <a:rPr lang="uz-Cyrl-UZ" sz="2400" dirty="0" smtClean="0"/>
              <a:t>Бозордаги сегментларни қандай аниқлаш мумкин?</a:t>
            </a:r>
          </a:p>
          <a:p>
            <a:pPr>
              <a:lnSpc>
                <a:spcPct val="90000"/>
              </a:lnSpc>
            </a:pPr>
            <a:endParaRPr lang="uz-Cyrl-UZ" sz="2400" dirty="0" smtClean="0"/>
          </a:p>
          <a:p>
            <a:pPr>
              <a:lnSpc>
                <a:spcPct val="90000"/>
              </a:lnSpc>
            </a:pPr>
            <a:r>
              <a:rPr lang="uz-Cyrl-UZ" sz="2400" dirty="0" smtClean="0"/>
              <a:t>Энг жозибадор бозор сегментларини аниқлашда компания қандай нарсаларга эътибор бериши керак?</a:t>
            </a:r>
            <a:endParaRPr lang="uz-Cyrl-UZ" sz="2400" dirty="0"/>
          </a:p>
          <a:p>
            <a:pPr>
              <a:lnSpc>
                <a:spcPct val="90000"/>
              </a:lnSpc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26416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Мақсадли маркетинг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 smtClean="0"/>
              <a:t>Мақсадли маркетингни амалга ошириш учун компания қуйидаги муҳим учта ишни бажариши керак:</a:t>
            </a:r>
          </a:p>
          <a:p>
            <a:r>
              <a:rPr lang="uz-Cyrl-UZ" dirty="0" smtClean="0"/>
              <a:t>Эҳтиёж ва истаклари турли бўлган гуруҳларни аиқлаш ва ўрганиш (бозорни қисмларга ажратиш)</a:t>
            </a:r>
          </a:p>
          <a:p>
            <a:r>
              <a:rPr lang="uz-Cyrl-UZ" dirty="0" smtClean="0"/>
              <a:t>Аниқланган бозор қисмлари ичидан энг эжозибадорларини аниқлаш (мақсадли маркетинг)</a:t>
            </a:r>
          </a:p>
          <a:p>
            <a:r>
              <a:rPr lang="uz-Cyrl-UZ" dirty="0" smtClean="0"/>
              <a:t>Ҳар бир танланган бозор қисми (сегменти) учун компаниянинг асосий устунликлари ва афзалликларини етказиш (бозорда аниқ ўрин эгаллаш)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53045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Бозорни қисмларга ажратишнинг ёндашувлари ва даражалари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z-Cyrl-UZ" dirty="0" smtClean="0"/>
              <a:t>Бозорни қисмларга ажратишнинг даражалари:</a:t>
            </a:r>
          </a:p>
          <a:p>
            <a:r>
              <a:rPr lang="uz-Cyrl-UZ" dirty="0" smtClean="0"/>
              <a:t>Оммавий маркетинг</a:t>
            </a:r>
          </a:p>
          <a:p>
            <a:r>
              <a:rPr lang="uz-Cyrl-UZ" dirty="0" smtClean="0"/>
              <a:t>Микромаркетинг</a:t>
            </a:r>
          </a:p>
          <a:p>
            <a:endParaRPr lang="uz-Cyrl-UZ" dirty="0"/>
          </a:p>
          <a:p>
            <a:r>
              <a:rPr lang="uz-Cyrl-UZ" dirty="0" smtClean="0"/>
              <a:t>Бозорни қисмларга ажратиб маркетинг қилиш</a:t>
            </a:r>
          </a:p>
          <a:p>
            <a:endParaRPr lang="uz-Cyrl-UZ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0631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Бозорни қисмларга ажратишнинг ёндашувлари ва даражалари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 smtClean="0"/>
              <a:t>Бозорнинг кичик ва даромадли қисмига маркетинг қилиш</a:t>
            </a:r>
          </a:p>
          <a:p>
            <a:endParaRPr lang="uz-Cyrl-UZ" dirty="0"/>
          </a:p>
          <a:p>
            <a:r>
              <a:rPr lang="uz-Cyrl-UZ" dirty="0" smtClean="0"/>
              <a:t>Маҳаллий маркетинг билан шуғулланиш</a:t>
            </a:r>
            <a:endParaRPr lang="uz-Cyrl-UZ" dirty="0"/>
          </a:p>
          <a:p>
            <a:r>
              <a:rPr lang="uz-Cyrl-UZ" dirty="0" smtClean="0"/>
              <a:t>Муайян инсонларга маркетинг қилиш</a:t>
            </a:r>
            <a:endParaRPr lang="uz-Cyrl-UZ" dirty="0"/>
          </a:p>
          <a:p>
            <a:r>
              <a:rPr lang="uz-Cyrl-UZ" dirty="0" smtClean="0"/>
              <a:t>Танлов тахтаси</a:t>
            </a:r>
            <a:endParaRPr lang="en-US" dirty="0" smtClean="0"/>
          </a:p>
          <a:p>
            <a:r>
              <a:rPr lang="uz-Cyrl-UZ" dirty="0"/>
              <a:t>Оммавий мослаштириш</a:t>
            </a:r>
          </a:p>
          <a:p>
            <a:endParaRPr lang="uz-Cyrl-UZ" dirty="0" smtClean="0"/>
          </a:p>
          <a:p>
            <a:pPr marL="0" indent="0">
              <a:buNone/>
            </a:pPr>
            <a:endParaRPr lang="uz-Cyrl-UZ" dirty="0" smtClean="0"/>
          </a:p>
          <a:p>
            <a:endParaRPr lang="uz-Cyrl-UZ" dirty="0"/>
          </a:p>
          <a:p>
            <a:endParaRPr lang="uz-Cyrl-UZ" dirty="0" smtClean="0"/>
          </a:p>
          <a:p>
            <a:endParaRPr lang="uz-Cyrl-UZ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74300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Бозорни қисмларга ажратишнинг ёндашувлари ва даражалари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z-Cyrl-UZ" dirty="0" smtClean="0"/>
              <a:t>Бозорни қисмларга (сегментларга) бўлишнинг самарали бўлишининг асосий омиллари:</a:t>
            </a:r>
          </a:p>
          <a:p>
            <a:r>
              <a:rPr lang="uz-Cyrl-UZ" dirty="0" smtClean="0"/>
              <a:t>Ўлчаш қулайлиги</a:t>
            </a:r>
          </a:p>
          <a:p>
            <a:r>
              <a:rPr lang="uz-Cyrl-UZ" dirty="0" smtClean="0"/>
              <a:t>Салмоқли</a:t>
            </a:r>
          </a:p>
          <a:p>
            <a:r>
              <a:rPr lang="uz-Cyrl-UZ" dirty="0" smtClean="0"/>
              <a:t>Боғланиш осонлиги</a:t>
            </a:r>
          </a:p>
          <a:p>
            <a:r>
              <a:rPr lang="uz-Cyrl-UZ" dirty="0" smtClean="0"/>
              <a:t>Дифференциацияга мойил</a:t>
            </a:r>
          </a:p>
          <a:p>
            <a:r>
              <a:rPr lang="uz-Cyrl-UZ" dirty="0" smtClean="0"/>
              <a:t>Уларга нисбатан ҳаракат қилиш мумкинлиги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91019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Истеъмол бозорларини қисмларга бўлиш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 smtClean="0"/>
              <a:t>Шаҳар аҳолиси</a:t>
            </a:r>
          </a:p>
          <a:p>
            <a:r>
              <a:rPr lang="uz-Cyrl-UZ" dirty="0" smtClean="0"/>
              <a:t>Вилоятлар</a:t>
            </a:r>
          </a:p>
          <a:p>
            <a:r>
              <a:rPr lang="uz-Cyrl-UZ" dirty="0"/>
              <a:t>Об-ҳавоси</a:t>
            </a:r>
            <a:endParaRPr lang="ru-RU" dirty="0"/>
          </a:p>
          <a:p>
            <a:r>
              <a:rPr lang="uz-Cyrl-UZ" dirty="0" smtClean="0"/>
              <a:t>Ёши</a:t>
            </a:r>
          </a:p>
          <a:p>
            <a:r>
              <a:rPr lang="uz-Cyrl-UZ" dirty="0" smtClean="0"/>
              <a:t>Оиладаги одамлар сони</a:t>
            </a:r>
          </a:p>
          <a:p>
            <a:r>
              <a:rPr lang="uz-Cyrl-UZ" dirty="0" smtClean="0"/>
              <a:t>Оилавий аҳволи</a:t>
            </a:r>
          </a:p>
          <a:p>
            <a:r>
              <a:rPr lang="uz-Cyrl-UZ" dirty="0" smtClean="0"/>
              <a:t>Жинси</a:t>
            </a:r>
          </a:p>
          <a:p>
            <a:r>
              <a:rPr lang="uz-Cyrl-UZ" dirty="0" smtClean="0"/>
              <a:t>Даромади</a:t>
            </a:r>
          </a:p>
          <a:p>
            <a:r>
              <a:rPr lang="uz-Cyrl-UZ" dirty="0" smtClean="0"/>
              <a:t>Ижтимоий келиб чиқиши</a:t>
            </a:r>
          </a:p>
          <a:p>
            <a:r>
              <a:rPr lang="uz-Cyrl-UZ" dirty="0" smtClean="0"/>
              <a:t>Турмуш тарзи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41950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Бизнес </a:t>
            </a:r>
            <a:r>
              <a:rPr lang="uz-Cyrl-UZ" dirty="0"/>
              <a:t>бозорларини қисмларга бўлиш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 smtClean="0"/>
              <a:t>Соҳа</a:t>
            </a:r>
          </a:p>
          <a:p>
            <a:r>
              <a:rPr lang="uz-Cyrl-UZ" dirty="0" smtClean="0"/>
              <a:t>Корхонанинг катта-кичиклиги</a:t>
            </a:r>
          </a:p>
          <a:p>
            <a:r>
              <a:rPr lang="uz-Cyrl-UZ" dirty="0" smtClean="0"/>
              <a:t>Жойлашуви</a:t>
            </a:r>
          </a:p>
          <a:p>
            <a:r>
              <a:rPr lang="uz-Cyrl-UZ" dirty="0" smtClean="0"/>
              <a:t>Технологиялар</a:t>
            </a:r>
          </a:p>
          <a:p>
            <a:r>
              <a:rPr lang="uz-Cyrl-UZ" dirty="0" smtClean="0"/>
              <a:t>Маҳсулотни қай даражада кўп талаб этиши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29455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3 турдаги бизнес мижозлар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 smtClean="0"/>
              <a:t>Нарҳга асосий эътибор</a:t>
            </a:r>
          </a:p>
          <a:p>
            <a:r>
              <a:rPr lang="uz-Cyrl-UZ" dirty="0" smtClean="0"/>
              <a:t>Маълум муаммонинг ечимига асосйи эътиборни қаратган</a:t>
            </a:r>
          </a:p>
          <a:p>
            <a:r>
              <a:rPr lang="uz-Cyrl-UZ" dirty="0" smtClean="0"/>
              <a:t>Стратегик-қиймат қидирган мижозлар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9930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Бозор қисмларини танлаш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 smtClean="0"/>
              <a:t>Ягона бозор қисми билан ишлаш</a:t>
            </a:r>
          </a:p>
          <a:p>
            <a:r>
              <a:rPr lang="uz-Cyrl-UZ" dirty="0" smtClean="0"/>
              <a:t>Маълум соҳаларни танлаш</a:t>
            </a:r>
          </a:p>
          <a:p>
            <a:r>
              <a:rPr lang="uz-Cyrl-UZ" dirty="0" smtClean="0"/>
              <a:t>Маҳсулотга ихтисослашиш</a:t>
            </a:r>
          </a:p>
          <a:p>
            <a:endParaRPr lang="uz-Cyrl-UZ" dirty="0"/>
          </a:p>
          <a:p>
            <a:pPr marL="0" indent="0">
              <a:buNone/>
            </a:pPr>
            <a:r>
              <a:rPr lang="uz-Cyrl-UZ" dirty="0" smtClean="0"/>
              <a:t>Бозорга ихтисослашиш</a:t>
            </a:r>
          </a:p>
          <a:p>
            <a:r>
              <a:rPr lang="uz-Cyrl-UZ" dirty="0" smtClean="0"/>
              <a:t>Бутун бозорни қамраб олиш</a:t>
            </a:r>
          </a:p>
          <a:p>
            <a:r>
              <a:rPr lang="uz-Cyrl-UZ" dirty="0" smtClean="0"/>
              <a:t>Ҳаммага тенг маркетинг қилиш</a:t>
            </a:r>
          </a:p>
          <a:p>
            <a:r>
              <a:rPr lang="uz-Cyrl-UZ" dirty="0" smtClean="0"/>
              <a:t>Алоҳида маркетинг қилиш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38050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42844" y="2786058"/>
            <a:ext cx="9001156" cy="719138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Эътиборингиз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учун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рахмат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!</a:t>
            </a:r>
          </a:p>
          <a:p>
            <a:pPr marL="0" indent="0" algn="ctr" eaLnBrk="1" hangingPunct="1">
              <a:buNone/>
              <a:defRPr/>
            </a:pPr>
            <a:endParaRPr lang="uz-Cyrl-UZ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3"/>
            </a:endParaRPr>
          </a:p>
          <a:p>
            <a:pPr marL="0" indent="0" algn="ctr" eaLnBrk="1" hangingPunct="1"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3"/>
              </a:rPr>
              <a:t>mrahimov@cgc.uz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4"/>
              </a:rPr>
              <a:t>mamurjon@yahoo.com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endParaRPr lang="ru-RU" sz="32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defRPr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7508A7F1-E1AA-4AA5-B407-D4902CE811AA}" type="slidenum">
              <a:rPr lang="ru-RU" smtClean="0"/>
              <a:pPr/>
              <a:t>12</a:t>
            </a:fld>
            <a:endParaRPr lang="ru-RU" smtClean="0"/>
          </a:p>
        </p:txBody>
      </p:sp>
      <p:pic>
        <p:nvPicPr>
          <p:cNvPr id="4" name="Picture 6" descr="E:\AUXJOBBAJOBBA\JOBBochJOBBI2800\Informat Kotler\Bildspel Kotler\Glob kopier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638" y="4168775"/>
            <a:ext cx="228282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62800" y="3956050"/>
            <a:ext cx="1970088" cy="28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9138</TotalTime>
  <Words>548</Words>
  <Application>Microsoft Office PowerPoint</Application>
  <PresentationFormat>Экран (4:3)</PresentationFormat>
  <Paragraphs>171</Paragraphs>
  <Slides>12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1" baseType="lpstr">
      <vt:lpstr>Arial</vt:lpstr>
      <vt:lpstr>Arial Narrow</vt:lpstr>
      <vt:lpstr>Bookman Old Style</vt:lpstr>
      <vt:lpstr>Calibri</vt:lpstr>
      <vt:lpstr>Cambria</vt:lpstr>
      <vt:lpstr>Gill Sans MT</vt:lpstr>
      <vt:lpstr>Wingdings</vt:lpstr>
      <vt:lpstr>Wingdings 3</vt:lpstr>
      <vt:lpstr>Начальная</vt:lpstr>
      <vt:lpstr>Бозор сегментларини аниқлаш ва ичидан энг жозибадорларини танлаб олиш</vt:lpstr>
      <vt:lpstr>Котлер маркетинг ҳақида</vt:lpstr>
      <vt:lpstr>Мундарижа</vt:lpstr>
      <vt:lpstr>Мақсадли маркетинг</vt:lpstr>
      <vt:lpstr>Бозорни қисмларга ажратишнинг ёндашувлари ва даражалари</vt:lpstr>
      <vt:lpstr>Бозорни қисмларга ажратишнинг ёндашувлари ва даражалари</vt:lpstr>
      <vt:lpstr>Бозорни қисмларга ажратишнинг ёндашувлари ва даражалари</vt:lpstr>
      <vt:lpstr>Истеъмол бозорларини қисмларга бўлиш</vt:lpstr>
      <vt:lpstr>Бизнес бозорларини қисмларга бўлиш</vt:lpstr>
      <vt:lpstr>3 турдаги бизнес мижозлар</vt:lpstr>
      <vt:lpstr>Бозор қисмларини танлаш</vt:lpstr>
      <vt:lpstr>Презентация PowerPoint</vt:lpstr>
    </vt:vector>
  </TitlesOfParts>
  <Company>Минэкономразвития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YudachevaSV</dc:creator>
  <cp:lastModifiedBy>USER</cp:lastModifiedBy>
  <cp:revision>568</cp:revision>
  <dcterms:created xsi:type="dcterms:W3CDTF">2008-07-24T07:59:12Z</dcterms:created>
  <dcterms:modified xsi:type="dcterms:W3CDTF">2017-06-18T11:35:07Z</dcterms:modified>
</cp:coreProperties>
</file>