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3" r:id="rId1"/>
  </p:sldMasterIdLst>
  <p:notesMasterIdLst>
    <p:notesMasterId r:id="rId16"/>
  </p:notesMasterIdLst>
  <p:handoutMasterIdLst>
    <p:handoutMasterId r:id="rId17"/>
  </p:handoutMasterIdLst>
  <p:sldIdLst>
    <p:sldId id="386" r:id="rId2"/>
    <p:sldId id="389" r:id="rId3"/>
    <p:sldId id="390" r:id="rId4"/>
    <p:sldId id="391" r:id="rId5"/>
    <p:sldId id="392" r:id="rId6"/>
    <p:sldId id="393" r:id="rId7"/>
    <p:sldId id="394" r:id="rId8"/>
    <p:sldId id="395" r:id="rId9"/>
    <p:sldId id="396" r:id="rId10"/>
    <p:sldId id="398" r:id="rId11"/>
    <p:sldId id="397" r:id="rId12"/>
    <p:sldId id="399" r:id="rId13"/>
    <p:sldId id="400" r:id="rId14"/>
    <p:sldId id="387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66"/>
    <a:srgbClr val="3E8A52"/>
    <a:srgbClr val="9999FF"/>
    <a:srgbClr val="7879B4"/>
    <a:srgbClr val="B2ADCF"/>
    <a:srgbClr val="ACA8FE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7566" autoAdjust="0"/>
    <p:restoredTop sz="76522" autoAdjust="0"/>
  </p:normalViewPr>
  <p:slideViewPr>
    <p:cSldViewPr>
      <p:cViewPr varScale="1">
        <p:scale>
          <a:sx n="56" d="100"/>
          <a:sy n="56" d="100"/>
        </p:scale>
        <p:origin x="116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C2E171A7-FCA1-408D-AE41-01C6CDE9EC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7DEEEE7F-C4C2-47D7-B0A6-D026D23640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Chapter 9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Dealing with the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Competition</a:t>
            </a:r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2F3AD1-021F-48B8-830F-6B2E43679958}" type="slidenum">
              <a:rPr lang="en-US"/>
              <a:pPr/>
              <a:t>2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Poor firms ignore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their competitors;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average firms copy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their competitors;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winning firms lead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their competitors.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5972584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8A2A3A-A827-4B3C-BEF2-1AC22D389951}" type="slidenum">
              <a:rPr lang="en-US"/>
              <a:pPr/>
              <a:t>3</a:t>
            </a:fld>
            <a:endParaRPr lang="en-US"/>
          </a:p>
        </p:txBody>
      </p:sp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Who the primary competitors are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How to ascertain their strategies, objectives,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strengths and weaknesses, and reaction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patterns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How to design a competitive intelligence system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Whether to position as market leader,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challenger, follower, or </a:t>
            </a:r>
            <a:r>
              <a:rPr lang="en-US" sz="1200" b="1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nicher</a:t>
            </a:r>
            <a:endParaRPr lang="en-US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How to balance a customer versus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competitor orientation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42739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Threat of: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1. intense segment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rivalry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2. new entrants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3. substitute products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buyers’ growing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bargaining power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suppliers’ growing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bargaining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power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90522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Four Main Steps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Setting Up the System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Collecting the Data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Evaluating and Analyzing the Data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Disseminating Information and Responding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21222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 Value Analysis (CVA)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 Value = Customer Benefits –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 Costs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 Benefits = product benefits, service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benefits, personnel benefits, image benefits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 Costs = purchase price, acquisition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costs, usage costs, maintenance costs, ownership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costs, disposal costs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44043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Major Steps in Customer Value Analysis: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1. Identify the major attributes customers value.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2. Assess the quantitative importance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of the different attributes.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3. Assess the companies’ and competitors’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performances on the different customer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values against their rated importance.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4. Examine how customers in a specific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segment rate the company’s performance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against a specific major competitor on an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attribute-by-attribute basis.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5. Monitor customer values over time.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5441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Classes of Competitors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Strong versus Weak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Close versus Distant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“Good” versus “Bad”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8385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Designing Competitive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Strategies</a:t>
            </a:r>
            <a:endParaRPr lang="uz-Cyrl-UZ" sz="1200" b="0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Brand-extension strategy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Multibrand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strategy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Heavy advertising and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media pioneer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Aggressive sales force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Effective sales promotion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Competitive toughness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Manufacturing efficiency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and cost cutting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Brand-management system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51141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Choosing a Specific Attack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Strategy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Price-discount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Lower price goods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Prestige goods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Product proliferation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Product innovation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Improved services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Distribution innovation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Manufacturing cost reduction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Intensive advertising promotion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82666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0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D95A2-23FD-49E3-8169-3F05BE5375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DC30D-838A-46AA-8C25-D9797D6B07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A1E6D-6E4D-4FED-BB97-946760BEB9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B0726-631F-4CCF-AAD9-5ACBB9A889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A0D31-D957-466C-B192-0B6964157F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86F0B-9C43-4328-AB95-DA6937D7CD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8F6CD-C015-47A8-A34F-3C68993BFA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Объект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BFF30-66B9-49AE-B319-7E47E42316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5F395-2564-4617-86D0-A58E951543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0C2BB-2E86-44FF-87FB-3C5871C47F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ая соединительная линия 14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3B1AC-7F68-4535-AEB7-EA33DB1AF6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FD8EF3C-413D-4FF5-9BDB-78BC2BBA2D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0" r:id="rId2"/>
    <p:sldLayoutId id="2147483825" r:id="rId3"/>
    <p:sldLayoutId id="2147483821" r:id="rId4"/>
    <p:sldLayoutId id="2147483822" r:id="rId5"/>
    <p:sldLayoutId id="2147483826" r:id="rId6"/>
    <p:sldLayoutId id="2147483827" r:id="rId7"/>
    <p:sldLayoutId id="2147483828" r:id="rId8"/>
    <p:sldLayoutId id="2147483829" r:id="rId9"/>
    <p:sldLayoutId id="2147483823" r:id="rId10"/>
    <p:sldLayoutId id="214748383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mrahimov@cgc.uz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png"/><Relationship Id="rId4" Type="http://schemas.openxmlformats.org/officeDocument/2006/relationships/hyperlink" Target="mailto:mamurjon@yahoo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ctrTitle"/>
          </p:nvPr>
        </p:nvSpPr>
        <p:spPr>
          <a:xfrm>
            <a:off x="407707" y="3843344"/>
            <a:ext cx="7803368" cy="990600"/>
          </a:xfrm>
        </p:spPr>
        <p:txBody>
          <a:bodyPr/>
          <a:lstStyle/>
          <a:p>
            <a:r>
              <a:rPr lang="uz-Cyrl-UZ" sz="2400" b="1" cap="all" dirty="0" smtClean="0">
                <a:solidFill>
                  <a:srgbClr val="002060"/>
                </a:solidFill>
              </a:rPr>
              <a:t>Рақобат муҳитида фаолият олиб бориш</a:t>
            </a:r>
            <a:endParaRPr lang="ru-RU" sz="2400" b="1" cap="all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eaLnBrk="1" hangingPunct="1">
              <a:defRPr/>
            </a:pP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Мамуржон Мухтарович Рахимов</a:t>
            </a: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,</a:t>
            </a:r>
          </a:p>
          <a:p>
            <a:pPr eaLnBrk="1" hangingPunct="1">
              <a:defRPr/>
            </a:pP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 “M</a:t>
            </a: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аркетинг</a:t>
            </a: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” </a:t>
            </a: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кафедраси катта ўқитувчиси</a:t>
            </a:r>
            <a:endParaRPr lang="ru-RU" b="1" dirty="0" smtClean="0">
              <a:solidFill>
                <a:srgbClr val="002060"/>
              </a:solidFill>
              <a:latin typeface="Arial Narrow" pitchFamily="34" charset="0"/>
            </a:endParaRPr>
          </a:p>
          <a:p>
            <a:pPr eaLnBrk="1" hangingPunct="1">
              <a:defRPr/>
            </a:pP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85750"/>
            <a:ext cx="4286250" cy="2103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 bwMode="gray">
          <a:xfrm>
            <a:off x="428596" y="1714488"/>
            <a:ext cx="3714776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z-Cyrl-UZ" sz="1600" b="1" kern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Narrow" pitchFamily="34" charset="0"/>
              </a:rPr>
              <a:t>Корпоратив бошқарув илмий-таълим маркази</a:t>
            </a:r>
            <a:endParaRPr lang="ru-RU" sz="1600" b="1" kern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9222" name="Picture 2" descr="SCIENTIFIC AND EDUCATIONAL CENTER FOR CORPORATE GOVERNANC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25" y="642938"/>
            <a:ext cx="1190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z-Cyrl-UZ"/>
              <a:t>Котлер маркетинг ҳақида</a:t>
            </a: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uz-Cyrl-UZ" dirty="0" smtClean="0"/>
          </a:p>
          <a:p>
            <a:endParaRPr lang="uz-Cyrl-UZ" dirty="0"/>
          </a:p>
          <a:p>
            <a:endParaRPr lang="uz-Cyrl-UZ" dirty="0" smtClean="0"/>
          </a:p>
          <a:p>
            <a:r>
              <a:rPr lang="uz-Cyrl-UZ" dirty="0" smtClean="0"/>
              <a:t>Ёмон фирмалар рақобатчиларига эътибор бермайди; ўртача фирмалар рақобатчиларга тақлид қилади; ғолиб фирмалар рақобатчиларига етакчилик қилади.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504006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Мундарижа</a:t>
            </a:r>
            <a:endParaRPr lang="en-US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uz-Cyrl-UZ" sz="2800" dirty="0" smtClean="0"/>
              <a:t>Биз қуйидаги саволларга жавоб беришга ҳаракат қиламиз:</a:t>
            </a:r>
          </a:p>
          <a:p>
            <a:pPr>
              <a:lnSpc>
                <a:spcPct val="90000"/>
              </a:lnSpc>
            </a:pPr>
            <a:r>
              <a:rPr lang="uz-Cyrl-UZ" sz="2800" dirty="0" smtClean="0"/>
              <a:t>Асосий рақобатчиларни аниқлаш</a:t>
            </a:r>
          </a:p>
          <a:p>
            <a:pPr>
              <a:lnSpc>
                <a:spcPct val="90000"/>
              </a:lnSpc>
            </a:pPr>
            <a:r>
              <a:rPr lang="uz-Cyrl-UZ" sz="2800" dirty="0" smtClean="0"/>
              <a:t>Рақобатчиларнинг стратегиялари, мақсадлари, кучли ва кучсиз тарафларини ва жавоб тарзини аниқлаш</a:t>
            </a:r>
          </a:p>
          <a:p>
            <a:pPr>
              <a:lnSpc>
                <a:spcPct val="90000"/>
              </a:lnSpc>
            </a:pPr>
            <a:r>
              <a:rPr lang="uz-Cyrl-UZ" sz="2800" dirty="0" smtClean="0"/>
              <a:t>Рақобат ҳақида маълумот йиғиш тизимини ташкил этиш</a:t>
            </a:r>
          </a:p>
          <a:p>
            <a:pPr>
              <a:lnSpc>
                <a:spcPct val="90000"/>
              </a:lnSpc>
            </a:pPr>
            <a:r>
              <a:rPr lang="uz-Cyrl-UZ" sz="2800" dirty="0" smtClean="0"/>
              <a:t>Бозорда қандай ўринни эгаллаш</a:t>
            </a:r>
          </a:p>
          <a:p>
            <a:pPr>
              <a:lnSpc>
                <a:spcPct val="90000"/>
              </a:lnSpc>
            </a:pPr>
            <a:r>
              <a:rPr lang="uz-Cyrl-UZ" sz="2800" dirty="0" smtClean="0"/>
              <a:t>Мижоз ва рақобатчиларга йўналтиришда мувозанат</a:t>
            </a:r>
            <a:endParaRPr lang="uz-Cyrl-UZ" sz="2800" dirty="0"/>
          </a:p>
          <a:p>
            <a:pPr>
              <a:lnSpc>
                <a:spcPct val="90000"/>
              </a:lnSpc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26416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Рақобат муҳитини пайдо этувчи асосий омиллар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uz-Cyrl-UZ" sz="4000" dirty="0" smtClean="0"/>
              <a:t>Бозордаги рақобат даражаси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sz="4000" dirty="0" smtClean="0"/>
              <a:t>Янги рақобатчиларнинг кириб келиши эҳтимоли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sz="4000" dirty="0" smtClean="0"/>
              <a:t>Ўрнини босувчи маҳсулотлар сони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sz="4000" dirty="0" smtClean="0"/>
              <a:t>Мижозларнинг музокара кучи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sz="4000" dirty="0" smtClean="0"/>
              <a:t>Таъминотчиларнинг </a:t>
            </a:r>
            <a:r>
              <a:rPr lang="uz-Cyrl-UZ" sz="4000" dirty="0"/>
              <a:t>музокара кучи</a:t>
            </a:r>
          </a:p>
          <a:p>
            <a:pPr marL="0" indent="0">
              <a:buNone/>
            </a:pPr>
            <a:endParaRPr lang="uz-Cyrl-UZ" sz="4000" dirty="0" smtClean="0"/>
          </a:p>
          <a:p>
            <a:pPr marL="514350" indent="-514350">
              <a:buFont typeface="+mj-lt"/>
              <a:buAutoNum type="arabicPeriod"/>
            </a:pPr>
            <a:endParaRPr lang="ru-RU" sz="4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013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Рақобатчиларни аниқлаш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sz="4800" dirty="0" smtClean="0"/>
              <a:t>Ҳақиқий монополия</a:t>
            </a:r>
          </a:p>
          <a:p>
            <a:r>
              <a:rPr lang="uz-Cyrl-UZ" sz="4800" dirty="0" smtClean="0"/>
              <a:t>Олигополия</a:t>
            </a:r>
          </a:p>
          <a:p>
            <a:r>
              <a:rPr lang="uz-Cyrl-UZ" sz="4800" dirty="0" smtClean="0"/>
              <a:t>Монополистик рақобат</a:t>
            </a:r>
          </a:p>
          <a:p>
            <a:r>
              <a:rPr lang="uz-Cyrl-UZ" sz="4800" dirty="0" smtClean="0"/>
              <a:t>Ҳақиқий рақобат</a:t>
            </a:r>
            <a:endParaRPr lang="ru-RU" sz="4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77961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sz="4800" dirty="0"/>
              <a:t>Рақобатчиларни аниқлаш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sz="4400" dirty="0" smtClean="0"/>
              <a:t>Кириш тўсиқлари</a:t>
            </a:r>
          </a:p>
          <a:p>
            <a:r>
              <a:rPr lang="uz-Cyrl-UZ" sz="4400" dirty="0" smtClean="0"/>
              <a:t>Чиқиш тўсиқлари</a:t>
            </a:r>
          </a:p>
          <a:p>
            <a:r>
              <a:rPr lang="uz-Cyrl-UZ" sz="4400" dirty="0" smtClean="0"/>
              <a:t>Таннарҳнинг келиб чиқиши</a:t>
            </a:r>
          </a:p>
          <a:p>
            <a:r>
              <a:rPr lang="uz-Cyrl-UZ" sz="4400" dirty="0" smtClean="0"/>
              <a:t>Вертикал интеграция даражаси</a:t>
            </a:r>
          </a:p>
          <a:p>
            <a:r>
              <a:rPr lang="uz-Cyrl-UZ" sz="4400" dirty="0" smtClean="0"/>
              <a:t>Глобализациялашганлик даражаси</a:t>
            </a:r>
            <a:endParaRPr lang="ru-RU" sz="4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6057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sz="5400" dirty="0" smtClean="0"/>
              <a:t>Рақобатчилар таҳлили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z-Cyrl-UZ" sz="4400" dirty="0" smtClean="0"/>
              <a:t>Учта кузатиш муҳим бўлган кўрсаткич:</a:t>
            </a:r>
          </a:p>
          <a:p>
            <a:endParaRPr lang="uz-Cyrl-UZ" sz="4400" dirty="0"/>
          </a:p>
          <a:p>
            <a:r>
              <a:rPr lang="uz-Cyrl-UZ" sz="4400" dirty="0" smtClean="0"/>
              <a:t>Бозор улуши</a:t>
            </a:r>
          </a:p>
          <a:p>
            <a:r>
              <a:rPr lang="uz-Cyrl-UZ" sz="4400" dirty="0" smtClean="0"/>
              <a:t>Ҳамён улуши</a:t>
            </a:r>
          </a:p>
          <a:p>
            <a:r>
              <a:rPr lang="uz-Cyrl-UZ" sz="4400" dirty="0" smtClean="0"/>
              <a:t>Фикр улуши</a:t>
            </a:r>
            <a:endParaRPr lang="ru-RU" sz="4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98732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sz="3600" dirty="0"/>
              <a:t>Рақобат ҳақида маълумот йиғиш тизимини ташкил </a:t>
            </a:r>
            <a:r>
              <a:rPr lang="uz-Cyrl-UZ" sz="3600" dirty="0" smtClean="0"/>
              <a:t>этиш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sz="4000" dirty="0" smtClean="0"/>
              <a:t>4та асосий босқич:</a:t>
            </a:r>
          </a:p>
          <a:p>
            <a:pPr marL="0" indent="0">
              <a:buNone/>
            </a:pPr>
            <a:endParaRPr lang="uz-Cyrl-UZ" sz="4000" dirty="0"/>
          </a:p>
          <a:p>
            <a:pPr marL="514350" indent="-514350">
              <a:buAutoNum type="arabicPeriod"/>
            </a:pPr>
            <a:r>
              <a:rPr lang="uz-Cyrl-UZ" sz="4000" dirty="0" smtClean="0"/>
              <a:t>Тизимни шакллантириш</a:t>
            </a:r>
          </a:p>
          <a:p>
            <a:pPr marL="514350" indent="-514350">
              <a:buAutoNum type="arabicPeriod"/>
            </a:pPr>
            <a:r>
              <a:rPr lang="uz-Cyrl-UZ" sz="4000" dirty="0" smtClean="0"/>
              <a:t>Маълумот йиғиш</a:t>
            </a:r>
          </a:p>
          <a:p>
            <a:pPr marL="514350" indent="-514350">
              <a:buAutoNum type="arabicPeriod"/>
            </a:pPr>
            <a:r>
              <a:rPr lang="uz-Cyrl-UZ" sz="4000" dirty="0" smtClean="0"/>
              <a:t>Маълумот таҳлили</a:t>
            </a:r>
          </a:p>
          <a:p>
            <a:pPr marL="514350" indent="-514350">
              <a:buAutoNum type="arabicPeriod"/>
            </a:pPr>
            <a:r>
              <a:rPr lang="uz-Cyrl-UZ" sz="4000" dirty="0" smtClean="0"/>
              <a:t>Маълумотни тарқатиш</a:t>
            </a:r>
            <a:endParaRPr lang="ru-RU" sz="4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85160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Рақобат ҳақида маълумот йиғиш тизимини ташкил этиш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 smtClean="0"/>
              <a:t>Мижоз олаётган қийматни аниқлаш</a:t>
            </a:r>
            <a:r>
              <a:rPr lang="en-US" dirty="0" smtClean="0"/>
              <a:t>= </a:t>
            </a:r>
            <a:r>
              <a:rPr lang="uz-Cyrl-UZ" dirty="0" smtClean="0"/>
              <a:t>Мижоз олган манфаатлар – Мижознинг ҳаражатлари</a:t>
            </a:r>
          </a:p>
          <a:p>
            <a:endParaRPr lang="uz-Cyrl-UZ" dirty="0"/>
          </a:p>
          <a:p>
            <a:r>
              <a:rPr lang="uz-Cyrl-UZ" dirty="0"/>
              <a:t>Мижоз </a:t>
            </a:r>
            <a:r>
              <a:rPr lang="uz-Cyrl-UZ" dirty="0" smtClean="0"/>
              <a:t>олган манфаатлар </a:t>
            </a:r>
            <a:r>
              <a:rPr lang="en-US" dirty="0" smtClean="0"/>
              <a:t>= </a:t>
            </a:r>
            <a:r>
              <a:rPr lang="uz-Cyrl-UZ" dirty="0" smtClean="0"/>
              <a:t>маҳсулотдан, хизматлардан, ҳодимлардан, корҳона обрўсидан</a:t>
            </a:r>
          </a:p>
          <a:p>
            <a:endParaRPr lang="uz-Cyrl-UZ" dirty="0"/>
          </a:p>
          <a:p>
            <a:r>
              <a:rPr lang="uz-Cyrl-UZ" dirty="0"/>
              <a:t>Мижознинг </a:t>
            </a:r>
            <a:r>
              <a:rPr lang="uz-Cyrl-UZ" dirty="0" smtClean="0"/>
              <a:t>ҳаражатлари</a:t>
            </a:r>
            <a:r>
              <a:rPr lang="en-US" dirty="0"/>
              <a:t> </a:t>
            </a:r>
            <a:r>
              <a:rPr lang="en-US" dirty="0" smtClean="0"/>
              <a:t>=</a:t>
            </a:r>
            <a:r>
              <a:rPr lang="uz-Cyrl-UZ" dirty="0" smtClean="0"/>
              <a:t> нарҳ, сотиб олиш ҳаражатлари, ишлатиш, хизмат кўрсатиш, эгалик қилиш, қайта ишлаш</a:t>
            </a:r>
            <a:endParaRPr lang="uz-Cyrl-UZ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64753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Рақобат ҳақида маълумот йиғиш тизимини ташкил этиш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/>
              <a:t>Мижоз олаётган қийматни </a:t>
            </a:r>
            <a:r>
              <a:rPr lang="uz-Cyrl-UZ" dirty="0" smtClean="0"/>
              <a:t>аниқлашдаги асосий босқичлар: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 </a:t>
            </a:r>
            <a:r>
              <a:rPr lang="uz-Cyrl-UZ" dirty="0"/>
              <a:t>Мижоз олаётган </a:t>
            </a:r>
            <a:r>
              <a:rPr lang="uz-Cyrl-UZ" dirty="0" smtClean="0"/>
              <a:t>қийматнинг асосий кўрсаткичларини аниқлаш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Турли кўрсаткичларнинг муҳимлигини аниқлаш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Корхона ва унинг рақобатчилари бу кўрсаткичлар бўйича қай даражада яхши ишлаётганлигини аниқлаш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Бу бўйича мижозларнинг фикрини ўрганиб бориш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/>
              <a:t>Мижоз олаётган </a:t>
            </a:r>
            <a:r>
              <a:rPr lang="uz-Cyrl-UZ" dirty="0" smtClean="0"/>
              <a:t>қийматни доимий назорат қилиб бориш</a:t>
            </a:r>
          </a:p>
          <a:p>
            <a:pPr marL="514350" indent="-514350">
              <a:buFont typeface="+mj-lt"/>
              <a:buAutoNum type="arabicPeriod"/>
            </a:pPr>
            <a:endParaRPr lang="uz-Cyrl-UZ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28483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Рақобат ҳақида маълумот йиғиш тизимини ташкил этиш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sz="3600" dirty="0" smtClean="0"/>
              <a:t>Рақобатчилар турлари:</a:t>
            </a:r>
          </a:p>
          <a:p>
            <a:endParaRPr lang="uz-Cyrl-UZ" sz="3600" dirty="0"/>
          </a:p>
          <a:p>
            <a:r>
              <a:rPr lang="uz-Cyrl-UZ" sz="3600" dirty="0" smtClean="0"/>
              <a:t>Кучли ёки кучсиз</a:t>
            </a:r>
          </a:p>
          <a:p>
            <a:endParaRPr lang="uz-Cyrl-UZ" sz="3600" dirty="0"/>
          </a:p>
          <a:p>
            <a:r>
              <a:rPr lang="uz-Cyrl-UZ" sz="3600" dirty="0" smtClean="0"/>
              <a:t>Яқин ёки узоқ</a:t>
            </a:r>
          </a:p>
          <a:p>
            <a:endParaRPr lang="uz-Cyrl-UZ" sz="3600" dirty="0"/>
          </a:p>
          <a:p>
            <a:r>
              <a:rPr lang="uz-Cyrl-UZ" sz="3600" dirty="0" smtClean="0"/>
              <a:t>Яхши ёки ёмон</a:t>
            </a:r>
            <a:endParaRPr lang="ru-RU" sz="3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87318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sz="4800" dirty="0" smtClean="0"/>
              <a:t>Рақобат стратегиялари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 smtClean="0"/>
              <a:t>Брендни бошқа соҳаларга кенгайтириш</a:t>
            </a:r>
          </a:p>
          <a:p>
            <a:r>
              <a:rPr lang="uz-Cyrl-UZ" dirty="0" smtClean="0"/>
              <a:t>Брендлар сонини кўпайтириш</a:t>
            </a:r>
          </a:p>
          <a:p>
            <a:r>
              <a:rPr lang="uz-Cyrl-UZ" dirty="0" smtClean="0"/>
              <a:t>Реклама қилишда лидерлик (етакчилик)</a:t>
            </a:r>
          </a:p>
          <a:p>
            <a:r>
              <a:rPr lang="uz-Cyrl-UZ" dirty="0" smtClean="0"/>
              <a:t>Жадал тижорий вакиллар</a:t>
            </a:r>
          </a:p>
          <a:p>
            <a:r>
              <a:rPr lang="uz-Cyrl-UZ" dirty="0" smtClean="0"/>
              <a:t>Савдони жадаллаштириш</a:t>
            </a:r>
          </a:p>
          <a:p>
            <a:r>
              <a:rPr lang="uz-Cyrl-UZ" dirty="0" smtClean="0"/>
              <a:t>Ишлаб чиқариш унумдорлиги ва таннарҳни камайтириш</a:t>
            </a:r>
          </a:p>
          <a:p>
            <a:r>
              <a:rPr lang="uz-Cyrl-UZ" dirty="0" smtClean="0"/>
              <a:t>Рақобатдаги жадаллик</a:t>
            </a:r>
          </a:p>
          <a:p>
            <a:r>
              <a:rPr lang="uz-Cyrl-UZ" dirty="0" smtClean="0"/>
              <a:t>Брендлар билан жадал ишлаш</a:t>
            </a:r>
          </a:p>
          <a:p>
            <a:endParaRPr lang="uz-Cyrl-UZ" dirty="0" smtClean="0"/>
          </a:p>
          <a:p>
            <a:endParaRPr lang="uz-Cyrl-UZ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96377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sz="4800" dirty="0"/>
              <a:t>Рақобат стратегиялари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z-Cyrl-UZ" dirty="0"/>
              <a:t>Ҳ</a:t>
            </a:r>
            <a:r>
              <a:rPr lang="uz-Cyrl-UZ" dirty="0" smtClean="0"/>
              <a:t>ужум стратегиялари:</a:t>
            </a:r>
          </a:p>
          <a:p>
            <a:r>
              <a:rPr lang="uz-Cyrl-UZ" dirty="0" smtClean="0"/>
              <a:t>Нарҳни камайтириш</a:t>
            </a:r>
          </a:p>
          <a:p>
            <a:r>
              <a:rPr lang="uz-Cyrl-UZ" dirty="0" smtClean="0"/>
              <a:t>Арзонроқ маҳсулот</a:t>
            </a:r>
          </a:p>
          <a:p>
            <a:r>
              <a:rPr lang="uz-Cyrl-UZ" dirty="0" smtClean="0"/>
              <a:t>Юқори сифатли маҳсулот</a:t>
            </a:r>
          </a:p>
          <a:p>
            <a:r>
              <a:rPr lang="uz-Cyrl-UZ" dirty="0" smtClean="0"/>
              <a:t>Маҳсулотни кенг тарқатиш</a:t>
            </a:r>
          </a:p>
          <a:p>
            <a:r>
              <a:rPr lang="uz-Cyrl-UZ" dirty="0" smtClean="0"/>
              <a:t>Маҳсулотга янгилик киритиш</a:t>
            </a:r>
          </a:p>
          <a:p>
            <a:r>
              <a:rPr lang="uz-Cyrl-UZ" dirty="0" smtClean="0"/>
              <a:t>Хизматларни яхшилаш</a:t>
            </a:r>
          </a:p>
          <a:p>
            <a:r>
              <a:rPr lang="uz-Cyrl-UZ" dirty="0" smtClean="0"/>
              <a:t>Савдо соҳасида янгилик</a:t>
            </a:r>
          </a:p>
          <a:p>
            <a:r>
              <a:rPr lang="uz-Cyrl-UZ" dirty="0" smtClean="0"/>
              <a:t>Ишлаб чиқариш таннарҳини тушириш</a:t>
            </a:r>
          </a:p>
          <a:p>
            <a:r>
              <a:rPr lang="uz-Cyrl-UZ" dirty="0" smtClean="0"/>
              <a:t>Рекламага кўп маблағ сарфлаш</a:t>
            </a:r>
          </a:p>
          <a:p>
            <a:endParaRPr lang="uz-Cyrl-UZ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9658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42844" y="2786058"/>
            <a:ext cx="9001156" cy="719138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Эътиборингиз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учун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рахмат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!</a:t>
            </a:r>
          </a:p>
          <a:p>
            <a:pPr marL="0" indent="0" algn="ctr" eaLnBrk="1" hangingPunct="1">
              <a:buNone/>
              <a:defRPr/>
            </a:pPr>
            <a:endParaRPr lang="uz-Cyrl-UZ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3"/>
            </a:endParaRPr>
          </a:p>
          <a:p>
            <a:pPr marL="0" indent="0" algn="ctr" eaLnBrk="1" hangingPunct="1"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3"/>
              </a:rPr>
              <a:t>mrahimov@cgc.uz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4"/>
              </a:rPr>
              <a:t>mamurjon@yahoo.com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endParaRPr lang="ru-RU" sz="32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defRPr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7508A7F1-E1AA-4AA5-B407-D4902CE811AA}" type="slidenum">
              <a:rPr lang="ru-RU" smtClean="0"/>
              <a:pPr/>
              <a:t>14</a:t>
            </a:fld>
            <a:endParaRPr lang="ru-RU" smtClean="0"/>
          </a:p>
        </p:txBody>
      </p:sp>
      <p:pic>
        <p:nvPicPr>
          <p:cNvPr id="4" name="Picture 6" descr="E:\AUXJOBBAJOBBA\JOBBochJOBBI2800\Informat Kotler\Bildspel Kotler\Glob kopier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638" y="4168775"/>
            <a:ext cx="228282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62800" y="3956050"/>
            <a:ext cx="1970088" cy="28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9237</TotalTime>
  <Words>711</Words>
  <Application>Microsoft Office PowerPoint</Application>
  <PresentationFormat>Экран (4:3)</PresentationFormat>
  <Paragraphs>194</Paragraphs>
  <Slides>14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3" baseType="lpstr">
      <vt:lpstr>Arial</vt:lpstr>
      <vt:lpstr>Arial Narrow</vt:lpstr>
      <vt:lpstr>Bookman Old Style</vt:lpstr>
      <vt:lpstr>Calibri</vt:lpstr>
      <vt:lpstr>Cambria</vt:lpstr>
      <vt:lpstr>Gill Sans MT</vt:lpstr>
      <vt:lpstr>Wingdings</vt:lpstr>
      <vt:lpstr>Wingdings 3</vt:lpstr>
      <vt:lpstr>Начальная</vt:lpstr>
      <vt:lpstr>Рақобат муҳитида фаолият олиб бориш</vt:lpstr>
      <vt:lpstr>Котлер маркетинг ҳақида</vt:lpstr>
      <vt:lpstr>Мундарижа</vt:lpstr>
      <vt:lpstr>Рақобат муҳитини пайдо этувчи асосий омиллар</vt:lpstr>
      <vt:lpstr>Рақобатчиларни аниқлаш</vt:lpstr>
      <vt:lpstr>Рақобатчиларни аниқлаш</vt:lpstr>
      <vt:lpstr>Рақобатчилар таҳлили</vt:lpstr>
      <vt:lpstr>Рақобат ҳақида маълумот йиғиш тизимини ташкил этиш</vt:lpstr>
      <vt:lpstr>Рақобат ҳақида маълумот йиғиш тизимини ташкил этиш</vt:lpstr>
      <vt:lpstr>Рақобат ҳақида маълумот йиғиш тизимини ташкил этиш</vt:lpstr>
      <vt:lpstr>Рақобат ҳақида маълумот йиғиш тизимини ташкил этиш</vt:lpstr>
      <vt:lpstr>Рақобат стратегиялари</vt:lpstr>
      <vt:lpstr>Рақобат стратегиялари</vt:lpstr>
      <vt:lpstr>Презентация PowerPoint</vt:lpstr>
    </vt:vector>
  </TitlesOfParts>
  <Company>Минэкономразвития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YudachevaSV</dc:creator>
  <cp:lastModifiedBy>USER</cp:lastModifiedBy>
  <cp:revision>581</cp:revision>
  <dcterms:created xsi:type="dcterms:W3CDTF">2008-07-24T07:59:12Z</dcterms:created>
  <dcterms:modified xsi:type="dcterms:W3CDTF">2017-06-18T13:18:57Z</dcterms:modified>
</cp:coreProperties>
</file>