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4"/>
  </p:notesMasterIdLst>
  <p:handoutMasterIdLst>
    <p:handoutMasterId r:id="rId15"/>
  </p:handoutMasterIdLst>
  <p:sldIdLst>
    <p:sldId id="386" r:id="rId2"/>
    <p:sldId id="389" r:id="rId3"/>
    <p:sldId id="390" r:id="rId4"/>
    <p:sldId id="391" r:id="rId5"/>
    <p:sldId id="392" r:id="rId6"/>
    <p:sldId id="393" r:id="rId7"/>
    <p:sldId id="394" r:id="rId8"/>
    <p:sldId id="395" r:id="rId9"/>
    <p:sldId id="396" r:id="rId10"/>
    <p:sldId id="397" r:id="rId11"/>
    <p:sldId id="398" r:id="rId12"/>
    <p:sldId id="38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Chapter 2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Adapting Marketing To The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New Economy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Internet will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create new winners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and bury the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laggards.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are the major forces driving the New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Economy?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are business and marketing practices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changing as a result of the New Economy?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are marketers using the Internet,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databases, and 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relationship management in the New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Economy?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Adapting Marketing to the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New Economy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Major Drivers of the New Economy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Digitization and Connectivity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Disintermediation and</a:t>
            </a:r>
          </a:p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Reintermediation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Customization and</a:t>
            </a:r>
          </a:p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Customerization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650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Old Economy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Organize by product units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Focus on profitable transactions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Look primarily at financial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scorecard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Focus on shareholders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Marketing does the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Build brands through advertising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Focus on customer acquisition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No customer satisfaction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Measurement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Overpromise,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underdeliver</a:t>
            </a:r>
            <a:endParaRPr lang="ru-RU" dirty="0" smtClean="0"/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New Economy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Organize by customer segments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Focus on customer lifetime value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Look also at marketing scorecard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Focus on stakeholders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Everyone does the marketing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Build brands through behavior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Focus on customer retention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growth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Measure customer satisfaction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retention rate</a:t>
            </a:r>
          </a:p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Underpromise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overdeliver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471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Everyone does the 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Build brands through performance,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not just advertising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retention rather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than customer acquisition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From none to in-depth 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satisfaction measurement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From over-promise, under-deliver to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under-promise, over-deliver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New Hybrid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102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Marketing Practices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are Changing: E-Business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E-business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E-commerce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E-purchasing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E-marketing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Internet Domains: B2C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(Business to Customer)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622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Relationship 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Reduce rate of customer defection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Increase longevity of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relationship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Enhance growth potential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through cross-selling and up-selling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Make low profit customers more profitable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or terminate them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999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 Marketing vs.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One-to-One Marketing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Average 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anonymity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Standard product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 production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 distribution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 advertising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 promotion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One-way message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Economies of scale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Share of market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All customers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attraction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One-to-One Marketing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 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profile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Customized market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offering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Customized production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Individualized distribution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Individualized message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Individualized incentives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Two-way messages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Economies of scope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Share of 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Profitable customers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retention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3469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Four steps for One-to-One 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Don’t go after everyone,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identify prospects.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Define customers by their needs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and their value to the company.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 interaction with customers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builds stronger relationships.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Customize messages, services,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products for each customer.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54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407707" y="3843344"/>
            <a:ext cx="7803368" cy="990600"/>
          </a:xfrm>
        </p:spPr>
        <p:txBody>
          <a:bodyPr/>
          <a:lstStyle/>
          <a:p>
            <a:r>
              <a:rPr lang="uz-Cyrl-UZ" sz="2400" b="1" cap="all" dirty="0" smtClean="0">
                <a:solidFill>
                  <a:srgbClr val="002060"/>
                </a:solidFill>
              </a:rPr>
              <a:t>Замонавий маркетинг усуллари</a:t>
            </a:r>
            <a:endParaRPr lang="ru-RU" sz="24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Мамуржон 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Котлер маркетинг ҳақида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endParaRPr lang="uz-Cyrl-UZ" dirty="0" smtClean="0"/>
          </a:p>
          <a:p>
            <a:endParaRPr lang="uz-Cyrl-UZ" dirty="0"/>
          </a:p>
          <a:p>
            <a:endParaRPr lang="uz-Cyrl-UZ" dirty="0" smtClean="0"/>
          </a:p>
          <a:p>
            <a:pPr marL="0" indent="0" algn="ctr">
              <a:buNone/>
            </a:pPr>
            <a:r>
              <a:rPr lang="uz-Cyrl-UZ" sz="3200" b="1" i="1" dirty="0" smtClean="0"/>
              <a:t>Интернет янги ғолибларни пайдо қилади ва қолоқ компанияларни кўмади.</a:t>
            </a:r>
            <a:endParaRPr lang="uz-Cyrl-UZ" sz="3200" b="1" i="1" dirty="0" smtClean="0"/>
          </a:p>
          <a:p>
            <a:endParaRPr lang="uz-Cyrl-UZ" dirty="0"/>
          </a:p>
          <a:p>
            <a:endParaRPr lang="uz-Cyrl-UZ" dirty="0" smtClean="0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Мундарижа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uz-Cyrl-UZ" sz="3200" dirty="0" smtClean="0"/>
              <a:t>Биз қуйидаги саволларга жавоб беришга ҳаракат қиламиз: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Янги иқтисодни ҳаракатга келтирувчи асосий кучлар қайсилар?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Янги иқтисод таъсирида бизнес ва маркетинг фаолиятлари қандай ўзгарябди?</a:t>
            </a:r>
          </a:p>
          <a:p>
            <a:pPr>
              <a:lnSpc>
                <a:spcPct val="90000"/>
              </a:lnSpc>
            </a:pPr>
            <a:r>
              <a:rPr lang="uz-Cyrl-UZ" sz="2800" dirty="0" smtClean="0"/>
              <a:t>Маркетингда интернет, мижозлар ҳақидаги маълумотлар ва улар билан ришталар қандай ишлатилмоқда?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Янги иқтисодни ҳаракатга келтирувчи асосий кучлар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600" dirty="0" smtClean="0"/>
              <a:t>Рақамли технологиялар ва алоқа</a:t>
            </a:r>
          </a:p>
          <a:p>
            <a:r>
              <a:rPr lang="uz-Cyrl-UZ" sz="3600" dirty="0" smtClean="0"/>
              <a:t>Воситачилардан воз кечиш ва янги воситачиларнинг пайдо бўлиши</a:t>
            </a:r>
          </a:p>
          <a:p>
            <a:r>
              <a:rPr lang="uz-Cyrl-UZ" sz="3600" dirty="0" smtClean="0"/>
              <a:t>Гуруҳларга ва муайян инсонларга мослаштириш</a:t>
            </a:r>
          </a:p>
          <a:p>
            <a:r>
              <a:rPr lang="uz-Cyrl-UZ" sz="3600" dirty="0" smtClean="0"/>
              <a:t>Тармоқларнинг тобора қўшилиб кетиши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525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Эски ва янги иқтисод ўртасидаги фарқлар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2400" dirty="0" smtClean="0"/>
              <a:t>Эски иқтисод</a:t>
            </a:r>
          </a:p>
          <a:p>
            <a:r>
              <a:rPr lang="uz-Cyrl-UZ" sz="2400" dirty="0" smtClean="0"/>
              <a:t>Ишни маҳсулот атрофида ташкиллаштириш</a:t>
            </a:r>
          </a:p>
          <a:p>
            <a:r>
              <a:rPr lang="uz-Cyrl-UZ" sz="2400" dirty="0" smtClean="0"/>
              <a:t>Ҳар бир савдодан кўп фойдага ҳаракат</a:t>
            </a:r>
          </a:p>
          <a:p>
            <a:r>
              <a:rPr lang="uz-Cyrl-UZ" sz="2400" dirty="0" smtClean="0"/>
              <a:t>Асосан молиявий кўрсаткичларга эътибор</a:t>
            </a:r>
          </a:p>
          <a:p>
            <a:r>
              <a:rPr lang="uz-Cyrl-UZ" sz="2400" dirty="0" smtClean="0"/>
              <a:t>Акциядорлар учун ишлаш</a:t>
            </a:r>
          </a:p>
          <a:p>
            <a:r>
              <a:rPr lang="uz-Cyrl-UZ" sz="2400" dirty="0" smtClean="0"/>
              <a:t>Маркетинг бўлими маркетинг билан шуғулланиши</a:t>
            </a:r>
          </a:p>
          <a:p>
            <a:r>
              <a:rPr lang="uz-Cyrl-UZ" sz="2400" dirty="0" smtClean="0"/>
              <a:t>Мижозларни жалб этиш</a:t>
            </a:r>
          </a:p>
          <a:p>
            <a:pPr marL="0" indent="0">
              <a:buNone/>
            </a:pPr>
            <a:endParaRPr lang="uz-Cyrl-UZ" sz="2400" dirty="0" smtClean="0"/>
          </a:p>
          <a:p>
            <a:endParaRPr lang="ru-RU" sz="24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2400" dirty="0" smtClean="0"/>
              <a:t>Янги иқтисод</a:t>
            </a:r>
          </a:p>
          <a:p>
            <a:r>
              <a:rPr lang="uz-Cyrl-UZ" sz="2400" dirty="0" smtClean="0"/>
              <a:t>Ишни мижоз атрофида ташкиллаштириш</a:t>
            </a:r>
          </a:p>
          <a:p>
            <a:r>
              <a:rPr lang="uz-Cyrl-UZ" sz="2400" dirty="0" smtClean="0"/>
              <a:t>Мижоз билан бутун умрга ришта қуриш</a:t>
            </a:r>
          </a:p>
          <a:p>
            <a:r>
              <a:rPr lang="uz-Cyrl-UZ" sz="2400" dirty="0" smtClean="0"/>
              <a:t>Маркетинг кўрсаткичларига эътибор</a:t>
            </a:r>
          </a:p>
          <a:p>
            <a:r>
              <a:rPr lang="uz-Cyrl-UZ" sz="2400" dirty="0" smtClean="0"/>
              <a:t>Барча манфаатдор тарафлар учун ишлаш</a:t>
            </a:r>
          </a:p>
          <a:p>
            <a:r>
              <a:rPr lang="uz-Cyrl-UZ" sz="2400" dirty="0" smtClean="0"/>
              <a:t>Маркетинг билан барча шуғулланиши</a:t>
            </a:r>
          </a:p>
          <a:p>
            <a:r>
              <a:rPr lang="uz-Cyrl-UZ" sz="2400" dirty="0" smtClean="0"/>
              <a:t>Мижозларни ушлаб туриш ва ўстириш</a:t>
            </a:r>
            <a:endParaRPr lang="uz-Cyrl-UZ" sz="2400" dirty="0"/>
          </a:p>
          <a:p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86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Маркетингни янги иқтисодга мослаштириш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200" dirty="0" smtClean="0"/>
              <a:t>Барча маркетинг билан шуғулланади</a:t>
            </a:r>
          </a:p>
          <a:p>
            <a:r>
              <a:rPr lang="uz-Cyrl-UZ" sz="3200" dirty="0" smtClean="0"/>
              <a:t>Бренд компания фаолияти таъсирида шаклланади, фақат реклама орқали эмас</a:t>
            </a:r>
          </a:p>
          <a:p>
            <a:r>
              <a:rPr lang="uz-Cyrl-UZ" sz="3200" dirty="0" smtClean="0"/>
              <a:t>Мижозларни сақлаб қолишга катта эътибор</a:t>
            </a:r>
          </a:p>
          <a:p>
            <a:r>
              <a:rPr lang="uz-Cyrl-UZ" sz="3200" dirty="0" smtClean="0"/>
              <a:t>Мижозлар қониқиш даражасини чуқур ўрганиш</a:t>
            </a:r>
          </a:p>
          <a:p>
            <a:r>
              <a:rPr lang="uz-Cyrl-UZ" sz="3200" dirty="0" smtClean="0"/>
              <a:t>Камроқ ваъда бериб, кўпроқ натижага интилиш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B0726-631F-4CCF-AAD9-5ACBB9A8895E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799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Маркетингни янги иқтисодга мослаштириш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4000" dirty="0" smtClean="0"/>
              <a:t>Маркетинг фаолиятидаги ўзгаришлар:</a:t>
            </a:r>
          </a:p>
          <a:p>
            <a:r>
              <a:rPr lang="uz-Cyrl-UZ" sz="4000" dirty="0" smtClean="0"/>
              <a:t>Электрон бизнес</a:t>
            </a:r>
          </a:p>
          <a:p>
            <a:r>
              <a:rPr lang="uz-Cyrl-UZ" sz="4000" dirty="0" smtClean="0"/>
              <a:t>Электрон савдо</a:t>
            </a:r>
          </a:p>
          <a:p>
            <a:r>
              <a:rPr lang="uz-Cyrl-UZ" sz="4000" dirty="0" smtClean="0"/>
              <a:t>Электрон сотиб олиш</a:t>
            </a:r>
          </a:p>
          <a:p>
            <a:r>
              <a:rPr lang="uz-Cyrl-UZ" sz="4000" dirty="0" smtClean="0"/>
              <a:t>Электрон маркетинг</a:t>
            </a:r>
          </a:p>
          <a:p>
            <a:endParaRPr lang="uz-Cyrl-UZ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B0726-631F-4CCF-AAD9-5ACBB9A8895E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412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Маркетингни янги иқтисодга мослаштириш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4000" dirty="0"/>
              <a:t>В2С интернет саҳифалар</a:t>
            </a:r>
            <a:endParaRPr lang="ru-RU" sz="4000" dirty="0"/>
          </a:p>
          <a:p>
            <a:r>
              <a:rPr lang="uz-Cyrl-UZ" sz="3600" dirty="0" smtClean="0"/>
              <a:t>С2С</a:t>
            </a:r>
            <a:r>
              <a:rPr lang="ru-RU" sz="3600" dirty="0" smtClean="0"/>
              <a:t> </a:t>
            </a:r>
            <a:r>
              <a:rPr lang="uz-Cyrl-UZ" sz="3600" dirty="0" smtClean="0"/>
              <a:t>интернет </a:t>
            </a:r>
            <a:r>
              <a:rPr lang="uz-Cyrl-UZ" sz="3600" dirty="0"/>
              <a:t>саҳифалар</a:t>
            </a:r>
            <a:endParaRPr lang="ru-RU" sz="3600" dirty="0"/>
          </a:p>
          <a:p>
            <a:r>
              <a:rPr lang="uz-Cyrl-UZ" sz="3600" dirty="0" smtClean="0"/>
              <a:t>С2В интернет саҳифалар</a:t>
            </a:r>
          </a:p>
          <a:p>
            <a:r>
              <a:rPr lang="uz-Cyrl-UZ" sz="3600" dirty="0" smtClean="0"/>
              <a:t>Фақат онлайн ва аралаш бизнес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324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Маркетингни янги иқтисодга мослаштириш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3600" dirty="0"/>
              <a:t>Маркетинг фаолиятидаги ўзгаришлар:</a:t>
            </a:r>
          </a:p>
          <a:p>
            <a:pPr marL="0" indent="0">
              <a:buNone/>
            </a:pPr>
            <a:r>
              <a:rPr lang="uz-Cyrl-UZ" sz="3200" dirty="0" smtClean="0"/>
              <a:t>Мижозлар билан ришталар қуриш</a:t>
            </a:r>
          </a:p>
          <a:p>
            <a:r>
              <a:rPr lang="uz-Cyrl-UZ" sz="3200" dirty="0" smtClean="0"/>
              <a:t>Мижозларнинг кетиб қолишини олдини олиш</a:t>
            </a:r>
          </a:p>
          <a:p>
            <a:r>
              <a:rPr lang="uz-Cyrl-UZ" sz="3200" dirty="0" smtClean="0"/>
              <a:t>Мижозлар билан ришталарнинг давомийлигини яхшилаш</a:t>
            </a:r>
          </a:p>
          <a:p>
            <a:r>
              <a:rPr lang="uz-Cyrl-UZ" sz="3200" dirty="0" smtClean="0"/>
              <a:t>Янги таклифлар орқали ривожланиш</a:t>
            </a:r>
          </a:p>
          <a:p>
            <a:r>
              <a:rPr lang="uz-Cyrl-UZ" sz="3200" dirty="0" smtClean="0"/>
              <a:t>Мижозларни ўстириш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643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Оммавий маркетинг билан бирша-бир маркетингнинг фарқи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Оммавий маркетинг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Бирга-бир маркетинг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uz-Cyrl-UZ" dirty="0" smtClean="0"/>
              <a:t>Ўртача мижоз</a:t>
            </a:r>
          </a:p>
          <a:p>
            <a:r>
              <a:rPr lang="uz-Cyrl-UZ" dirty="0" smtClean="0"/>
              <a:t>Мавҳум мижоз</a:t>
            </a:r>
          </a:p>
          <a:p>
            <a:r>
              <a:rPr lang="uz-Cyrl-UZ" dirty="0" smtClean="0"/>
              <a:t>Стандарт маҳсулот</a:t>
            </a:r>
          </a:p>
          <a:p>
            <a:r>
              <a:rPr lang="uz-Cyrl-UZ" dirty="0" smtClean="0"/>
              <a:t>Катта ҳажмда ишлаб чиқариш</a:t>
            </a:r>
          </a:p>
          <a:p>
            <a:r>
              <a:rPr lang="uz-Cyrl-UZ" dirty="0" smtClean="0"/>
              <a:t>Кенг тарқатиш</a:t>
            </a:r>
          </a:p>
          <a:p>
            <a:r>
              <a:rPr lang="uz-Cyrl-UZ" dirty="0" smtClean="0"/>
              <a:t>Кенг тарғибот</a:t>
            </a:r>
          </a:p>
          <a:p>
            <a:r>
              <a:rPr lang="uz-Cyrl-UZ" dirty="0" smtClean="0"/>
              <a:t>Бир томонлама ҳабар</a:t>
            </a:r>
            <a:endParaRPr lang="ru-RU" dirty="0"/>
          </a:p>
        </p:txBody>
      </p:sp>
      <p:sp>
        <p:nvSpPr>
          <p:cNvPr id="12" name="Объект 11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244280" cy="4038600"/>
          </a:xfrm>
        </p:spPr>
        <p:txBody>
          <a:bodyPr/>
          <a:lstStyle/>
          <a:p>
            <a:r>
              <a:rPr lang="uz-Cyrl-UZ" dirty="0" smtClean="0"/>
              <a:t>Муайян мижоз</a:t>
            </a:r>
          </a:p>
          <a:p>
            <a:r>
              <a:rPr lang="uz-Cyrl-UZ" dirty="0" smtClean="0"/>
              <a:t>Маълум мижоз</a:t>
            </a:r>
          </a:p>
          <a:p>
            <a:r>
              <a:rPr lang="uz-Cyrl-UZ" dirty="0" smtClean="0"/>
              <a:t>Мослаштирилган маҳсулот</a:t>
            </a:r>
          </a:p>
          <a:p>
            <a:r>
              <a:rPr lang="uz-Cyrl-UZ" dirty="0" smtClean="0"/>
              <a:t>Мослаштирилган ишлаб чиқариш</a:t>
            </a:r>
          </a:p>
          <a:p>
            <a:r>
              <a:rPr lang="uz-Cyrl-UZ" dirty="0" smtClean="0"/>
              <a:t>Аниқ тарқатиш</a:t>
            </a:r>
          </a:p>
          <a:p>
            <a:r>
              <a:rPr lang="uz-Cyrl-UZ" dirty="0" smtClean="0"/>
              <a:t>Аниқ тарғибот</a:t>
            </a:r>
          </a:p>
          <a:p>
            <a:r>
              <a:rPr lang="uz-Cyrl-UZ" dirty="0" smtClean="0"/>
              <a:t>Икки томонлама мулоқот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484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Маркетингни янги иқтисодга мослаштириш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Бирга-бир маркетингни амалга ошириш учун 4 босқич:</a:t>
            </a:r>
          </a:p>
          <a:p>
            <a:r>
              <a:rPr lang="uz-Cyrl-UZ" dirty="0" smtClean="0"/>
              <a:t>Ҳамма билан овора бўлмай, аниқ мижозлар билан ишлаш</a:t>
            </a:r>
          </a:p>
          <a:p>
            <a:r>
              <a:rPr lang="uz-Cyrl-UZ" dirty="0" smtClean="0"/>
              <a:t>Мижозларни эҳтиёжлари ва компания учун қиймати орқали аниқлаш</a:t>
            </a:r>
          </a:p>
          <a:p>
            <a:r>
              <a:rPr lang="uz-Cyrl-UZ" dirty="0" smtClean="0"/>
              <a:t>Мижозлар билан тўғридан-тўғри ишлаш ришталарни кучайтиради.</a:t>
            </a:r>
          </a:p>
          <a:p>
            <a:r>
              <a:rPr lang="uz-Cyrl-UZ" dirty="0" smtClean="0"/>
              <a:t>Маҳсулот, хизмат ва рекламангизни ҳар бир мижозга мослаштиришга ҳаракат қилинг.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39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12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9402</TotalTime>
  <Words>749</Words>
  <Application>Microsoft Office PowerPoint</Application>
  <PresentationFormat>Экран (4:3)</PresentationFormat>
  <Paragraphs>218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Замонавий маркетинг усуллари</vt:lpstr>
      <vt:lpstr>Котлер маркетинг ҳақида</vt:lpstr>
      <vt:lpstr>Мундарижа</vt:lpstr>
      <vt:lpstr>Янги иқтисодни ҳаракатга келтирувчи асосий кучлар</vt:lpstr>
      <vt:lpstr>Эски ва янги иқтисод ўртасидаги фарқлар</vt:lpstr>
      <vt:lpstr>Маркетингни янги иқтисодга мослаштириш</vt:lpstr>
      <vt:lpstr>Маркетингни янги иқтисодга мослаштириш</vt:lpstr>
      <vt:lpstr>Маркетингни янги иқтисодга мослаштириш</vt:lpstr>
      <vt:lpstr>Маркетингни янги иқтисодга мослаштириш</vt:lpstr>
      <vt:lpstr>Оммавий маркетинг билан бирша-бир маркетингнинг фарқи</vt:lpstr>
      <vt:lpstr>Маркетингни янги иқтисодга мослаштириш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593</cp:revision>
  <dcterms:created xsi:type="dcterms:W3CDTF">2008-07-24T07:59:12Z</dcterms:created>
  <dcterms:modified xsi:type="dcterms:W3CDTF">2017-06-18T16:15:12Z</dcterms:modified>
</cp:coreProperties>
</file>