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83" r:id="rId1"/>
  </p:sldMasterIdLst>
  <p:notesMasterIdLst>
    <p:notesMasterId r:id="rId16"/>
  </p:notesMasterIdLst>
  <p:handoutMasterIdLst>
    <p:handoutMasterId r:id="rId17"/>
  </p:handoutMasterIdLst>
  <p:sldIdLst>
    <p:sldId id="386" r:id="rId2"/>
    <p:sldId id="389" r:id="rId3"/>
    <p:sldId id="390" r:id="rId4"/>
    <p:sldId id="391" r:id="rId5"/>
    <p:sldId id="392" r:id="rId6"/>
    <p:sldId id="393" r:id="rId7"/>
    <p:sldId id="394" r:id="rId8"/>
    <p:sldId id="395" r:id="rId9"/>
    <p:sldId id="396" r:id="rId10"/>
    <p:sldId id="397" r:id="rId11"/>
    <p:sldId id="398" r:id="rId12"/>
    <p:sldId id="399" r:id="rId13"/>
    <p:sldId id="400" r:id="rId14"/>
    <p:sldId id="387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66"/>
    <a:srgbClr val="3E8A52"/>
    <a:srgbClr val="9999FF"/>
    <a:srgbClr val="7879B4"/>
    <a:srgbClr val="B2ADCF"/>
    <a:srgbClr val="ACA8FE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7566" autoAdjust="0"/>
    <p:restoredTop sz="76522" autoAdjust="0"/>
  </p:normalViewPr>
  <p:slideViewPr>
    <p:cSldViewPr>
      <p:cViewPr varScale="1">
        <p:scale>
          <a:sx n="56" d="100"/>
          <a:sy n="56" d="100"/>
        </p:scale>
        <p:origin x="116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-672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91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91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91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C2E171A7-FCA1-408D-AE41-01C6CDE9EC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7DEEEE7F-C4C2-47D7-B0A6-D026D23640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Chapter 11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Positioning and Differentiating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the Market Offering Through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the Product Life Cycle</a:t>
            </a:r>
            <a:endParaRPr lang="ru-RU" baseline="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02F3AD1-021F-48B8-830F-6B2E43679958}" type="slidenum">
              <a:rPr lang="en-US"/>
              <a:pPr/>
              <a:t>2</a:t>
            </a:fld>
            <a:endParaRPr lang="en-US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1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Watch the product</a:t>
            </a:r>
          </a:p>
          <a:p>
            <a:r>
              <a:rPr lang="en-US" sz="1200" b="1" i="1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life cycle; but more</a:t>
            </a:r>
          </a:p>
          <a:p>
            <a:r>
              <a:rPr lang="en-US" sz="1200" b="1" i="1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important, watch the</a:t>
            </a:r>
          </a:p>
          <a:p>
            <a:r>
              <a:rPr lang="en-US" sz="1200" b="1" i="1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market life cycle.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5972584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8A2A3A-A827-4B3C-BEF2-1AC22D389951}" type="slidenum">
              <a:rPr lang="en-US"/>
              <a:pPr/>
              <a:t>3</a:t>
            </a:fld>
            <a:endParaRPr lang="en-US"/>
          </a:p>
        </p:txBody>
      </p:sp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How can the firm choose and communicate an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effective positioning in the market?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What are the major differentiating attributes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available to firms?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What marketing strategies are appropriate at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each stage of the product life cycle?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What marketing strategies are appropriate at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each stage of the market’s evolution?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5427392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Positioning According to </a:t>
            </a:r>
            <a:r>
              <a:rPr lang="en-US" sz="1200" b="1" i="0" u="none" strike="noStrike" kern="1200" baseline="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Ries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and Trout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Strengthen own current position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Grab an unoccupied position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De-position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Re-position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endParaRPr lang="uz-Cyrl-UZ" sz="1200" b="0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Positioning According to </a:t>
            </a:r>
            <a:r>
              <a:rPr lang="en-US" sz="1200" b="1" i="0" u="none" strike="noStrike" kern="1200" baseline="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Treacy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and</a:t>
            </a:r>
          </a:p>
          <a:p>
            <a:r>
              <a:rPr lang="en-US" sz="1200" b="1" i="0" u="none" strike="noStrike" kern="1200" baseline="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Wiersema</a:t>
            </a:r>
            <a:endParaRPr lang="en-US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Value disciplines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Product leader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Operationally excellent firm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Customer intimate firm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7502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Treacy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and </a:t>
            </a:r>
            <a:r>
              <a:rPr lang="en-US" sz="1200" b="1" i="0" u="none" strike="noStrike" kern="1200" baseline="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Wiersema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propose that a business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should follow four rules for success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1. Become best at one of the three value disciplines.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2. Achieve an adequate performance level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in the other two disciplines.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3. Keep improving one’s superior position in the chosen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discipline so as not to lose out to a competitor.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4. Keep becoming more adequate in the other two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disciplines, because competitors keep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raising customers’ expectations.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93515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Positioning: How many ideas to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promote?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Unique selling proposition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Four major positioning errors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1. </a:t>
            </a:r>
            <a:r>
              <a:rPr lang="en-US" sz="1200" b="1" i="0" u="none" strike="noStrike" kern="1200" baseline="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Underpositioning</a:t>
            </a:r>
            <a:endParaRPr lang="en-US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2. </a:t>
            </a:r>
            <a:r>
              <a:rPr lang="en-US" sz="1200" b="1" i="0" u="none" strike="noStrike" kern="1200" baseline="0" dirty="0" err="1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Overpositioning</a:t>
            </a:r>
            <a:endParaRPr lang="en-US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3. Confused positioning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4. Doubtful positioning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18529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Theme park’s positioning possibilities: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Attribute positioning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Benefit positioning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Use or application positioning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User positioning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Competitor positioning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Product category positioning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Quality or price positioning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Which Positioning to Promote?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1137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Adding Further Differentiation</a:t>
            </a:r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Differentiation criteria: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Important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Distinctive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Superior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Preemptive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Affordable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Profitable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07216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Differentiation Tools</a:t>
            </a:r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Performance Quality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Conformance Quality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Durability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Reliability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Reparability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Style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Design: The Integrating Force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Services Differentiation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Ordering Ease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12121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Delivery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Quick response system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Installation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Customer Training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Customer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Consulting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Maintenance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and Repair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00852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Competence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Courtesy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Creditability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Reliability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Responsiveness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Communication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4564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Channel Differentiation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Image Differentiation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Identity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Image</a:t>
            </a:r>
          </a:p>
          <a:p>
            <a:r>
              <a:rPr lang="fr-FR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fr-FR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Symbols, Colors, Slogans, Special Attributes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Physical plant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Events and Sponsorship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Using Multiple Image-Building Techniques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5067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Product Life-Cycle Marketing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Strategies</a:t>
            </a:r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To say that a product has a life cycle asserts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four things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1. Products have a limited life.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2. Product sales pass through distinct stages, each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posing different challenges, opportunities, and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problems to the seller.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3. Profits rise and fall at different stages of the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product life cycle.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4. Products require different marketing, financial,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manufacturing, purchasing, and human resource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strategies in each life-cycle stage.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0011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0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0D95A2-23FD-49E3-8169-3F05BE5375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DC30D-838A-46AA-8C25-D9797D6B07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DA1E6D-6E4D-4FED-BB97-946760BEB9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B0726-631F-4CCF-AAD9-5ACBB9A889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AA0D31-D957-466C-B192-0B6964157F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86F0B-9C43-4328-AB95-DA6937D7CD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8F6CD-C015-47A8-A34F-3C68993BFA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" name="Прямая соединительная линия 11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" name="Равнобедренный треугольник 6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Объект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BFF30-66B9-49AE-B319-7E47E42316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5F395-2564-4617-86D0-A58E951543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0C2BB-2E86-44FF-87FB-3C5871C47F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" name="Равнобедренный треугольник 4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ая соединительная линия 14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3B1AC-7F68-4535-AEB7-EA33DB1AF6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FD8EF3C-413D-4FF5-9BDB-78BC2BBA2D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31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32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20" r:id="rId2"/>
    <p:sldLayoutId id="2147483825" r:id="rId3"/>
    <p:sldLayoutId id="2147483821" r:id="rId4"/>
    <p:sldLayoutId id="2147483822" r:id="rId5"/>
    <p:sldLayoutId id="2147483826" r:id="rId6"/>
    <p:sldLayoutId id="2147483827" r:id="rId7"/>
    <p:sldLayoutId id="2147483828" r:id="rId8"/>
    <p:sldLayoutId id="2147483829" r:id="rId9"/>
    <p:sldLayoutId id="2147483823" r:id="rId10"/>
    <p:sldLayoutId id="2147483830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mrahimov@cgc.uz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4.png"/><Relationship Id="rId4" Type="http://schemas.openxmlformats.org/officeDocument/2006/relationships/hyperlink" Target="mailto:mamurjon@yahoo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ctrTitle"/>
          </p:nvPr>
        </p:nvSpPr>
        <p:spPr>
          <a:xfrm>
            <a:off x="407707" y="3843344"/>
            <a:ext cx="7803368" cy="990600"/>
          </a:xfrm>
        </p:spPr>
        <p:txBody>
          <a:bodyPr/>
          <a:lstStyle/>
          <a:p>
            <a:r>
              <a:rPr lang="uz-Cyrl-UZ" sz="2000" b="1" cap="all" dirty="0" smtClean="0">
                <a:solidFill>
                  <a:srgbClr val="002060"/>
                </a:solidFill>
              </a:rPr>
              <a:t>Бозорда аниқ </a:t>
            </a:r>
            <a:r>
              <a:rPr lang="uz-Cyrl-UZ" sz="2000" b="1" cap="all" dirty="0">
                <a:solidFill>
                  <a:srgbClr val="002060"/>
                </a:solidFill>
              </a:rPr>
              <a:t>ва </a:t>
            </a:r>
            <a:r>
              <a:rPr lang="uz-Cyrl-UZ" sz="2000" b="1" cap="all" dirty="0" smtClean="0">
                <a:solidFill>
                  <a:srgbClr val="002060"/>
                </a:solidFill>
              </a:rPr>
              <a:t>бошқалардан </a:t>
            </a:r>
            <a:br>
              <a:rPr lang="uz-Cyrl-UZ" sz="2000" b="1" cap="all" dirty="0" smtClean="0">
                <a:solidFill>
                  <a:srgbClr val="002060"/>
                </a:solidFill>
              </a:rPr>
            </a:br>
            <a:r>
              <a:rPr lang="uz-Cyrl-UZ" sz="2000" b="1" cap="all" dirty="0" smtClean="0">
                <a:solidFill>
                  <a:srgbClr val="002060"/>
                </a:solidFill>
              </a:rPr>
              <a:t>фарқли ўрин эгаллаш, маҳсулотнинг ҳаёт цикли</a:t>
            </a:r>
            <a:endParaRPr lang="ru-RU" sz="2000" b="1" cap="all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eaLnBrk="1" hangingPunct="1">
              <a:defRPr/>
            </a:pPr>
            <a:r>
              <a:rPr lang="uz-Cyrl-UZ" b="1" dirty="0" smtClean="0">
                <a:solidFill>
                  <a:srgbClr val="002060"/>
                </a:solidFill>
                <a:latin typeface="Arial Narrow" pitchFamily="34" charset="0"/>
              </a:rPr>
              <a:t>Мамуржон Мухтарович Рахимов</a:t>
            </a:r>
            <a:r>
              <a:rPr lang="en-US" b="1" dirty="0" smtClean="0">
                <a:solidFill>
                  <a:srgbClr val="002060"/>
                </a:solidFill>
                <a:latin typeface="Arial Narrow" pitchFamily="34" charset="0"/>
              </a:rPr>
              <a:t>,</a:t>
            </a:r>
          </a:p>
          <a:p>
            <a:pPr eaLnBrk="1" hangingPunct="1">
              <a:defRPr/>
            </a:pPr>
            <a:r>
              <a:rPr lang="en-US" b="1" dirty="0" smtClean="0">
                <a:solidFill>
                  <a:srgbClr val="002060"/>
                </a:solidFill>
                <a:latin typeface="Arial Narrow" pitchFamily="34" charset="0"/>
              </a:rPr>
              <a:t> “M</a:t>
            </a:r>
            <a:r>
              <a:rPr lang="uz-Cyrl-UZ" b="1" dirty="0" smtClean="0">
                <a:solidFill>
                  <a:srgbClr val="002060"/>
                </a:solidFill>
                <a:latin typeface="Arial Narrow" pitchFamily="34" charset="0"/>
              </a:rPr>
              <a:t>аркетинг</a:t>
            </a:r>
            <a:r>
              <a:rPr lang="en-US" b="1" dirty="0" smtClean="0">
                <a:solidFill>
                  <a:srgbClr val="002060"/>
                </a:solidFill>
                <a:latin typeface="Arial Narrow" pitchFamily="34" charset="0"/>
              </a:rPr>
              <a:t>” </a:t>
            </a:r>
            <a:r>
              <a:rPr lang="uz-Cyrl-UZ" b="1" dirty="0" smtClean="0">
                <a:solidFill>
                  <a:srgbClr val="002060"/>
                </a:solidFill>
                <a:latin typeface="Arial Narrow" pitchFamily="34" charset="0"/>
              </a:rPr>
              <a:t>кафедраси катта ўқитувчиси</a:t>
            </a:r>
            <a:endParaRPr lang="ru-RU" b="1" dirty="0" smtClean="0">
              <a:solidFill>
                <a:srgbClr val="002060"/>
              </a:solidFill>
              <a:latin typeface="Arial Narrow" pitchFamily="34" charset="0"/>
            </a:endParaRPr>
          </a:p>
          <a:p>
            <a:pPr eaLnBrk="1" hangingPunct="1">
              <a:defRPr/>
            </a:pP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85750"/>
            <a:ext cx="4286250" cy="21034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Заголовок 1"/>
          <p:cNvSpPr txBox="1">
            <a:spLocks/>
          </p:cNvSpPr>
          <p:nvPr/>
        </p:nvSpPr>
        <p:spPr bwMode="gray">
          <a:xfrm>
            <a:off x="428596" y="1714488"/>
            <a:ext cx="3714776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uz-Cyrl-UZ" sz="1600" b="1" kern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Narrow" pitchFamily="34" charset="0"/>
              </a:rPr>
              <a:t>Корпоратив бошқарув илмий-таълим маркази</a:t>
            </a:r>
            <a:endParaRPr lang="ru-RU" sz="1600" b="1" kern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Narrow" pitchFamily="34" charset="0"/>
            </a:endParaRPr>
          </a:p>
        </p:txBody>
      </p:sp>
      <p:pic>
        <p:nvPicPr>
          <p:cNvPr id="9222" name="Picture 2" descr="SCIENTIFIC AND EDUCATIONAL CENTER FOR CORPORATE GOVERNANC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25" y="642938"/>
            <a:ext cx="1190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Котлер маркетинг ҳақида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uz-Cyrl-UZ" sz="3200" i="1" dirty="0" smtClean="0"/>
          </a:p>
          <a:p>
            <a:pPr marL="0" indent="0" algn="ctr">
              <a:buNone/>
            </a:pPr>
            <a:endParaRPr lang="uz-Cyrl-UZ" sz="3200" i="1" dirty="0"/>
          </a:p>
          <a:p>
            <a:pPr marL="0" indent="0" algn="ctr">
              <a:buNone/>
            </a:pPr>
            <a:endParaRPr lang="uz-Cyrl-UZ" sz="3200" i="1" dirty="0" smtClean="0"/>
          </a:p>
          <a:p>
            <a:pPr marL="0" indent="0" algn="ctr">
              <a:buNone/>
            </a:pPr>
            <a:r>
              <a:rPr lang="uz-Cyrl-UZ" sz="3200" i="1" dirty="0" smtClean="0"/>
              <a:t>Маҳсулотнинг ҳаёт циклини кузатинг; лекин энг муҳими, бозорнинг ҳаёт циклини кузатинг.</a:t>
            </a:r>
            <a:endParaRPr lang="uz-Cyrl-UZ" sz="3200" i="1" dirty="0" smtClean="0"/>
          </a:p>
          <a:p>
            <a:pPr algn="ctr"/>
            <a:endParaRPr lang="uz-Cyrl-UZ" sz="3200" i="1" dirty="0"/>
          </a:p>
          <a:p>
            <a:pPr algn="ctr"/>
            <a:endParaRPr lang="uz-Cyrl-UZ" sz="3200" i="1" dirty="0" smtClean="0"/>
          </a:p>
          <a:p>
            <a:pPr algn="ctr"/>
            <a:endParaRPr lang="uz-Cyrl-UZ" sz="3200" i="1" dirty="0"/>
          </a:p>
          <a:p>
            <a:pPr algn="ctr"/>
            <a:endParaRPr lang="uz-Cyrl-UZ" sz="3200" i="1" dirty="0" smtClean="0"/>
          </a:p>
        </p:txBody>
      </p:sp>
    </p:spTree>
    <p:extLst>
      <p:ext uri="{BB962C8B-B14F-4D97-AF65-F5344CB8AC3E}">
        <p14:creationId xmlns:p14="http://schemas.microsoft.com/office/powerpoint/2010/main" val="25040068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/>
              <a:t>Мундарижа</a:t>
            </a:r>
            <a:endParaRPr lang="en-US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219200"/>
            <a:ext cx="8568952" cy="4937760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uz-Cyrl-UZ" sz="3200" dirty="0" smtClean="0"/>
              <a:t>Биз қуйидаги саволларга жавоб беришга ҳаракат қиламиз</a:t>
            </a:r>
            <a:r>
              <a:rPr lang="uz-Cyrl-UZ" sz="3200" dirty="0" smtClean="0"/>
              <a:t>:</a:t>
            </a:r>
            <a:endParaRPr lang="en-US" sz="3200" dirty="0" smtClean="0"/>
          </a:p>
          <a:p>
            <a:pPr>
              <a:lnSpc>
                <a:spcPct val="90000"/>
              </a:lnSpc>
            </a:pPr>
            <a:r>
              <a:rPr lang="uz-Cyrl-UZ" sz="3200" dirty="0" smtClean="0"/>
              <a:t>Компания қандай қилиб бозорда муайян ўринга эга бўлади?</a:t>
            </a:r>
          </a:p>
          <a:p>
            <a:pPr>
              <a:lnSpc>
                <a:spcPct val="90000"/>
              </a:lnSpc>
            </a:pPr>
            <a:r>
              <a:rPr lang="uz-Cyrl-UZ" sz="3200" dirty="0" smtClean="0"/>
              <a:t>Асосан қандай устунликларга қараб рақобатчилар ўртасида фарқ пайдо бўлади?</a:t>
            </a:r>
          </a:p>
          <a:p>
            <a:pPr>
              <a:lnSpc>
                <a:spcPct val="90000"/>
              </a:lnSpc>
            </a:pPr>
            <a:r>
              <a:rPr lang="uz-Cyrl-UZ" sz="3200" dirty="0" smtClean="0"/>
              <a:t>Маҳсулотнинг ҳаёт цикли давомида маркетинг стратегиялари қандай ўзгариши керак?</a:t>
            </a:r>
          </a:p>
          <a:p>
            <a:pPr>
              <a:lnSpc>
                <a:spcPct val="90000"/>
              </a:lnSpc>
            </a:pPr>
            <a:r>
              <a:rPr lang="uz-Cyrl-UZ" sz="3200" dirty="0" smtClean="0"/>
              <a:t>Бозорнинг </a:t>
            </a:r>
            <a:r>
              <a:rPr lang="uz-Cyrl-UZ" sz="3200" dirty="0"/>
              <a:t>ҳаёт цикли давомида маркетинг стратегиялари қандай ўзгариши керак?</a:t>
            </a:r>
          </a:p>
          <a:p>
            <a:pPr>
              <a:lnSpc>
                <a:spcPct val="90000"/>
              </a:lnSpc>
            </a:pPr>
            <a:endParaRPr lang="uz-Cyrl-UZ" sz="3200" dirty="0" smtClean="0"/>
          </a:p>
        </p:txBody>
      </p:sp>
    </p:spTree>
    <p:extLst>
      <p:ext uri="{BB962C8B-B14F-4D97-AF65-F5344CB8AC3E}">
        <p14:creationId xmlns:p14="http://schemas.microsoft.com/office/powerpoint/2010/main" val="41264166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/>
              <a:t>Компания </a:t>
            </a:r>
            <a:r>
              <a:rPr lang="uz-Cyrl-UZ" dirty="0" smtClean="0"/>
              <a:t>бозорда </a:t>
            </a:r>
            <a:r>
              <a:rPr lang="uz-Cyrl-UZ" dirty="0"/>
              <a:t>муайян </a:t>
            </a:r>
            <a:r>
              <a:rPr lang="uz-Cyrl-UZ" dirty="0" smtClean="0"/>
              <a:t>ўринни эгаллаши ва буни мижозларга етказиши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5306144"/>
          </a:xfrm>
        </p:spPr>
        <p:txBody>
          <a:bodyPr/>
          <a:lstStyle/>
          <a:p>
            <a:pPr marL="0" indent="0">
              <a:buNone/>
            </a:pPr>
            <a:r>
              <a:rPr lang="uz-Cyrl-UZ" dirty="0" smtClean="0"/>
              <a:t>Райс ва Траутга кўра:</a:t>
            </a:r>
          </a:p>
          <a:p>
            <a:r>
              <a:rPr lang="uz-Cyrl-UZ" dirty="0" smtClean="0"/>
              <a:t>Ўз мавқеини кучайтириш</a:t>
            </a:r>
          </a:p>
          <a:p>
            <a:r>
              <a:rPr lang="uz-Cyrl-UZ" dirty="0" smtClean="0"/>
              <a:t>Эгалланмаган мавқени эгаллаш</a:t>
            </a:r>
          </a:p>
          <a:p>
            <a:r>
              <a:rPr lang="uz-Cyrl-UZ" dirty="0" smtClean="0"/>
              <a:t>Мавқедан воз кечиш</a:t>
            </a:r>
          </a:p>
          <a:p>
            <a:r>
              <a:rPr lang="uz-Cyrl-UZ" dirty="0" smtClean="0"/>
              <a:t>Мавқени ўзгартириш</a:t>
            </a:r>
          </a:p>
          <a:p>
            <a:endParaRPr lang="uz-Cyrl-UZ" dirty="0"/>
          </a:p>
          <a:p>
            <a:pPr marL="0" indent="0">
              <a:buNone/>
            </a:pPr>
            <a:r>
              <a:rPr lang="uz-Cyrl-UZ" dirty="0" smtClean="0"/>
              <a:t>Триси ва Уэрсемага кўра,</a:t>
            </a:r>
          </a:p>
          <a:p>
            <a:pPr marL="0" indent="0">
              <a:buNone/>
            </a:pPr>
            <a:r>
              <a:rPr lang="uz-Cyrl-UZ" dirty="0" smtClean="0"/>
              <a:t>Қиймат йўналишлари:</a:t>
            </a:r>
          </a:p>
          <a:p>
            <a:pPr marL="0" indent="0">
              <a:buNone/>
            </a:pPr>
            <a:r>
              <a:rPr lang="uz-Cyrl-UZ" dirty="0" smtClean="0"/>
              <a:t>Маҳсулот бўйича етакчи</a:t>
            </a:r>
          </a:p>
          <a:p>
            <a:pPr marL="0" indent="0">
              <a:buNone/>
            </a:pPr>
            <a:r>
              <a:rPr lang="uz-Cyrl-UZ" dirty="0" smtClean="0"/>
              <a:t>Ишлаб чиқаришда етакчи корхона</a:t>
            </a:r>
          </a:p>
          <a:p>
            <a:pPr marL="0" indent="0">
              <a:buNone/>
            </a:pPr>
            <a:r>
              <a:rPr lang="uz-Cyrl-UZ" dirty="0" smtClean="0"/>
              <a:t>Мижозларга яқин корхона</a:t>
            </a:r>
          </a:p>
          <a:p>
            <a:endParaRPr lang="uz-Cyrl-UZ" dirty="0" smtClean="0"/>
          </a:p>
          <a:p>
            <a:endParaRPr lang="uz-Cyrl-UZ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28963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/>
              <a:t>Компания бозорда муайян ўринни эгаллаши ва буни мижозларга етказиши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dirty="0"/>
              <a:t>Триси ва Уэрсемага кўра</a:t>
            </a:r>
            <a:r>
              <a:rPr lang="uz-Cyrl-UZ" dirty="0" smtClean="0"/>
              <a:t>, компания муваффақиятга эришмоқчи бўлса, қуйидаги 4та қоидага риоя қилиши керак:</a:t>
            </a:r>
          </a:p>
          <a:p>
            <a:pPr marL="514350" indent="-514350">
              <a:buFont typeface="+mj-lt"/>
              <a:buAutoNum type="arabicPeriod"/>
            </a:pPr>
            <a:r>
              <a:rPr lang="uz-Cyrl-UZ" dirty="0" smtClean="0"/>
              <a:t>3та Қиймат йўналишларининг бирида энг юқори даражага чиқиш.</a:t>
            </a:r>
          </a:p>
          <a:p>
            <a:pPr marL="514350" indent="-514350">
              <a:buFont typeface="+mj-lt"/>
              <a:buAutoNum type="arabicPeriod"/>
            </a:pPr>
            <a:r>
              <a:rPr lang="uz-Cyrl-UZ" dirty="0" smtClean="0"/>
              <a:t>Қолган 2та </a:t>
            </a:r>
            <a:r>
              <a:rPr lang="uz-Cyrl-UZ" dirty="0"/>
              <a:t>Қиймат </a:t>
            </a:r>
            <a:r>
              <a:rPr lang="uz-Cyrl-UZ" dirty="0" smtClean="0"/>
              <a:t>йўналишларида етарли даражада юқори натижаларга эришиш.</a:t>
            </a:r>
          </a:p>
          <a:p>
            <a:pPr marL="514350" indent="-514350">
              <a:buFont typeface="+mj-lt"/>
              <a:buAutoNum type="arabicPeriod"/>
            </a:pPr>
            <a:r>
              <a:rPr lang="uz-Cyrl-UZ" dirty="0" smtClean="0"/>
              <a:t>Рақобатчилардан устунликни сақлаб қолиш учун ўзи танлаган йўналишда доим кучли иш олиб бориш.</a:t>
            </a:r>
          </a:p>
          <a:p>
            <a:pPr marL="514350" indent="-514350">
              <a:buFont typeface="+mj-lt"/>
              <a:buAutoNum type="arabicPeriod"/>
            </a:pPr>
            <a:r>
              <a:rPr lang="uz-Cyrl-UZ" dirty="0"/>
              <a:t>Қолган 2та Қиймат </a:t>
            </a:r>
            <a:r>
              <a:rPr lang="uz-Cyrl-UZ" dirty="0" smtClean="0"/>
              <a:t>йўналишларида ҳам тинимсиз иш олиб бориш.</a:t>
            </a:r>
          </a:p>
          <a:p>
            <a:pPr marL="514350" indent="-514350">
              <a:buFont typeface="+mj-lt"/>
              <a:buAutoNum type="arabicPeriod"/>
            </a:pPr>
            <a:endParaRPr lang="uz-Cyrl-UZ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14316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/>
              <a:t>Компания бозорда муайян ўринни эгаллаши ва буни мижозларга етказиши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dirty="0"/>
              <a:t>Компания бозорда муайян ўринни </a:t>
            </a:r>
            <a:r>
              <a:rPr lang="uz-Cyrl-UZ" dirty="0" smtClean="0"/>
              <a:t>эгаллаши: Нечта фикрни олға сурган яхши?</a:t>
            </a:r>
          </a:p>
          <a:p>
            <a:r>
              <a:rPr lang="uz-Cyrl-UZ" dirty="0" smtClean="0"/>
              <a:t>Бетакрор тижорий таклиф</a:t>
            </a:r>
          </a:p>
          <a:p>
            <a:r>
              <a:rPr lang="uz-Cyrl-UZ" dirty="0"/>
              <a:t>Компания бозорда муайян ўринни </a:t>
            </a:r>
            <a:r>
              <a:rPr lang="uz-Cyrl-UZ" dirty="0" smtClean="0"/>
              <a:t>эгаллаши йўлида қиладиган 4та асосий ҳато:</a:t>
            </a:r>
          </a:p>
          <a:p>
            <a:pPr marL="514350" indent="-514350">
              <a:buFont typeface="+mj-lt"/>
              <a:buAutoNum type="arabicPeriod"/>
            </a:pPr>
            <a:r>
              <a:rPr lang="uz-Cyrl-UZ" dirty="0" smtClean="0"/>
              <a:t>Имкониятдан камроқ ўринни эгаллаш</a:t>
            </a:r>
          </a:p>
          <a:p>
            <a:pPr marL="514350" indent="-514350">
              <a:buFont typeface="+mj-lt"/>
              <a:buAutoNum type="arabicPeriod"/>
            </a:pPr>
            <a:r>
              <a:rPr lang="uz-Cyrl-UZ" dirty="0"/>
              <a:t>Имкониятдан </a:t>
            </a:r>
            <a:r>
              <a:rPr lang="uz-Cyrl-UZ" dirty="0" smtClean="0"/>
              <a:t>кўпроқ </a:t>
            </a:r>
            <a:r>
              <a:rPr lang="uz-Cyrl-UZ" dirty="0"/>
              <a:t>ўринни </a:t>
            </a:r>
            <a:r>
              <a:rPr lang="uz-Cyrl-UZ" dirty="0" smtClean="0"/>
              <a:t>эгаллаш</a:t>
            </a:r>
          </a:p>
          <a:p>
            <a:pPr marL="514350" indent="-514350">
              <a:buFont typeface="+mj-lt"/>
              <a:buAutoNum type="arabicPeriod"/>
            </a:pPr>
            <a:r>
              <a:rPr lang="uz-Cyrl-UZ" dirty="0" smtClean="0"/>
              <a:t>Мавҳум ўринни эгаллаш</a:t>
            </a:r>
          </a:p>
          <a:p>
            <a:pPr marL="514350" indent="-514350">
              <a:buFont typeface="+mj-lt"/>
              <a:buAutoNum type="arabicPeriod"/>
            </a:pPr>
            <a:r>
              <a:rPr lang="uz-Cyrl-UZ" dirty="0" smtClean="0"/>
              <a:t>Шубҳали </a:t>
            </a:r>
            <a:r>
              <a:rPr lang="uz-Cyrl-UZ" dirty="0"/>
              <a:t>ўринни эгаллаш</a:t>
            </a:r>
          </a:p>
          <a:p>
            <a:pPr marL="0" indent="0">
              <a:buNone/>
            </a:pPr>
            <a:endParaRPr lang="uz-Cyrl-UZ" dirty="0" smtClean="0"/>
          </a:p>
          <a:p>
            <a:pPr marL="514350" indent="-514350">
              <a:buFont typeface="+mj-lt"/>
              <a:buAutoNum type="arabicPeriod"/>
            </a:pPr>
            <a:endParaRPr lang="uz-Cyrl-UZ" dirty="0"/>
          </a:p>
          <a:p>
            <a:pPr marL="514350" indent="-514350">
              <a:buFont typeface="+mj-lt"/>
              <a:buAutoNum type="arabicPeriod"/>
            </a:pPr>
            <a:endParaRPr lang="uz-Cyrl-UZ" dirty="0"/>
          </a:p>
          <a:p>
            <a:pPr marL="514350" indent="-514350">
              <a:buFont typeface="+mj-lt"/>
              <a:buAutoNum type="arabicPeriod"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7334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/>
              <a:t>Компания бозорда муайян ўринни эгаллаши ва буни мижозларга етказиши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z-Cyrl-UZ" dirty="0" smtClean="0"/>
              <a:t>Кўнгилочар боғни тарғиб қилишнинг имкониятлари:</a:t>
            </a:r>
          </a:p>
          <a:p>
            <a:r>
              <a:rPr lang="uz-Cyrl-UZ" dirty="0" smtClean="0"/>
              <a:t>Ҳусусиятлари орқали</a:t>
            </a:r>
          </a:p>
          <a:p>
            <a:r>
              <a:rPr lang="uz-Cyrl-UZ" dirty="0" smtClean="0"/>
              <a:t>Манфаатлар орқали</a:t>
            </a:r>
          </a:p>
          <a:p>
            <a:r>
              <a:rPr lang="uz-Cyrl-UZ" dirty="0" smtClean="0"/>
              <a:t>Ишлатиш ёки қўлланиши орқали</a:t>
            </a:r>
          </a:p>
          <a:p>
            <a:r>
              <a:rPr lang="uz-Cyrl-UZ" dirty="0" smtClean="0"/>
              <a:t>Фойдаланувчи орқали</a:t>
            </a:r>
          </a:p>
          <a:p>
            <a:r>
              <a:rPr lang="uz-Cyrl-UZ" dirty="0" smtClean="0"/>
              <a:t>Рақобатчиларга таққослаш орқали</a:t>
            </a:r>
          </a:p>
          <a:p>
            <a:r>
              <a:rPr lang="uz-Cyrl-UZ" dirty="0" smtClean="0"/>
              <a:t>Маҳсулот-хизмат тури орқали</a:t>
            </a:r>
          </a:p>
          <a:p>
            <a:r>
              <a:rPr lang="uz-Cyrl-UZ" dirty="0" smtClean="0"/>
              <a:t>Сифат ёки нарҳ орқали</a:t>
            </a:r>
          </a:p>
          <a:p>
            <a:endParaRPr lang="uz-Cyrl-UZ" dirty="0"/>
          </a:p>
          <a:p>
            <a:r>
              <a:rPr lang="uz-Cyrl-UZ" dirty="0" smtClean="0"/>
              <a:t>Қайси бирини танлаган бўлар эдингиз?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9577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Янада яхшироқ фарқлаш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z-Cyrl-UZ" sz="3200" dirty="0" smtClean="0"/>
              <a:t>Дифференциация (фарқлаш) талаблари:</a:t>
            </a:r>
          </a:p>
          <a:p>
            <a:r>
              <a:rPr lang="uz-Cyrl-UZ" sz="3200" dirty="0" smtClean="0"/>
              <a:t>Муҳим</a:t>
            </a:r>
          </a:p>
          <a:p>
            <a:r>
              <a:rPr lang="uz-Cyrl-UZ" sz="3200" dirty="0" smtClean="0"/>
              <a:t>Ажралиб турувчи</a:t>
            </a:r>
          </a:p>
          <a:p>
            <a:r>
              <a:rPr lang="uz-Cyrl-UZ" sz="3200" dirty="0" smtClean="0"/>
              <a:t>Юқори даражада</a:t>
            </a:r>
          </a:p>
          <a:p>
            <a:r>
              <a:rPr lang="uz-Cyrl-UZ" sz="3200" dirty="0" smtClean="0"/>
              <a:t>Кутилмаган</a:t>
            </a:r>
          </a:p>
          <a:p>
            <a:r>
              <a:rPr lang="uz-Cyrl-UZ" sz="3200" dirty="0" smtClean="0"/>
              <a:t>Қимматга тушмайдиган</a:t>
            </a:r>
          </a:p>
          <a:p>
            <a:r>
              <a:rPr lang="uz-Cyrl-UZ" sz="3200" dirty="0" smtClean="0"/>
              <a:t>Фойда келтирадиган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94140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Дифференциация қуроллари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dirty="0" smtClean="0"/>
              <a:t>Юқори сифат</a:t>
            </a:r>
          </a:p>
          <a:p>
            <a:r>
              <a:rPr lang="uz-Cyrl-UZ" dirty="0" smtClean="0"/>
              <a:t>Талаб қилинган даражадаги сифат</a:t>
            </a:r>
          </a:p>
          <a:p>
            <a:r>
              <a:rPr lang="uz-Cyrl-UZ" dirty="0" smtClean="0"/>
              <a:t>Мустаҳкамлик</a:t>
            </a:r>
          </a:p>
          <a:p>
            <a:r>
              <a:rPr lang="uz-Cyrl-UZ" dirty="0" smtClean="0"/>
              <a:t>Ишончлилик</a:t>
            </a:r>
          </a:p>
          <a:p>
            <a:r>
              <a:rPr lang="uz-Cyrl-UZ" dirty="0" smtClean="0"/>
              <a:t>Осон таъмирланиши</a:t>
            </a:r>
          </a:p>
          <a:p>
            <a:r>
              <a:rPr lang="uz-Cyrl-UZ" dirty="0" smtClean="0"/>
              <a:t>Шинамлиги (стиль)</a:t>
            </a:r>
          </a:p>
          <a:p>
            <a:r>
              <a:rPr lang="uz-Cyrl-UZ" dirty="0" smtClean="0"/>
              <a:t>Дизайн – барча тарафларни мужассамлаштирувчи куч</a:t>
            </a:r>
          </a:p>
          <a:p>
            <a:endParaRPr lang="uz-Cyrl-UZ" dirty="0"/>
          </a:p>
          <a:p>
            <a:pPr marL="0" indent="0">
              <a:buNone/>
            </a:pPr>
            <a:r>
              <a:rPr lang="uz-Cyrl-UZ" dirty="0" smtClean="0"/>
              <a:t>Хизматлар дифференциацияси:</a:t>
            </a:r>
          </a:p>
          <a:p>
            <a:r>
              <a:rPr lang="uz-Cyrl-UZ" dirty="0" smtClean="0"/>
              <a:t>Буюртма беришнинг осонлиги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53923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/>
              <a:t>Дифференциация қуроллари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sz="3600" dirty="0" smtClean="0"/>
              <a:t>Етказиб бериш</a:t>
            </a:r>
          </a:p>
          <a:p>
            <a:r>
              <a:rPr lang="uz-Cyrl-UZ" sz="3600" dirty="0" smtClean="0"/>
              <a:t>Ўрнатиш</a:t>
            </a:r>
          </a:p>
          <a:p>
            <a:r>
              <a:rPr lang="uz-Cyrl-UZ" sz="3600" dirty="0" smtClean="0"/>
              <a:t>Мижозларни ўқитиш</a:t>
            </a:r>
          </a:p>
          <a:p>
            <a:r>
              <a:rPr lang="uz-Cyrl-UZ" sz="3600" dirty="0" smtClean="0"/>
              <a:t>Мижозларга маслаҳат</a:t>
            </a:r>
          </a:p>
          <a:p>
            <a:r>
              <a:rPr lang="uz-Cyrl-UZ" sz="3600" dirty="0" smtClean="0"/>
              <a:t>Тўғри фойдаланишга кўмак ва таъмирлаш</a:t>
            </a:r>
          </a:p>
          <a:p>
            <a:r>
              <a:rPr lang="uz-Cyrl-UZ" sz="3600" dirty="0" smtClean="0"/>
              <a:t>Турли қўшича хизматлар</a:t>
            </a:r>
            <a:endParaRPr lang="ru-RU" sz="36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48023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sz="4000" dirty="0"/>
              <a:t>Дифференциация қуроллари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z-Cyrl-UZ" sz="4000" dirty="0" smtClean="0"/>
              <a:t>Ҳодимлар орқали </a:t>
            </a:r>
          </a:p>
          <a:p>
            <a:r>
              <a:rPr lang="uz-Cyrl-UZ" sz="4000" dirty="0" smtClean="0"/>
              <a:t>Билими</a:t>
            </a:r>
          </a:p>
          <a:p>
            <a:r>
              <a:rPr lang="uz-Cyrl-UZ" sz="4000" dirty="0" smtClean="0"/>
              <a:t>Муомаласи</a:t>
            </a:r>
          </a:p>
          <a:p>
            <a:r>
              <a:rPr lang="uz-Cyrl-UZ" sz="4000" dirty="0" smtClean="0"/>
              <a:t>Ишончлилиги</a:t>
            </a:r>
          </a:p>
          <a:p>
            <a:r>
              <a:rPr lang="uz-Cyrl-UZ" sz="4000" dirty="0" smtClean="0"/>
              <a:t>Хизматга тайёрлиги</a:t>
            </a:r>
          </a:p>
          <a:p>
            <a:r>
              <a:rPr lang="uz-Cyrl-UZ" sz="4000" dirty="0" smtClean="0"/>
              <a:t>Мулоқоти</a:t>
            </a:r>
            <a:endParaRPr lang="ru-RU" sz="4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77851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sz="4000" dirty="0"/>
              <a:t>Дифференциация қуроллари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sz="3600" dirty="0" smtClean="0"/>
              <a:t>Савдо тармоғи орқали </a:t>
            </a:r>
          </a:p>
          <a:p>
            <a:r>
              <a:rPr lang="uz-Cyrl-UZ" sz="3600" dirty="0" smtClean="0"/>
              <a:t>Имидж орқали</a:t>
            </a:r>
          </a:p>
          <a:p>
            <a:r>
              <a:rPr lang="uz-Cyrl-UZ" sz="3600" dirty="0" smtClean="0"/>
              <a:t>Шахсияти</a:t>
            </a:r>
          </a:p>
          <a:p>
            <a:r>
              <a:rPr lang="uz-Cyrl-UZ" sz="3600" dirty="0" smtClean="0"/>
              <a:t>Рамзлар, ранглар, шиорлар, ҳусусиятлари</a:t>
            </a:r>
          </a:p>
          <a:p>
            <a:r>
              <a:rPr lang="uz-Cyrl-UZ" sz="3600" dirty="0" smtClean="0"/>
              <a:t>Биноларининг кўриниши</a:t>
            </a:r>
          </a:p>
          <a:p>
            <a:r>
              <a:rPr lang="uz-Cyrl-UZ" sz="3600" dirty="0" smtClean="0"/>
              <a:t>Тадбирлар ва ҳомийлик</a:t>
            </a:r>
          </a:p>
          <a:p>
            <a:r>
              <a:rPr lang="uz-Cyrl-UZ" sz="3600" dirty="0" smtClean="0"/>
              <a:t>Бир нечта усулни тенг қўллаш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66725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/>
              <a:t>Маҳсулотнинг ҳаёт цикли давомида маркетинг стратегиялари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z-Cyrl-UZ" sz="2800" dirty="0"/>
              <a:t>Маҳсулотнинг ҳаёт цикли </a:t>
            </a:r>
            <a:r>
              <a:rPr lang="uz-Cyrl-UZ" sz="2800" dirty="0" smtClean="0"/>
              <a:t>борлигини қабул қилиш билан 4та нарса келиб чиқади:</a:t>
            </a:r>
          </a:p>
          <a:p>
            <a:pPr marL="514350" indent="-514350">
              <a:buAutoNum type="arabicPeriod"/>
            </a:pPr>
            <a:r>
              <a:rPr lang="uz-Cyrl-UZ" sz="2800" dirty="0" smtClean="0"/>
              <a:t>Маҳсулотларнинг умри чекланган.</a:t>
            </a:r>
          </a:p>
          <a:p>
            <a:pPr marL="514350" indent="-514350">
              <a:buAutoNum type="arabicPeriod"/>
            </a:pPr>
            <a:r>
              <a:rPr lang="uz-Cyrl-UZ" sz="2800" dirty="0" smtClean="0"/>
              <a:t>Маҳсулот муайян босқичлардан ўтади ва уларнинг ҳар бири маълум қийинчиликлар, имкониятлар ва муаммолар келтириб чиқаради.</a:t>
            </a:r>
          </a:p>
          <a:p>
            <a:pPr marL="514350" indent="-514350">
              <a:buAutoNum type="arabicPeriod"/>
            </a:pPr>
            <a:r>
              <a:rPr lang="uz-Cyrl-UZ" sz="2800" dirty="0" smtClean="0"/>
              <a:t>Фойда цикл давомида ўзгариб боради.</a:t>
            </a:r>
          </a:p>
          <a:p>
            <a:pPr marL="514350" indent="-514350">
              <a:buAutoNum type="arabicPeriod"/>
            </a:pPr>
            <a:r>
              <a:rPr lang="uz-Cyrl-UZ" sz="2800" dirty="0" smtClean="0"/>
              <a:t>Ҳар бир босқичда алоҳида маркетинг, молиявий, ишлаб чиқариш, сотиб олиш ва инсон ресурслари стратегиялари керак бўлади.</a:t>
            </a:r>
          </a:p>
          <a:p>
            <a:pPr marL="514350" indent="-514350">
              <a:buAutoNum type="arabicPeriod"/>
            </a:pPr>
            <a:endParaRPr lang="uz-Cyrl-UZ" sz="2800" dirty="0" smtClean="0"/>
          </a:p>
          <a:p>
            <a:pPr marL="514350" indent="-514350">
              <a:buAutoNum type="arabicPeriod"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63378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42844" y="2786058"/>
            <a:ext cx="9001156" cy="719138"/>
          </a:xfrm>
        </p:spPr>
        <p:txBody>
          <a:bodyPr/>
          <a:lstStyle/>
          <a:p>
            <a:pPr marL="0" indent="0" algn="ctr" eaLnBrk="1" hangingPunct="1">
              <a:buNone/>
              <a:defRPr/>
            </a:pPr>
            <a:r>
              <a:rPr lang="ru-RU" sz="32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Эътиборингиз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учун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рахмат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!</a:t>
            </a:r>
          </a:p>
          <a:p>
            <a:pPr marL="0" indent="0" algn="ctr" eaLnBrk="1" hangingPunct="1">
              <a:buNone/>
              <a:defRPr/>
            </a:pPr>
            <a:endParaRPr lang="uz-Cyrl-UZ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  <a:hlinkClick r:id="rId3"/>
            </a:endParaRPr>
          </a:p>
          <a:p>
            <a:pPr marL="0" indent="0" algn="ctr" eaLnBrk="1" hangingPunct="1">
              <a:buNone/>
              <a:defRPr/>
            </a:pP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3"/>
              </a:rPr>
              <a:t>mrahimov@cgc.uz</a:t>
            </a:r>
            <a:endParaRPr lang="en-US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 eaLnBrk="1" hangingPunct="1">
              <a:buFont typeface="Wingdings 3" pitchFamily="18" charset="2"/>
              <a:buNone/>
              <a:defRPr/>
            </a:pP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4"/>
              </a:rPr>
              <a:t>mamurjon@yahoo.com</a:t>
            </a:r>
            <a:endParaRPr lang="en-US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 eaLnBrk="1" hangingPunct="1">
              <a:buFont typeface="Wingdings 3" pitchFamily="18" charset="2"/>
              <a:buNone/>
              <a:defRPr/>
            </a:pPr>
            <a:endParaRPr lang="ru-RU" sz="32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>
              <a:defRPr/>
            </a:pPr>
            <a:endParaRPr lang="ru-RU" sz="2000" dirty="0">
              <a:latin typeface="Arial Narrow" pitchFamily="34" charset="0"/>
            </a:endParaRPr>
          </a:p>
        </p:txBody>
      </p:sp>
      <p:sp>
        <p:nvSpPr>
          <p:cNvPr id="20484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7508A7F1-E1AA-4AA5-B407-D4902CE811AA}" type="slidenum">
              <a:rPr lang="ru-RU" smtClean="0"/>
              <a:pPr/>
              <a:t>14</a:t>
            </a:fld>
            <a:endParaRPr lang="ru-RU" smtClean="0"/>
          </a:p>
        </p:txBody>
      </p:sp>
      <p:pic>
        <p:nvPicPr>
          <p:cNvPr id="4" name="Picture 6" descr="E:\AUXJOBBAJOBBA\JOBBochJOBBI2800\Informat Kotler\Bildspel Kotler\Glob kopier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638" y="4168775"/>
            <a:ext cx="2282825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62800" y="3956050"/>
            <a:ext cx="1970088" cy="289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9581</TotalTime>
  <Words>935</Words>
  <Application>Microsoft Office PowerPoint</Application>
  <PresentationFormat>Экран (4:3)</PresentationFormat>
  <Paragraphs>242</Paragraphs>
  <Slides>14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3" baseType="lpstr">
      <vt:lpstr>Arial</vt:lpstr>
      <vt:lpstr>Arial Narrow</vt:lpstr>
      <vt:lpstr>Bookman Old Style</vt:lpstr>
      <vt:lpstr>Calibri</vt:lpstr>
      <vt:lpstr>Cambria</vt:lpstr>
      <vt:lpstr>Gill Sans MT</vt:lpstr>
      <vt:lpstr>Wingdings</vt:lpstr>
      <vt:lpstr>Wingdings 3</vt:lpstr>
      <vt:lpstr>Начальная</vt:lpstr>
      <vt:lpstr>Бозорда аниқ ва бошқалардан  фарқли ўрин эгаллаш, маҳсулотнинг ҳаёт цикли</vt:lpstr>
      <vt:lpstr>Котлер маркетинг ҳақида</vt:lpstr>
      <vt:lpstr>Мундарижа</vt:lpstr>
      <vt:lpstr>Компания бозорда муайян ўринни эгаллаши ва буни мижозларга етказиши</vt:lpstr>
      <vt:lpstr>Компания бозорда муайян ўринни эгаллаши ва буни мижозларга етказиши</vt:lpstr>
      <vt:lpstr>Компания бозорда муайян ўринни эгаллаши ва буни мижозларга етказиши</vt:lpstr>
      <vt:lpstr>Компания бозорда муайян ўринни эгаллаши ва буни мижозларга етказиши</vt:lpstr>
      <vt:lpstr>Янада яхшироқ фарқлаш</vt:lpstr>
      <vt:lpstr>Дифференциация қуроллари</vt:lpstr>
      <vt:lpstr>Дифференциация қуроллари</vt:lpstr>
      <vt:lpstr>Дифференциация қуроллари</vt:lpstr>
      <vt:lpstr>Дифференциация қуроллари</vt:lpstr>
      <vt:lpstr>Маҳсулотнинг ҳаёт цикли давомида маркетинг стратегиялари</vt:lpstr>
      <vt:lpstr>Презентация PowerPoint</vt:lpstr>
    </vt:vector>
  </TitlesOfParts>
  <Company>Минэкономразвития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YudachevaSV</dc:creator>
  <cp:lastModifiedBy>USER</cp:lastModifiedBy>
  <cp:revision>606</cp:revision>
  <dcterms:created xsi:type="dcterms:W3CDTF">2008-07-24T07:59:12Z</dcterms:created>
  <dcterms:modified xsi:type="dcterms:W3CDTF">2017-06-18T19:21:32Z</dcterms:modified>
</cp:coreProperties>
</file>