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83" r:id="rId1"/>
  </p:sldMasterIdLst>
  <p:notesMasterIdLst>
    <p:notesMasterId r:id="rId11"/>
  </p:notesMasterIdLst>
  <p:handoutMasterIdLst>
    <p:handoutMasterId r:id="rId12"/>
  </p:handoutMasterIdLst>
  <p:sldIdLst>
    <p:sldId id="386" r:id="rId2"/>
    <p:sldId id="389" r:id="rId3"/>
    <p:sldId id="390" r:id="rId4"/>
    <p:sldId id="391" r:id="rId5"/>
    <p:sldId id="392" r:id="rId6"/>
    <p:sldId id="393" r:id="rId7"/>
    <p:sldId id="394" r:id="rId8"/>
    <p:sldId id="395" r:id="rId9"/>
    <p:sldId id="387" r:id="rId10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9966"/>
    <a:srgbClr val="3E8A52"/>
    <a:srgbClr val="9999FF"/>
    <a:srgbClr val="7879B4"/>
    <a:srgbClr val="B2ADCF"/>
    <a:srgbClr val="ACA8FE"/>
    <a:srgbClr val="66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7566" autoAdjust="0"/>
    <p:restoredTop sz="76522" autoAdjust="0"/>
  </p:normalViewPr>
  <p:slideViewPr>
    <p:cSldViewPr>
      <p:cViewPr varScale="1">
        <p:scale>
          <a:sx n="56" d="100"/>
          <a:sy n="56" d="100"/>
        </p:scale>
        <p:origin x="1164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90" d="100"/>
        <a:sy n="9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13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1913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1914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1914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C2E171A7-FCA1-408D-AE41-01C6CDE9ECD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150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532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32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7DEEEE7F-C4C2-47D7-B0A6-D026D236401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Chapter 17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Designing and Managing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Value Networks and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Marketing Channels</a:t>
            </a:r>
            <a:endParaRPr lang="ru-RU" baseline="0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DEEEE7F-C4C2-47D7-B0A6-D026D2364019}" type="slidenum">
              <a:rPr lang="ru-RU" smtClean="0"/>
              <a:pPr>
                <a:defRPr/>
              </a:pPr>
              <a:t>1</a:t>
            </a:fld>
            <a:endParaRPr lang="ru-RU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02F3AD1-021F-48B8-830F-6B2E43679958}" type="slidenum">
              <a:rPr lang="en-US"/>
              <a:pPr/>
              <a:t>2</a:t>
            </a:fld>
            <a:endParaRPr lang="en-US"/>
          </a:p>
        </p:txBody>
      </p:sp>
      <p:sp>
        <p:nvSpPr>
          <p:cNvPr id="8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1" i="1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Establish channels for</a:t>
            </a:r>
          </a:p>
          <a:p>
            <a:r>
              <a:rPr lang="en-US" sz="1200" b="1" i="1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different target markets</a:t>
            </a:r>
          </a:p>
          <a:p>
            <a:r>
              <a:rPr lang="en-US" sz="1200" b="1" i="1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and aim for efficiency,</a:t>
            </a:r>
          </a:p>
          <a:p>
            <a:r>
              <a:rPr lang="en-US" sz="1200" b="1" i="1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control, and</a:t>
            </a:r>
          </a:p>
          <a:p>
            <a:r>
              <a:rPr lang="en-US" sz="1200" b="1" i="1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adaptability.</a:t>
            </a:r>
            <a:endParaRPr lang="en-US" b="1" i="1" dirty="0"/>
          </a:p>
        </p:txBody>
      </p:sp>
    </p:spTree>
    <p:extLst>
      <p:ext uri="{BB962C8B-B14F-4D97-AF65-F5344CB8AC3E}">
        <p14:creationId xmlns:p14="http://schemas.microsoft.com/office/powerpoint/2010/main" val="5972584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E8A2A3A-A827-4B3C-BEF2-1AC22D389951}" type="slidenum">
              <a:rPr lang="en-US"/>
              <a:pPr/>
              <a:t>3</a:t>
            </a:fld>
            <a:endParaRPr lang="en-US"/>
          </a:p>
        </p:txBody>
      </p:sp>
      <p:sp>
        <p:nvSpPr>
          <p:cNvPr id="92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What is the value network and marketing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channel system?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What work is performed by marketing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channels?</a:t>
            </a:r>
            <a:endParaRPr lang="uz-Cyrl-UZ" sz="1200" b="1" i="0" u="none" strike="noStrike" kern="1200" baseline="0" dirty="0" smtClean="0">
              <a:solidFill>
                <a:schemeClr val="tx1"/>
              </a:solidFill>
              <a:latin typeface="Arial" charset="0"/>
              <a:ea typeface="+mn-ea"/>
              <a:cs typeface="+mn-cs"/>
            </a:endParaRP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What decisions do companies face in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designing, managing, evaluating, and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modifying their channels?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What trends are taking place in channel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dynamics?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How can channel conflict be managed?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5427392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What is a Value Network and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Marketing-Channel System?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DEEEE7F-C4C2-47D7-B0A6-D026D2364019}" type="slidenum">
              <a:rPr lang="ru-RU" smtClean="0"/>
              <a:pPr>
                <a:defRPr/>
              </a:pPr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13035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What Work is Performed by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Marketing Channels?</a:t>
            </a:r>
            <a:endParaRPr lang="uz-Cyrl-UZ" sz="1200" b="1" i="0" u="none" strike="noStrike" kern="1200" baseline="0" dirty="0" smtClean="0">
              <a:solidFill>
                <a:schemeClr val="tx1"/>
              </a:solidFill>
              <a:latin typeface="Arial" charset="0"/>
              <a:ea typeface="+mn-ea"/>
              <a:cs typeface="+mn-cs"/>
            </a:endParaRPr>
          </a:p>
          <a:p>
            <a:endParaRPr lang="uz-Cyrl-UZ" sz="1200" b="1" i="0" u="none" strike="noStrike" kern="1200" baseline="0" dirty="0" smtClean="0">
              <a:solidFill>
                <a:schemeClr val="tx1"/>
              </a:solidFill>
              <a:latin typeface="Arial" charset="0"/>
              <a:ea typeface="+mn-ea"/>
              <a:cs typeface="+mn-cs"/>
            </a:endParaRP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Key functions include: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Gather information about potential and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current customers, competitors, and others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Develop and disseminate persuasive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communications to stimulate purchasing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Reach agreements on price and other terms so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that transfer of ownership or possession can be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effected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Place orders with manufacturers</a:t>
            </a:r>
            <a:endParaRPr lang="uz-Cyrl-UZ" sz="1200" b="1" i="0" u="none" strike="noStrike" kern="1200" baseline="0" dirty="0" smtClean="0">
              <a:solidFill>
                <a:schemeClr val="tx1"/>
              </a:solidFill>
              <a:latin typeface="Arial" charset="0"/>
              <a:ea typeface="+mn-ea"/>
              <a:cs typeface="+mn-cs"/>
            </a:endParaRP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Acquire funds to finance inventories at different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levels in the marketing channel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Assume risk connected with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carrying out channel work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DEEEE7F-C4C2-47D7-B0A6-D026D2364019}" type="slidenum">
              <a:rPr lang="ru-RU" smtClean="0"/>
              <a:pPr>
                <a:defRPr/>
              </a:pPr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553772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Channel-Design Decisions</a:t>
            </a:r>
            <a:endParaRPr lang="uz-Cyrl-UZ" sz="1200" b="0" i="0" u="none" strike="noStrike" kern="1200" baseline="0" dirty="0" smtClean="0">
              <a:solidFill>
                <a:schemeClr val="tx1"/>
              </a:solidFill>
              <a:latin typeface="Arial" charset="0"/>
              <a:ea typeface="+mn-ea"/>
              <a:cs typeface="+mn-cs"/>
            </a:endParaRP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Push strategy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Pull strategy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Designing a channel system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involves four steps: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Analyzing customer needs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Establishing channel objectives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Identifying major channel alternatives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Evaluating major channel alternatives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DEEEE7F-C4C2-47D7-B0A6-D026D2364019}" type="slidenum">
              <a:rPr lang="ru-RU" smtClean="0"/>
              <a:pPr>
                <a:defRPr/>
              </a:pPr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116667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Channel Dynamics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Vertical Marketing Systems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Conventional marketing channel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Vertical marketing systems (VMS)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Corporate and Administered VMS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Corporate VMS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Administered VMS</a:t>
            </a:r>
          </a:p>
          <a:p>
            <a:endParaRPr lang="en-US" sz="1200" b="1" i="0" u="none" strike="noStrike" kern="1200" baseline="0" dirty="0" smtClean="0">
              <a:solidFill>
                <a:schemeClr val="tx1"/>
              </a:solidFill>
              <a:latin typeface="Arial" charset="0"/>
              <a:ea typeface="+mn-ea"/>
              <a:cs typeface="+mn-cs"/>
            </a:endParaRPr>
          </a:p>
          <a:p>
            <a:endParaRPr lang="en-US" sz="1200" b="1" i="0" u="none" strike="noStrike" kern="1200" baseline="0" dirty="0" smtClean="0">
              <a:solidFill>
                <a:schemeClr val="tx1"/>
              </a:solidFill>
              <a:latin typeface="Arial" charset="0"/>
              <a:ea typeface="+mn-ea"/>
              <a:cs typeface="+mn-cs"/>
            </a:endParaRP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Contractual VMS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DEEEE7F-C4C2-47D7-B0A6-D026D2364019}" type="slidenum">
              <a:rPr lang="ru-RU" smtClean="0"/>
              <a:pPr>
                <a:defRPr/>
              </a:pPr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002492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Channel Dynamics</a:t>
            </a:r>
          </a:p>
          <a:p>
            <a:endParaRPr lang="en-US" sz="1200" b="1" i="0" u="none" strike="noStrike" kern="1200" baseline="0" dirty="0" smtClean="0">
              <a:solidFill>
                <a:schemeClr val="tx1"/>
              </a:solidFill>
              <a:latin typeface="Arial" charset="0"/>
              <a:ea typeface="+mn-ea"/>
              <a:cs typeface="+mn-cs"/>
            </a:endParaRP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Conflict, Cooperation, and Competition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Types of Conflict and Competition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Vertical channel conflict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Horizontal channel conflict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Multichannel conflict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Causes of Channel Conflict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Goal incompatibility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Unclear roles and rights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Differences in perception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DEEEE7F-C4C2-47D7-B0A6-D026D2364019}" type="slidenum">
              <a:rPr lang="ru-RU" smtClean="0"/>
              <a:pPr>
                <a:defRPr/>
              </a:pPr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993627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DEEEE7F-C4C2-47D7-B0A6-D026D2364019}" type="slidenum">
              <a:rPr lang="ru-RU" smtClean="0"/>
              <a:pPr>
                <a:defRPr/>
              </a:pPr>
              <a:t>9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04875" y="3648075"/>
            <a:ext cx="7315200" cy="1279525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ик 4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рямоугольник 5"/>
          <p:cNvSpPr/>
          <p:nvPr/>
        </p:nvSpPr>
        <p:spPr>
          <a:xfrm>
            <a:off x="904875" y="3648075"/>
            <a:ext cx="228600" cy="1279525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10" name="Дата 27"/>
          <p:cNvSpPr>
            <a:spLocks noGrp="1"/>
          </p:cNvSpPr>
          <p:nvPr>
            <p:ph type="dt" sz="half" idx="10"/>
          </p:nvPr>
        </p:nvSpPr>
        <p:spPr>
          <a:xfrm>
            <a:off x="6400800" y="6354763"/>
            <a:ext cx="2286000" cy="366712"/>
          </a:xfrm>
        </p:spPr>
        <p:txBody>
          <a:bodyPr/>
          <a:lstStyle>
            <a:lvl1pPr>
              <a:defRPr sz="14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2898775" y="6354763"/>
            <a:ext cx="3475038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2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1216025" y="6354763"/>
            <a:ext cx="1219200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0D95A2-23FD-49E3-8169-3F05BE53753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8DC30D-838A-46AA-8C25-D9797D6B075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14400" y="2819400"/>
            <a:ext cx="7315200" cy="1279525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ик 4"/>
          <p:cNvSpPr/>
          <p:nvPr/>
        </p:nvSpPr>
        <p:spPr>
          <a:xfrm>
            <a:off x="914400" y="2819400"/>
            <a:ext cx="228600" cy="1279525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/>
          <a:lstStyle>
            <a:lvl1pPr algn="r">
              <a:buNone/>
              <a:defRPr sz="32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>
          <a:xfrm>
            <a:off x="6400800" y="6354763"/>
            <a:ext cx="2286000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898775" y="6354763"/>
            <a:ext cx="3475038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069975" y="6354763"/>
            <a:ext cx="1520825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DA1E6D-6E4D-4FED-BB97-946760BEB9A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DB0726-631F-4CCF-AAD9-5ACBB9A8895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anchor="b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Объект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AA0D31-D957-466C-B192-0B6964157F6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Равнобедренный треугольник 2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086F0B-9C43-4328-AB95-DA6937D7CD4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ая соединительная линия 10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" name="Равнобедренный треугольник 2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C8F6CD-C015-47A8-A34F-3C68993BFA3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10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6" name="Прямая соединительная линия 11"/>
          <p:cNvSpPr>
            <a:spLocks noChangeShapeType="1"/>
          </p:cNvSpPr>
          <p:nvPr/>
        </p:nvSpPr>
        <p:spPr bwMode="auto">
          <a:xfrm rot="5400000">
            <a:off x="3160712" y="3324226"/>
            <a:ext cx="6035675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7" name="Равнобедренный треугольник 6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Объект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8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2BFF30-66B9-49AE-B319-7E47E423166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10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6" name="Равнобедренный треугольник 5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457200" y="500063"/>
            <a:ext cx="182563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>
            <a:normAutofit/>
          </a:bodyPr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55F395-2564-4617-86D0-A58E951543A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E0C2BB-2E86-44FF-87FB-3C5871C47F5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ая соединительная линия 10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5" name="Равнобедренный треугольник 4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рямая соединительная линия 14"/>
          <p:cNvSpPr>
            <a:spLocks noChangeShapeType="1"/>
          </p:cNvSpPr>
          <p:nvPr/>
        </p:nvSpPr>
        <p:spPr bwMode="auto">
          <a:xfrm rot="5400000">
            <a:off x="3630612" y="3201988"/>
            <a:ext cx="5851525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83B1AC-7F68-4535-AEB7-EA33DB1AF65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21"/>
          <p:cNvSpPr>
            <a:spLocks noGrp="1"/>
          </p:cNvSpPr>
          <p:nvPr>
            <p:ph type="title"/>
          </p:nvPr>
        </p:nvSpPr>
        <p:spPr bwMode="auto">
          <a:xfrm>
            <a:off x="457200" y="152400"/>
            <a:ext cx="82296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7" name="Текст 12"/>
          <p:cNvSpPr>
            <a:spLocks noGrp="1"/>
          </p:cNvSpPr>
          <p:nvPr>
            <p:ph type="body" idx="1"/>
          </p:nvPr>
        </p:nvSpPr>
        <p:spPr bwMode="auto">
          <a:xfrm>
            <a:off x="457200" y="1219200"/>
            <a:ext cx="8229600" cy="4910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175" cy="3651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2898775" y="6356350"/>
            <a:ext cx="3505200" cy="3651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612775" y="6356350"/>
            <a:ext cx="1981200" cy="3651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5FD8EF3C-413D-4FF5-9BDB-78BC2BBA2D5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031" name="Прямая соединительная линия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032" name="Прямая соединительная линия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0" name="Равнобедренный треугольник 9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4" r:id="rId1"/>
    <p:sldLayoutId id="2147483820" r:id="rId2"/>
    <p:sldLayoutId id="2147483825" r:id="rId3"/>
    <p:sldLayoutId id="2147483821" r:id="rId4"/>
    <p:sldLayoutId id="2147483822" r:id="rId5"/>
    <p:sldLayoutId id="2147483826" r:id="rId6"/>
    <p:sldLayoutId id="2147483827" r:id="rId7"/>
    <p:sldLayoutId id="2147483828" r:id="rId8"/>
    <p:sldLayoutId id="2147483829" r:id="rId9"/>
    <p:sldLayoutId id="2147483823" r:id="rId10"/>
    <p:sldLayoutId id="2147483830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9pPr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76000"/>
        <a:buFont typeface="Wingdings 3" pitchFamily="18" charset="2"/>
        <a:buChar char="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73050" algn="l" rtl="0" eaLnBrk="0" fontAlgn="base" hangingPunct="0">
        <a:spcBef>
          <a:spcPts val="500"/>
        </a:spcBef>
        <a:spcAft>
          <a:spcPct val="0"/>
        </a:spcAft>
        <a:buClr>
          <a:schemeClr val="accent2"/>
        </a:buClr>
        <a:buSzPct val="76000"/>
        <a:buFont typeface="Wingdings 3" pitchFamily="18" charset="2"/>
        <a:buChar char=""/>
        <a:defRPr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325" indent="-228600" algn="l" rtl="0" eaLnBrk="0" fontAlgn="base" hangingPunct="0">
        <a:spcBef>
          <a:spcPts val="500"/>
        </a:spcBef>
        <a:spcAft>
          <a:spcPct val="0"/>
        </a:spcAft>
        <a:buClr>
          <a:srgbClr val="BCBCBC"/>
        </a:buClr>
        <a:buSzPct val="76000"/>
        <a:buFont typeface="Wingdings 3" pitchFamily="18" charset="2"/>
        <a:buChar char="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eaLnBrk="0" fontAlgn="base" hangingPunct="0">
        <a:spcBef>
          <a:spcPts val="400"/>
        </a:spcBef>
        <a:spcAft>
          <a:spcPct val="0"/>
        </a:spcAft>
        <a:buClr>
          <a:srgbClr val="8BA2B4"/>
        </a:buClr>
        <a:buSzPct val="70000"/>
        <a:buFont typeface="Wingdings" pitchFamily="2" charset="2"/>
        <a:buChar char="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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mailto:mrahimov@cgc.uz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emf"/><Relationship Id="rId5" Type="http://schemas.openxmlformats.org/officeDocument/2006/relationships/image" Target="../media/image4.png"/><Relationship Id="rId4" Type="http://schemas.openxmlformats.org/officeDocument/2006/relationships/hyperlink" Target="mailto:mamurjon@yahoo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Заголовок 1"/>
          <p:cNvSpPr>
            <a:spLocks noGrp="1"/>
          </p:cNvSpPr>
          <p:nvPr>
            <p:ph type="ctrTitle"/>
          </p:nvPr>
        </p:nvSpPr>
        <p:spPr>
          <a:xfrm>
            <a:off x="407707" y="3843344"/>
            <a:ext cx="7803368" cy="990600"/>
          </a:xfrm>
        </p:spPr>
        <p:txBody>
          <a:bodyPr/>
          <a:lstStyle/>
          <a:p>
            <a:r>
              <a:rPr lang="uz-Cyrl-UZ" sz="2000" b="1" cap="all" dirty="0" smtClean="0">
                <a:solidFill>
                  <a:srgbClr val="002060"/>
                </a:solidFill>
              </a:rPr>
              <a:t>Қиймат тизимини ва маркетинг тармоғини (каналларини) тузиш ва бошқариш</a:t>
            </a:r>
            <a:endParaRPr lang="ru-RU" sz="2000" b="1" cap="all" dirty="0">
              <a:solidFill>
                <a:srgbClr val="00206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0000" lnSpcReduction="20000"/>
          </a:bodyPr>
          <a:lstStyle/>
          <a:p>
            <a:pPr eaLnBrk="1" hangingPunct="1">
              <a:defRPr/>
            </a:pPr>
            <a:r>
              <a:rPr lang="uz-Cyrl-UZ" b="1" dirty="0" smtClean="0">
                <a:solidFill>
                  <a:srgbClr val="002060"/>
                </a:solidFill>
                <a:latin typeface="Arial Narrow" pitchFamily="34" charset="0"/>
              </a:rPr>
              <a:t>Мамуржон Мухтарович Рахимов</a:t>
            </a:r>
            <a:r>
              <a:rPr lang="en-US" b="1" dirty="0" smtClean="0">
                <a:solidFill>
                  <a:srgbClr val="002060"/>
                </a:solidFill>
                <a:latin typeface="Arial Narrow" pitchFamily="34" charset="0"/>
              </a:rPr>
              <a:t>,</a:t>
            </a:r>
          </a:p>
          <a:p>
            <a:pPr eaLnBrk="1" hangingPunct="1">
              <a:defRPr/>
            </a:pPr>
            <a:r>
              <a:rPr lang="en-US" b="1" dirty="0" smtClean="0">
                <a:solidFill>
                  <a:srgbClr val="002060"/>
                </a:solidFill>
                <a:latin typeface="Arial Narrow" pitchFamily="34" charset="0"/>
              </a:rPr>
              <a:t> “M</a:t>
            </a:r>
            <a:r>
              <a:rPr lang="uz-Cyrl-UZ" b="1" dirty="0" smtClean="0">
                <a:solidFill>
                  <a:srgbClr val="002060"/>
                </a:solidFill>
                <a:latin typeface="Arial Narrow" pitchFamily="34" charset="0"/>
              </a:rPr>
              <a:t>аркетинг</a:t>
            </a:r>
            <a:r>
              <a:rPr lang="en-US" b="1" dirty="0" smtClean="0">
                <a:solidFill>
                  <a:srgbClr val="002060"/>
                </a:solidFill>
                <a:latin typeface="Arial Narrow" pitchFamily="34" charset="0"/>
              </a:rPr>
              <a:t>” </a:t>
            </a:r>
            <a:r>
              <a:rPr lang="uz-Cyrl-UZ" b="1" dirty="0" smtClean="0">
                <a:solidFill>
                  <a:srgbClr val="002060"/>
                </a:solidFill>
                <a:latin typeface="Arial Narrow" pitchFamily="34" charset="0"/>
              </a:rPr>
              <a:t>кафедраси катта ўқитувчиси</a:t>
            </a:r>
            <a:endParaRPr lang="ru-RU" b="1" dirty="0" smtClean="0">
              <a:solidFill>
                <a:srgbClr val="002060"/>
              </a:solidFill>
              <a:latin typeface="Arial Narrow" pitchFamily="34" charset="0"/>
            </a:endParaRPr>
          </a:p>
          <a:p>
            <a:pPr eaLnBrk="1" hangingPunct="1">
              <a:defRPr/>
            </a:pPr>
            <a:endParaRPr lang="ru-RU" b="1" dirty="0">
              <a:solidFill>
                <a:srgbClr val="002060"/>
              </a:solidFill>
              <a:latin typeface="Arial Narrow" pitchFamily="34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285750"/>
            <a:ext cx="4286250" cy="21034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Заголовок 1"/>
          <p:cNvSpPr txBox="1">
            <a:spLocks/>
          </p:cNvSpPr>
          <p:nvPr/>
        </p:nvSpPr>
        <p:spPr bwMode="gray">
          <a:xfrm>
            <a:off x="428596" y="1714488"/>
            <a:ext cx="3714776" cy="857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uz-Cyrl-UZ" sz="1600" b="1" kern="0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Narrow" pitchFamily="34" charset="0"/>
              </a:rPr>
              <a:t>Корпоратив бошқарув илмий-таълим маркази</a:t>
            </a:r>
            <a:endParaRPr lang="ru-RU" sz="1600" b="1" kern="0" dirty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 Narrow" pitchFamily="34" charset="0"/>
            </a:endParaRPr>
          </a:p>
        </p:txBody>
      </p:sp>
      <p:pic>
        <p:nvPicPr>
          <p:cNvPr id="9222" name="Picture 2" descr="SCIENTIFIC AND EDUCATIONAL CENTER FOR CORPORATE GOVERNANC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71625" y="642938"/>
            <a:ext cx="119062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/>
              <a:t>Котлер маркетинг ҳақида</a:t>
            </a:r>
            <a:endParaRPr lang="en-US" dirty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uz-Cyrl-UZ" sz="3200" i="1" dirty="0" smtClean="0"/>
          </a:p>
          <a:p>
            <a:pPr marL="0" indent="0" algn="ctr">
              <a:buNone/>
            </a:pPr>
            <a:endParaRPr lang="uz-Cyrl-UZ" sz="3200" i="1" dirty="0"/>
          </a:p>
          <a:p>
            <a:pPr marL="0" indent="0" algn="ctr">
              <a:buNone/>
            </a:pPr>
            <a:r>
              <a:rPr lang="uz-Cyrl-UZ" sz="3200" i="1" dirty="0" smtClean="0"/>
              <a:t>Турли бозорлар учун турли маркетинг тармоқларини тузинг ва уларни унумдорлик, назорат ва тез мослашиш нуқтаи-назаридан бошқаринг.</a:t>
            </a:r>
            <a:endParaRPr lang="en-US" sz="3200" i="1" dirty="0" smtClean="0"/>
          </a:p>
          <a:p>
            <a:pPr marL="0" indent="0" algn="ctr">
              <a:buNone/>
            </a:pPr>
            <a:endParaRPr lang="en-US" sz="3200" i="1" dirty="0"/>
          </a:p>
          <a:p>
            <a:pPr marL="0" indent="0" algn="ctr">
              <a:buNone/>
            </a:pPr>
            <a:endParaRPr lang="uz-Cyrl-UZ" sz="3200" i="1" dirty="0" smtClean="0"/>
          </a:p>
          <a:p>
            <a:pPr marL="0" indent="0" algn="ctr">
              <a:buNone/>
            </a:pPr>
            <a:endParaRPr lang="uz-Cyrl-UZ" sz="3200" i="1" dirty="0"/>
          </a:p>
          <a:p>
            <a:pPr marL="0" indent="0" algn="ctr">
              <a:buNone/>
            </a:pPr>
            <a:endParaRPr lang="uz-Cyrl-UZ" sz="3200" i="1" dirty="0" smtClean="0"/>
          </a:p>
          <a:p>
            <a:pPr algn="ctr"/>
            <a:endParaRPr lang="uz-Cyrl-UZ" sz="3200" i="1" dirty="0"/>
          </a:p>
          <a:p>
            <a:pPr algn="ctr"/>
            <a:endParaRPr lang="uz-Cyrl-UZ" sz="3200" i="1" dirty="0" smtClean="0"/>
          </a:p>
          <a:p>
            <a:pPr algn="ctr"/>
            <a:endParaRPr lang="uz-Cyrl-UZ" sz="3200" i="1" dirty="0"/>
          </a:p>
          <a:p>
            <a:pPr algn="ctr"/>
            <a:endParaRPr lang="uz-Cyrl-UZ" sz="3200" i="1" dirty="0" smtClean="0"/>
          </a:p>
        </p:txBody>
      </p:sp>
    </p:spTree>
    <p:extLst>
      <p:ext uri="{BB962C8B-B14F-4D97-AF65-F5344CB8AC3E}">
        <p14:creationId xmlns:p14="http://schemas.microsoft.com/office/powerpoint/2010/main" val="25040068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z-Cyrl-UZ" dirty="0"/>
              <a:t>Мундарижа</a:t>
            </a:r>
            <a:endParaRPr lang="en-US" dirty="0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528" y="1219200"/>
            <a:ext cx="8568952" cy="4937760"/>
          </a:xfrm>
        </p:spPr>
        <p:txBody>
          <a:bodyPr/>
          <a:lstStyle/>
          <a:p>
            <a:pPr marL="0" indent="0">
              <a:lnSpc>
                <a:spcPct val="90000"/>
              </a:lnSpc>
              <a:buNone/>
            </a:pPr>
            <a:r>
              <a:rPr lang="uz-Cyrl-UZ" sz="3200" dirty="0" smtClean="0"/>
              <a:t>Биз қуйидаги саволларга жавоб беришга ҳаракат қиламиз</a:t>
            </a:r>
            <a:r>
              <a:rPr lang="uz-Cyrl-UZ" sz="3200" dirty="0" smtClean="0"/>
              <a:t>:</a:t>
            </a:r>
            <a:endParaRPr lang="en-US" sz="3200" dirty="0" smtClean="0"/>
          </a:p>
          <a:p>
            <a:pPr>
              <a:lnSpc>
                <a:spcPct val="90000"/>
              </a:lnSpc>
            </a:pPr>
            <a:r>
              <a:rPr lang="uz-Cyrl-UZ" sz="3200" dirty="0" smtClean="0"/>
              <a:t>Қиймат тизими ва маркетинг тармоғи нима?</a:t>
            </a:r>
          </a:p>
          <a:p>
            <a:pPr>
              <a:lnSpc>
                <a:spcPct val="90000"/>
              </a:lnSpc>
            </a:pPr>
            <a:r>
              <a:rPr lang="uz-Cyrl-UZ" sz="3200" dirty="0" smtClean="0"/>
              <a:t>Компаниялар ўз тармоқларини тузишда, бошқаришда, уларни баҳолашда ва ўзгартиришда қандай қарорлар қиладилар?</a:t>
            </a:r>
          </a:p>
          <a:p>
            <a:pPr>
              <a:lnSpc>
                <a:spcPct val="90000"/>
              </a:lnSpc>
            </a:pPr>
            <a:r>
              <a:rPr lang="uz-Cyrl-UZ" sz="3200" dirty="0" smtClean="0"/>
              <a:t>Каналлар ривожланишида қандай ўзгаришлар кузатилмоқда?</a:t>
            </a:r>
          </a:p>
          <a:p>
            <a:pPr>
              <a:lnSpc>
                <a:spcPct val="90000"/>
              </a:lnSpc>
            </a:pPr>
            <a:r>
              <a:rPr lang="uz-Cyrl-UZ" sz="3200" dirty="0" smtClean="0"/>
              <a:t>Тармоқлар ўртасидаги келишмовчиликнинг қандай ечимлари мавжуд?</a:t>
            </a:r>
          </a:p>
          <a:p>
            <a:pPr>
              <a:lnSpc>
                <a:spcPct val="90000"/>
              </a:lnSpc>
            </a:pPr>
            <a:endParaRPr lang="en-US" sz="3200" dirty="0" smtClean="0"/>
          </a:p>
          <a:p>
            <a:pPr>
              <a:lnSpc>
                <a:spcPct val="90000"/>
              </a:lnSpc>
            </a:pPr>
            <a:endParaRPr lang="uz-Cyrl-UZ" sz="3200" dirty="0" smtClean="0"/>
          </a:p>
        </p:txBody>
      </p:sp>
    </p:spTree>
    <p:extLst>
      <p:ext uri="{BB962C8B-B14F-4D97-AF65-F5344CB8AC3E}">
        <p14:creationId xmlns:p14="http://schemas.microsoft.com/office/powerpoint/2010/main" val="41264166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z-Cyrl-UZ" dirty="0" smtClean="0"/>
              <a:t>Қиймат тизими ва маркетинг тармоғи нима?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uz-Cyrl-UZ" dirty="0" smtClean="0"/>
              <a:t>Маркетинг тармоғи деганда ишлаб чиқарилган маҳсулот ёки хизматни ишлаб чиқарувчидан то истеъмолчига етиб боргунича ушбу жараёнга алоқадор барча иштирокчиларни тушунамиз.</a:t>
            </a:r>
          </a:p>
          <a:p>
            <a:endParaRPr lang="uz-Cyrl-UZ" dirty="0"/>
          </a:p>
          <a:p>
            <a:r>
              <a:rPr lang="uz-Cyrl-UZ" dirty="0" smtClean="0"/>
              <a:t>Қиймат тизими деганда маълум қийматга эга бўлган </a:t>
            </a:r>
            <a:r>
              <a:rPr lang="uz-Cyrl-UZ" dirty="0"/>
              <a:t>маҳсулот ёки хизматни ишлаб </a:t>
            </a:r>
            <a:r>
              <a:rPr lang="uz-Cyrl-UZ" dirty="0" smtClean="0"/>
              <a:t>чиқаришда иштирок этувчи барча томонларни тушунамиз.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8DC30D-838A-46AA-8C25-D9797D6B0754}" type="slidenum">
              <a:rPr lang="ru-RU" smtClean="0"/>
              <a:pPr>
                <a:defRPr/>
              </a:pPr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05152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z-Cyrl-UZ" dirty="0" smtClean="0"/>
              <a:t>Маркетинг тармоғи нима иш бажаради?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uz-Cyrl-UZ" dirty="0" smtClean="0"/>
              <a:t>Асосий вазифалари:</a:t>
            </a:r>
          </a:p>
          <a:p>
            <a:r>
              <a:rPr lang="uz-Cyrl-UZ" dirty="0" smtClean="0"/>
              <a:t>Мавжуд ва потенциал мижозлар, рақобатчилар ва бошқалар ҳақида маълумот йиғиш</a:t>
            </a:r>
          </a:p>
          <a:p>
            <a:r>
              <a:rPr lang="uz-Cyrl-UZ" dirty="0" smtClean="0"/>
              <a:t>Реклама ишлаб чиқиш ва тарқатишда иштирок этиш</a:t>
            </a:r>
          </a:p>
          <a:p>
            <a:r>
              <a:rPr lang="uz-Cyrl-UZ" dirty="0" smtClean="0"/>
              <a:t>Компаниянинг вакили сифатида нарҳ бўйича келишувлар қилиш</a:t>
            </a:r>
          </a:p>
          <a:p>
            <a:r>
              <a:rPr lang="uz-Cyrl-UZ" dirty="0" smtClean="0"/>
              <a:t>Ишлаб чиқарувчига буюртмалар бериш</a:t>
            </a:r>
          </a:p>
          <a:p>
            <a:r>
              <a:rPr lang="uz-Cyrl-UZ" dirty="0" smtClean="0"/>
              <a:t>Маҳсулот сотиб олиш ва сақлашни молиялаштириш</a:t>
            </a:r>
          </a:p>
          <a:p>
            <a:r>
              <a:rPr lang="uz-Cyrl-UZ" dirty="0" smtClean="0"/>
              <a:t>Тармоққа доир ишларни бажаришдаги рискларни ўз зиммасига олиш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8DC30D-838A-46AA-8C25-D9797D6B0754}" type="slidenum">
              <a:rPr lang="ru-RU" smtClean="0"/>
              <a:pPr>
                <a:defRPr/>
              </a:pPr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20423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z-Cyrl-UZ" dirty="0" smtClean="0"/>
              <a:t>Тармоқ қуришга оид қарорлар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uz-Cyrl-UZ" dirty="0" smtClean="0"/>
              <a:t>Туртиш стратегияси</a:t>
            </a:r>
          </a:p>
          <a:p>
            <a:r>
              <a:rPr lang="uz-Cyrl-UZ" dirty="0" smtClean="0"/>
              <a:t>Тортиш стратегияси</a:t>
            </a:r>
          </a:p>
          <a:p>
            <a:endParaRPr lang="uz-Cyrl-UZ" dirty="0"/>
          </a:p>
          <a:p>
            <a:r>
              <a:rPr lang="uz-Cyrl-UZ" dirty="0"/>
              <a:t>Тармоқ </a:t>
            </a:r>
            <a:r>
              <a:rPr lang="uz-Cyrl-UZ" dirty="0" smtClean="0"/>
              <a:t>қуришдаги 4та босқич:</a:t>
            </a: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uz-Cyrl-UZ" dirty="0" smtClean="0"/>
              <a:t>Мижозларнинг эҳтиёжларини таҳлил этиш</a:t>
            </a:r>
          </a:p>
          <a:p>
            <a:pPr marL="514350" indent="-514350">
              <a:buFont typeface="+mj-lt"/>
              <a:buAutoNum type="arabicPeriod"/>
            </a:pPr>
            <a:r>
              <a:rPr lang="uz-Cyrl-UZ" dirty="0" smtClean="0"/>
              <a:t>Тармоқ мақсадларини белгилаш</a:t>
            </a:r>
          </a:p>
          <a:p>
            <a:pPr marL="514350" indent="-514350">
              <a:buFont typeface="+mj-lt"/>
              <a:buAutoNum type="arabicPeriod"/>
            </a:pPr>
            <a:r>
              <a:rPr lang="uz-Cyrl-UZ" dirty="0" smtClean="0"/>
              <a:t>Мумкин бўлган тармоқ турларини аниқлаш</a:t>
            </a:r>
          </a:p>
          <a:p>
            <a:pPr marL="514350" indent="-514350">
              <a:buFont typeface="+mj-lt"/>
              <a:buAutoNum type="arabicPeriod"/>
            </a:pPr>
            <a:r>
              <a:rPr lang="uz-Cyrl-UZ" dirty="0"/>
              <a:t>Мумкин бўлган тармоқ </a:t>
            </a:r>
            <a:r>
              <a:rPr lang="uz-Cyrl-UZ" dirty="0" smtClean="0"/>
              <a:t>турларини баҳолаш</a:t>
            </a:r>
            <a:endParaRPr lang="uz-Cyrl-UZ" dirty="0"/>
          </a:p>
          <a:p>
            <a:pPr marL="0" indent="0">
              <a:buNone/>
            </a:pPr>
            <a:endParaRPr lang="uz-Cyrl-UZ" dirty="0" smtClean="0"/>
          </a:p>
          <a:p>
            <a:pPr marL="514350" indent="-514350">
              <a:buFont typeface="+mj-lt"/>
              <a:buAutoNum type="arabicPeriod"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8DC30D-838A-46AA-8C25-D9797D6B0754}" type="slidenum">
              <a:rPr lang="ru-RU" smtClean="0"/>
              <a:pPr>
                <a:defRPr/>
              </a:pPr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1283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z-Cyrl-UZ" dirty="0" smtClean="0"/>
              <a:t>Тармоқ динамикаси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uz-Cyrl-UZ" sz="3600" dirty="0" smtClean="0"/>
              <a:t>Вертикал (тик) маркетинг тизимлари (ВМТ)</a:t>
            </a:r>
          </a:p>
          <a:p>
            <a:endParaRPr lang="uz-Cyrl-UZ" sz="3600" dirty="0"/>
          </a:p>
          <a:p>
            <a:r>
              <a:rPr lang="uz-Cyrl-UZ" sz="3600" dirty="0" smtClean="0"/>
              <a:t>Корпоратив ВМТ</a:t>
            </a:r>
          </a:p>
          <a:p>
            <a:r>
              <a:rPr lang="uz-Cyrl-UZ" sz="3600" dirty="0" smtClean="0"/>
              <a:t>Бошқариладиган ВМТ</a:t>
            </a:r>
            <a:endParaRPr lang="en-US" sz="3600" dirty="0" smtClean="0"/>
          </a:p>
          <a:p>
            <a:r>
              <a:rPr lang="uz-Cyrl-UZ" sz="3600" dirty="0" smtClean="0"/>
              <a:t>Келишув асосидаги ВМТ</a:t>
            </a:r>
          </a:p>
          <a:p>
            <a:endParaRPr lang="uz-Cyrl-UZ" sz="3600" dirty="0"/>
          </a:p>
          <a:p>
            <a:r>
              <a:rPr lang="uz-Cyrl-UZ" sz="3600" dirty="0" smtClean="0"/>
              <a:t>Горизонтал маркетинг тизимлари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8DC30D-838A-46AA-8C25-D9797D6B0754}" type="slidenum">
              <a:rPr lang="ru-RU" smtClean="0"/>
              <a:pPr>
                <a:defRPr/>
              </a:pPr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27878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z-Cyrl-UZ" dirty="0"/>
              <a:t>Тармоқ динамикаси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endParaRPr lang="uz-Cyrl-UZ" sz="3600" dirty="0" smtClean="0"/>
          </a:p>
          <a:p>
            <a:pPr marL="0" indent="0">
              <a:buNone/>
            </a:pPr>
            <a:r>
              <a:rPr lang="uz-Cyrl-UZ" sz="3600" dirty="0" smtClean="0"/>
              <a:t>Келишмовчилик, ҳамкорлик ва рақобат</a:t>
            </a:r>
          </a:p>
          <a:p>
            <a:r>
              <a:rPr lang="uz-Cyrl-UZ" sz="3600" dirty="0" smtClean="0"/>
              <a:t>Вертикал тармоқда келишмовчилик</a:t>
            </a:r>
          </a:p>
          <a:p>
            <a:r>
              <a:rPr lang="uz-Cyrl-UZ" sz="3600" dirty="0" smtClean="0"/>
              <a:t>Горизонтал </a:t>
            </a:r>
            <a:r>
              <a:rPr lang="uz-Cyrl-UZ" sz="3600" dirty="0"/>
              <a:t>тармоқда келишмовчилик</a:t>
            </a:r>
          </a:p>
          <a:p>
            <a:r>
              <a:rPr lang="uz-Cyrl-UZ" sz="3600" dirty="0" smtClean="0"/>
              <a:t>Бир нечта тармоқдаги келишмовчилик</a:t>
            </a:r>
            <a:endParaRPr lang="ru-RU" sz="36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8DC30D-838A-46AA-8C25-D9797D6B0754}" type="slidenum">
              <a:rPr lang="ru-RU" smtClean="0"/>
              <a:pPr>
                <a:defRPr/>
              </a:pPr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08551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142844" y="2786058"/>
            <a:ext cx="9001156" cy="719138"/>
          </a:xfrm>
        </p:spPr>
        <p:txBody>
          <a:bodyPr/>
          <a:lstStyle/>
          <a:p>
            <a:pPr marL="0" indent="0" algn="ctr" eaLnBrk="1" hangingPunct="1">
              <a:buNone/>
              <a:defRPr/>
            </a:pPr>
            <a:r>
              <a:rPr lang="ru-RU" sz="3200" b="1" dirty="0" err="1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Эътиборингиз</a:t>
            </a:r>
            <a:r>
              <a:rPr lang="ru-RU" sz="32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3200" b="1" dirty="0" err="1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учун</a:t>
            </a:r>
            <a:r>
              <a:rPr lang="ru-RU" sz="32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3200" b="1" dirty="0" err="1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рахмат</a:t>
            </a:r>
            <a:r>
              <a:rPr lang="ru-RU" sz="32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!</a:t>
            </a:r>
          </a:p>
          <a:p>
            <a:pPr marL="0" indent="0" algn="ctr" eaLnBrk="1" hangingPunct="1">
              <a:buNone/>
              <a:defRPr/>
            </a:pPr>
            <a:endParaRPr lang="uz-Cyrl-UZ" sz="2400" b="1" dirty="0" smtClean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  <a:hlinkClick r:id="rId3"/>
            </a:endParaRPr>
          </a:p>
          <a:p>
            <a:pPr marL="0" indent="0" algn="ctr" eaLnBrk="1" hangingPunct="1">
              <a:buNone/>
              <a:defRPr/>
            </a:pPr>
            <a:r>
              <a:rPr lang="en-US" sz="24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  <a:hlinkClick r:id="rId3"/>
              </a:rPr>
              <a:t>mrahimov@cgc.uz</a:t>
            </a:r>
            <a:endParaRPr lang="en-US" sz="2400" b="1" dirty="0" smtClean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0" indent="0" algn="ctr" eaLnBrk="1" hangingPunct="1">
              <a:buFont typeface="Wingdings 3" pitchFamily="18" charset="2"/>
              <a:buNone/>
              <a:defRPr/>
            </a:pPr>
            <a:r>
              <a:rPr lang="en-US" sz="24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  <a:hlinkClick r:id="rId4"/>
              </a:rPr>
              <a:t>mamurjon@yahoo.com</a:t>
            </a:r>
            <a:endParaRPr lang="en-US" sz="2400" b="1" dirty="0" smtClean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0" indent="0" algn="ctr" eaLnBrk="1" hangingPunct="1">
              <a:buFont typeface="Wingdings 3" pitchFamily="18" charset="2"/>
              <a:buNone/>
              <a:defRPr/>
            </a:pPr>
            <a:endParaRPr lang="ru-RU" sz="3200" b="1" dirty="0" smtClean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ctr" eaLnBrk="1" hangingPunct="1">
              <a:defRPr/>
            </a:pPr>
            <a:endParaRPr lang="ru-RU" sz="2000" dirty="0">
              <a:latin typeface="Arial Narrow" pitchFamily="34" charset="0"/>
            </a:endParaRPr>
          </a:p>
        </p:txBody>
      </p:sp>
      <p:sp>
        <p:nvSpPr>
          <p:cNvPr id="20484" name="Номер слайда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fld id="{7508A7F1-E1AA-4AA5-B407-D4902CE811AA}" type="slidenum">
              <a:rPr lang="ru-RU" smtClean="0"/>
              <a:pPr/>
              <a:t>9</a:t>
            </a:fld>
            <a:endParaRPr lang="ru-RU" smtClean="0"/>
          </a:p>
        </p:txBody>
      </p:sp>
      <p:pic>
        <p:nvPicPr>
          <p:cNvPr id="4" name="Picture 6" descr="E:\AUXJOBBAJOBBA\JOBBochJOBBI2800\Informat Kotler\Bildspel Kotler\Glob kopiera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0638" y="4168775"/>
            <a:ext cx="2282825" cy="228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162800" y="3956050"/>
            <a:ext cx="1970088" cy="289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чальная">
  <a:themeElements>
    <a:clrScheme name="Начальная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Начальная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Начальная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Начальная">
    <a:dk1>
      <a:sysClr val="windowText" lastClr="000000"/>
    </a:dk1>
    <a:lt1>
      <a:sysClr val="window" lastClr="FFFFFF"/>
    </a:lt1>
    <a:dk2>
      <a:srgbClr val="464653"/>
    </a:dk2>
    <a:lt2>
      <a:srgbClr val="DDE9EC"/>
    </a:lt2>
    <a:accent1>
      <a:srgbClr val="727CA3"/>
    </a:accent1>
    <a:accent2>
      <a:srgbClr val="9FB8CD"/>
    </a:accent2>
    <a:accent3>
      <a:srgbClr val="D2DA7A"/>
    </a:accent3>
    <a:accent4>
      <a:srgbClr val="FADA7A"/>
    </a:accent4>
    <a:accent5>
      <a:srgbClr val="B88472"/>
    </a:accent5>
    <a:accent6>
      <a:srgbClr val="8E736A"/>
    </a:accent6>
    <a:hlink>
      <a:srgbClr val="B292CA"/>
    </a:hlink>
    <a:folHlink>
      <a:srgbClr val="6B5680"/>
    </a:folHlink>
  </a:clrScheme>
</a:themeOverride>
</file>

<file path=ppt/theme/themeOverride2.xml><?xml version="1.0" encoding="utf-8"?>
<a:themeOverride xmlns:a="http://schemas.openxmlformats.org/drawingml/2006/main">
  <a:clrScheme name="Начальная">
    <a:dk1>
      <a:sysClr val="windowText" lastClr="000000"/>
    </a:dk1>
    <a:lt1>
      <a:sysClr val="window" lastClr="FFFFFF"/>
    </a:lt1>
    <a:dk2>
      <a:srgbClr val="464653"/>
    </a:dk2>
    <a:lt2>
      <a:srgbClr val="DDE9EC"/>
    </a:lt2>
    <a:accent1>
      <a:srgbClr val="727CA3"/>
    </a:accent1>
    <a:accent2>
      <a:srgbClr val="9FB8CD"/>
    </a:accent2>
    <a:accent3>
      <a:srgbClr val="D2DA7A"/>
    </a:accent3>
    <a:accent4>
      <a:srgbClr val="FADA7A"/>
    </a:accent4>
    <a:accent5>
      <a:srgbClr val="B88472"/>
    </a:accent5>
    <a:accent6>
      <a:srgbClr val="8E736A"/>
    </a:accent6>
    <a:hlink>
      <a:srgbClr val="B292CA"/>
    </a:hlink>
    <a:folHlink>
      <a:srgbClr val="6B56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9676</TotalTime>
  <Words>549</Words>
  <Application>Microsoft Office PowerPoint</Application>
  <PresentationFormat>Экран (4:3)</PresentationFormat>
  <Paragraphs>141</Paragraphs>
  <Slides>9</Slides>
  <Notes>9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8" baseType="lpstr">
      <vt:lpstr>Arial</vt:lpstr>
      <vt:lpstr>Arial Narrow</vt:lpstr>
      <vt:lpstr>Bookman Old Style</vt:lpstr>
      <vt:lpstr>Calibri</vt:lpstr>
      <vt:lpstr>Cambria</vt:lpstr>
      <vt:lpstr>Gill Sans MT</vt:lpstr>
      <vt:lpstr>Wingdings</vt:lpstr>
      <vt:lpstr>Wingdings 3</vt:lpstr>
      <vt:lpstr>Начальная</vt:lpstr>
      <vt:lpstr>Қиймат тизимини ва маркетинг тармоғини (каналларини) тузиш ва бошқариш</vt:lpstr>
      <vt:lpstr>Котлер маркетинг ҳақида</vt:lpstr>
      <vt:lpstr>Мундарижа</vt:lpstr>
      <vt:lpstr>Қиймат тизими ва маркетинг тармоғи нима?</vt:lpstr>
      <vt:lpstr>Маркетинг тармоғи нима иш бажаради?</vt:lpstr>
      <vt:lpstr>Тармоқ қуришга оид қарорлар</vt:lpstr>
      <vt:lpstr>Тармоқ динамикаси</vt:lpstr>
      <vt:lpstr>Тармоқ динамикаси</vt:lpstr>
      <vt:lpstr>Презентация PowerPoint</vt:lpstr>
    </vt:vector>
  </TitlesOfParts>
  <Company>Минэкономразвития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YudachevaSV</dc:creator>
  <cp:lastModifiedBy>USER</cp:lastModifiedBy>
  <cp:revision>618</cp:revision>
  <dcterms:created xsi:type="dcterms:W3CDTF">2008-07-24T07:59:12Z</dcterms:created>
  <dcterms:modified xsi:type="dcterms:W3CDTF">2017-06-18T20:59:29Z</dcterms:modified>
</cp:coreProperties>
</file>