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3" r:id="rId1"/>
  </p:sldMasterIdLst>
  <p:notesMasterIdLst>
    <p:notesMasterId r:id="rId15"/>
  </p:notesMasterIdLst>
  <p:handoutMasterIdLst>
    <p:handoutMasterId r:id="rId16"/>
  </p:handoutMasterIdLst>
  <p:sldIdLst>
    <p:sldId id="386" r:id="rId2"/>
    <p:sldId id="389" r:id="rId3"/>
    <p:sldId id="390" r:id="rId4"/>
    <p:sldId id="391" r:id="rId5"/>
    <p:sldId id="394" r:id="rId6"/>
    <p:sldId id="392" r:id="rId7"/>
    <p:sldId id="393" r:id="rId8"/>
    <p:sldId id="395" r:id="rId9"/>
    <p:sldId id="396" r:id="rId10"/>
    <p:sldId id="397" r:id="rId11"/>
    <p:sldId id="398" r:id="rId12"/>
    <p:sldId id="399" r:id="rId13"/>
    <p:sldId id="387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3E8A52"/>
    <a:srgbClr val="9999FF"/>
    <a:srgbClr val="7879B4"/>
    <a:srgbClr val="B2ADCF"/>
    <a:srgbClr val="ACA8FE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7566" autoAdjust="0"/>
    <p:restoredTop sz="76522" autoAdjust="0"/>
  </p:normalViewPr>
  <p:slideViewPr>
    <p:cSldViewPr>
      <p:cViewPr varScale="1">
        <p:scale>
          <a:sx n="56" d="100"/>
          <a:sy n="56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2E171A7-FCA1-408D-AE41-01C6CDE9E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DEEEE7F-C4C2-47D7-B0A6-D026D2364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Chapter 14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Setting the Product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Branding Strategy</a:t>
            </a:r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2F3AD1-021F-48B8-830F-6B2E43679958}" type="slidenum">
              <a:rPr lang="en-US"/>
              <a:pPr/>
              <a:t>2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 best way to hold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customers is to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constantly figure out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to give them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more for less.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597258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8A2A3A-A827-4B3C-BEF2-1AC22D389951}" type="slidenum">
              <a:rPr lang="en-US"/>
              <a:pPr/>
              <a:t>3</a:t>
            </a:fld>
            <a:endParaRPr lang="en-U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are the characteristics of products?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can a company build and manage its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mix and product lines?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can a company make better brand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decisions?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can packaging and labeling be used as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marketing tools?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42739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 Product and the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Mix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Physical goods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Services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Experiences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endParaRPr lang="uz-Cyrl-UZ" sz="1200" b="0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Events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Persons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Places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Properties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Organizations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Information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Ideas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3035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levels</a:t>
            </a:r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Core benefit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Basic product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Expected product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Augmented product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Potential product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755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classifications</a:t>
            </a:r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Durability and Tangibility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Classification: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Nondurable goods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Durable goods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Services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5377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Consumer-Goods Classification: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Convenience goods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Staples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Impulse goods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Emergency goods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Shopping goods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Homogeneous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shopping goods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Heterogeneous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shopping goods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Specialty goods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Unsought goods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1556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Industrial-Goods Classification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Materials and parts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Farm products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Natural products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Manufactured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materials and parts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Component materials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Component parts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Capital items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Installations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Equipment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2778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Supplies and business services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Maintenance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repair items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Operating supplies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Maintenance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repair services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Business advisory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services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43175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mix (Product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assortment)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mix has a certain: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Width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Length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Depth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Consistency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05435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Building Brand Identity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Brand bonding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Brands are not built by advertising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but by the brand experience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Everyone in the company lives the brand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Three ways to carry on internal branding –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Employees must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Understand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Desire, and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Deliver on the brand promise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700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Brand Equity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Brand awareness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Brand acceptability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Brand preference</a:t>
            </a:r>
          </a:p>
          <a:p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Aaker’s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five levels of customer attitude: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 customer will change brands, especially for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price reasons. No brand loyalty.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is satisfied. No reason to change brands.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is satisfied and would incur cost by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changing brand.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values the brand and sees it as a friend.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is devoted to the brand.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0486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D95A2-23FD-49E3-8169-3F05BE537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C30D-838A-46AA-8C25-D9797D6B07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A1E6D-6E4D-4FED-BB97-946760BEB9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B0726-631F-4CCF-AAD9-5ACBB9A889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0D31-D957-466C-B192-0B6964157F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86F0B-9C43-4328-AB95-DA6937D7C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8F6CD-C015-47A8-A34F-3C68993BF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BFF30-66B9-49AE-B319-7E47E4231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F395-2564-4617-86D0-A58E951543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0C2BB-2E86-44FF-87FB-3C5871C47F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ая соединительная линия 14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3B1AC-7F68-4535-AEB7-EA33DB1AF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FD8EF3C-413D-4FF5-9BDB-78BC2BBA2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0" r:id="rId2"/>
    <p:sldLayoutId id="2147483825" r:id="rId3"/>
    <p:sldLayoutId id="2147483821" r:id="rId4"/>
    <p:sldLayoutId id="2147483822" r:id="rId5"/>
    <p:sldLayoutId id="2147483826" r:id="rId6"/>
    <p:sldLayoutId id="2147483827" r:id="rId7"/>
    <p:sldLayoutId id="2147483828" r:id="rId8"/>
    <p:sldLayoutId id="2147483829" r:id="rId9"/>
    <p:sldLayoutId id="2147483823" r:id="rId10"/>
    <p:sldLayoutId id="214748383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407707" y="3843344"/>
            <a:ext cx="7803368" cy="990600"/>
          </a:xfrm>
        </p:spPr>
        <p:txBody>
          <a:bodyPr/>
          <a:lstStyle/>
          <a:p>
            <a:r>
              <a:rPr lang="uz-Cyrl-UZ" sz="2000" b="1" cap="all" dirty="0" smtClean="0">
                <a:solidFill>
                  <a:srgbClr val="002060"/>
                </a:solidFill>
              </a:rPr>
              <a:t>Маҳсулот ва бренд стратегияларини </a:t>
            </a:r>
            <a:r>
              <a:rPr lang="uz-Cyrl-UZ" sz="2000" b="1" cap="all" dirty="0" smtClean="0">
                <a:solidFill>
                  <a:srgbClr val="002060"/>
                </a:solidFill>
              </a:rPr>
              <a:t>тузиш </a:t>
            </a:r>
            <a:endParaRPr lang="ru-RU" sz="2000" b="1" cap="all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uz-Cyrl-UZ" sz="1600" b="1" dirty="0" smtClean="0">
                <a:solidFill>
                  <a:srgbClr val="002060"/>
                </a:solidFill>
                <a:latin typeface="Arial Narrow" pitchFamily="34" charset="0"/>
              </a:rPr>
              <a:t>Мамуржон Мухтарович Рахимов</a:t>
            </a:r>
            <a:r>
              <a:rPr lang="en-US" sz="1600" b="1" dirty="0" smtClean="0">
                <a:solidFill>
                  <a:srgbClr val="002060"/>
                </a:solidFill>
                <a:latin typeface="Arial Narrow" pitchFamily="34" charset="0"/>
              </a:rPr>
              <a:t>,</a:t>
            </a:r>
          </a:p>
          <a:p>
            <a:pPr eaLnBrk="1" hangingPunct="1">
              <a:defRPr/>
            </a:pPr>
            <a:r>
              <a:rPr lang="en-US" sz="1600" b="1" dirty="0" smtClean="0">
                <a:solidFill>
                  <a:srgbClr val="002060"/>
                </a:solidFill>
                <a:latin typeface="Arial Narrow" pitchFamily="34" charset="0"/>
              </a:rPr>
              <a:t> “M</a:t>
            </a:r>
            <a:r>
              <a:rPr lang="uz-Cyrl-UZ" sz="1600" b="1" dirty="0" smtClean="0">
                <a:solidFill>
                  <a:srgbClr val="002060"/>
                </a:solidFill>
                <a:latin typeface="Arial Narrow" pitchFamily="34" charset="0"/>
              </a:rPr>
              <a:t>аркетинг</a:t>
            </a:r>
            <a:r>
              <a:rPr lang="en-US" sz="1600" b="1" dirty="0" smtClean="0">
                <a:solidFill>
                  <a:srgbClr val="002060"/>
                </a:solidFill>
                <a:latin typeface="Arial Narrow" pitchFamily="34" charset="0"/>
              </a:rPr>
              <a:t>” </a:t>
            </a:r>
            <a:r>
              <a:rPr lang="uz-Cyrl-UZ" sz="1600" b="1" dirty="0" smtClean="0">
                <a:solidFill>
                  <a:srgbClr val="002060"/>
                </a:solidFill>
                <a:latin typeface="Arial Narrow" pitchFamily="34" charset="0"/>
              </a:rPr>
              <a:t>кафедраси катта ўқитувчиси</a:t>
            </a:r>
            <a:endParaRPr lang="ru-RU" sz="1600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 eaLnBrk="1" hangingPunct="1">
              <a:defRPr/>
            </a:pPr>
            <a:endParaRPr lang="ru-RU" sz="16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85750"/>
            <a:ext cx="4286250" cy="2103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gray">
          <a:xfrm>
            <a:off x="428596" y="1714488"/>
            <a:ext cx="371477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z-Cyrl-UZ" sz="1600" b="1" kern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Корпоратив бошқарув илмий-таълим маркази</a:t>
            </a:r>
            <a:endParaRPr lang="ru-RU" sz="1600" b="1" kern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9222" name="Picture 2" descr="SCIENTIFIC AND EDUCATIONAL CENTER FOR CORPORATE GOVERNANC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25" y="642938"/>
            <a:ext cx="1190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Котлер маркетинг ҳақида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uz-Cyrl-UZ" sz="3200" i="1" dirty="0" smtClean="0"/>
          </a:p>
          <a:p>
            <a:pPr marL="0" indent="0" algn="ctr">
              <a:buNone/>
            </a:pPr>
            <a:endParaRPr lang="uz-Cyrl-UZ" sz="3200" i="1" dirty="0"/>
          </a:p>
          <a:p>
            <a:pPr marL="0" indent="0" algn="ctr">
              <a:buNone/>
            </a:pPr>
            <a:r>
              <a:rPr lang="uz-Cyrl-UZ" sz="3200" i="1" dirty="0" smtClean="0"/>
              <a:t>Мижозларни тутиб туришнинг энг тўғри йўли уларга доим озгина (тўлов) эвазига кўпроқ (манфаат) бериш усулини ўйлаб топиш.</a:t>
            </a:r>
            <a:endParaRPr lang="en-US" sz="3200" i="1" dirty="0" smtClean="0"/>
          </a:p>
          <a:p>
            <a:pPr marL="0" indent="0" algn="ctr">
              <a:buNone/>
            </a:pPr>
            <a:endParaRPr lang="en-US" sz="3200" i="1" dirty="0"/>
          </a:p>
          <a:p>
            <a:pPr marL="0" indent="0" algn="ctr">
              <a:buNone/>
            </a:pPr>
            <a:endParaRPr lang="uz-Cyrl-UZ" sz="3200" i="1" dirty="0" smtClean="0"/>
          </a:p>
          <a:p>
            <a:pPr marL="0" indent="0" algn="ctr">
              <a:buNone/>
            </a:pPr>
            <a:endParaRPr lang="uz-Cyrl-UZ" sz="3200" i="1" dirty="0"/>
          </a:p>
          <a:p>
            <a:pPr marL="0" indent="0" algn="ctr">
              <a:buNone/>
            </a:pPr>
            <a:endParaRPr lang="uz-Cyrl-UZ" sz="3200" i="1" dirty="0" smtClean="0"/>
          </a:p>
          <a:p>
            <a:pPr algn="ctr"/>
            <a:endParaRPr lang="uz-Cyrl-UZ" sz="3200" i="1" dirty="0"/>
          </a:p>
          <a:p>
            <a:pPr algn="ctr"/>
            <a:endParaRPr lang="uz-Cyrl-UZ" sz="3200" i="1" dirty="0" smtClean="0"/>
          </a:p>
          <a:p>
            <a:pPr algn="ctr"/>
            <a:endParaRPr lang="uz-Cyrl-UZ" sz="3200" i="1" dirty="0"/>
          </a:p>
          <a:p>
            <a:pPr algn="ctr"/>
            <a:endParaRPr lang="uz-Cyrl-UZ" sz="3200" i="1" dirty="0" smtClean="0"/>
          </a:p>
        </p:txBody>
      </p:sp>
    </p:spTree>
    <p:extLst>
      <p:ext uri="{BB962C8B-B14F-4D97-AF65-F5344CB8AC3E}">
        <p14:creationId xmlns:p14="http://schemas.microsoft.com/office/powerpoint/2010/main" val="2504006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Мундарижа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219200"/>
            <a:ext cx="8568952" cy="5234136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uz-Cyrl-UZ" sz="3200" dirty="0" smtClean="0"/>
              <a:t>Биз қуйидаги саволларга жавоб беришга ҳаракат қиламиз:</a:t>
            </a:r>
            <a:endParaRPr lang="en-US" sz="3200" dirty="0" smtClean="0"/>
          </a:p>
          <a:p>
            <a:pPr>
              <a:lnSpc>
                <a:spcPct val="90000"/>
              </a:lnSpc>
            </a:pPr>
            <a:r>
              <a:rPr lang="uz-Cyrl-UZ" sz="3200" dirty="0" smtClean="0"/>
              <a:t>Маҳсулотларнинг қандай ҳусусиятлари бор?</a:t>
            </a:r>
          </a:p>
          <a:p>
            <a:pPr>
              <a:lnSpc>
                <a:spcPct val="90000"/>
              </a:lnSpc>
            </a:pPr>
            <a:r>
              <a:rPr lang="uz-Cyrl-UZ" sz="3200" dirty="0" smtClean="0"/>
              <a:t>Компания ўзининг маҳсулотларини турини қандай қилиб кўпайтириши ва бошқариш мумкин?</a:t>
            </a:r>
          </a:p>
          <a:p>
            <a:pPr>
              <a:lnSpc>
                <a:spcPct val="90000"/>
              </a:lnSpc>
            </a:pPr>
            <a:r>
              <a:rPr lang="uz-Cyrl-UZ" sz="3200" dirty="0" smtClean="0"/>
              <a:t>Компания қандай қилиб брендга оид қарорларни яхшироқ қилиши мумкин?</a:t>
            </a:r>
          </a:p>
          <a:p>
            <a:pPr marL="0" indent="0">
              <a:lnSpc>
                <a:spcPct val="90000"/>
              </a:lnSpc>
              <a:buNone/>
            </a:pPr>
            <a:endParaRPr lang="uz-Cyrl-UZ" sz="3200" dirty="0" smtClean="0"/>
          </a:p>
        </p:txBody>
      </p:sp>
    </p:spTree>
    <p:extLst>
      <p:ext uri="{BB962C8B-B14F-4D97-AF65-F5344CB8AC3E}">
        <p14:creationId xmlns:p14="http://schemas.microsoft.com/office/powerpoint/2010/main" val="4126416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Маҳсулот ва маҳсулотлар тўплами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5137150"/>
          </a:xfrm>
        </p:spPr>
        <p:txBody>
          <a:bodyPr/>
          <a:lstStyle/>
          <a:p>
            <a:pPr marL="0" indent="0">
              <a:buNone/>
            </a:pPr>
            <a:r>
              <a:rPr lang="uz-Cyrl-UZ" dirty="0" smtClean="0"/>
              <a:t>Маҳсулот бу</a:t>
            </a:r>
          </a:p>
          <a:p>
            <a:r>
              <a:rPr lang="uz-Cyrl-UZ" dirty="0" smtClean="0"/>
              <a:t>Жисмоний маҳсулот</a:t>
            </a:r>
          </a:p>
          <a:p>
            <a:r>
              <a:rPr lang="uz-Cyrl-UZ" dirty="0" smtClean="0"/>
              <a:t>Хизматлар</a:t>
            </a:r>
          </a:p>
          <a:p>
            <a:r>
              <a:rPr lang="uz-Cyrl-UZ" dirty="0" smtClean="0"/>
              <a:t>Таассуротлар</a:t>
            </a:r>
          </a:p>
          <a:p>
            <a:r>
              <a:rPr lang="uz-Cyrl-UZ" dirty="0" smtClean="0"/>
              <a:t>Маросимлар</a:t>
            </a:r>
          </a:p>
          <a:p>
            <a:r>
              <a:rPr lang="uz-Cyrl-UZ" dirty="0" smtClean="0"/>
              <a:t>Инсонлар</a:t>
            </a:r>
          </a:p>
          <a:p>
            <a:r>
              <a:rPr lang="uz-Cyrl-UZ" dirty="0" smtClean="0"/>
              <a:t>Манзиллар</a:t>
            </a:r>
          </a:p>
          <a:p>
            <a:r>
              <a:rPr lang="uz-Cyrl-UZ" dirty="0" smtClean="0"/>
              <a:t>Мулклар</a:t>
            </a:r>
          </a:p>
          <a:p>
            <a:r>
              <a:rPr lang="uz-Cyrl-UZ" dirty="0" smtClean="0"/>
              <a:t>Ташкилотлар</a:t>
            </a:r>
          </a:p>
          <a:p>
            <a:r>
              <a:rPr lang="uz-Cyrl-UZ" dirty="0" smtClean="0"/>
              <a:t>Маълумот</a:t>
            </a:r>
          </a:p>
          <a:p>
            <a:r>
              <a:rPr lang="uz-Cyrl-UZ" dirty="0" smtClean="0"/>
              <a:t>Фикр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uz-Cyrl-UZ" dirty="0" smtClean="0"/>
              <a:t>Компаниянинг бозордаги таклифи учта нарсага боғлиқ:</a:t>
            </a:r>
          </a:p>
          <a:p>
            <a:pPr marL="514350" indent="-514350">
              <a:buAutoNum type="arabicPeriod"/>
            </a:pPr>
            <a:r>
              <a:rPr lang="uz-Cyrl-UZ" dirty="0" smtClean="0"/>
              <a:t>Қийматга асосланган нарҳ;</a:t>
            </a:r>
          </a:p>
          <a:p>
            <a:pPr marL="514350" indent="-514350">
              <a:buAutoNum type="arabicPeriod"/>
            </a:pPr>
            <a:r>
              <a:rPr lang="uz-Cyrl-UZ" dirty="0" smtClean="0"/>
              <a:t>Маҳсулотнинг сифати ва ҳусусиятлари</a:t>
            </a:r>
          </a:p>
          <a:p>
            <a:pPr marL="514350" indent="-514350">
              <a:buAutoNum type="arabicPeriod"/>
            </a:pPr>
            <a:r>
              <a:rPr lang="uz-Cyrl-UZ" dirty="0" smtClean="0"/>
              <a:t>Хизматлар тўплами ва сифати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515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Маҳсулот ва маҳсулотлар тўплами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dirty="0" smtClean="0"/>
              <a:t>Маҳсулот қатламлари</a:t>
            </a:r>
          </a:p>
          <a:p>
            <a:pPr marL="0" indent="0">
              <a:buNone/>
            </a:pPr>
            <a:endParaRPr lang="uz-Cyrl-UZ" dirty="0"/>
          </a:p>
          <a:p>
            <a:pPr marL="0" indent="0">
              <a:buNone/>
            </a:pPr>
            <a:r>
              <a:rPr lang="uz-Cyrl-UZ" dirty="0" smtClean="0"/>
              <a:t>0.  Асл манфаат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Оддий маҳсулот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Кутилган маҳсулот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Кучайтирилган маҳсулот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Потенциал маҳсулот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042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Маҳсулот ва маҳсулотлар тўплами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sz="3600" dirty="0" smtClean="0"/>
              <a:t>Маҳсулот турлари (классификацияси)</a:t>
            </a:r>
          </a:p>
          <a:p>
            <a:pPr>
              <a:buFontTx/>
              <a:buChar char="-"/>
            </a:pPr>
            <a:r>
              <a:rPr lang="uz-Cyrl-UZ" sz="3600" dirty="0" smtClean="0"/>
              <a:t>Чидамлилиги ва сезиш мумкинлигига қараб:</a:t>
            </a:r>
          </a:p>
          <a:p>
            <a:pPr>
              <a:buFontTx/>
              <a:buChar char="-"/>
            </a:pPr>
            <a:r>
              <a:rPr lang="uz-Cyrl-UZ" sz="3600" dirty="0" smtClean="0"/>
              <a:t>Узоққа чидамайдиган</a:t>
            </a:r>
          </a:p>
          <a:p>
            <a:pPr>
              <a:buFontTx/>
              <a:buChar char="-"/>
            </a:pPr>
            <a:r>
              <a:rPr lang="uz-Cyrl-UZ" sz="3600" dirty="0" smtClean="0"/>
              <a:t>Узоққа чидайдиган</a:t>
            </a:r>
          </a:p>
          <a:p>
            <a:pPr>
              <a:buFontTx/>
              <a:buChar char="-"/>
            </a:pPr>
            <a:r>
              <a:rPr lang="uz-Cyrl-UZ" sz="3600" dirty="0" smtClean="0"/>
              <a:t>Хизматлар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042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Маҳсулот ва маҳсулотлар тўплами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dirty="0" smtClean="0"/>
              <a:t>Истеъмол маҳсулотлари турлари:</a:t>
            </a:r>
          </a:p>
          <a:p>
            <a:pPr marL="0" indent="0">
              <a:buNone/>
            </a:pPr>
            <a:r>
              <a:rPr lang="ru-RU" dirty="0" smtClean="0"/>
              <a:t>- </a:t>
            </a:r>
            <a:r>
              <a:rPr lang="ru-RU" dirty="0" err="1" smtClean="0"/>
              <a:t>Кенг</a:t>
            </a:r>
            <a:r>
              <a:rPr lang="ru-RU" dirty="0" smtClean="0"/>
              <a:t> </a:t>
            </a:r>
            <a:r>
              <a:rPr lang="ru-RU" dirty="0" err="1" smtClean="0"/>
              <a:t>истеъмол</a:t>
            </a:r>
            <a:r>
              <a:rPr lang="ru-RU" dirty="0" smtClean="0"/>
              <a:t> </a:t>
            </a:r>
            <a:r>
              <a:rPr lang="ru-RU" dirty="0" err="1" smtClean="0"/>
              <a:t>ма</a:t>
            </a:r>
            <a:r>
              <a:rPr lang="uz-Cyrl-UZ" dirty="0"/>
              <a:t>ҳ</a:t>
            </a:r>
            <a:r>
              <a:rPr lang="ru-RU" dirty="0" err="1" smtClean="0"/>
              <a:t>сулотлари</a:t>
            </a:r>
            <a:endParaRPr lang="en-US" dirty="0" smtClean="0"/>
          </a:p>
          <a:p>
            <a:r>
              <a:rPr lang="uz-Cyrl-UZ" dirty="0" smtClean="0"/>
              <a:t>Кундалик истеъмол маҳсулотлари</a:t>
            </a:r>
            <a:endParaRPr lang="en-US" dirty="0" smtClean="0"/>
          </a:p>
          <a:p>
            <a:r>
              <a:rPr lang="uz-Cyrl-UZ" dirty="0" smtClean="0"/>
              <a:t>Режасиз олинадиган маҳсулотлар </a:t>
            </a:r>
            <a:endParaRPr lang="en-US" dirty="0" smtClean="0"/>
          </a:p>
          <a:p>
            <a:r>
              <a:rPr lang="ru-RU" dirty="0" err="1" smtClean="0"/>
              <a:t>Фавқулодда</a:t>
            </a:r>
            <a:r>
              <a:rPr lang="ru-RU" dirty="0" smtClean="0"/>
              <a:t> </a:t>
            </a:r>
            <a:r>
              <a:rPr lang="ru-RU" dirty="0" err="1" smtClean="0"/>
              <a:t>ҳолатларда</a:t>
            </a:r>
            <a:r>
              <a:rPr lang="ru-RU" dirty="0" smtClean="0"/>
              <a:t> </a:t>
            </a:r>
            <a:r>
              <a:rPr lang="ru-RU" dirty="0" err="1" smtClean="0"/>
              <a:t>ишлатиладиган</a:t>
            </a:r>
            <a:r>
              <a:rPr lang="ru-RU" dirty="0" smtClean="0"/>
              <a:t> </a:t>
            </a:r>
            <a:r>
              <a:rPr lang="ru-RU" dirty="0" err="1" smtClean="0"/>
              <a:t>маҳсулотлар</a:t>
            </a:r>
            <a:endParaRPr lang="ru-RU" dirty="0" smtClean="0"/>
          </a:p>
          <a:p>
            <a:endParaRPr lang="uz-Cyrl-UZ" dirty="0"/>
          </a:p>
          <a:p>
            <a:pPr marL="0" indent="0">
              <a:buNone/>
            </a:pPr>
            <a:r>
              <a:rPr lang="uz-Cyrl-UZ" dirty="0" smtClean="0"/>
              <a:t>- Ўйлаш талаб қиладиган маҳсулотлар</a:t>
            </a:r>
          </a:p>
          <a:p>
            <a:endParaRPr lang="uz-Cyrl-UZ" dirty="0"/>
          </a:p>
          <a:p>
            <a:pPr>
              <a:buFontTx/>
              <a:buChar char="-"/>
            </a:pPr>
            <a:r>
              <a:rPr lang="uz-Cyrl-UZ" dirty="0" smtClean="0"/>
              <a:t>Обрў маҳсулотлар</a:t>
            </a:r>
          </a:p>
          <a:p>
            <a:pPr>
              <a:buFontTx/>
              <a:buChar char="-"/>
            </a:pPr>
            <a:r>
              <a:rPr lang="uz-Cyrl-UZ" dirty="0" smtClean="0"/>
              <a:t>Изланмайдиган маҳсулотлар</a:t>
            </a:r>
          </a:p>
          <a:p>
            <a:endParaRPr lang="uz-Cyrl-UZ" dirty="0"/>
          </a:p>
          <a:p>
            <a:endParaRPr lang="uz-Cyrl-UZ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272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Маҳсулот ва маҳсулотлар тўплами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uz-Cyrl-UZ" dirty="0" smtClean="0"/>
              <a:t>Саноат маҳсулотлари турлари</a:t>
            </a:r>
          </a:p>
          <a:p>
            <a:pPr marL="0" indent="0">
              <a:buNone/>
            </a:pPr>
            <a:r>
              <a:rPr lang="uz-Cyrl-UZ" dirty="0" smtClean="0"/>
              <a:t> 	-Материаллар ва бутловчи қисмлар</a:t>
            </a:r>
          </a:p>
          <a:p>
            <a:pPr lvl="1"/>
            <a:r>
              <a:rPr lang="uz-Cyrl-UZ" dirty="0" smtClean="0"/>
              <a:t>Қишлоқ хўжалик маҳсулотлари</a:t>
            </a:r>
          </a:p>
          <a:p>
            <a:pPr lvl="1"/>
            <a:r>
              <a:rPr lang="uz-Cyrl-UZ" dirty="0" smtClean="0"/>
              <a:t>Табиий маҳсулотлар</a:t>
            </a:r>
          </a:p>
          <a:p>
            <a:pPr lvl="1"/>
            <a:r>
              <a:rPr lang="uz-Cyrl-UZ" dirty="0" smtClean="0"/>
              <a:t>Ишлаб чиқарилган материаллар </a:t>
            </a:r>
            <a:r>
              <a:rPr lang="uz-Cyrl-UZ" dirty="0"/>
              <a:t>ва бутловчи </a:t>
            </a:r>
            <a:r>
              <a:rPr lang="uz-Cyrl-UZ" dirty="0" smtClean="0"/>
              <a:t>қисмлар</a:t>
            </a:r>
          </a:p>
          <a:p>
            <a:pPr lvl="1"/>
            <a:r>
              <a:rPr lang="uz-Cyrl-UZ" dirty="0" smtClean="0"/>
              <a:t>Компонент материаллар</a:t>
            </a:r>
          </a:p>
          <a:p>
            <a:pPr lvl="1"/>
            <a:r>
              <a:rPr lang="uz-Cyrl-UZ" dirty="0" smtClean="0"/>
              <a:t>Компонент бутловчи қисмлар</a:t>
            </a:r>
          </a:p>
          <a:p>
            <a:pPr marL="0" indent="0">
              <a:buNone/>
            </a:pPr>
            <a:r>
              <a:rPr lang="uz-Cyrl-UZ" dirty="0" smtClean="0"/>
              <a:t>	- Капитал буюмлар</a:t>
            </a:r>
          </a:p>
          <a:p>
            <a:pPr lvl="1"/>
            <a:r>
              <a:rPr lang="uz-Cyrl-UZ" dirty="0" smtClean="0"/>
              <a:t>Инсталляциялар</a:t>
            </a:r>
          </a:p>
          <a:p>
            <a:pPr lvl="1"/>
            <a:r>
              <a:rPr lang="uz-Cyrl-UZ" dirty="0" smtClean="0"/>
              <a:t>Жихозлар</a:t>
            </a:r>
            <a:endParaRPr lang="uz-Cyrl-UZ" dirty="0"/>
          </a:p>
          <a:p>
            <a:pPr marL="0" indent="0">
              <a:buNone/>
            </a:pPr>
            <a:endParaRPr lang="uz-Cyrl-UZ" dirty="0"/>
          </a:p>
          <a:p>
            <a:endParaRPr lang="uz-Cyrl-UZ" dirty="0" smtClean="0"/>
          </a:p>
          <a:p>
            <a:endParaRPr lang="uz-Cyrl-UZ" dirty="0" smtClean="0"/>
          </a:p>
          <a:p>
            <a:pPr marL="0" indent="0">
              <a:buNone/>
            </a:pPr>
            <a:endParaRPr lang="uz-Cyrl-UZ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5237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Маҳсулот ва маҳсулотлар тўплами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uz-Cyrl-UZ" dirty="0" smtClean="0"/>
              <a:t>Сарфланадиган маҳсулотлар ва бизнес учун хизматлар</a:t>
            </a:r>
          </a:p>
          <a:p>
            <a:r>
              <a:rPr lang="uz-Cyrl-UZ" dirty="0" smtClean="0"/>
              <a:t>Фаолият учун керак бўлган ва таъмир буюмлари</a:t>
            </a:r>
          </a:p>
          <a:p>
            <a:r>
              <a:rPr lang="uz-Cyrl-UZ" dirty="0" smtClean="0"/>
              <a:t>Фаолият учун керак буюмлар</a:t>
            </a:r>
          </a:p>
          <a:p>
            <a:r>
              <a:rPr lang="uz-Cyrl-UZ" dirty="0" smtClean="0"/>
              <a:t>Фаолиятни таъминловчи ва таъмир хизматлари</a:t>
            </a:r>
          </a:p>
          <a:p>
            <a:r>
              <a:rPr lang="uz-Cyrl-UZ" dirty="0" smtClean="0"/>
              <a:t>Бизнес маслаҳат хизматлари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119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Маҳсулот ва маҳсулотлар тўплами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sz="3600" dirty="0" smtClean="0"/>
              <a:t>Маҳсулотлар тўпламининг ўлчовлари</a:t>
            </a:r>
          </a:p>
          <a:p>
            <a:pPr>
              <a:buFontTx/>
              <a:buChar char="-"/>
            </a:pPr>
            <a:r>
              <a:rPr lang="uz-Cyrl-UZ" sz="3600" dirty="0" smtClean="0"/>
              <a:t>Кенглиги</a:t>
            </a:r>
          </a:p>
          <a:p>
            <a:pPr>
              <a:buFontTx/>
              <a:buChar char="-"/>
            </a:pPr>
            <a:r>
              <a:rPr lang="uz-Cyrl-UZ" sz="3600" dirty="0" smtClean="0"/>
              <a:t>Узунлиги </a:t>
            </a:r>
          </a:p>
          <a:p>
            <a:pPr>
              <a:buFontTx/>
              <a:buChar char="-"/>
            </a:pPr>
            <a:r>
              <a:rPr lang="uz-Cyrl-UZ" sz="3600" dirty="0" smtClean="0"/>
              <a:t>Чуқурлиги</a:t>
            </a:r>
          </a:p>
          <a:p>
            <a:pPr>
              <a:buFontTx/>
              <a:buChar char="-"/>
            </a:pPr>
            <a:r>
              <a:rPr lang="uz-Cyrl-UZ" sz="3600" dirty="0" smtClean="0"/>
              <a:t>Ўхшашлиги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191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Маҳсулот ва маҳсулотлар тўплами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Бренд қуриш</a:t>
            </a:r>
          </a:p>
          <a:p>
            <a:pPr>
              <a:buFontTx/>
              <a:buChar char="-"/>
            </a:pPr>
            <a:r>
              <a:rPr lang="uz-Cyrl-UZ" dirty="0" smtClean="0"/>
              <a:t>Бренд реклама орқали қурилмайди.</a:t>
            </a:r>
          </a:p>
          <a:p>
            <a:pPr>
              <a:buFontTx/>
              <a:buChar char="-"/>
            </a:pPr>
            <a:r>
              <a:rPr lang="uz-Cyrl-UZ" dirty="0" smtClean="0"/>
              <a:t>Бренд уни ҳис этиб яшаш орқали пайдо бўлади</a:t>
            </a:r>
          </a:p>
          <a:p>
            <a:pPr>
              <a:buFontTx/>
              <a:buChar char="-"/>
            </a:pPr>
            <a:r>
              <a:rPr lang="uz-Cyrl-UZ" dirty="0" smtClean="0"/>
              <a:t>Компаниянинг ҳар бир ходими бренд билан яшаши керак</a:t>
            </a:r>
          </a:p>
          <a:p>
            <a:pPr>
              <a:buFontTx/>
              <a:buChar char="-"/>
            </a:pPr>
            <a:endParaRPr lang="uz-Cyrl-UZ" dirty="0"/>
          </a:p>
          <a:p>
            <a:r>
              <a:rPr lang="uz-Cyrl-UZ" dirty="0" smtClean="0"/>
              <a:t>Ички брендингнинг учта усули:</a:t>
            </a:r>
          </a:p>
          <a:p>
            <a:pPr marL="514350" indent="-514350">
              <a:buAutoNum type="arabicPeriod"/>
            </a:pPr>
            <a:r>
              <a:rPr lang="uz-Cyrl-UZ" dirty="0" smtClean="0"/>
              <a:t>Ходимларнинг брендни тушуниши</a:t>
            </a:r>
          </a:p>
          <a:p>
            <a:pPr marL="514350" indent="-514350">
              <a:buAutoNum type="arabicPeriod"/>
            </a:pPr>
            <a:r>
              <a:rPr lang="uz-Cyrl-UZ" dirty="0" smtClean="0"/>
              <a:t>Ўзлари хоҳлаши</a:t>
            </a:r>
          </a:p>
          <a:p>
            <a:pPr marL="514350" indent="-514350">
              <a:buAutoNum type="arabicPeriod"/>
            </a:pPr>
            <a:r>
              <a:rPr lang="uz-Cyrl-UZ" dirty="0" smtClean="0"/>
              <a:t>Етказиб бериши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416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Маҳсулот ва маҳсулотлар тўплами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Бренднинг қиймати</a:t>
            </a:r>
          </a:p>
          <a:p>
            <a:pPr>
              <a:buFontTx/>
              <a:buChar char="-"/>
            </a:pPr>
            <a:r>
              <a:rPr lang="uz-Cyrl-UZ" dirty="0" smtClean="0"/>
              <a:t>Бренднинг танилганлиги</a:t>
            </a:r>
          </a:p>
          <a:p>
            <a:pPr>
              <a:buFontTx/>
              <a:buChar char="-"/>
            </a:pPr>
            <a:r>
              <a:rPr lang="uz-Cyrl-UZ" dirty="0" smtClean="0"/>
              <a:t>Бренднинг одамлар томонидан қабул қилиниши</a:t>
            </a:r>
          </a:p>
          <a:p>
            <a:pPr>
              <a:buFontTx/>
              <a:buChar char="-"/>
            </a:pPr>
            <a:r>
              <a:rPr lang="uz-Cyrl-UZ" dirty="0" smtClean="0"/>
              <a:t>Бренднинг афзал кўрилиши</a:t>
            </a:r>
          </a:p>
          <a:p>
            <a:pPr>
              <a:buFontTx/>
              <a:buChar char="-"/>
            </a:pPr>
            <a:endParaRPr lang="uz-Cyrl-UZ" dirty="0" smtClean="0"/>
          </a:p>
          <a:p>
            <a:pPr marL="0" indent="0">
              <a:buNone/>
            </a:pPr>
            <a:r>
              <a:rPr lang="uz-Cyrl-UZ" dirty="0" smtClean="0"/>
              <a:t>Аакер брендга нисбатан 5та даражани аниқлаган:</a:t>
            </a:r>
          </a:p>
          <a:p>
            <a:pPr>
              <a:buFontTx/>
              <a:buChar char="-"/>
            </a:pPr>
            <a:r>
              <a:rPr lang="uz-Cyrl-UZ" sz="2000" dirty="0" smtClean="0"/>
              <a:t>Мижоз айниқса нарҳ туфайли брендларни алмаштириши. Брендга содиқлик йўқ.</a:t>
            </a:r>
          </a:p>
          <a:p>
            <a:pPr>
              <a:buFontTx/>
              <a:buChar char="-"/>
            </a:pPr>
            <a:r>
              <a:rPr lang="uz-Cyrl-UZ" sz="2000" dirty="0" smtClean="0"/>
              <a:t>Мижоз қониққан. Брендларни алмаштиришга сабаб йўқ.</a:t>
            </a:r>
          </a:p>
          <a:p>
            <a:pPr>
              <a:buFontTx/>
              <a:buChar char="-"/>
            </a:pPr>
            <a:r>
              <a:rPr lang="uz-Cyrl-UZ" sz="2000" dirty="0"/>
              <a:t>Мижоз </a:t>
            </a:r>
            <a:r>
              <a:rPr lang="uz-Cyrl-UZ" sz="2000" dirty="0" smtClean="0"/>
              <a:t>қониққан ва брендни алмаштирса ҳаражатга тушади.</a:t>
            </a:r>
          </a:p>
          <a:p>
            <a:pPr>
              <a:buFontTx/>
              <a:buChar char="-"/>
            </a:pPr>
            <a:r>
              <a:rPr lang="uz-Cyrl-UZ" sz="2000" dirty="0" smtClean="0"/>
              <a:t>Мижоз брендни қадрлайди ва уни дўстидай кўради.</a:t>
            </a:r>
          </a:p>
          <a:p>
            <a:pPr>
              <a:buFontTx/>
              <a:buChar char="-"/>
            </a:pPr>
            <a:r>
              <a:rPr lang="uz-Cyrl-UZ" sz="2000" dirty="0" smtClean="0"/>
              <a:t>Мижоз брендга содиқ.</a:t>
            </a:r>
            <a:endParaRPr lang="uz-Cyrl-UZ" sz="2000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6877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2786058"/>
            <a:ext cx="9001156" cy="719138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учун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рахмат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13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9795</TotalTime>
  <Words>719</Words>
  <Application>Microsoft Office PowerPoint</Application>
  <PresentationFormat>Экран (4:3)</PresentationFormat>
  <Paragraphs>239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Arial Narrow</vt:lpstr>
      <vt:lpstr>Bookman Old Style</vt:lpstr>
      <vt:lpstr>Calibri</vt:lpstr>
      <vt:lpstr>Cambria</vt:lpstr>
      <vt:lpstr>Gill Sans MT</vt:lpstr>
      <vt:lpstr>Wingdings</vt:lpstr>
      <vt:lpstr>Wingdings 3</vt:lpstr>
      <vt:lpstr>Начальная</vt:lpstr>
      <vt:lpstr>Маҳсулот ва бренд стратегияларини тузиш </vt:lpstr>
      <vt:lpstr>Котлер маркетинг ҳақида</vt:lpstr>
      <vt:lpstr>Мундарижа</vt:lpstr>
      <vt:lpstr>Маҳсулот ва маҳсулотлар тўплами</vt:lpstr>
      <vt:lpstr>Маҳсулот ва маҳсулотлар тўплами</vt:lpstr>
      <vt:lpstr>Маҳсулот ва маҳсулотлар тўплами</vt:lpstr>
      <vt:lpstr>Маҳсулот ва маҳсулотлар тўплами</vt:lpstr>
      <vt:lpstr>Маҳсулот ва маҳсулотлар тўплами</vt:lpstr>
      <vt:lpstr>Маҳсулот ва маҳсулотлар тўплами</vt:lpstr>
      <vt:lpstr>Маҳсулот ва маҳсулотлар тўплами</vt:lpstr>
      <vt:lpstr>Маҳсулот ва маҳсулотлар тўплами</vt:lpstr>
      <vt:lpstr>Маҳсулот ва маҳсулотлар тўплами</vt:lpstr>
      <vt:lpstr>Презентация PowerPoint</vt:lpstr>
    </vt:vector>
  </TitlesOfParts>
  <Company>Минэкономразвития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YudachevaSV</dc:creator>
  <cp:lastModifiedBy>USER</cp:lastModifiedBy>
  <cp:revision>631</cp:revision>
  <dcterms:created xsi:type="dcterms:W3CDTF">2008-07-24T07:59:12Z</dcterms:created>
  <dcterms:modified xsi:type="dcterms:W3CDTF">2017-06-21T18:55:21Z</dcterms:modified>
</cp:coreProperties>
</file>