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8" r:id="rId2"/>
    <p:sldId id="283" r:id="rId3"/>
    <p:sldId id="282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0" r:id="rId13"/>
    <p:sldId id="268" r:id="rId14"/>
    <p:sldId id="269" r:id="rId15"/>
    <p:sldId id="270" r:id="rId16"/>
    <p:sldId id="275" r:id="rId17"/>
    <p:sldId id="276" r:id="rId18"/>
    <p:sldId id="278" r:id="rId19"/>
    <p:sldId id="279" r:id="rId20"/>
    <p:sldId id="277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-618" y="-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9/25/2016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9/25/2016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306286" y="969509"/>
            <a:ext cx="9477828" cy="131445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Introduction and History of Business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Pavel Galkin\Desktop\history-clip-art-eTMoMRqT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240" y="3020536"/>
            <a:ext cx="287655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avel Galkin\Desktop\TN_businessman-painting-progress-arr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522" y="2728416"/>
            <a:ext cx="5055507" cy="360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93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2800" b="1" dirty="0" smtClean="0"/>
              <a:t>What is a business?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Reasons behind starting business.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Risks and Rewards of opening business.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Stakeholders.</a:t>
            </a:r>
          </a:p>
          <a:p>
            <a:pPr>
              <a:lnSpc>
                <a:spcPct val="200000"/>
              </a:lnSpc>
            </a:pPr>
            <a:r>
              <a:rPr lang="en-US" sz="2800" b="1" dirty="0" smtClean="0"/>
              <a:t>Case Study.</a:t>
            </a: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098" name="Picture 2" descr="C:\Users\Pavel Galkin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768" y="1763483"/>
            <a:ext cx="4183743" cy="366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93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800100" y="744538"/>
            <a:ext cx="10756899" cy="1897062"/>
          </a:xfrm>
        </p:spPr>
        <p:txBody>
          <a:bodyPr/>
          <a:lstStyle/>
          <a:p>
            <a:r>
              <a:rPr lang="en-US" sz="8000" dirty="0" smtClean="0">
                <a:solidFill>
                  <a:srgbClr val="FF0000"/>
                </a:solidFill>
              </a:rPr>
              <a:t>What is a Business?</a:t>
            </a:r>
            <a:endParaRPr lang="ru-RU" sz="8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avel Galkin\Desktop\Epaper_5526_aimg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2178049"/>
            <a:ext cx="9652000" cy="418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99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Match </a:t>
            </a:r>
            <a:r>
              <a:rPr lang="en-US" dirty="0"/>
              <a:t>the words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51610" y="833718"/>
            <a:ext cx="11193462" cy="5647764"/>
          </a:xfrm>
        </p:spPr>
        <p:txBody>
          <a:bodyPr/>
          <a:lstStyle/>
          <a:p>
            <a:r>
              <a:rPr lang="en-US" sz="2800" b="1" dirty="0" smtClean="0"/>
              <a:t>Business is </a:t>
            </a:r>
            <a:r>
              <a:rPr lang="en-US" sz="2800" dirty="0" smtClean="0"/>
              <a:t>an enterprise that provides … </a:t>
            </a:r>
          </a:p>
          <a:p>
            <a:pPr marL="0" indent="0">
              <a:buNone/>
            </a:pPr>
            <a:r>
              <a:rPr lang="en-US" sz="2800" dirty="0" smtClean="0"/>
              <a:t>goods </a:t>
            </a:r>
            <a:r>
              <a:rPr lang="en-US" sz="2800" dirty="0"/>
              <a:t>or services desired by </a:t>
            </a:r>
            <a:r>
              <a:rPr lang="en-US" sz="2800" dirty="0" smtClean="0"/>
              <a:t>customers.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b="1" dirty="0"/>
              <a:t>Business is </a:t>
            </a:r>
            <a:r>
              <a:rPr lang="en-US" dirty="0"/>
              <a:t>the profit seeking </a:t>
            </a:r>
            <a:r>
              <a:rPr lang="en-US" dirty="0" smtClean="0"/>
              <a:t>activities  …</a:t>
            </a:r>
          </a:p>
          <a:p>
            <a:pPr marL="0" indent="0">
              <a:buNone/>
            </a:pPr>
            <a:r>
              <a:rPr lang="en-US" dirty="0" smtClean="0"/>
              <a:t>that are organized and directed to provide goods and services to customers.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  <a:p>
            <a:r>
              <a:rPr lang="en-US" b="1" dirty="0"/>
              <a:t>Business is </a:t>
            </a:r>
            <a:r>
              <a:rPr lang="en-US" dirty="0"/>
              <a:t>an organization or economic </a:t>
            </a:r>
            <a:r>
              <a:rPr lang="en-US" dirty="0" smtClean="0"/>
              <a:t>system …</a:t>
            </a:r>
          </a:p>
          <a:p>
            <a:pPr marL="0" indent="0">
              <a:buNone/>
            </a:pPr>
            <a:r>
              <a:rPr lang="en-US" dirty="0"/>
              <a:t>where goods and services are exchanged for one another or for </a:t>
            </a:r>
            <a:r>
              <a:rPr lang="en-US" dirty="0" smtClean="0"/>
              <a:t>money.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Every business requires some form of </a:t>
            </a:r>
            <a:r>
              <a:rPr lang="en-US" dirty="0" smtClean="0"/>
              <a:t>investment …</a:t>
            </a:r>
          </a:p>
          <a:p>
            <a:pPr marL="0" indent="0">
              <a:buNone/>
            </a:pPr>
            <a:r>
              <a:rPr lang="en-US" dirty="0"/>
              <a:t>and enough customers to whom its output can be sold on a consistent basis in order to make a profit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8200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Match the </a:t>
            </a:r>
            <a:r>
              <a:rPr lang="en-US" dirty="0" smtClean="0"/>
              <a:t>words </a:t>
            </a:r>
            <a:r>
              <a:rPr lang="en-US" dirty="0" err="1" smtClean="0"/>
              <a:t>Cont</a:t>
            </a:r>
            <a:r>
              <a:rPr lang="en-US" dirty="0" smtClean="0"/>
              <a:t>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600" b="1" dirty="0"/>
              <a:t>Business is </a:t>
            </a:r>
            <a:r>
              <a:rPr lang="en-US" sz="3600" dirty="0"/>
              <a:t>an economic activity, which is related </a:t>
            </a:r>
            <a:r>
              <a:rPr lang="en-US" sz="3600" dirty="0" smtClean="0"/>
              <a:t>with …</a:t>
            </a:r>
          </a:p>
          <a:p>
            <a:pPr marL="0" indent="0">
              <a:buNone/>
            </a:pPr>
            <a:r>
              <a:rPr lang="en-US" sz="3600" dirty="0"/>
              <a:t>continuous and regular production and distribution of goods and services for satisfying human wants</a:t>
            </a:r>
            <a:r>
              <a:rPr lang="en-US" sz="3600" dirty="0" smtClean="0"/>
              <a:t>.</a:t>
            </a:r>
          </a:p>
          <a:p>
            <a:r>
              <a:rPr lang="en-US" sz="3600" b="1" dirty="0"/>
              <a:t>The business is </a:t>
            </a:r>
            <a:r>
              <a:rPr lang="en-US" sz="3600" dirty="0"/>
              <a:t>carried on </a:t>
            </a:r>
            <a:r>
              <a:rPr lang="en-US" sz="3600" dirty="0" smtClean="0"/>
              <a:t>with …</a:t>
            </a:r>
          </a:p>
          <a:p>
            <a:pPr marL="0" indent="0">
              <a:buNone/>
            </a:pPr>
            <a:r>
              <a:rPr lang="en-US" sz="3600" dirty="0"/>
              <a:t>intention of earning a profit</a:t>
            </a:r>
            <a:r>
              <a:rPr lang="en-US" sz="3600" dirty="0" smtClean="0"/>
              <a:t>.</a:t>
            </a:r>
          </a:p>
          <a:p>
            <a:r>
              <a:rPr lang="en-US" sz="3600" b="1" dirty="0"/>
              <a:t>Business is </a:t>
            </a:r>
            <a:r>
              <a:rPr lang="en-US" sz="3600" dirty="0"/>
              <a:t>nothing but a </a:t>
            </a:r>
            <a:r>
              <a:rPr lang="en-US" sz="3600" dirty="0" smtClean="0"/>
              <a:t>contract …</a:t>
            </a:r>
          </a:p>
          <a:p>
            <a:pPr marL="0" indent="0">
              <a:buNone/>
            </a:pPr>
            <a:r>
              <a:rPr lang="en-US" sz="3600" dirty="0"/>
              <a:t>or an agreement between buyer and seller.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2604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6320119" y="847166"/>
            <a:ext cx="5688106" cy="4988858"/>
          </a:xfrm>
        </p:spPr>
        <p:txBody>
          <a:bodyPr/>
          <a:lstStyle/>
          <a:p>
            <a:r>
              <a:rPr lang="en-US" sz="66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Why people decide to open the business? </a:t>
            </a:r>
            <a:endParaRPr lang="ru-RU" sz="6600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027" name="Picture 3" descr="C:\Users\Pavel Galkin\Desktop\es2086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84" y="893949"/>
            <a:ext cx="6174721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56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101511" cy="522288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M</a:t>
            </a:r>
            <a:r>
              <a:rPr lang="en-US" sz="4400" dirty="0" smtClean="0">
                <a:solidFill>
                  <a:srgbClr val="FF0000"/>
                </a:solidFill>
              </a:rPr>
              <a:t>otives </a:t>
            </a:r>
            <a:r>
              <a:rPr lang="en-US" sz="4400" dirty="0">
                <a:solidFill>
                  <a:srgbClr val="FF0000"/>
                </a:solidFill>
              </a:rPr>
              <a:t>of starting the </a:t>
            </a:r>
            <a:r>
              <a:rPr lang="en-US" sz="4400" dirty="0" smtClean="0">
                <a:solidFill>
                  <a:srgbClr val="FF0000"/>
                </a:solidFill>
              </a:rPr>
              <a:t>business: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7301472" cy="5005388"/>
          </a:xfrm>
        </p:spPr>
        <p:txBody>
          <a:bodyPr/>
          <a:lstStyle/>
          <a:p>
            <a:pPr lvl="0"/>
            <a:r>
              <a:rPr lang="en-US" sz="2800" b="1" dirty="0"/>
              <a:t>To make money </a:t>
            </a:r>
            <a:endParaRPr lang="ru-RU" sz="2800" b="1" dirty="0"/>
          </a:p>
          <a:p>
            <a:pPr lvl="0"/>
            <a:r>
              <a:rPr lang="en-US" sz="2800" b="1" dirty="0"/>
              <a:t>To </a:t>
            </a:r>
            <a:r>
              <a:rPr lang="en-US" sz="2800" b="1" dirty="0" smtClean="0"/>
              <a:t>follow an </a:t>
            </a:r>
            <a:r>
              <a:rPr lang="en-US" sz="2800" b="1" dirty="0"/>
              <a:t>interest or a hobby </a:t>
            </a:r>
            <a:endParaRPr lang="ru-RU" sz="2800" b="1" dirty="0"/>
          </a:p>
          <a:p>
            <a:pPr lvl="0"/>
            <a:r>
              <a:rPr lang="en-US" sz="2800" b="1" dirty="0"/>
              <a:t>To exploit a gap in the market </a:t>
            </a:r>
            <a:endParaRPr lang="ru-RU" sz="2800" b="1" dirty="0"/>
          </a:p>
          <a:p>
            <a:pPr lvl="0"/>
            <a:r>
              <a:rPr lang="en-US" sz="2800" b="1" dirty="0"/>
              <a:t>To market a new or innovative product </a:t>
            </a:r>
            <a:endParaRPr lang="ru-RU" sz="2800" b="1" dirty="0"/>
          </a:p>
          <a:p>
            <a:pPr lvl="0"/>
            <a:r>
              <a:rPr lang="en-US" sz="2800" b="1" dirty="0" smtClean="0"/>
              <a:t>To </a:t>
            </a:r>
            <a:r>
              <a:rPr lang="en-US" sz="2800" b="1" dirty="0"/>
              <a:t>be their own boss, be creative and make decisions</a:t>
            </a:r>
            <a:endParaRPr lang="ru-RU" sz="2800" b="1" dirty="0"/>
          </a:p>
          <a:p>
            <a:pPr lvl="0"/>
            <a:r>
              <a:rPr lang="en-US" sz="2800" b="1" dirty="0"/>
              <a:t>To work from home and reduce travelling time</a:t>
            </a:r>
            <a:endParaRPr lang="ru-RU" sz="2800" b="1" dirty="0"/>
          </a:p>
          <a:p>
            <a:pPr lvl="0"/>
            <a:r>
              <a:rPr lang="en-US" sz="2800" b="1" dirty="0"/>
              <a:t>To have a second </a:t>
            </a:r>
            <a:r>
              <a:rPr lang="en-US" sz="2800" b="1" dirty="0" smtClean="0"/>
              <a:t>career</a:t>
            </a:r>
          </a:p>
          <a:p>
            <a:pPr lvl="0"/>
            <a:r>
              <a:rPr lang="en-US" sz="2800" b="1" dirty="0" smtClean="0"/>
              <a:t>Etc. ………</a:t>
            </a:r>
            <a:endParaRPr lang="ru-RU" sz="2800" b="1" dirty="0"/>
          </a:p>
          <a:p>
            <a:endParaRPr lang="ru-RU" dirty="0"/>
          </a:p>
        </p:txBody>
      </p:sp>
      <p:pic>
        <p:nvPicPr>
          <p:cNvPr id="1026" name="Picture 2" descr="C:\Users\Pavel Galkin\Desktop\moti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223" y="1026833"/>
            <a:ext cx="4512236" cy="496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89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3" name="Picture 5" descr="C:\Users\Pavel Galkin\Desktop\beats-2008-dre.13996429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3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429158" cy="52228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Motives behind the business</a:t>
            </a:r>
            <a:endParaRPr lang="ru-RU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C:\Users\Pavel Galkin\Desktop\972b8b7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2393157"/>
            <a:ext cx="6286500" cy="4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sz="quarter" idx="11"/>
          </p:nvPr>
        </p:nvSpPr>
        <p:spPr>
          <a:xfrm>
            <a:off x="304801" y="952500"/>
            <a:ext cx="6070600" cy="5334000"/>
          </a:xfrm>
        </p:spPr>
        <p:txBody>
          <a:bodyPr/>
          <a:lstStyle/>
          <a:p>
            <a:pPr algn="just"/>
            <a:endParaRPr lang="en-US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en-US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Beats </a:t>
            </a:r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was inspired by Apple's terrible </a:t>
            </a:r>
            <a:r>
              <a:rPr lang="en-US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earpods</a:t>
            </a:r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en-US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"Apple," he says, "was selling $400 iPods with $1 </a:t>
            </a:r>
            <a:r>
              <a:rPr lang="en-US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earpods</a:t>
            </a:r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”.</a:t>
            </a:r>
          </a:p>
          <a:p>
            <a:pPr algn="just"/>
            <a:endParaRPr lang="en-US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“They're making a beautiful white object with all the music in the world in it," 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"I'm going to make a beautiful black object that will play it back.”</a:t>
            </a:r>
            <a:endParaRPr lang="ru-RU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9" name="Picture 5" descr="C:\Users\Pavel Galkin\Desktop\beats-by-dr-dre-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150" y="1239042"/>
            <a:ext cx="3691199" cy="115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5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RESULTS:</a:t>
            </a:r>
            <a:endParaRPr lang="ru-RU" sz="4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4101353" y="847165"/>
            <a:ext cx="7630272" cy="5714999"/>
          </a:xfrm>
        </p:spPr>
        <p:txBody>
          <a:bodyPr/>
          <a:lstStyle/>
          <a:p>
            <a:endParaRPr lang="en-US" sz="2800" b="1" dirty="0" smtClean="0">
              <a:solidFill>
                <a:srgbClr val="FF0000"/>
              </a:solidFill>
            </a:endParaRPr>
          </a:p>
          <a:p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Since it launched in 2008, the Beats by Dr. Dre brand has risen to a 53% share of the global headphones market.</a:t>
            </a:r>
          </a:p>
          <a:p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After 6 years Apple bought Dr. Dre's Beats for 3 billion USD.</a:t>
            </a: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avel Galkin\Desktop\beats_by_dr_dre_900_00108_01_studio_wireless_headphones_white_10163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158452"/>
            <a:ext cx="4095750" cy="4759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07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Task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0000"/>
                </a:solidFill>
              </a:rPr>
              <a:t>Each group selects one business and then makes small presentation on the </a:t>
            </a:r>
            <a:r>
              <a:rPr lang="en-US" sz="3200" b="1" dirty="0" smtClean="0">
                <a:solidFill>
                  <a:srgbClr val="FF0000"/>
                </a:solidFill>
              </a:rPr>
              <a:t>followings:</a:t>
            </a:r>
            <a:endParaRPr lang="en-US" sz="3200" b="1" dirty="0">
              <a:solidFill>
                <a:srgbClr val="FF0000"/>
              </a:solidFill>
            </a:endParaRPr>
          </a:p>
          <a:p>
            <a:endParaRPr lang="en-US" dirty="0" smtClean="0"/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1. Name </a:t>
            </a:r>
            <a:r>
              <a:rPr lang="en-US" dirty="0"/>
              <a:t>of business</a:t>
            </a:r>
            <a:endParaRPr lang="ru-RU" dirty="0"/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2. Founder of business </a:t>
            </a:r>
            <a:endParaRPr lang="ru-RU" dirty="0"/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3. Main idea of business </a:t>
            </a:r>
            <a:endParaRPr lang="ru-RU" dirty="0"/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4. Motive / history behind  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 descr="C:\Users\Pavel Galkin\Desktop\task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942" y="2256722"/>
            <a:ext cx="3489779" cy="385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08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Pavel Galkin\Desktop\risk-rew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38"/>
            <a:ext cx="12192000" cy="683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47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Risks of opening Business: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11"/>
          </p:nvPr>
        </p:nvSpPr>
        <p:spPr>
          <a:xfrm>
            <a:off x="484375" y="887506"/>
            <a:ext cx="5176837" cy="5715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Personal Money</a:t>
            </a:r>
          </a:p>
          <a:p>
            <a:endParaRPr lang="en-US" sz="3600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3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Inconsistent income</a:t>
            </a:r>
          </a:p>
          <a:p>
            <a:endParaRPr lang="en-US" sz="3600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3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Bad clients </a:t>
            </a:r>
          </a:p>
          <a:p>
            <a:endParaRPr lang="en-US" sz="3600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3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Little job security</a:t>
            </a:r>
          </a:p>
          <a:p>
            <a:endParaRPr lang="en-US" sz="3600" b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3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Emotional stress</a:t>
            </a:r>
            <a:endParaRPr lang="ru-RU" sz="3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121" name="Picture 1" descr="C:\Users\Pavel Galkin\Desktop\ris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12" y="1116106"/>
            <a:ext cx="5871882" cy="474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5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74616" cy="522288"/>
          </a:xfrm>
        </p:spPr>
        <p:txBody>
          <a:bodyPr/>
          <a:lstStyle/>
          <a:p>
            <a:r>
              <a:rPr lang="en-US" dirty="0">
                <a:solidFill>
                  <a:srgbClr val="00FF00"/>
                </a:solidFill>
              </a:rPr>
              <a:t>Rewards for opening the business:</a:t>
            </a:r>
            <a:endParaRPr lang="ru-RU" dirty="0">
              <a:solidFill>
                <a:srgbClr val="00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6118412" y="793375"/>
            <a:ext cx="5653554" cy="5795683"/>
          </a:xfrm>
        </p:spPr>
        <p:txBody>
          <a:bodyPr/>
          <a:lstStyle/>
          <a:p>
            <a:endParaRPr lang="en-US" sz="3200" b="1" dirty="0" smtClean="0">
              <a:solidFill>
                <a:srgbClr val="00FF00"/>
              </a:solidFill>
            </a:endParaRPr>
          </a:p>
          <a:p>
            <a:r>
              <a:rPr lang="en-US" sz="3200" b="1" dirty="0" smtClean="0">
                <a:solidFill>
                  <a:srgbClr val="00FF00"/>
                </a:solidFill>
              </a:rPr>
              <a:t>Financial reward – profits</a:t>
            </a:r>
          </a:p>
          <a:p>
            <a:endParaRPr lang="en-US" sz="3200" b="1" dirty="0" smtClean="0">
              <a:solidFill>
                <a:srgbClr val="00FF00"/>
              </a:solidFill>
            </a:endParaRPr>
          </a:p>
          <a:p>
            <a:r>
              <a:rPr lang="en-US" sz="3200" b="1" dirty="0" smtClean="0">
                <a:solidFill>
                  <a:srgbClr val="00FF00"/>
                </a:solidFill>
              </a:rPr>
              <a:t>Independence </a:t>
            </a:r>
          </a:p>
          <a:p>
            <a:endParaRPr lang="en-US" sz="3200" b="1" dirty="0" smtClean="0">
              <a:solidFill>
                <a:srgbClr val="00FF00"/>
              </a:solidFill>
            </a:endParaRPr>
          </a:p>
          <a:p>
            <a:r>
              <a:rPr lang="en-US" sz="3200" b="1" dirty="0" smtClean="0">
                <a:solidFill>
                  <a:srgbClr val="00FF00"/>
                </a:solidFill>
              </a:rPr>
              <a:t>Flexible timing/schedule</a:t>
            </a:r>
          </a:p>
          <a:p>
            <a:endParaRPr lang="en-US" sz="3200" b="1" dirty="0" smtClean="0">
              <a:solidFill>
                <a:srgbClr val="00FF00"/>
              </a:solidFill>
            </a:endParaRPr>
          </a:p>
          <a:p>
            <a:r>
              <a:rPr lang="en-US" sz="3200" b="1" dirty="0" smtClean="0">
                <a:solidFill>
                  <a:srgbClr val="00FF00"/>
                </a:solidFill>
              </a:rPr>
              <a:t>Personal satisfaction</a:t>
            </a:r>
          </a:p>
          <a:p>
            <a:endParaRPr lang="en-US" sz="3200" b="1" dirty="0" smtClean="0">
              <a:solidFill>
                <a:srgbClr val="00FF00"/>
              </a:solidFill>
            </a:endParaRPr>
          </a:p>
          <a:p>
            <a:r>
              <a:rPr lang="en-US" sz="3200" b="1" dirty="0" smtClean="0">
                <a:solidFill>
                  <a:srgbClr val="00FF00"/>
                </a:solidFill>
              </a:rPr>
              <a:t>Etc.  ……</a:t>
            </a:r>
          </a:p>
          <a:p>
            <a:endParaRPr lang="ru-RU" sz="3200" b="1" dirty="0">
              <a:solidFill>
                <a:srgbClr val="00FF00"/>
              </a:solidFill>
            </a:endParaRPr>
          </a:p>
        </p:txBody>
      </p:sp>
      <p:pic>
        <p:nvPicPr>
          <p:cNvPr id="7169" name="Picture 1" descr="C:\Users\Pavel Galkin\Desktop\reward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70" y="907677"/>
            <a:ext cx="5372231" cy="547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56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28600" y="950495"/>
            <a:ext cx="11815011" cy="2779294"/>
          </a:xfrm>
        </p:spPr>
        <p:txBody>
          <a:bodyPr/>
          <a:lstStyle/>
          <a:p>
            <a:r>
              <a:rPr lang="en-US" sz="5400" dirty="0" smtClean="0">
                <a:solidFill>
                  <a:srgbClr val="FF0000"/>
                </a:solidFill>
              </a:rPr>
              <a:t>Who are the stakeholders?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Stakeholder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 </a:t>
            </a:r>
            <a:r>
              <a:rPr lang="en-US" b="1" dirty="0"/>
              <a:t>stakeholder</a:t>
            </a:r>
            <a:r>
              <a:rPr lang="en-US" dirty="0"/>
              <a:t> is anyone with an interest in a business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Stakeholder is any person, organization, social group, or society at large that has a stake in the business.</a:t>
            </a:r>
            <a:endParaRPr lang="ru-RU" dirty="0" smtClean="0"/>
          </a:p>
          <a:p>
            <a:r>
              <a:rPr lang="en-US" dirty="0"/>
              <a:t>Stakeholders are </a:t>
            </a:r>
            <a:r>
              <a:rPr lang="en-US" b="1" dirty="0"/>
              <a:t>individuals</a:t>
            </a:r>
            <a:r>
              <a:rPr lang="en-US" dirty="0"/>
              <a:t>, </a:t>
            </a:r>
            <a:r>
              <a:rPr lang="en-US" b="1" dirty="0"/>
              <a:t>groups</a:t>
            </a:r>
            <a:r>
              <a:rPr lang="en-US" dirty="0"/>
              <a:t> or </a:t>
            </a:r>
            <a:r>
              <a:rPr lang="en-US" b="1" dirty="0"/>
              <a:t>organizations</a:t>
            </a:r>
            <a:r>
              <a:rPr lang="en-US" dirty="0"/>
              <a:t> that are affected by the activity of the business</a:t>
            </a:r>
            <a:endParaRPr lang="ru-RU" dirty="0"/>
          </a:p>
          <a:p>
            <a:endParaRPr lang="en-US" dirty="0" smtClean="0"/>
          </a:p>
        </p:txBody>
      </p:sp>
      <p:pic>
        <p:nvPicPr>
          <p:cNvPr id="2050" name="Picture 2" descr="C:\Users\Pavel Galkin\Desktop\Stakeholder 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647" y="3025563"/>
            <a:ext cx="6704667" cy="341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18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Stakeholders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Owners </a:t>
            </a:r>
            <a:r>
              <a:rPr lang="en-US" sz="3200" b="1" dirty="0" smtClean="0"/>
              <a:t>– </a:t>
            </a:r>
            <a:r>
              <a:rPr lang="en-US" sz="2800" dirty="0" smtClean="0"/>
              <a:t>individual or entity who owns a business entity in an attempt to profit from the successful operations of the company.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Creditors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/>
              <a:t>– </a:t>
            </a:r>
            <a:r>
              <a:rPr lang="en-US" sz="2800" dirty="0" smtClean="0"/>
              <a:t>many firms that need a funds borrow from financial institutions or individuals called creditors, who provide loans.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Employees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/>
              <a:t>– </a:t>
            </a:r>
            <a:r>
              <a:rPr lang="en-US" sz="2800" dirty="0" smtClean="0"/>
              <a:t>people within the firms which are hired in order to conduct the business operations.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Suppliers </a:t>
            </a:r>
            <a:r>
              <a:rPr lang="en-US" sz="3200" b="1" dirty="0" smtClean="0"/>
              <a:t>– </a:t>
            </a:r>
            <a:r>
              <a:rPr lang="en-US" sz="2800" dirty="0" smtClean="0"/>
              <a:t>provide the necessary goods and services for business to complete their tasks and goals.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3200" b="1" dirty="0" smtClean="0">
                <a:solidFill>
                  <a:srgbClr val="FF0000"/>
                </a:solidFill>
              </a:rPr>
              <a:t>Customers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– people who buy and use products or/ and services manufactured by companies, and they are affected by the goods and services provided by the business.</a:t>
            </a:r>
          </a:p>
        </p:txBody>
      </p:sp>
    </p:spTree>
    <p:extLst>
      <p:ext uri="{BB962C8B-B14F-4D97-AF65-F5344CB8AC3E}">
        <p14:creationId xmlns:p14="http://schemas.microsoft.com/office/powerpoint/2010/main" val="43763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86978" y="104191"/>
            <a:ext cx="9177338" cy="581609"/>
          </a:xfrm>
        </p:spPr>
        <p:txBody>
          <a:bodyPr/>
          <a:lstStyle/>
          <a:p>
            <a:pPr algn="l"/>
            <a:r>
              <a:rPr lang="en-US" sz="4000" dirty="0" smtClean="0">
                <a:solidFill>
                  <a:schemeClr val="bg1"/>
                </a:solidFill>
              </a:rPr>
              <a:t>Internal and External Stakeholders: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0" y="938183"/>
            <a:ext cx="10726057" cy="550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298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46743" y="1088118"/>
            <a:ext cx="11727543" cy="856796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rgbClr val="FF0000"/>
                </a:solidFill>
              </a:rPr>
              <a:t>Why do the Stakeholders are important?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2467428"/>
            <a:ext cx="11193462" cy="368095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Cause, Stakeholders </a:t>
            </a:r>
            <a:r>
              <a:rPr lang="en-US" sz="3200" b="1" dirty="0">
                <a:solidFill>
                  <a:srgbClr val="FF0000"/>
                </a:solidFill>
              </a:rPr>
              <a:t>can affect a business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Be affected by a business, or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Be both affected by a business and affect a business.</a:t>
            </a:r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990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vel Galkin\Desktop\case-study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44" y="907149"/>
            <a:ext cx="6037942" cy="558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31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572</Words>
  <Application>Microsoft Office PowerPoint</Application>
  <PresentationFormat>Произвольный</PresentationFormat>
  <Paragraphs>95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25</cp:revision>
  <dcterms:created xsi:type="dcterms:W3CDTF">2015-06-15T09:27:21Z</dcterms:created>
  <dcterms:modified xsi:type="dcterms:W3CDTF">2016-09-25T12:53:14Z</dcterms:modified>
</cp:coreProperties>
</file>