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8" r:id="rId2"/>
    <p:sldId id="265" r:id="rId3"/>
    <p:sldId id="266" r:id="rId4"/>
    <p:sldId id="267" r:id="rId5"/>
    <p:sldId id="262" r:id="rId6"/>
    <p:sldId id="261" r:id="rId7"/>
    <p:sldId id="270" r:id="rId8"/>
    <p:sldId id="271" r:id="rId9"/>
    <p:sldId id="272" r:id="rId10"/>
    <p:sldId id="273" r:id="rId11"/>
    <p:sldId id="274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F509"/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42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10/9/2016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10/9/2016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419100" y="1179095"/>
            <a:ext cx="11480800" cy="2657893"/>
          </a:xfrm>
        </p:spPr>
        <p:txBody>
          <a:bodyPr/>
          <a:lstStyle/>
          <a:p>
            <a:r>
              <a:rPr lang="en-US" altLang="ru-RU" sz="4800" dirty="0" smtClean="0">
                <a:solidFill>
                  <a:srgbClr val="FF0000"/>
                </a:solidFill>
                <a:latin typeface="Arial Black" pitchFamily="34" charset="0"/>
              </a:rPr>
              <a:t>Forms </a:t>
            </a:r>
            <a:r>
              <a:rPr lang="en-US" altLang="ru-RU" sz="4800" dirty="0">
                <a:solidFill>
                  <a:srgbClr val="FF0000"/>
                </a:solidFill>
                <a:latin typeface="Arial Black" pitchFamily="34" charset="0"/>
              </a:rPr>
              <a:t>of Business Ownership</a:t>
            </a:r>
            <a:r>
              <a:rPr lang="en-US" altLang="ru-RU" dirty="0">
                <a:latin typeface="Arial Black" pitchFamily="34" charset="0"/>
              </a:rPr>
              <a:t/>
            </a:r>
            <a:br>
              <a:rPr lang="en-US" altLang="ru-RU" dirty="0">
                <a:latin typeface="Arial Black" pitchFamily="34" charset="0"/>
              </a:rPr>
            </a:br>
            <a:endParaRPr lang="en-US" altLang="ru-RU" dirty="0" smtClean="0">
              <a:latin typeface="Arial Black" pitchFamily="34" charset="0"/>
            </a:endParaRPr>
          </a:p>
          <a:p>
            <a:r>
              <a:rPr lang="en-US" altLang="ru-RU" sz="2000" dirty="0" smtClean="0">
                <a:latin typeface="Arial Black" pitchFamily="34" charset="0"/>
              </a:rPr>
              <a:t>Tutorial 3</a:t>
            </a:r>
          </a:p>
          <a:p>
            <a:r>
              <a:rPr lang="en-US" sz="2000" dirty="0" smtClean="0">
                <a:latin typeface="Arial Black" pitchFamily="34" charset="0"/>
              </a:rPr>
              <a:t>By Pavel </a:t>
            </a:r>
            <a:r>
              <a:rPr lang="en-US" sz="2000" dirty="0" err="1" smtClean="0">
                <a:latin typeface="Arial Black" pitchFamily="34" charset="0"/>
              </a:rPr>
              <a:t>Galkin</a:t>
            </a:r>
            <a:endParaRPr lang="ru-RU" dirty="0"/>
          </a:p>
        </p:txBody>
      </p:sp>
      <p:pic>
        <p:nvPicPr>
          <p:cNvPr id="3074" name="Picture 2" descr="C:\Users\Pavel Galkin\Desktop\Introduction-to-Franchise-Ownershi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192" y="3517900"/>
            <a:ext cx="5544786" cy="3026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11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5400" dirty="0" smtClean="0">
                <a:solidFill>
                  <a:srgbClr val="FF0000"/>
                </a:solidFill>
              </a:rPr>
              <a:t>Agenda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4000" dirty="0" smtClean="0"/>
              <a:t>Ownership</a:t>
            </a:r>
          </a:p>
          <a:p>
            <a:pPr>
              <a:lnSpc>
                <a:spcPct val="150000"/>
              </a:lnSpc>
            </a:pPr>
            <a:r>
              <a:rPr lang="en-US" sz="4000" dirty="0" smtClean="0"/>
              <a:t>Main Forms of Business Ownership</a:t>
            </a:r>
          </a:p>
          <a:p>
            <a:pPr>
              <a:lnSpc>
                <a:spcPct val="150000"/>
              </a:lnSpc>
            </a:pPr>
            <a:r>
              <a:rPr lang="en-US" sz="4000" dirty="0" smtClean="0"/>
              <a:t>Case Studies</a:t>
            </a:r>
          </a:p>
          <a:p>
            <a:pPr>
              <a:lnSpc>
                <a:spcPct val="150000"/>
              </a:lnSpc>
            </a:pPr>
            <a:r>
              <a:rPr lang="en-US" sz="4000" dirty="0" smtClean="0"/>
              <a:t>Test	</a:t>
            </a:r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2050" name="Picture 2" descr="C:\Users\Pavel Galkin\Desktop\agenda-cartoo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800" y="3035301"/>
            <a:ext cx="5053013" cy="3495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89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436813" y="981074"/>
            <a:ext cx="7646987" cy="923925"/>
          </a:xfrm>
        </p:spPr>
        <p:txBody>
          <a:bodyPr/>
          <a:lstStyle/>
          <a:p>
            <a:pPr algn="ctr"/>
            <a:r>
              <a:rPr lang="en-US" sz="4400" dirty="0" smtClean="0">
                <a:solidFill>
                  <a:srgbClr val="FF0000"/>
                </a:solidFill>
              </a:rPr>
              <a:t>What is it mean ownership?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215901" y="2108200"/>
            <a:ext cx="8458202" cy="4343400"/>
          </a:xfrm>
        </p:spPr>
        <p:txBody>
          <a:bodyPr/>
          <a:lstStyle/>
          <a:p>
            <a:pPr marL="0" indent="0">
              <a:buNone/>
            </a:pPr>
            <a:endParaRPr lang="en-US" sz="4400" dirty="0"/>
          </a:p>
          <a:p>
            <a:pPr marL="0" indent="0">
              <a:buNone/>
            </a:pPr>
            <a:r>
              <a:rPr lang="en-US" sz="4400" dirty="0" smtClean="0"/>
              <a:t>Ownership is </a:t>
            </a:r>
            <a:r>
              <a:rPr lang="en-US" sz="4400" b="1" dirty="0" smtClean="0">
                <a:solidFill>
                  <a:srgbClr val="FF0000"/>
                </a:solidFill>
              </a:rPr>
              <a:t>the </a:t>
            </a:r>
            <a:r>
              <a:rPr lang="en-US" sz="4400" b="1" dirty="0">
                <a:solidFill>
                  <a:srgbClr val="FF0000"/>
                </a:solidFill>
              </a:rPr>
              <a:t>act</a:t>
            </a:r>
            <a:r>
              <a:rPr lang="en-US" sz="4400" dirty="0"/>
              <a:t>, </a:t>
            </a:r>
            <a:r>
              <a:rPr lang="en-US" sz="4400" b="1" dirty="0">
                <a:solidFill>
                  <a:srgbClr val="09F509"/>
                </a:solidFill>
              </a:rPr>
              <a:t>state</a:t>
            </a:r>
            <a:r>
              <a:rPr lang="en-US" sz="4400" dirty="0"/>
              <a:t>, </a:t>
            </a:r>
            <a:r>
              <a:rPr lang="en-US" sz="4400" b="1" dirty="0">
                <a:solidFill>
                  <a:srgbClr val="00B0F0"/>
                </a:solidFill>
              </a:rPr>
              <a:t>or right </a:t>
            </a:r>
            <a:r>
              <a:rPr lang="en-US" sz="4400" dirty="0"/>
              <a:t>of possessing </a:t>
            </a:r>
            <a:r>
              <a:rPr lang="en-US" sz="4400" dirty="0" smtClean="0"/>
              <a:t>something.</a:t>
            </a:r>
            <a:endParaRPr lang="ru-RU" sz="4400" dirty="0"/>
          </a:p>
        </p:txBody>
      </p:sp>
      <p:pic>
        <p:nvPicPr>
          <p:cNvPr id="1026" name="Picture 2" descr="C:\Users\Pavel Galkin\Desktop\downlo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553455" y="2406646"/>
            <a:ext cx="3759198" cy="351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11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228600" y="1021976"/>
            <a:ext cx="11819965" cy="2528048"/>
          </a:xfrm>
        </p:spPr>
        <p:txBody>
          <a:bodyPr/>
          <a:lstStyle/>
          <a:p>
            <a:r>
              <a:rPr lang="en-US" sz="6600" dirty="0">
                <a:solidFill>
                  <a:srgbClr val="FF0000"/>
                </a:solidFill>
              </a:rPr>
              <a:t>W</a:t>
            </a:r>
            <a:r>
              <a:rPr lang="en-US" sz="6600" dirty="0" smtClean="0">
                <a:solidFill>
                  <a:srgbClr val="FF0000"/>
                </a:solidFill>
              </a:rPr>
              <a:t>hat </a:t>
            </a:r>
            <a:r>
              <a:rPr lang="en-US" sz="6600" dirty="0">
                <a:solidFill>
                  <a:srgbClr val="FF0000"/>
                </a:solidFill>
              </a:rPr>
              <a:t>are the main forms of business </a:t>
            </a:r>
            <a:r>
              <a:rPr lang="en-US" sz="6600" dirty="0" smtClean="0">
                <a:solidFill>
                  <a:srgbClr val="FF0000"/>
                </a:solidFill>
              </a:rPr>
              <a:t>ownership?</a:t>
            </a:r>
            <a:endParaRPr lang="ru-RU" sz="66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Pavel Galkin\Desktop\Forms-of-Business-Ownershi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64" y="3356162"/>
            <a:ext cx="5132575" cy="291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avel Galkin\Desktop\group_opposite_directions_113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432" y="3123498"/>
            <a:ext cx="4762500" cy="337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48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42875"/>
            <a:ext cx="9160596" cy="522288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FORMS OF BUSINESS OWNERSHIP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9" name="Picture 7" descr="C:\Users\Pavel Galkin\Desktop\COR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926" y="812800"/>
            <a:ext cx="4100945" cy="567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Pavel Galkin\Desktop\PART.jpg"/>
          <p:cNvPicPr>
            <a:picLocks noGrp="1" noChangeAspect="1" noChangeArrowheads="1"/>
          </p:cNvPicPr>
          <p:nvPr>
            <p:ph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909" y="1028700"/>
            <a:ext cx="2948702" cy="545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avel Galkin\Desktop\franchis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789046"/>
            <a:ext cx="3606799" cy="269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Pavel Galkin\Desktop\soleproprietorship-101201033034-phpapp02-thumbnail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60" y="812800"/>
            <a:ext cx="3680461" cy="276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55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 dirty="0" smtClean="0"/>
              <a:t>Sole Proprietorship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309282" y="954741"/>
            <a:ext cx="11422343" cy="5471459"/>
          </a:xfrm>
        </p:spPr>
        <p:txBody>
          <a:bodyPr/>
          <a:lstStyle/>
          <a:p>
            <a:pPr marL="0" lvl="0" indent="0">
              <a:buNone/>
            </a:pPr>
            <a:r>
              <a:rPr lang="ru-RU" dirty="0" smtClean="0"/>
              <a:t>A</a:t>
            </a:r>
            <a:r>
              <a:rPr lang="ru-RU" dirty="0"/>
              <a:t> 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ole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Proprietorship </a:t>
            </a:r>
            <a:r>
              <a:rPr lang="en-US" dirty="0" smtClean="0"/>
              <a:t>is a business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09F509"/>
                </a:solidFill>
              </a:rPr>
              <a:t>owned by only one person.</a:t>
            </a:r>
          </a:p>
          <a:p>
            <a:pPr marL="0" lvl="0" indent="0">
              <a:buNone/>
            </a:pPr>
            <a:endParaRPr lang="en-US" dirty="0" smtClean="0">
              <a:solidFill>
                <a:srgbClr val="09F509"/>
              </a:solidFill>
            </a:endParaRPr>
          </a:p>
          <a:p>
            <a:pPr>
              <a:lnSpc>
                <a:spcPct val="100000"/>
              </a:lnSpc>
            </a:pP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</a:rPr>
              <a:t>Advantages of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</a:rPr>
              <a:t>a sole </a:t>
            </a:r>
            <a:r>
              <a:rPr lang="en-US" sz="1800" b="1" dirty="0" smtClean="0">
                <a:solidFill>
                  <a:schemeClr val="accent1">
                    <a:lumMod val="75000"/>
                  </a:schemeClr>
                </a:solidFill>
              </a:rPr>
              <a:t>proprietorship</a:t>
            </a:r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Easy </a:t>
            </a:r>
            <a:r>
              <a:rPr lang="en-US" sz="1800" dirty="0"/>
              <a:t>and inexpensive to form; few government regulations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Complete </a:t>
            </a:r>
            <a:r>
              <a:rPr lang="en-US" sz="1800" dirty="0"/>
              <a:t>control over your business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Get </a:t>
            </a:r>
            <a:r>
              <a:rPr lang="en-US" sz="1800" dirty="0"/>
              <a:t>all the profits earned by the business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Don’t </a:t>
            </a:r>
            <a:r>
              <a:rPr lang="en-US" sz="1800" dirty="0"/>
              <a:t>have to pay any special income </a:t>
            </a:r>
            <a:r>
              <a:rPr lang="en-US" sz="1800" dirty="0" smtClean="0"/>
              <a:t>taxes</a:t>
            </a:r>
          </a:p>
          <a:p>
            <a:pPr lvl="1">
              <a:lnSpc>
                <a:spcPct val="100000"/>
              </a:lnSpc>
            </a:pPr>
            <a:endParaRPr lang="en-US" sz="1800" dirty="0"/>
          </a:p>
          <a:p>
            <a:pPr lvl="0">
              <a:lnSpc>
                <a:spcPct val="100000"/>
              </a:lnSpc>
            </a:pPr>
            <a:r>
              <a:rPr lang="en-US" sz="1800" b="1" dirty="0" smtClean="0">
                <a:solidFill>
                  <a:srgbClr val="FF0000"/>
                </a:solidFill>
              </a:rPr>
              <a:t>Disadvantages </a:t>
            </a:r>
            <a:r>
              <a:rPr lang="en-US" sz="1800" b="1" dirty="0">
                <a:solidFill>
                  <a:srgbClr val="FF0000"/>
                </a:solidFill>
              </a:rPr>
              <a:t>of a sole proprietorship</a:t>
            </a:r>
            <a:r>
              <a:rPr lang="en-US" sz="1800" b="1" dirty="0" smtClean="0">
                <a:solidFill>
                  <a:srgbClr val="FF0000"/>
                </a:solidFill>
              </a:rPr>
              <a:t>: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Have </a:t>
            </a:r>
            <a:r>
              <a:rPr lang="en-US" sz="1800" dirty="0"/>
              <a:t>to supply all the different talents needed to make the business a </a:t>
            </a:r>
            <a:r>
              <a:rPr lang="en-US" sz="1800" dirty="0" smtClean="0"/>
              <a:t>success</a:t>
            </a:r>
            <a:endParaRPr lang="ru-RU" sz="1800" dirty="0"/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If </a:t>
            </a:r>
            <a:r>
              <a:rPr lang="en-US" sz="1800" dirty="0"/>
              <a:t>you die, the business </a:t>
            </a:r>
            <a:r>
              <a:rPr lang="en-US" sz="1800" dirty="0" smtClean="0"/>
              <a:t>dissolves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Have </a:t>
            </a:r>
            <a:r>
              <a:rPr lang="en-US" sz="1800" dirty="0"/>
              <a:t>to rely on your own resources for financing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/>
              <a:t>If </a:t>
            </a:r>
            <a:r>
              <a:rPr lang="en-US" sz="1800" dirty="0"/>
              <a:t>the company incurs a </a:t>
            </a:r>
            <a:r>
              <a:rPr lang="en-US" sz="1800" dirty="0" err="1"/>
              <a:t>dept</a:t>
            </a:r>
            <a:r>
              <a:rPr lang="en-US" sz="1800" dirty="0"/>
              <a:t> or suffers a catastrophe, you are personally liable (you have unlimited liability)</a:t>
            </a:r>
          </a:p>
          <a:p>
            <a:endParaRPr lang="ru-RU" sz="1800" dirty="0"/>
          </a:p>
        </p:txBody>
      </p:sp>
      <p:pic>
        <p:nvPicPr>
          <p:cNvPr id="5122" name="Picture 2" descr="C:\Users\Pavel Galkin\Desktop\main-qimg-001d45590256ebbf15359e9617b6b6af-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224" y="1371600"/>
            <a:ext cx="4585447" cy="295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041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Partnership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174811" y="860612"/>
            <a:ext cx="11837079" cy="5688106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A </a:t>
            </a:r>
            <a:r>
              <a:rPr lang="en-US" sz="2800" b="1" dirty="0" smtClean="0"/>
              <a:t>general partnership </a:t>
            </a:r>
            <a:r>
              <a:rPr lang="en-US" sz="2800" dirty="0" smtClean="0"/>
              <a:t>is a business </a:t>
            </a:r>
            <a:r>
              <a:rPr lang="en-US" sz="2800" b="1" dirty="0" smtClean="0">
                <a:solidFill>
                  <a:srgbClr val="09F509"/>
                </a:solidFill>
              </a:rPr>
              <a:t>owned jointly by two or more people</a:t>
            </a:r>
            <a:r>
              <a:rPr lang="en-US" sz="2800" dirty="0" smtClean="0"/>
              <a:t>.</a:t>
            </a:r>
          </a:p>
          <a:p>
            <a:pPr marL="0" indent="0">
              <a:buNone/>
            </a:pPr>
            <a:r>
              <a:rPr lang="en-US" sz="1800" b="1" dirty="0" smtClean="0">
                <a:solidFill>
                  <a:srgbClr val="083FA4"/>
                </a:solidFill>
              </a:rPr>
              <a:t>A </a:t>
            </a:r>
            <a:r>
              <a:rPr lang="en-US" sz="1800" b="1" dirty="0">
                <a:solidFill>
                  <a:srgbClr val="083FA4"/>
                </a:solidFill>
              </a:rPr>
              <a:t>partnership has several </a:t>
            </a:r>
            <a:r>
              <a:rPr lang="en-US" sz="1800" b="1" dirty="0" smtClean="0">
                <a:solidFill>
                  <a:srgbClr val="083FA4"/>
                </a:solidFill>
              </a:rPr>
              <a:t>advantages:</a:t>
            </a:r>
          </a:p>
          <a:p>
            <a:r>
              <a:rPr lang="en-US" sz="1800" dirty="0" smtClean="0"/>
              <a:t>It’s </a:t>
            </a:r>
            <a:r>
              <a:rPr lang="en-US" sz="1800" dirty="0"/>
              <a:t>relatively inexpensive to set up and subject to few government regulations.</a:t>
            </a:r>
          </a:p>
          <a:p>
            <a:r>
              <a:rPr lang="en-US" sz="1800" dirty="0" smtClean="0"/>
              <a:t>Partners </a:t>
            </a:r>
            <a:r>
              <a:rPr lang="en-US" sz="1800" dirty="0"/>
              <a:t>pay personal income taxes on their share of profits; the partnership doesn’t pay any special taxes.</a:t>
            </a:r>
          </a:p>
          <a:p>
            <a:r>
              <a:rPr lang="en-US" sz="1800" dirty="0" smtClean="0"/>
              <a:t>It </a:t>
            </a:r>
            <a:r>
              <a:rPr lang="en-US" sz="1800" dirty="0"/>
              <a:t>brings a diverse group of people together to share managerial responsibilities.</a:t>
            </a:r>
          </a:p>
          <a:p>
            <a:r>
              <a:rPr lang="en-US" sz="1800" dirty="0" smtClean="0"/>
              <a:t>Partners </a:t>
            </a:r>
            <a:r>
              <a:rPr lang="en-US" sz="1800" dirty="0"/>
              <a:t>can agree legally to allow the partnership to survive if one or more partners die.</a:t>
            </a:r>
          </a:p>
          <a:p>
            <a:r>
              <a:rPr lang="en-US" sz="1800" dirty="0" smtClean="0"/>
              <a:t>It </a:t>
            </a:r>
            <a:r>
              <a:rPr lang="en-US" sz="1800" dirty="0"/>
              <a:t>makes financing easier because the partnership can draw on resources from a number of partners.</a:t>
            </a:r>
          </a:p>
          <a:p>
            <a:pPr marL="0" indent="0">
              <a:buNone/>
            </a:pPr>
            <a:endParaRPr lang="en-US" sz="1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1800" b="1" dirty="0" smtClean="0">
                <a:solidFill>
                  <a:srgbClr val="FF0000"/>
                </a:solidFill>
              </a:rPr>
              <a:t>A partnership </a:t>
            </a:r>
            <a:r>
              <a:rPr lang="en-US" sz="1800" b="1" dirty="0">
                <a:solidFill>
                  <a:srgbClr val="FF0000"/>
                </a:solidFill>
              </a:rPr>
              <a:t>has several </a:t>
            </a:r>
            <a:r>
              <a:rPr lang="en-US" sz="1800" b="1" dirty="0" smtClean="0">
                <a:solidFill>
                  <a:srgbClr val="FF0000"/>
                </a:solidFill>
              </a:rPr>
              <a:t>disadvantages:</a:t>
            </a:r>
          </a:p>
          <a:p>
            <a:r>
              <a:rPr lang="en-US" sz="1800" dirty="0" smtClean="0"/>
              <a:t>Shared </a:t>
            </a:r>
            <a:r>
              <a:rPr lang="en-US" sz="1800" dirty="0"/>
              <a:t>decision making can result in disagreements.</a:t>
            </a:r>
          </a:p>
          <a:p>
            <a:r>
              <a:rPr lang="en-US" sz="1800" dirty="0" smtClean="0"/>
              <a:t>Profits </a:t>
            </a:r>
            <a:r>
              <a:rPr lang="en-US" sz="1800" dirty="0"/>
              <a:t>must be shared.</a:t>
            </a:r>
          </a:p>
          <a:p>
            <a:r>
              <a:rPr lang="en-US" sz="1800" dirty="0" smtClean="0"/>
              <a:t>Each </a:t>
            </a:r>
            <a:r>
              <a:rPr lang="en-US" sz="1800" dirty="0"/>
              <a:t>partner is personally liable not only for his or her own actions but also for those of all partners—a principle called unlimited liability.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6147" name="Picture 3" descr="C:\Users\Pavel Galkin\Desktop\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7821" y="3920834"/>
            <a:ext cx="2604070" cy="163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avel Galkin\Desktop\partn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139" y="1290918"/>
            <a:ext cx="2127433" cy="126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48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Corporation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188258" y="1142999"/>
            <a:ext cx="11644033" cy="2554942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US" dirty="0" smtClean="0"/>
              <a:t>A </a:t>
            </a:r>
            <a:r>
              <a:rPr lang="en-US" dirty="0"/>
              <a:t>corporation (sometimes called a regular or C-corporation) is a legal entity that’s separate from the parties who own it.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 dirty="0" smtClean="0"/>
              <a:t>Corporations </a:t>
            </a:r>
            <a:r>
              <a:rPr lang="en-US" dirty="0"/>
              <a:t>are owned by shareholders who invest money in them by buying shares of stock.</a:t>
            </a:r>
          </a:p>
          <a:p>
            <a:endParaRPr lang="en-US" dirty="0" smtClean="0"/>
          </a:p>
        </p:txBody>
      </p:sp>
      <p:pic>
        <p:nvPicPr>
          <p:cNvPr id="2050" name="Picture 2" descr="C:\Users\Pavel Galkin\Desktop\business-cooperation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306" y="2711539"/>
            <a:ext cx="5821457" cy="369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34471" y="2823882"/>
            <a:ext cx="6627857" cy="31998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dirty="0" smtClean="0"/>
              <a:t>They elect a board of directors that’s legally responsible for governing the corporation.</a:t>
            </a:r>
          </a:p>
          <a:p>
            <a:pPr>
              <a:lnSpc>
                <a:spcPct val="100000"/>
              </a:lnSpc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855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Corporation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968188"/>
            <a:ext cx="11193462" cy="5580530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>
                <a:solidFill>
                  <a:srgbClr val="083FA4"/>
                </a:solidFill>
              </a:rPr>
              <a:t>A corporation has several </a:t>
            </a:r>
            <a:r>
              <a:rPr lang="en-US" sz="1800" b="1" dirty="0" smtClean="0">
                <a:solidFill>
                  <a:srgbClr val="083FA4"/>
                </a:solidFill>
              </a:rPr>
              <a:t>advantages: </a:t>
            </a:r>
            <a:endParaRPr lang="en-US" sz="1800" b="1" dirty="0">
              <a:solidFill>
                <a:srgbClr val="083FA4"/>
              </a:solidFill>
            </a:endParaRPr>
          </a:p>
          <a:p>
            <a:r>
              <a:rPr lang="en-US" sz="1800" dirty="0"/>
              <a:t>An important advantage of incorporation is limited liability: Owners are not responsible for the obligations of the corporation and can lose no more than the amount that they have personally invested in the company.</a:t>
            </a:r>
          </a:p>
          <a:p>
            <a:r>
              <a:rPr lang="en-US" sz="1800" dirty="0"/>
              <a:t>Incorporation also makes it easier to access financing.</a:t>
            </a:r>
          </a:p>
          <a:p>
            <a:r>
              <a:rPr lang="en-US" sz="1800" dirty="0"/>
              <a:t>Because the corporation is a separate legal entity, it exists beyond the lives of its owners.</a:t>
            </a:r>
          </a:p>
          <a:p>
            <a:r>
              <a:rPr lang="en-US" sz="1800" dirty="0"/>
              <a:t>Corporations are generally able to attract skilled and talented employees</a:t>
            </a:r>
            <a:r>
              <a:rPr lang="en-US" sz="1800" dirty="0" smtClean="0"/>
              <a:t>.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b="1" dirty="0">
                <a:solidFill>
                  <a:srgbClr val="09F509"/>
                </a:solidFill>
              </a:rPr>
              <a:t>A corporation has several </a:t>
            </a:r>
            <a:r>
              <a:rPr lang="en-US" sz="1800" b="1" dirty="0" smtClean="0">
                <a:solidFill>
                  <a:srgbClr val="09F509"/>
                </a:solidFill>
              </a:rPr>
              <a:t>disadvantages: </a:t>
            </a:r>
            <a:endParaRPr lang="en-US" sz="1800" b="1" dirty="0">
              <a:solidFill>
                <a:srgbClr val="09F509"/>
              </a:solidFill>
            </a:endParaRPr>
          </a:p>
          <a:p>
            <a:r>
              <a:rPr lang="en-US" sz="1800" dirty="0"/>
              <a:t>The goals of corporate managers, who don’t necessarily own stock, and shareholders, who don’t necessarily work for the company, can differ.</a:t>
            </a:r>
          </a:p>
          <a:p>
            <a:r>
              <a:rPr lang="en-US" sz="1800" dirty="0"/>
              <a:t>It’s costly to set up and subject to burdensome regulations and government oversight.</a:t>
            </a:r>
          </a:p>
          <a:p>
            <a:r>
              <a:rPr lang="en-US" sz="1800" dirty="0"/>
              <a:t>It’s subject to “double taxation.” Corporations are taxed on their earnings. When these earnings are distributed as dividends, the shareholders pay taxes on these dividends.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8967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4400" dirty="0" smtClean="0"/>
              <a:t>Franchise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268941" y="981634"/>
            <a:ext cx="11462684" cy="5553637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ru-RU" sz="2800" dirty="0"/>
              <a:t>An arrangement whereby a business owner allows others to use its trademark, trade name, or copyright, under specific </a:t>
            </a:r>
            <a:r>
              <a:rPr lang="en-US" altLang="ru-RU" sz="2800" dirty="0" smtClean="0"/>
              <a:t>conditions.</a:t>
            </a:r>
            <a:endParaRPr lang="en-US" altLang="ru-RU" sz="2800" dirty="0"/>
          </a:p>
          <a:p>
            <a:pPr lvl="1">
              <a:lnSpc>
                <a:spcPct val="80000"/>
              </a:lnSpc>
            </a:pPr>
            <a:r>
              <a:rPr lang="en-US" altLang="ru-RU" b="1" dirty="0">
                <a:solidFill>
                  <a:srgbClr val="0070C0"/>
                </a:solidFill>
              </a:rPr>
              <a:t>E.g. McDonald’s</a:t>
            </a:r>
            <a:r>
              <a:rPr lang="en-US" altLang="ru-RU" b="1" dirty="0" smtClean="0">
                <a:solidFill>
                  <a:srgbClr val="0070C0"/>
                </a:solidFill>
              </a:rPr>
              <a:t>, </a:t>
            </a:r>
            <a:r>
              <a:rPr lang="en-US" altLang="ru-RU" b="1" dirty="0" err="1" smtClean="0">
                <a:solidFill>
                  <a:srgbClr val="0070C0"/>
                </a:solidFill>
              </a:rPr>
              <a:t>SubWay</a:t>
            </a:r>
            <a:r>
              <a:rPr lang="en-US" altLang="ru-RU" b="1" dirty="0" smtClean="0">
                <a:solidFill>
                  <a:srgbClr val="0070C0"/>
                </a:solidFill>
              </a:rPr>
              <a:t>, </a:t>
            </a:r>
            <a:r>
              <a:rPr lang="en-US" altLang="ru-RU" b="1" dirty="0">
                <a:solidFill>
                  <a:srgbClr val="0070C0"/>
                </a:solidFill>
              </a:rPr>
              <a:t>Pizza Hut, </a:t>
            </a:r>
            <a:r>
              <a:rPr lang="en-US" altLang="ru-RU" b="1" dirty="0" smtClean="0">
                <a:solidFill>
                  <a:srgbClr val="0070C0"/>
                </a:solidFill>
              </a:rPr>
              <a:t>etc.</a:t>
            </a:r>
          </a:p>
          <a:p>
            <a:pPr lvl="1">
              <a:lnSpc>
                <a:spcPct val="80000"/>
              </a:lnSpc>
            </a:pPr>
            <a:endParaRPr lang="en-US" sz="1200" b="1" dirty="0">
              <a:solidFill>
                <a:srgbClr val="083FA4"/>
              </a:solidFill>
            </a:endParaRPr>
          </a:p>
          <a:p>
            <a:pPr marL="0" lvl="1" indent="0">
              <a:lnSpc>
                <a:spcPct val="80000"/>
              </a:lnSpc>
              <a:buNone/>
            </a:pPr>
            <a:r>
              <a:rPr lang="en-US" sz="2800" b="1" dirty="0" smtClean="0">
                <a:solidFill>
                  <a:srgbClr val="083FA4"/>
                </a:solidFill>
              </a:rPr>
              <a:t>Advantages</a:t>
            </a:r>
            <a:r>
              <a:rPr lang="en-US" sz="2800" b="1" dirty="0">
                <a:solidFill>
                  <a:srgbClr val="083FA4"/>
                </a:solidFill>
              </a:rPr>
              <a:t>: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en-US" altLang="ru-RU" sz="1200" dirty="0"/>
          </a:p>
          <a:p>
            <a:pPr>
              <a:lnSpc>
                <a:spcPct val="80000"/>
              </a:lnSpc>
            </a:pPr>
            <a:r>
              <a:rPr lang="en-US" altLang="ru-RU" sz="2800" dirty="0"/>
              <a:t>Styles of management and production provided by franchisor</a:t>
            </a:r>
          </a:p>
          <a:p>
            <a:pPr>
              <a:lnSpc>
                <a:spcPct val="80000"/>
              </a:lnSpc>
            </a:pPr>
            <a:endParaRPr lang="en-US" altLang="ru-RU" sz="1000" dirty="0"/>
          </a:p>
          <a:p>
            <a:pPr>
              <a:lnSpc>
                <a:spcPct val="80000"/>
              </a:lnSpc>
            </a:pPr>
            <a:r>
              <a:rPr lang="en-US" altLang="ru-RU" sz="2800" dirty="0"/>
              <a:t>Already recognized name</a:t>
            </a:r>
          </a:p>
          <a:p>
            <a:pPr>
              <a:lnSpc>
                <a:spcPct val="80000"/>
              </a:lnSpc>
            </a:pPr>
            <a:endParaRPr lang="en-US" altLang="ru-RU" sz="1000" dirty="0"/>
          </a:p>
          <a:p>
            <a:pPr>
              <a:lnSpc>
                <a:spcPct val="80000"/>
              </a:lnSpc>
            </a:pPr>
            <a:r>
              <a:rPr lang="en-US" altLang="ru-RU" sz="2800" dirty="0"/>
              <a:t>Some financial support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800" b="1" dirty="0" smtClean="0">
                <a:solidFill>
                  <a:srgbClr val="FF0000"/>
                </a:solidFill>
              </a:rPr>
              <a:t>Disadvantages:</a:t>
            </a:r>
            <a:endParaRPr lang="en-US" altLang="ru-RU" sz="2800" dirty="0"/>
          </a:p>
          <a:p>
            <a:pPr>
              <a:lnSpc>
                <a:spcPct val="80000"/>
              </a:lnSpc>
            </a:pPr>
            <a:r>
              <a:rPr lang="en-US" altLang="ru-RU" sz="2800" dirty="0"/>
              <a:t>Profit is shared with franchisor</a:t>
            </a:r>
          </a:p>
          <a:p>
            <a:pPr>
              <a:lnSpc>
                <a:spcPct val="80000"/>
              </a:lnSpc>
            </a:pPr>
            <a:endParaRPr lang="en-US" altLang="ru-RU" sz="1000" dirty="0"/>
          </a:p>
          <a:p>
            <a:pPr>
              <a:lnSpc>
                <a:spcPct val="80000"/>
              </a:lnSpc>
            </a:pPr>
            <a:r>
              <a:rPr lang="en-US" altLang="ru-RU" sz="2800" dirty="0"/>
              <a:t>Less control</a:t>
            </a:r>
            <a:endParaRPr lang="ru-RU" altLang="ru-RU" sz="2800" dirty="0"/>
          </a:p>
          <a:p>
            <a:endParaRPr lang="ru-RU" dirty="0"/>
          </a:p>
        </p:txBody>
      </p:sp>
      <p:pic>
        <p:nvPicPr>
          <p:cNvPr id="4" name="Picture 2" descr="C:\Users\Alisher\Documents\Work\Franchis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698" y="3442447"/>
            <a:ext cx="6566075" cy="2998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748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avel Galkin\Desktop\case-study.jpg"/>
          <p:cNvPicPr>
            <a:picLocks noGrp="1" noChangeAspect="1" noChangeArrowheads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134" y="1143000"/>
            <a:ext cx="5407307" cy="500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04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avel Galkin\Desktop\unna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792" y="1298015"/>
            <a:ext cx="3651250" cy="365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avel Galkin\Desktop\download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4826"/>
            <a:ext cx="6118412" cy="4093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52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835</TotalTime>
  <Words>464</Words>
  <Application>Microsoft Office PowerPoint</Application>
  <PresentationFormat>Произвольный</PresentationFormat>
  <Paragraphs>70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Pavel Galkin</cp:lastModifiedBy>
  <cp:revision>33</cp:revision>
  <dcterms:created xsi:type="dcterms:W3CDTF">2015-06-15T09:27:21Z</dcterms:created>
  <dcterms:modified xsi:type="dcterms:W3CDTF">2016-10-09T17:14:34Z</dcterms:modified>
</cp:coreProperties>
</file>