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770" r:id="rId4"/>
  </p:sldMasterIdLst>
  <p:notesMasterIdLst>
    <p:notesMasterId r:id="rId15"/>
  </p:notesMasterIdLst>
  <p:sldIdLst>
    <p:sldId id="256" r:id="rId5"/>
    <p:sldId id="257" r:id="rId6"/>
    <p:sldId id="269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9144000" cy="5143500" type="screen16x9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93" d="100"/>
          <a:sy n="93" d="100"/>
        </p:scale>
        <p:origin x="-714" y="-10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3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4" name="Shape 4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lvl="0">
              <a:spcBef>
                <a:spcPts val="0"/>
              </a:spcBef>
              <a:defRPr sz="1100"/>
            </a:lvl1pPr>
            <a:lvl2pPr lvl="1">
              <a:spcBef>
                <a:spcPts val="0"/>
              </a:spcBef>
              <a:defRPr sz="1100"/>
            </a:lvl2pPr>
            <a:lvl3pPr lvl="2">
              <a:spcBef>
                <a:spcPts val="0"/>
              </a:spcBef>
              <a:defRPr sz="1100"/>
            </a:lvl3pPr>
            <a:lvl4pPr lvl="3">
              <a:spcBef>
                <a:spcPts val="0"/>
              </a:spcBef>
              <a:defRPr sz="1100"/>
            </a:lvl4pPr>
            <a:lvl5pPr lvl="4">
              <a:spcBef>
                <a:spcPts val="0"/>
              </a:spcBef>
              <a:defRPr sz="1100"/>
            </a:lvl5pPr>
            <a:lvl6pPr lvl="5">
              <a:spcBef>
                <a:spcPts val="0"/>
              </a:spcBef>
              <a:defRPr sz="1100"/>
            </a:lvl6pPr>
            <a:lvl7pPr lvl="6">
              <a:spcBef>
                <a:spcPts val="0"/>
              </a:spcBef>
              <a:defRPr sz="1100"/>
            </a:lvl7pPr>
            <a:lvl8pPr lvl="7">
              <a:spcBef>
                <a:spcPts val="0"/>
              </a:spcBef>
              <a:defRPr sz="1100"/>
            </a:lvl8pPr>
            <a:lvl9pPr lvl="8">
              <a:spcBef>
                <a:spcPts val="0"/>
              </a:spcBef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710717159"/>
      </p:ext>
    </p:extLst>
  </p:cSld>
  <p:clrMap bg1="lt1" tx1="dk1" bg2="dk2" tx2="lt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Shape 51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Shape 5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0390872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Shape 57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8" name="Shape 58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82909434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Shape 86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7" name="Shape 87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79292864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Shape 92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3" name="Shape 93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13284954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Shape 98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9" name="Shape 99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55213097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Shape 104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5" name="Shape 105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2576600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Shape 110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1" name="Shape 111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19518527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Shape 116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7" name="Shape 117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82493684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Shape 122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3" name="Shape 123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7968495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1" y="246889"/>
            <a:ext cx="8532055" cy="4647614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18597" y="325622"/>
            <a:ext cx="8306809" cy="233172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722376" y="1365155"/>
            <a:ext cx="7772400" cy="13716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0" name="Подзаголовок 19"/>
          <p:cNvSpPr>
            <a:spLocks noGrp="1"/>
          </p:cNvSpPr>
          <p:nvPr>
            <p:ph type="subTitle" idx="1"/>
          </p:nvPr>
        </p:nvSpPr>
        <p:spPr>
          <a:xfrm>
            <a:off x="722376" y="2763774"/>
            <a:ext cx="7772400" cy="6858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477A482-08F4-45A5-B434-B9B6FCC2BB12}" type="datetimeFigureOut">
              <a:rPr lang="ru-RU" smtClean="0"/>
              <a:t>19.06.2017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AF81C7-7CA3-45B0-9F25-96D51653F03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3737610"/>
            <a:ext cx="8183880" cy="78867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02920" y="397764"/>
            <a:ext cx="8183880" cy="3140964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477A482-08F4-45A5-B434-B9B6FCC2BB12}" type="datetimeFigureOut">
              <a:rPr lang="ru-RU" smtClean="0"/>
              <a:t>19.06.2017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AF81C7-7CA3-45B0-9F25-96D51653F03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Скругленный прямоугольник 13"/>
          <p:cNvSpPr/>
          <p:nvPr/>
        </p:nvSpPr>
        <p:spPr>
          <a:xfrm>
            <a:off x="304801" y="246889"/>
            <a:ext cx="8532055" cy="4647614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18597" y="325622"/>
            <a:ext cx="8306809" cy="3255997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8344" y="3696462"/>
            <a:ext cx="8183880" cy="507492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8344" y="4218363"/>
            <a:ext cx="8183880" cy="315468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477A482-08F4-45A5-B434-B9B6FCC2BB12}" type="datetimeFigureOut">
              <a:rPr lang="ru-RU" smtClean="0"/>
              <a:t>19.06.2017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AF81C7-7CA3-45B0-9F25-96D51653F03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514352" y="397764"/>
            <a:ext cx="3931920" cy="329184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755360" y="397764"/>
            <a:ext cx="3931920" cy="329184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477A482-08F4-45A5-B434-B9B6FCC2BB12}" type="datetimeFigureOut">
              <a:rPr lang="ru-RU" smtClean="0"/>
              <a:t>19.06.2017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AF81C7-7CA3-45B0-9F25-96D51653F03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3737610"/>
            <a:ext cx="8183880" cy="78867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7224" y="434578"/>
            <a:ext cx="3931920" cy="59412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52169" y="434578"/>
            <a:ext cx="3931920" cy="59412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607224" y="1085850"/>
            <a:ext cx="3931920" cy="261747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52169" y="1085850"/>
            <a:ext cx="3931920" cy="261747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477A482-08F4-45A5-B434-B9B6FCC2BB12}" type="datetimeFigureOut">
              <a:rPr lang="ru-RU" smtClean="0"/>
              <a:t>19.06.2017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AF81C7-7CA3-45B0-9F25-96D51653F03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477A482-08F4-45A5-B434-B9B6FCC2BB12}" type="datetimeFigureOut">
              <a:rPr lang="ru-RU" smtClean="0"/>
              <a:t>19.06.2017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AF81C7-7CA3-45B0-9F25-96D51653F03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1" y="246889"/>
            <a:ext cx="8532055" cy="4647614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477A482-08F4-45A5-B434-B9B6FCC2BB12}" type="datetimeFigureOut">
              <a:rPr lang="ru-RU" smtClean="0"/>
              <a:t>19.06.2017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AF81C7-7CA3-45B0-9F25-96D51653F03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38784" y="400050"/>
            <a:ext cx="2971800" cy="6858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538847" y="1085852"/>
            <a:ext cx="2971800" cy="3154584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761373" y="697608"/>
            <a:ext cx="4626159" cy="35433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477A482-08F4-45A5-B434-B9B6FCC2BB12}" type="datetimeFigureOut">
              <a:rPr lang="ru-RU" smtClean="0"/>
              <a:t>19.06.2017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AF81C7-7CA3-45B0-9F25-96D51653F03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1" y="246889"/>
            <a:ext cx="8532055" cy="4647614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с одним скругленным углом 10"/>
          <p:cNvSpPr/>
          <p:nvPr/>
        </p:nvSpPr>
        <p:spPr>
          <a:xfrm>
            <a:off x="6400801" y="325622"/>
            <a:ext cx="2324605" cy="325755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759042"/>
            <a:ext cx="8229600" cy="78867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400050"/>
            <a:ext cx="2240280" cy="315861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477A482-08F4-45A5-B434-B9B6FCC2BB12}" type="datetimeFigureOut">
              <a:rPr lang="ru-RU" smtClean="0"/>
              <a:t>19.06.2017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AF81C7-7CA3-45B0-9F25-96D51653F03E}" type="slidenum">
              <a:rPr lang="ru-RU" smtClean="0"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21480" y="326826"/>
            <a:ext cx="5925312" cy="325755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</p:spTree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3737610"/>
            <a:ext cx="8183880" cy="78867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02920" y="397764"/>
            <a:ext cx="8183880" cy="3140964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477A482-08F4-45A5-B434-B9B6FCC2BB12}" type="datetimeFigureOut">
              <a:rPr lang="ru-RU" smtClean="0"/>
              <a:t>19.06.2017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AF81C7-7CA3-45B0-9F25-96D51653F03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400054"/>
            <a:ext cx="1981200" cy="3943349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33400" y="400052"/>
            <a:ext cx="5943600" cy="394335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477A482-08F4-45A5-B434-B9B6FCC2BB12}" type="datetimeFigureOut">
              <a:rPr lang="ru-RU" smtClean="0"/>
              <a:t>19.06.2017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AF81C7-7CA3-45B0-9F25-96D51653F03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and 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Shape 17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>
              <a:spcBef>
                <a:spcPts val="0"/>
              </a:spcBef>
              <a:defRPr/>
            </a:lvl1pPr>
            <a:lvl2pPr lvl="1">
              <a:spcBef>
                <a:spcPts val="0"/>
              </a:spcBef>
              <a:defRPr/>
            </a:lvl2pPr>
            <a:lvl3pPr lvl="2">
              <a:spcBef>
                <a:spcPts val="0"/>
              </a:spcBef>
              <a:defRPr/>
            </a:lvl3pPr>
            <a:lvl4pPr lvl="3">
              <a:spcBef>
                <a:spcPts val="0"/>
              </a:spcBef>
              <a:defRPr/>
            </a:lvl4pPr>
            <a:lvl5pPr lvl="4">
              <a:spcBef>
                <a:spcPts val="0"/>
              </a:spcBef>
              <a:defRPr/>
            </a:lvl5pPr>
            <a:lvl6pPr lvl="5">
              <a:spcBef>
                <a:spcPts val="0"/>
              </a:spcBef>
              <a:defRPr/>
            </a:lvl6pPr>
            <a:lvl7pPr lvl="6">
              <a:spcBef>
                <a:spcPts val="0"/>
              </a:spcBef>
              <a:defRPr/>
            </a:lvl7pPr>
            <a:lvl8pPr lvl="7">
              <a:spcBef>
                <a:spcPts val="0"/>
              </a:spcBef>
              <a:defRPr/>
            </a:lvl8pPr>
            <a:lvl9pPr lvl="8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18" name="Shape 18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>
              <a:spcBef>
                <a:spcPts val="0"/>
              </a:spcBef>
              <a:defRPr/>
            </a:lvl1pPr>
            <a:lvl2pPr lvl="1">
              <a:spcBef>
                <a:spcPts val="0"/>
              </a:spcBef>
              <a:defRPr/>
            </a:lvl2pPr>
            <a:lvl3pPr lvl="2">
              <a:spcBef>
                <a:spcPts val="0"/>
              </a:spcBef>
              <a:defRPr/>
            </a:lvl3pPr>
            <a:lvl4pPr lvl="3">
              <a:spcBef>
                <a:spcPts val="0"/>
              </a:spcBef>
              <a:defRPr/>
            </a:lvl4pPr>
            <a:lvl5pPr lvl="4">
              <a:spcBef>
                <a:spcPts val="0"/>
              </a:spcBef>
              <a:defRPr/>
            </a:lvl5pPr>
            <a:lvl6pPr lvl="5">
              <a:spcBef>
                <a:spcPts val="0"/>
              </a:spcBef>
              <a:defRPr/>
            </a:lvl6pPr>
            <a:lvl7pPr lvl="6">
              <a:spcBef>
                <a:spcPts val="0"/>
              </a:spcBef>
              <a:defRPr/>
            </a:lvl7pPr>
            <a:lvl8pPr lvl="7">
              <a:spcBef>
                <a:spcPts val="0"/>
              </a:spcBef>
              <a:defRPr/>
            </a:lvl8pPr>
            <a:lvl9pPr lvl="8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19" name="Shape 19"/>
          <p:cNvSpPr txBox="1">
            <a:spLocks noGrp="1"/>
          </p:cNvSpPr>
          <p:nvPr>
            <p:ph type="sldNum" idx="12"/>
          </p:nvPr>
        </p:nvSpPr>
        <p:spPr>
          <a:xfrm>
            <a:off x="8472457" y="4663216"/>
            <a:ext cx="548700" cy="393600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en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42273334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1" y="246889"/>
            <a:ext cx="8532055" cy="4647614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18597" y="325622"/>
            <a:ext cx="8306809" cy="41148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502920" y="3739193"/>
            <a:ext cx="8183880" cy="78867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502920" y="397764"/>
            <a:ext cx="8183880" cy="3140964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2"/>
          </p:nvPr>
        </p:nvSpPr>
        <p:spPr>
          <a:xfrm>
            <a:off x="3776328" y="4583907"/>
            <a:ext cx="2286000" cy="273844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8477A482-08F4-45A5-B434-B9B6FCC2BB12}" type="datetimeFigureOut">
              <a:rPr lang="ru-RU" smtClean="0"/>
              <a:t>19.06.2017</a:t>
            </a:fld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3"/>
          </p:nvPr>
        </p:nvSpPr>
        <p:spPr>
          <a:xfrm>
            <a:off x="6062328" y="4583907"/>
            <a:ext cx="2286000" cy="273844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348328" y="4583907"/>
            <a:ext cx="457200" cy="273844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20AF81C7-7CA3-45B0-9F25-96D51653F03E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71" r:id="rId1"/>
    <p:sldLayoutId id="2147483772" r:id="rId2"/>
    <p:sldLayoutId id="2147483773" r:id="rId3"/>
    <p:sldLayoutId id="2147483774" r:id="rId4"/>
    <p:sldLayoutId id="2147483775" r:id="rId5"/>
    <p:sldLayoutId id="2147483776" r:id="rId6"/>
    <p:sldLayoutId id="2147483777" r:id="rId7"/>
    <p:sldLayoutId id="2147483778" r:id="rId8"/>
    <p:sldLayoutId id="2147483779" r:id="rId9"/>
    <p:sldLayoutId id="2147483780" r:id="rId10"/>
    <p:sldLayoutId id="2147483781" r:id="rId11"/>
    <p:sldLayoutId id="2147483782" r:id="rId12"/>
  </p:sldLayoutIdLst>
  <p:hf sldNum="0" hdr="0" ftr="0" dt="0"/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Shape 54"/>
          <p:cNvSpPr txBox="1">
            <a:spLocks noGrp="1"/>
          </p:cNvSpPr>
          <p:nvPr>
            <p:ph type="ctrTitle"/>
          </p:nvPr>
        </p:nvSpPr>
        <p:spPr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en" b="1" dirty="0"/>
              <a:t>Entrepreneurship</a:t>
            </a:r>
          </a:p>
        </p:txBody>
      </p:sp>
      <p:sp>
        <p:nvSpPr>
          <p:cNvPr id="55" name="Shape 55"/>
          <p:cNvSpPr txBox="1">
            <a:spLocks noGrp="1"/>
          </p:cNvSpPr>
          <p:nvPr>
            <p:ph type="subTitle" idx="1"/>
          </p:nvPr>
        </p:nvSpPr>
        <p:spPr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en" sz="2800" dirty="0"/>
              <a:t>Lecture 7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Shape 60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en"/>
              <a:t>Agenda</a:t>
            </a:r>
          </a:p>
        </p:txBody>
      </p:sp>
      <p:sp>
        <p:nvSpPr>
          <p:cNvPr id="61" name="Shape 61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marL="457200" lvl="0" indent="-381000">
              <a:spcBef>
                <a:spcPts val="0"/>
              </a:spcBef>
              <a:buSzPct val="100000"/>
              <a:buAutoNum type="arabicPeriod"/>
            </a:pPr>
            <a:r>
              <a:rPr lang="en" sz="2400" dirty="0" smtClean="0"/>
              <a:t>Characteristics of Entreprenuers </a:t>
            </a:r>
          </a:p>
          <a:p>
            <a:pPr marL="457200" lvl="0" indent="-381000">
              <a:spcBef>
                <a:spcPts val="0"/>
              </a:spcBef>
              <a:buSzPct val="100000"/>
              <a:buAutoNum type="arabicPeriod"/>
            </a:pPr>
            <a:r>
              <a:rPr lang="en" sz="2400" dirty="0" smtClean="0"/>
              <a:t>Starting </a:t>
            </a:r>
            <a:r>
              <a:rPr lang="en" sz="2400" dirty="0"/>
              <a:t>a new business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Entrepreneurship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Starting a business with a risk in order to gain a profit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1431596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Shape 89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en" b="1"/>
              <a:t>Characteristics of Entrepreneurs</a:t>
            </a:r>
          </a:p>
        </p:txBody>
      </p:sp>
      <p:sp>
        <p:nvSpPr>
          <p:cNvPr id="90" name="Shape 90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en" sz="2400"/>
              <a:t>Entrepreneurial spirit - desire to create a new business.</a:t>
            </a:r>
          </a:p>
          <a:p>
            <a:pPr marL="457200" lvl="0" indent="-381000" rtl="0">
              <a:spcBef>
                <a:spcPts val="0"/>
              </a:spcBef>
              <a:buSzPct val="100000"/>
            </a:pPr>
            <a:r>
              <a:rPr lang="en" sz="2400"/>
              <a:t>Independence</a:t>
            </a:r>
          </a:p>
          <a:p>
            <a:pPr marL="457200" lvl="0" indent="-381000" rtl="0">
              <a:spcBef>
                <a:spcPts val="0"/>
              </a:spcBef>
              <a:buSzPct val="100000"/>
            </a:pPr>
            <a:r>
              <a:rPr lang="en" sz="2400"/>
              <a:t>A desire to determine one’s own destiny</a:t>
            </a:r>
          </a:p>
          <a:p>
            <a:pPr marL="457200" lvl="0" indent="-381000" rtl="0">
              <a:spcBef>
                <a:spcPts val="0"/>
              </a:spcBef>
              <a:buSzPct val="100000"/>
            </a:pPr>
            <a:r>
              <a:rPr lang="en" sz="2400"/>
              <a:t>Willingness to find and accept challenge</a:t>
            </a:r>
          </a:p>
          <a:p>
            <a:pPr marL="457200" lvl="0" indent="-381000" rtl="0">
              <a:spcBef>
                <a:spcPts val="0"/>
              </a:spcBef>
              <a:buSzPct val="100000"/>
            </a:pPr>
            <a:r>
              <a:rPr lang="en" sz="2400"/>
              <a:t>Family background</a:t>
            </a:r>
          </a:p>
          <a:p>
            <a:pPr marL="457200" lvl="0" indent="-381000" rtl="0">
              <a:spcBef>
                <a:spcPts val="0"/>
              </a:spcBef>
              <a:buSzPct val="100000"/>
            </a:pPr>
            <a:r>
              <a:rPr lang="en" sz="2400"/>
              <a:t>Age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Shape 95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en" b="1"/>
              <a:t>Importance of Small Business</a:t>
            </a:r>
          </a:p>
        </p:txBody>
      </p:sp>
      <p:sp>
        <p:nvSpPr>
          <p:cNvPr id="96" name="Shape 96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marL="457200" lvl="0" indent="-381000" rtl="0">
              <a:lnSpc>
                <a:spcPct val="150000"/>
              </a:lnSpc>
              <a:spcBef>
                <a:spcPts val="0"/>
              </a:spcBef>
              <a:buSzPct val="100000"/>
            </a:pPr>
            <a:r>
              <a:rPr lang="en" sz="2400"/>
              <a:t>Provide technical innovation</a:t>
            </a:r>
          </a:p>
          <a:p>
            <a:pPr marL="457200" lvl="0" indent="-381000" rtl="0">
              <a:lnSpc>
                <a:spcPct val="150000"/>
              </a:lnSpc>
              <a:spcBef>
                <a:spcPts val="0"/>
              </a:spcBef>
              <a:buSzPct val="100000"/>
            </a:pPr>
            <a:r>
              <a:rPr lang="en" sz="2400"/>
              <a:t>Provide employment</a:t>
            </a:r>
          </a:p>
          <a:p>
            <a:pPr marL="457200" lvl="0" indent="-381000" rtl="0">
              <a:lnSpc>
                <a:spcPct val="150000"/>
              </a:lnSpc>
              <a:spcBef>
                <a:spcPts val="0"/>
              </a:spcBef>
              <a:buSzPct val="100000"/>
            </a:pPr>
            <a:r>
              <a:rPr lang="en" sz="2400"/>
              <a:t>Provide competition</a:t>
            </a:r>
          </a:p>
          <a:p>
            <a:pPr marL="457200" lvl="0" indent="-381000" rtl="0">
              <a:lnSpc>
                <a:spcPct val="150000"/>
              </a:lnSpc>
              <a:spcBef>
                <a:spcPts val="0"/>
              </a:spcBef>
              <a:buSzPct val="100000"/>
            </a:pPr>
            <a:r>
              <a:rPr lang="en" sz="2400"/>
              <a:t>Fill needs of society</a:t>
            </a:r>
          </a:p>
          <a:p>
            <a:pPr lvl="0" rt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Shape 10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en" b="1"/>
              <a:t>Assessing Market Conditions </a:t>
            </a:r>
          </a:p>
        </p:txBody>
      </p:sp>
      <p:sp>
        <p:nvSpPr>
          <p:cNvPr id="102" name="Shape 102"/>
          <p:cNvSpPr txBox="1">
            <a:spLocks noGrp="1"/>
          </p:cNvSpPr>
          <p:nvPr>
            <p:ph type="body" idx="1"/>
          </p:nvPr>
        </p:nvSpPr>
        <p:spPr>
          <a:xfrm>
            <a:off x="311700" y="1017725"/>
            <a:ext cx="8659200" cy="39687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en" sz="2200"/>
              <a:t>Entrepreneur must consider all of the market conditions before deciding to create a business.</a:t>
            </a:r>
          </a:p>
          <a:p>
            <a:pPr marL="457200" lvl="0" indent="-368300" rtl="0">
              <a:spcBef>
                <a:spcPts val="0"/>
              </a:spcBef>
              <a:buSzPct val="100000"/>
              <a:buAutoNum type="arabicPeriod"/>
            </a:pPr>
            <a:r>
              <a:rPr lang="en" sz="2200" i="1"/>
              <a:t>Demand</a:t>
            </a:r>
            <a:r>
              <a:rPr lang="en" sz="2200"/>
              <a:t> and </a:t>
            </a:r>
            <a:r>
              <a:rPr lang="en" sz="2200" i="1"/>
              <a:t>competition</a:t>
            </a:r>
            <a:r>
              <a:rPr lang="en" sz="2200"/>
              <a:t> affect the revenue</a:t>
            </a:r>
          </a:p>
          <a:p>
            <a:pPr marL="457200" lvl="0" indent="-368300" rtl="0">
              <a:spcBef>
                <a:spcPts val="0"/>
              </a:spcBef>
              <a:buSzPct val="100000"/>
              <a:buAutoNum type="arabicPeriod"/>
            </a:pPr>
            <a:r>
              <a:rPr lang="en" sz="2200" i="1"/>
              <a:t>Labor conditions</a:t>
            </a:r>
            <a:r>
              <a:rPr lang="en" sz="2200"/>
              <a:t> and </a:t>
            </a:r>
            <a:r>
              <a:rPr lang="en" sz="2200" i="1"/>
              <a:t>regulatory conditions</a:t>
            </a:r>
            <a:r>
              <a:rPr lang="en" sz="2200"/>
              <a:t> influence the operating expenses</a:t>
            </a:r>
          </a:p>
          <a:p>
            <a:pPr lvl="0" rtl="0">
              <a:spcBef>
                <a:spcPts val="0"/>
              </a:spcBef>
              <a:buNone/>
            </a:pPr>
            <a:r>
              <a:rPr lang="en" sz="2200" b="1"/>
              <a:t>Developing a competitive advantage </a:t>
            </a:r>
          </a:p>
          <a:p>
            <a:pPr lvl="0" rtl="0">
              <a:spcBef>
                <a:spcPts val="0"/>
              </a:spcBef>
              <a:buNone/>
            </a:pPr>
            <a:r>
              <a:rPr lang="en" sz="2200"/>
              <a:t>Most strategies are intended to produce products </a:t>
            </a:r>
            <a:r>
              <a:rPr lang="en" sz="2200" i="1"/>
              <a:t>more efficiently</a:t>
            </a:r>
            <a:r>
              <a:rPr lang="en" sz="2200"/>
              <a:t> or to produce a </a:t>
            </a:r>
            <a:r>
              <a:rPr lang="en" sz="2200" i="1"/>
              <a:t>higher quality</a:t>
            </a:r>
            <a:r>
              <a:rPr lang="en" sz="2200"/>
              <a:t>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Shape 107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en" sz="2400" b="1" dirty="0"/>
              <a:t>Components of a good business plan</a:t>
            </a:r>
          </a:p>
        </p:txBody>
      </p:sp>
      <p:sp>
        <p:nvSpPr>
          <p:cNvPr id="108" name="Shape 108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400" dirty="0" smtClean="0"/>
              <a:t>1. Introduction </a:t>
            </a:r>
            <a:r>
              <a:rPr lang="en" sz="1400" dirty="0"/>
              <a:t>- Basic information such as name, address, phone # and etc.</a:t>
            </a:r>
          </a:p>
          <a:p>
            <a: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400" dirty="0"/>
              <a:t>2. Executive summary - overview of entire business plan which include justification why the business will succeed. </a:t>
            </a:r>
          </a:p>
          <a:p>
            <a: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400" dirty="0"/>
              <a:t>3. Benefits to the Community - information on benefits to economy and community</a:t>
            </a:r>
          </a:p>
          <a:p>
            <a: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400" dirty="0"/>
              <a:t>4. Company and Industry - form of ownership, products and services, competitors</a:t>
            </a:r>
          </a:p>
          <a:p>
            <a: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400" dirty="0"/>
              <a:t>5. Management team - job description of the management</a:t>
            </a:r>
          </a:p>
          <a:p>
            <a: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400" dirty="0"/>
              <a:t>6. Operations - description of space, equipment, machinery and etc.</a:t>
            </a:r>
          </a:p>
          <a:p>
            <a: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400" dirty="0"/>
              <a:t>7. Labor - discussion of the workforce, trainings, responsibilities</a:t>
            </a:r>
          </a:p>
          <a:p>
            <a: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400" dirty="0"/>
              <a:t>8. Marketing - product characteristics, pricing, promotion and distribution</a:t>
            </a:r>
          </a:p>
          <a:p>
            <a: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400" dirty="0"/>
              <a:t>9. Finance - investment needed, sales, source of funding and etc.</a:t>
            </a:r>
          </a:p>
          <a:p>
            <a: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400" dirty="0"/>
              <a:t>10. Exit Strategy - any way of exiting your business?</a:t>
            </a:r>
          </a:p>
          <a:p>
            <a: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400" dirty="0"/>
              <a:t>11. Risks - weakness and back up plan</a:t>
            </a:r>
          </a:p>
          <a:p>
            <a: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400" dirty="0"/>
              <a:t>12. Appendix - extra information such as resumes, organization charts and etc.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Shape 11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en" b="1"/>
              <a:t>Management Plan</a:t>
            </a:r>
          </a:p>
        </p:txBody>
      </p:sp>
      <p:sp>
        <p:nvSpPr>
          <p:cNvPr id="114" name="Shape 114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marL="457200" lvl="0" indent="-381000" rtl="0">
              <a:spcBef>
                <a:spcPts val="0"/>
              </a:spcBef>
              <a:buSzPct val="100000"/>
              <a:buAutoNum type="arabicPeriod"/>
            </a:pPr>
            <a:r>
              <a:rPr lang="en" sz="2400" i="1"/>
              <a:t>Organizational structure</a:t>
            </a:r>
            <a:r>
              <a:rPr lang="en" sz="2400"/>
              <a:t> - identify roles and responsibilities of hired employees.</a:t>
            </a:r>
          </a:p>
          <a:p>
            <a:pPr marL="457200" lvl="0" indent="-381000" rtl="0">
              <a:spcBef>
                <a:spcPts val="0"/>
              </a:spcBef>
              <a:buSzPct val="100000"/>
              <a:buAutoNum type="arabicPeriod"/>
            </a:pPr>
            <a:r>
              <a:rPr lang="en" sz="2400" i="1"/>
              <a:t>Production decisions:</a:t>
            </a:r>
            <a:r>
              <a:rPr lang="en" sz="2400"/>
              <a:t> locations, design and layout of facilities, cost estimates for machinery and equipment</a:t>
            </a:r>
          </a:p>
          <a:p>
            <a:pPr marL="457200" lvl="0" indent="-381000">
              <a:spcBef>
                <a:spcPts val="0"/>
              </a:spcBef>
              <a:buSzPct val="100000"/>
              <a:buAutoNum type="arabicPeriod"/>
            </a:pPr>
            <a:r>
              <a:rPr lang="en" sz="2400" i="1"/>
              <a:t>Human resources:</a:t>
            </a:r>
            <a:r>
              <a:rPr lang="en" sz="2400"/>
              <a:t> motivating work environment, monitoring, performance evaluating, compensation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Shape 119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en" b="1"/>
              <a:t>Marketing and Financial Plans</a:t>
            </a:r>
          </a:p>
        </p:txBody>
      </p:sp>
      <p:sp>
        <p:nvSpPr>
          <p:cNvPr id="120" name="Shape 120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60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en" sz="2400" b="1"/>
              <a:t>Marketing Plan</a:t>
            </a:r>
          </a:p>
          <a:p>
            <a:pPr marL="457200" lvl="0" indent="-381000" rtl="0">
              <a:spcBef>
                <a:spcPts val="0"/>
              </a:spcBef>
              <a:buSzPct val="100000"/>
              <a:buAutoNum type="arabicPeriod"/>
            </a:pPr>
            <a:r>
              <a:rPr lang="en" sz="2400"/>
              <a:t>Determine the target market</a:t>
            </a:r>
          </a:p>
          <a:p>
            <a:pPr marL="457200" lvl="0" indent="-381000" rtl="0">
              <a:spcBef>
                <a:spcPts val="0"/>
              </a:spcBef>
              <a:buSzPct val="100000"/>
              <a:buAutoNum type="arabicPeriod"/>
            </a:pPr>
            <a:r>
              <a:rPr lang="en" sz="2400"/>
              <a:t>Describe product characteristics, price, promotion, distribution channels</a:t>
            </a:r>
          </a:p>
          <a:p>
            <a:pPr lvl="0" rtl="0">
              <a:spcBef>
                <a:spcPts val="0"/>
              </a:spcBef>
              <a:buNone/>
            </a:pPr>
            <a:r>
              <a:rPr lang="en" sz="2400" b="1"/>
              <a:t>Financial plan</a:t>
            </a:r>
            <a:r>
              <a:rPr lang="en" sz="2400"/>
              <a:t> - determines means by which the business is financed and demonstrate that the creation of the business is feasible. </a:t>
            </a:r>
          </a:p>
          <a:p>
            <a:pPr lvl="0" rtl="0">
              <a:spcBef>
                <a:spcPts val="0"/>
              </a:spcBef>
              <a:buNone/>
            </a:pPr>
            <a:endParaRPr/>
          </a:p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Shape 125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en"/>
              <a:t>Indicative Reading</a:t>
            </a:r>
          </a:p>
        </p:txBody>
      </p:sp>
      <p:sp>
        <p:nvSpPr>
          <p:cNvPr id="126" name="Shape 126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39285"/>
              <a:buFont typeface="Arial"/>
              <a:buNone/>
            </a:pPr>
            <a:r>
              <a:rPr lang="en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Madura, J. (2010) Introduction to Business, 5th edn., Paradigm Publishing (Chapter 6)</a:t>
            </a:r>
          </a:p>
          <a:p>
            <a: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39285"/>
              <a:buFont typeface="Arial"/>
              <a:buNone/>
            </a:pPr>
            <a:r>
              <a:rPr lang="en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Pride, W. M., Hughes, R. J. &amp; Kapoor J. R. (2016) Foundations of Business, 5th edn., Cengage Learning (Chapter 5)</a:t>
            </a:r>
          </a:p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Аспект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ustom Theme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Unknown Document Type" ma:contentTypeID="0x010104" ma:contentTypeVersion="0" ma:contentTypeDescription="" ma:contentTypeScope="" ma:versionID="05d83ceaa0bbd2e3bc716e6e66bd857a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b3d69fe45253d5ff147bb69036b756a7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 ma:readOnly="true"/>
        <xsd:element ref="dc:title" minOccurs="0" maxOccurs="1" ma:index="3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CA13CD5B-849F-418E-AD3A-8C44B330DBF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04E2DED4-60A7-4658-93A9-A35E0BD5AE09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DC357F0F-9506-40A6-8101-DF6311B5B76D}">
  <ds:schemaRefs>
    <ds:schemaRef ds:uri="http://schemas.microsoft.com/office/2006/metadata/properties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4</TotalTime>
  <Words>433</Words>
  <Application>Microsoft Office PowerPoint</Application>
  <PresentationFormat>Экран (16:9)</PresentationFormat>
  <Paragraphs>51</Paragraphs>
  <Slides>10</Slides>
  <Notes>9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Аспект</vt:lpstr>
      <vt:lpstr>Entrepreneurship</vt:lpstr>
      <vt:lpstr>Agenda</vt:lpstr>
      <vt:lpstr>Entrepreneurship</vt:lpstr>
      <vt:lpstr>Characteristics of Entrepreneurs</vt:lpstr>
      <vt:lpstr>Importance of Small Business</vt:lpstr>
      <vt:lpstr>Assessing Market Conditions </vt:lpstr>
      <vt:lpstr>Components of a good business plan</vt:lpstr>
      <vt:lpstr>Management Plan</vt:lpstr>
      <vt:lpstr>Marketing and Financial Plans</vt:lpstr>
      <vt:lpstr>Indicative Reading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Entrepreneurship</dc:title>
  <dc:creator>Nadejda Kim</dc:creator>
  <cp:lastModifiedBy>User</cp:lastModifiedBy>
  <cp:revision>6</cp:revision>
  <dcterms:modified xsi:type="dcterms:W3CDTF">2017-06-19T08:59:20Z</dcterms:modified>
</cp:coreProperties>
</file>