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4" r:id="rId4"/>
  </p:sldMasterIdLst>
  <p:notesMasterIdLst>
    <p:notesMasterId r:id="rId23"/>
  </p:notesMasterIdLst>
  <p:sldIdLst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3" r:id="rId20"/>
    <p:sldId id="274" r:id="rId21"/>
    <p:sldId id="275" r:id="rId22"/>
  </p:sldIdLst>
  <p:sldSz cx="9144000" cy="5143500" type="screen16x9"/>
  <p:notesSz cx="6858000" cy="9144000"/>
  <p:embeddedFontLst>
    <p:embeddedFont>
      <p:font typeface="Constantia" panose="02030602050306030303" pitchFamily="18" charset="0"/>
      <p:regular r:id="rId24"/>
      <p:bold r:id="rId25"/>
      <p:italic r:id="rId26"/>
      <p:boldItalic r:id="rId27"/>
    </p:embeddedFont>
    <p:embeddedFont>
      <p:font typeface="Wingdings 2" panose="05020102010507070707" pitchFamily="18" charset="2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-714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3840402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Shape 1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Shape 15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Shape 1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Shape 1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Shape 19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Shape 1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2774853"/>
            <a:ext cx="8305800" cy="85725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075299"/>
            <a:ext cx="8305800" cy="14859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2662595"/>
            <a:ext cx="2971800" cy="1191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2662595"/>
            <a:ext cx="2971800" cy="1191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2644727"/>
            <a:ext cx="45720" cy="3429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3429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628900"/>
            <a:ext cx="7924800" cy="10287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3719148"/>
            <a:ext cx="7924800" cy="738552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3687744"/>
            <a:ext cx="7924800" cy="3226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059936" cy="3429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4059936" cy="3429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049695"/>
            <a:ext cx="4040188" cy="5715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1651422"/>
            <a:ext cx="4038600" cy="293522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1651422"/>
            <a:ext cx="4038600" cy="293522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586"/>
            <a:ext cx="8229600" cy="85725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049695"/>
            <a:ext cx="4040188" cy="5715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1635164"/>
            <a:ext cx="3749040" cy="1191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1635164"/>
            <a:ext cx="3749040" cy="1191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342900"/>
            <a:ext cx="6248400" cy="428625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200150"/>
            <a:ext cx="1984248" cy="280035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342900"/>
            <a:ext cx="1981200" cy="8001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342900"/>
            <a:ext cx="2057400" cy="8001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342900"/>
            <a:ext cx="6019800" cy="417195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200150"/>
            <a:ext cx="2057400" cy="33147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body" idx="1"/>
          </p:nvPr>
        </p:nvSpPr>
        <p:spPr>
          <a:xfrm>
            <a:off x="311700" y="1266175"/>
            <a:ext cx="3999900" cy="330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2"/>
          </p:nvPr>
        </p:nvSpPr>
        <p:spPr>
          <a:xfrm>
            <a:off x="4832400" y="1266175"/>
            <a:ext cx="3999900" cy="330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085850"/>
            <a:ext cx="8229600" cy="35087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4652750"/>
            <a:ext cx="2590800" cy="288036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6/19/2017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4652750"/>
            <a:ext cx="3581400" cy="288036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4636148"/>
            <a:ext cx="609600" cy="3429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 smtClean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9144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dirty="0"/>
              <a:t>Lecture </a:t>
            </a:r>
            <a:r>
              <a:rPr lang="en" dirty="0" smtClean="0"/>
              <a:t>9</a:t>
            </a:r>
            <a:endParaRPr lang="en" dirty="0"/>
          </a:p>
        </p:txBody>
      </p:sp>
      <p:sp>
        <p:nvSpPr>
          <p:cNvPr id="66" name="Shape 66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Finance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Agenda</a:t>
            </a:r>
          </a:p>
        </p:txBody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447900" cy="341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What is Finance?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Internal vs External Finance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Debt vs Equity Finance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Time value of the money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Financial terminologies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/>
              <a:t>What is Finance?</a:t>
            </a:r>
          </a:p>
        </p:txBody>
      </p:sp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Finance is the science that describes the management, creation and study of money, banking, credit, investments, assets and liabilities. (Investopedia.com)</a:t>
            </a:r>
            <a:br>
              <a:rPr lang="en"/>
            </a:br>
            <a:r>
              <a:rPr lang="en"/>
              <a:t/>
            </a:r>
            <a:br>
              <a:rPr lang="en"/>
            </a:br>
            <a:r>
              <a:rPr lang="en"/>
              <a:t>Finance is the management of revenues; the conduct or transaction of money matters. (Dictionary.com)</a:t>
            </a:r>
            <a:br>
              <a:rPr lang="en"/>
            </a:br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Sources of Finance</a:t>
            </a:r>
          </a:p>
        </p:txBody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  <a:p>
            <a:pPr lvl="0">
              <a:spcBef>
                <a:spcPts val="0"/>
              </a:spcBef>
              <a:buNone/>
            </a:pPr>
            <a:r>
              <a:rPr lang="en"/>
              <a:t>Internal source of finance: Money raised from the business’s own assets or from profits left in the business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External source of finance: Money raised from sources outside the business</a:t>
            </a:r>
            <a:br>
              <a:rPr lang="en"/>
            </a:br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Methods of Financing</a:t>
            </a:r>
          </a:p>
        </p:txBody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  <a:p>
            <a:pPr lvl="0">
              <a:spcBef>
                <a:spcPts val="0"/>
              </a:spcBef>
              <a:buNone/>
            </a:pPr>
            <a:r>
              <a:rPr lang="en"/>
              <a:t>Debt Financing – the act of borrowing funds</a:t>
            </a:r>
            <a:br>
              <a:rPr lang="en"/>
            </a:br>
            <a:r>
              <a:rPr lang="en"/>
              <a:t/>
            </a:r>
            <a:br>
              <a:rPr lang="en"/>
            </a:br>
            <a:endParaRPr lang="en"/>
          </a:p>
          <a:p>
            <a:pPr lvl="0">
              <a:spcBef>
                <a:spcPts val="0"/>
              </a:spcBef>
              <a:buNone/>
            </a:pPr>
            <a:r>
              <a:rPr lang="en"/>
              <a:t>Equity Financing – the act of receiving investment from owners (by issuing stock or retaining earnings) </a:t>
            </a:r>
            <a:br>
              <a:rPr lang="en"/>
            </a:br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Debt Finance </a:t>
            </a:r>
          </a:p>
        </p:txBody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  <a:buChar char="❖"/>
            </a:pPr>
            <a:r>
              <a:rPr lang="en"/>
              <a:t>Commercial Banks</a:t>
            </a:r>
          </a:p>
          <a:p>
            <a:pPr marL="457200" lvl="0" indent="-228600" rtl="0">
              <a:spcBef>
                <a:spcPts val="0"/>
              </a:spcBef>
              <a:buChar char="❖"/>
            </a:pPr>
            <a:r>
              <a:rPr lang="en"/>
              <a:t>Savings Institutions</a:t>
            </a:r>
          </a:p>
          <a:p>
            <a:pPr marL="457200" lvl="0" indent="-228600" rtl="0">
              <a:spcBef>
                <a:spcPts val="0"/>
              </a:spcBef>
              <a:buChar char="❖"/>
            </a:pPr>
            <a:r>
              <a:rPr lang="en"/>
              <a:t>Finance Companies</a:t>
            </a:r>
          </a:p>
          <a:p>
            <a:pPr marL="457200" lvl="0" indent="-228600" rtl="0">
              <a:spcBef>
                <a:spcPts val="0"/>
              </a:spcBef>
              <a:buChar char="❖"/>
            </a:pPr>
            <a:r>
              <a:rPr lang="en"/>
              <a:t>Pension Funds</a:t>
            </a:r>
          </a:p>
          <a:p>
            <a:pPr marL="457200" lvl="0" indent="-228600" rtl="0">
              <a:spcBef>
                <a:spcPts val="0"/>
              </a:spcBef>
              <a:buChar char="❖"/>
            </a:pPr>
            <a:r>
              <a:rPr lang="en"/>
              <a:t>Insurance Companies</a:t>
            </a:r>
          </a:p>
          <a:p>
            <a:pPr marL="457200" lvl="0" indent="-228600" rtl="0">
              <a:spcBef>
                <a:spcPts val="0"/>
              </a:spcBef>
              <a:buChar char="❖"/>
            </a:pPr>
            <a:r>
              <a:rPr lang="en"/>
              <a:t>Mutual Funds</a:t>
            </a:r>
          </a:p>
          <a:p>
            <a:pPr marL="457200" lvl="0" indent="-228600" rtl="0">
              <a:spcBef>
                <a:spcPts val="0"/>
              </a:spcBef>
              <a:buChar char="❖"/>
            </a:pPr>
            <a:r>
              <a:rPr lang="en"/>
              <a:t>Bonds</a:t>
            </a:r>
            <a:br>
              <a:rPr lang="en"/>
            </a:br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Equity Finance</a:t>
            </a:r>
          </a:p>
        </p:txBody>
      </p:sp>
      <p:sp>
        <p:nvSpPr>
          <p:cNvPr id="118" name="Shape 11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Issuing Stocks: Company may sell stocks to general public to raise money for further expansions and operations. Companies usually issue </a:t>
            </a:r>
            <a:r>
              <a:rPr lang="en">
                <a:solidFill>
                  <a:srgbClr val="FF0000"/>
                </a:solidFill>
              </a:rPr>
              <a:t>common</a:t>
            </a:r>
            <a:r>
              <a:rPr lang="en"/>
              <a:t> and </a:t>
            </a:r>
            <a:r>
              <a:rPr lang="en">
                <a:solidFill>
                  <a:srgbClr val="FF0000"/>
                </a:solidFill>
              </a:rPr>
              <a:t>preferred </a:t>
            </a:r>
            <a:r>
              <a:rPr lang="en"/>
              <a:t>stocks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Retained earnings: Company may decide to retain earnings from paying dividends and avoid double taxation and use that fund for further expansions and operations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Common vs Preferred Stocks</a:t>
            </a:r>
          </a:p>
        </p:txBody>
      </p:sp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>
                <a:solidFill>
                  <a:srgbClr val="FF0000"/>
                </a:solidFill>
              </a:rPr>
              <a:t>Common Stock</a:t>
            </a:r>
            <a:r>
              <a:rPr lang="en"/>
              <a:t> – a security that represents partial ownership of a particular firm. Dividend payments vary.</a:t>
            </a:r>
            <a:br>
              <a:rPr lang="en"/>
            </a:br>
            <a:r>
              <a:rPr lang="en"/>
              <a:t/>
            </a:r>
            <a:br>
              <a:rPr lang="en"/>
            </a:br>
            <a:r>
              <a:rPr lang="en">
                <a:solidFill>
                  <a:srgbClr val="FF0000"/>
                </a:solidFill>
              </a:rPr>
              <a:t>Preferred Stock</a:t>
            </a:r>
            <a:r>
              <a:rPr lang="en"/>
              <a:t> – a security that represents partial ownership of a particular firm and offers specific priorities over common stock such as getting paid first. Dividend payments are fixed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Investment Decisions</a:t>
            </a:r>
          </a:p>
        </p:txBody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611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400" b="1"/>
              <a:t>Capital</a:t>
            </a:r>
            <a:r>
              <a:rPr lang="en" sz="2400"/>
              <a:t> - long-term funds</a:t>
            </a:r>
          </a:p>
          <a:p>
            <a:pPr lvl="0">
              <a:spcBef>
                <a:spcPts val="0"/>
              </a:spcBef>
              <a:buNone/>
            </a:pPr>
            <a:r>
              <a:rPr lang="en" sz="2400" b="1"/>
              <a:t>Capital budgeting </a:t>
            </a:r>
            <a:r>
              <a:rPr lang="en" sz="2400"/>
              <a:t>- a comparison of the costs and benefits of a proposed project to determine its feasibility.</a:t>
            </a:r>
          </a:p>
          <a:p>
            <a:pPr lvl="0">
              <a:spcBef>
                <a:spcPts val="0"/>
              </a:spcBef>
              <a:buNone/>
            </a:pPr>
            <a:r>
              <a:rPr lang="en" sz="2400" b="1"/>
              <a:t>Capital budget</a:t>
            </a:r>
            <a:r>
              <a:rPr lang="en" sz="2400"/>
              <a:t> - a targeted amount of funds to be used for purchasing assets, such as building, machinery and equipment that are needed for long-term projects.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Investment: Payback Period Method</a:t>
            </a:r>
          </a:p>
        </p:txBody>
      </p:sp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311700" y="1152425"/>
            <a:ext cx="5459700" cy="33339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spcBef>
                <a:spcPts val="70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rgbClr val="6666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Definition:</a:t>
            </a:r>
            <a:r>
              <a:rPr lang="en" sz="2800">
                <a:solidFill>
                  <a:srgbClr val="6666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Length of time it takes a project’s cash flows to recover its initial investment</a:t>
            </a:r>
          </a:p>
          <a:p>
            <a:pPr lvl="0" algn="just">
              <a:spcBef>
                <a:spcPts val="700"/>
              </a:spcBef>
              <a:spcAft>
                <a:spcPts val="0"/>
              </a:spcAft>
              <a:buNone/>
            </a:pPr>
            <a:r>
              <a:rPr lang="en" sz="2800" i="1">
                <a:solidFill>
                  <a:srgbClr val="6666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Projects with shorter payback periods are preferred to longer ones</a:t>
            </a:r>
          </a:p>
          <a:p>
            <a:pPr lvl="0">
              <a:spcBef>
                <a:spcPts val="0"/>
              </a:spcBef>
              <a:buNone/>
            </a:pPr>
            <a:endParaRPr>
              <a:solidFill>
                <a:srgbClr val="6666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 dirty="0"/>
              <a:t>Limitations of Payback Period Method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body" idx="1"/>
          </p:nvPr>
        </p:nvSpPr>
        <p:spPr>
          <a:xfrm>
            <a:off x="311700" y="1230100"/>
            <a:ext cx="7584600" cy="3418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406400" algn="just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Clr>
                <a:srgbClr val="434343"/>
              </a:buClr>
              <a:buSzPct val="100000"/>
              <a:buFont typeface="Times New Roman"/>
              <a:buChar char="❖"/>
            </a:pPr>
            <a:r>
              <a:rPr lang="en" sz="2800">
                <a:solidFill>
                  <a:srgbClr val="43434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Ignores the time value of money</a:t>
            </a:r>
          </a:p>
          <a:p>
            <a:pPr marL="457200" lvl="0" indent="-406400" algn="just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Clr>
                <a:srgbClr val="434343"/>
              </a:buClr>
              <a:buSzPct val="100000"/>
              <a:buFont typeface="Times New Roman"/>
              <a:buChar char="❖"/>
            </a:pPr>
            <a:r>
              <a:rPr lang="en" sz="2800">
                <a:solidFill>
                  <a:srgbClr val="43434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Does not consider cash flows beyond the payback period</a:t>
            </a:r>
          </a:p>
          <a:p>
            <a:pPr lvl="0">
              <a:spcBef>
                <a:spcPts val="0"/>
              </a:spcBef>
              <a:buNone/>
            </a:pPr>
            <a:endParaRPr>
              <a:solidFill>
                <a:srgbClr val="43434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Time Value of Money</a:t>
            </a:r>
          </a:p>
        </p:txBody>
      </p:sp>
      <p:sp>
        <p:nvSpPr>
          <p:cNvPr id="153" name="Shape 153"/>
          <p:cNvSpPr txBox="1">
            <a:spLocks noGrp="1"/>
          </p:cNvSpPr>
          <p:nvPr>
            <p:ph type="body" idx="1"/>
          </p:nvPr>
        </p:nvSpPr>
        <p:spPr>
          <a:xfrm>
            <a:off x="311700" y="1245175"/>
            <a:ext cx="5456700" cy="363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$1,000 today or $1,000 in 5 years?</a:t>
            </a:r>
          </a:p>
          <a:p>
            <a:pPr lvl="0" algn="just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             	</a:t>
            </a:r>
          </a:p>
          <a:p>
            <a:pPr lvl="0" algn="just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</a:t>
            </a:r>
            <a:r>
              <a:rPr lang="en" sz="240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Money received sooner rather than later allows one to use the funds for investment or consumption purposes.  </a:t>
            </a:r>
          </a:p>
          <a:p>
            <a:pPr lvl="0" algn="just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400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just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This concept is referred to as the  </a:t>
            </a:r>
            <a:r>
              <a:rPr lang="en" sz="2400" b="1" u="sng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TIME VALUE OF MONEY</a:t>
            </a:r>
          </a:p>
          <a:p>
            <a:pPr lvl="0">
              <a:spcBef>
                <a:spcPts val="0"/>
              </a:spcBef>
              <a:buNone/>
            </a:pPr>
            <a:endParaRPr>
              <a:solidFill>
                <a:srgbClr val="434343"/>
              </a:solidFill>
            </a:endParaRPr>
          </a:p>
        </p:txBody>
      </p:sp>
      <p:pic>
        <p:nvPicPr>
          <p:cNvPr id="154" name="Shape 1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68399" y="1589870"/>
            <a:ext cx="3301400" cy="2397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 txBox="1">
            <a:spLocks noGrp="1"/>
          </p:cNvSpPr>
          <p:nvPr>
            <p:ph type="title"/>
          </p:nvPr>
        </p:nvSpPr>
        <p:spPr>
          <a:xfrm>
            <a:off x="311700" y="396725"/>
            <a:ext cx="8520600" cy="707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Future Value</a:t>
            </a:r>
          </a:p>
        </p:txBody>
      </p:sp>
      <p:sp>
        <p:nvSpPr>
          <p:cNvPr id="160" name="Shape 16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spcBef>
                <a:spcPts val="70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 Definition: T</a:t>
            </a:r>
            <a:r>
              <a:rPr lang="en" sz="240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he amount to which a cash flow or series of cash flows will grow over a given period of time when compounded at a given interest rate</a:t>
            </a:r>
          </a:p>
          <a:p>
            <a:pPr lvl="0" algn="just">
              <a:spcBef>
                <a:spcPts val="700"/>
              </a:spcBef>
              <a:spcAft>
                <a:spcPts val="0"/>
              </a:spcAft>
              <a:buNone/>
            </a:pPr>
            <a:endParaRPr sz="2400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161" name="Shape 1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0200" y="3059700"/>
            <a:ext cx="6109426" cy="1685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Simple Interest</a:t>
            </a:r>
          </a:p>
        </p:txBody>
      </p:sp>
      <p:sp>
        <p:nvSpPr>
          <p:cNvPr id="167" name="Shape 167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587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Definition:</a:t>
            </a:r>
            <a:r>
              <a:rPr lang="en" sz="1900" b="1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 sz="240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interest is only earned on the initial principal</a:t>
            </a:r>
          </a:p>
          <a:p>
            <a:pPr lvl="0" algn="ctr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400" b="1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ctr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FV=PV+PV * (i)*n</a:t>
            </a:r>
          </a:p>
          <a:p>
            <a:pPr lvl="0" algn="ctr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400" b="1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rtl="0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2000" u="sng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Note:</a:t>
            </a:r>
            <a:r>
              <a:rPr lang="en" sz="200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  PV refers to Present Value</a:t>
            </a:r>
          </a:p>
          <a:p>
            <a:pPr lvl="0" algn="ctr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2000" i="1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Problem: </a:t>
            </a:r>
          </a:p>
          <a:p>
            <a:pPr lvl="0" algn="ctr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If you deposit $100 in an account earning 8%, how much would you have in an account after 5 years?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Simple VS Compound Interest</a:t>
            </a:r>
          </a:p>
        </p:txBody>
      </p:sp>
      <p:sp>
        <p:nvSpPr>
          <p:cNvPr id="174" name="Shape 174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756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just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Solve this problem using both simple and compound interest:</a:t>
            </a:r>
          </a:p>
          <a:p>
            <a:pPr lvl="0" algn="just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000" u="sng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just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0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Simple Interest:</a:t>
            </a:r>
            <a:r>
              <a:rPr lang="en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	FV=PV+PV * (i) * n</a:t>
            </a:r>
          </a:p>
          <a:p>
            <a:pPr lvl="0" algn="just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    FV=100+(100*0.08*5)</a:t>
            </a:r>
          </a:p>
          <a:p>
            <a:pPr lvl="0" algn="just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	FV=</a:t>
            </a:r>
            <a:r>
              <a:rPr lang="en"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140</a:t>
            </a:r>
          </a:p>
          <a:p>
            <a:pPr lvl="0" algn="just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000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just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0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Compound Interest</a:t>
            </a:r>
            <a:r>
              <a:rPr lang="en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  FV=PV * (1+i)</a:t>
            </a:r>
            <a:r>
              <a:rPr lang="en" sz="2000" b="1" baseline="30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</a:p>
          <a:p>
            <a:pPr lvl="0" algn="just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  	  FV=100 * (1+0.08)</a:t>
            </a:r>
            <a:r>
              <a:rPr lang="en" sz="2000" baseline="30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</a:p>
          <a:p>
            <a:pPr lvl="0" algn="just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	  FV=</a:t>
            </a:r>
            <a:r>
              <a:rPr lang="en"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146.9</a:t>
            </a:r>
          </a:p>
          <a:p>
            <a:pPr lvl="0">
              <a:spcBef>
                <a:spcPts val="0"/>
              </a:spcBef>
              <a:buNone/>
            </a:pPr>
            <a:endParaRPr>
              <a:solidFill>
                <a:srgbClr val="666666"/>
              </a:solidFill>
            </a:endParaRPr>
          </a:p>
        </p:txBody>
      </p:sp>
      <p:pic>
        <p:nvPicPr>
          <p:cNvPr id="175" name="Shape 175"/>
          <p:cNvPicPr preferRelativeResize="0"/>
          <p:nvPr/>
        </p:nvPicPr>
        <p:blipFill rotWithShape="1">
          <a:blip r:embed="rId3">
            <a:alphaModFix/>
          </a:blip>
          <a:srcRect l="3454" r="13502" b="16929"/>
          <a:stretch/>
        </p:blipFill>
        <p:spPr>
          <a:xfrm>
            <a:off x="6123398" y="1774875"/>
            <a:ext cx="2826302" cy="2982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Financial Terminologies </a:t>
            </a:r>
          </a:p>
        </p:txBody>
      </p:sp>
      <p:sp>
        <p:nvSpPr>
          <p:cNvPr id="186" name="Shape 186"/>
          <p:cNvSpPr txBox="1">
            <a:spLocks noGrp="1"/>
          </p:cNvSpPr>
          <p:nvPr>
            <p:ph type="body" idx="1"/>
          </p:nvPr>
        </p:nvSpPr>
        <p:spPr>
          <a:xfrm>
            <a:off x="311700" y="1266175"/>
            <a:ext cx="4336800" cy="3672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1600" b="1"/>
              <a:t>Income Statement </a:t>
            </a:r>
          </a:p>
          <a:p>
            <a:pPr lvl="0">
              <a:spcBef>
                <a:spcPts val="0"/>
              </a:spcBef>
              <a:buNone/>
            </a:pPr>
            <a:r>
              <a:rPr lang="en" sz="1600" b="1"/>
              <a:t>Revenue</a:t>
            </a:r>
            <a:r>
              <a:rPr lang="en" sz="1600"/>
              <a:t> - the amounts earned by a firm from selling goods, providing services, and performing business activities.</a:t>
            </a:r>
          </a:p>
          <a:p>
            <a:pPr lvl="0">
              <a:spcBef>
                <a:spcPts val="0"/>
              </a:spcBef>
              <a:buNone/>
            </a:pPr>
            <a:r>
              <a:rPr lang="en" sz="1600" b="1"/>
              <a:t>Operating expenses</a:t>
            </a:r>
            <a:r>
              <a:rPr lang="en" sz="1600"/>
              <a:t> - costs of marketing activities (selling costs) and costs incurred in managing the business (general costs).</a:t>
            </a:r>
          </a:p>
          <a:p>
            <a:pPr lvl="0">
              <a:spcBef>
                <a:spcPts val="0"/>
              </a:spcBef>
              <a:buNone/>
            </a:pPr>
            <a:r>
              <a:rPr lang="en" sz="1600" b="1"/>
              <a:t>Net Income</a:t>
            </a:r>
            <a:r>
              <a:rPr lang="en" sz="1600"/>
              <a:t> - occurs when revenues exceed expenses.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7" name="Shape 187"/>
          <p:cNvSpPr txBox="1">
            <a:spLocks noGrp="1"/>
          </p:cNvSpPr>
          <p:nvPr>
            <p:ph type="body" idx="2"/>
          </p:nvPr>
        </p:nvSpPr>
        <p:spPr>
          <a:xfrm>
            <a:off x="4648500" y="1266175"/>
            <a:ext cx="4286100" cy="3568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1800" b="1"/>
              <a:t>Balance Sheet</a:t>
            </a:r>
          </a:p>
          <a:p>
            <a:pPr lvl="0">
              <a:spcBef>
                <a:spcPts val="0"/>
              </a:spcBef>
              <a:buNone/>
            </a:pPr>
            <a:r>
              <a:rPr lang="en" sz="1800" b="1"/>
              <a:t>Assets</a:t>
            </a:r>
            <a:r>
              <a:rPr lang="en" sz="1800"/>
              <a:t> - anything owned by a firm.</a:t>
            </a:r>
          </a:p>
          <a:p>
            <a:pPr lvl="0">
              <a:spcBef>
                <a:spcPts val="0"/>
              </a:spcBef>
              <a:buNone/>
            </a:pPr>
            <a:r>
              <a:rPr lang="en" sz="1800" b="1"/>
              <a:t>Liability</a:t>
            </a:r>
            <a:r>
              <a:rPr lang="en" sz="1800"/>
              <a:t> - anything owed by a firm.</a:t>
            </a:r>
          </a:p>
          <a:p>
            <a:pPr lvl="0">
              <a:spcBef>
                <a:spcPts val="0"/>
              </a:spcBef>
              <a:buNone/>
            </a:pPr>
            <a:r>
              <a:rPr lang="en" sz="1800" b="1"/>
              <a:t>Equity</a:t>
            </a:r>
            <a:r>
              <a:rPr lang="en" sz="1800"/>
              <a:t> - stated value of all common stock issued plus retained earnings (reinvested earnings).</a:t>
            </a:r>
          </a:p>
          <a:p>
            <a:pPr lvl="0">
              <a:spcBef>
                <a:spcPts val="0"/>
              </a:spcBef>
              <a:buNone/>
            </a:pPr>
            <a:r>
              <a:rPr lang="en" sz="1800" b="1">
                <a:solidFill>
                  <a:srgbClr val="FF0000"/>
                </a:solidFill>
              </a:rPr>
              <a:t>Assets = Liabilities + Equity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Indicative Reading</a:t>
            </a:r>
          </a:p>
        </p:txBody>
      </p:sp>
      <p:sp>
        <p:nvSpPr>
          <p:cNvPr id="193" name="Shape 19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Madura, J. (2010) Introduction to Business, 5th edn., Paradigm </a:t>
            </a:r>
            <a:r>
              <a:rPr lang="en" sz="2800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Publishing</a:t>
            </a:r>
            <a:r>
              <a:rPr lang="en-US" sz="2800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Chapter 16-17</a:t>
            </a:r>
            <a:r>
              <a:rPr lang="en" sz="2800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lang="en" sz="28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Pride, W. M., Hughes, R. J. &amp; Kapoor J. R. (2016) Foundations of Business, 5th edn., Cengage </a:t>
            </a:r>
            <a:r>
              <a:rPr lang="en" sz="2800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Learning</a:t>
            </a:r>
            <a:r>
              <a:rPr lang="en-US" sz="2800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Chapter 15-16</a:t>
            </a:r>
            <a:endParaRPr lang="en" sz="28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>
              <a:spcBef>
                <a:spcPts val="0"/>
              </a:spcBef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Shape 19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98750" y="547525"/>
            <a:ext cx="4047899" cy="391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0F0BC3E-4FDB-43DA-AA4B-D1E5D7EAE9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1F45652-CBBA-4D84-85C3-AD40C0FA26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313BF5-398C-4E00-9979-A3668242B5AB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</TotalTime>
  <Words>558</Words>
  <Application>Microsoft Office PowerPoint</Application>
  <PresentationFormat>Экран (16:9)</PresentationFormat>
  <Paragraphs>81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Constantia</vt:lpstr>
      <vt:lpstr>Open Sans</vt:lpstr>
      <vt:lpstr>Wingdings 2</vt:lpstr>
      <vt:lpstr>Times New Roman</vt:lpstr>
      <vt:lpstr>Calibri</vt:lpstr>
      <vt:lpstr>Бумажная</vt:lpstr>
      <vt:lpstr>Finance</vt:lpstr>
      <vt:lpstr>Agenda</vt:lpstr>
      <vt:lpstr>What is Finance?</vt:lpstr>
      <vt:lpstr>Sources of Finance</vt:lpstr>
      <vt:lpstr>Methods of Financing</vt:lpstr>
      <vt:lpstr>Debt Finance </vt:lpstr>
      <vt:lpstr>Equity Finance</vt:lpstr>
      <vt:lpstr>Common vs Preferred Stocks</vt:lpstr>
      <vt:lpstr>Investment Decisions</vt:lpstr>
      <vt:lpstr>Investment: Payback Period Method</vt:lpstr>
      <vt:lpstr>Limitations of Payback Period Method</vt:lpstr>
      <vt:lpstr>Time Value of Money</vt:lpstr>
      <vt:lpstr>Future Value</vt:lpstr>
      <vt:lpstr>Simple Interest</vt:lpstr>
      <vt:lpstr>Simple VS Compound Interest</vt:lpstr>
      <vt:lpstr>Financial Terminologies </vt:lpstr>
      <vt:lpstr>Indicative Reading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Finance</dc:title>
  <cp:lastModifiedBy>User</cp:lastModifiedBy>
  <cp:revision>3</cp:revision>
  <dcterms:modified xsi:type="dcterms:W3CDTF">2017-06-19T09:45:47Z</dcterms:modified>
</cp:coreProperties>
</file>