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21"/>
  </p:notes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3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76" autoAdjust="0"/>
    <p:restoredTop sz="86364" autoAdjust="0"/>
  </p:normalViewPr>
  <p:slideViewPr>
    <p:cSldViewPr snapToGrid="0" snapToObjects="1">
      <p:cViewPr varScale="1">
        <p:scale>
          <a:sx n="100" d="100"/>
          <a:sy n="100" d="100"/>
        </p:scale>
        <p:origin x="-780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3406938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hape 10"/>
          <p:cNvGrpSpPr/>
          <p:nvPr/>
        </p:nvGrpSpPr>
        <p:grpSpPr>
          <a:xfrm>
            <a:off x="4350278" y="2855377"/>
            <a:ext cx="443588" cy="105632"/>
            <a:chOff x="4137525" y="2915950"/>
            <a:chExt cx="869100" cy="207000"/>
          </a:xfrm>
        </p:grpSpPr>
        <p:sp>
          <p:nvSpPr>
            <p:cNvPr id="11" name="Shape 11"/>
            <p:cNvSpPr/>
            <p:nvPr/>
          </p:nvSpPr>
          <p:spPr>
            <a:xfrm>
              <a:off x="446857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12"/>
            <p:cNvSpPr/>
            <p:nvPr/>
          </p:nvSpPr>
          <p:spPr>
            <a:xfrm>
              <a:off x="47996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>
              <a:off x="41375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4" name="Shape 14"/>
          <p:cNvSpPr txBox="1">
            <a:spLocks noGrp="1"/>
          </p:cNvSpPr>
          <p:nvPr>
            <p:ph type="ctrTitle"/>
          </p:nvPr>
        </p:nvSpPr>
        <p:spPr>
          <a:xfrm>
            <a:off x="671257" y="990800"/>
            <a:ext cx="7801500" cy="17301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ubTitle" idx="1"/>
          </p:nvPr>
        </p:nvSpPr>
        <p:spPr>
          <a:xfrm>
            <a:off x="671250" y="3174875"/>
            <a:ext cx="78015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671250" y="2141250"/>
            <a:ext cx="7852200" cy="8610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chemeClr val="lt2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62271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1" name="Shape 41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ubTitle" idx="1"/>
          </p:nvPr>
        </p:nvSpPr>
        <p:spPr>
          <a:xfrm>
            <a:off x="265500" y="2845200"/>
            <a:ext cx="4045200" cy="13455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Oswald"/>
              <a:buNone/>
              <a:defRPr sz="21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311700" y="1255275"/>
            <a:ext cx="8520600" cy="1890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Average"/>
              <a:defRPr sz="18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Average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rPr>
              <a:t>‹#›</a:t>
            </a:fld>
            <a:endParaRPr lang="en" sz="1000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671257" y="990800"/>
            <a:ext cx="7801500" cy="17301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/>
              <a:t>HRM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subTitle" idx="1"/>
          </p:nvPr>
        </p:nvSpPr>
        <p:spPr>
          <a:xfrm>
            <a:off x="671250" y="3174875"/>
            <a:ext cx="7801500" cy="792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 smtClean="0"/>
              <a:t>Lecture 10</a:t>
            </a:r>
            <a:endParaRPr lang="e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Agenda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2783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</a:pPr>
            <a:r>
              <a:rPr lang="en" dirty="0"/>
              <a:t>HRM planning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" dirty="0"/>
              <a:t>Forecasting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" dirty="0"/>
              <a:t>Analyzing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" dirty="0"/>
              <a:t>Recruitment 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/>
              <a:t>Equal opportunity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dirty="0"/>
              <a:t>Compensation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dirty="0"/>
              <a:t>Training and development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dirty="0"/>
              <a:t>Performance evaluation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dirty="0"/>
              <a:t>Motivation</a:t>
            </a:r>
          </a:p>
          <a:p>
            <a:pPr marL="914400" lvl="1" indent="-228600">
              <a:spcBef>
                <a:spcPts val="0"/>
              </a:spcBef>
            </a:pPr>
            <a:r>
              <a:rPr lang="en" dirty="0"/>
              <a:t>Maslow’s hierarchy of needs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Human Resource Planning</a:t>
            </a:r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000"/>
              <a:t>Human resource planning involves planning to satisfy a firm’s needs for employees and it consists of three stages: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000"/>
              <a:t>	1. Forecasting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000"/>
              <a:t>	2. Job analysis</a:t>
            </a:r>
          </a:p>
          <a:p>
            <a:pPr lvl="0">
              <a:spcBef>
                <a:spcPts val="0"/>
              </a:spcBef>
              <a:buNone/>
            </a:pPr>
            <a:r>
              <a:rPr lang="en" sz="2000"/>
              <a:t>	3. Recruiting</a:t>
            </a:r>
          </a:p>
          <a:p>
            <a:pPr lv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81" name="Shape 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0400" y="2130475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Forecasting</a:t>
            </a:r>
          </a:p>
        </p:txBody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u="sng"/>
              <a:t>Forecasting staffing needs</a:t>
            </a:r>
            <a:r>
              <a:rPr lang="en"/>
              <a:t> - planning to satisfy a firm’s needs for employees</a:t>
            </a:r>
          </a:p>
          <a:p>
            <a:pPr marL="457200" lvl="0" indent="-228600">
              <a:spcBef>
                <a:spcPts val="0"/>
              </a:spcBef>
              <a:buChar char="●"/>
            </a:pPr>
            <a:r>
              <a:rPr lang="en"/>
              <a:t>Happens due to retirement, expansions, taking other jobs or promotions</a:t>
            </a:r>
          </a:p>
          <a:p>
            <a:pPr marL="457200" lvl="0" indent="-228600" rtl="0">
              <a:spcBef>
                <a:spcPts val="0"/>
              </a:spcBef>
              <a:buChar char="●"/>
            </a:pPr>
            <a:r>
              <a:rPr lang="en"/>
              <a:t>Firms must be able to forecast needs for employees in order to eliminate shortage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/>
              <a:t>Companies must be careful not to hire permanent workers for 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/>
              <a:t>temporary positions </a:t>
            </a:r>
          </a:p>
          <a:p>
            <a:pPr marL="457200" lvl="0" indent="-228600">
              <a:spcBef>
                <a:spcPts val="0"/>
              </a:spcBef>
              <a:buChar char="●"/>
            </a:pPr>
            <a:r>
              <a:rPr lang="en" b="1" i="1"/>
              <a:t>This can be solved by hiring part-time or seasonal workers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title"/>
          </p:nvPr>
        </p:nvSpPr>
        <p:spPr>
          <a:xfrm>
            <a:off x="311700" y="300150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Job Analysis</a:t>
            </a:r>
          </a:p>
        </p:txBody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311700" y="10075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2000" u="sng"/>
              <a:t>Job analysis</a:t>
            </a:r>
            <a:r>
              <a:rPr lang="en" sz="2000"/>
              <a:t> - the analysis used to determine the tasks and the necessary credentials or a particular position</a:t>
            </a:r>
          </a:p>
          <a:p>
            <a:pPr marL="457200" lvl="0" indent="-355600" rtl="0">
              <a:lnSpc>
                <a:spcPct val="100000"/>
              </a:lnSpc>
              <a:spcBef>
                <a:spcPts val="0"/>
              </a:spcBef>
              <a:buSzPct val="100000"/>
            </a:pPr>
            <a:r>
              <a:rPr lang="en" sz="2000"/>
              <a:t>This process allows the supervisors and managers to develop the job specifications and descriptions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2000" u="sng"/>
              <a:t>Job specification</a:t>
            </a:r>
            <a:r>
              <a:rPr lang="en" sz="2000"/>
              <a:t> - states the credentials necessary to qualify for the job position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2000" u="sng"/>
              <a:t>Job description</a:t>
            </a:r>
            <a:r>
              <a:rPr lang="en" sz="2000"/>
              <a:t> - states the tasks and responsibilities of the job position. 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95" name="Shape 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61524" y="3817250"/>
            <a:ext cx="1682475" cy="132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Shape 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08582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Shape 101"/>
          <p:cNvSpPr/>
          <p:nvPr/>
        </p:nvSpPr>
        <p:spPr>
          <a:xfrm>
            <a:off x="4832125" y="2491025"/>
            <a:ext cx="599700" cy="2525700"/>
          </a:xfrm>
          <a:prstGeom prst="rightBrace">
            <a:avLst>
              <a:gd name="adj1" fmla="val 8333"/>
              <a:gd name="adj2" fmla="val 50000"/>
            </a:avLst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4800"/>
          </a:p>
        </p:txBody>
      </p:sp>
      <p:sp>
        <p:nvSpPr>
          <p:cNvPr id="102" name="Shape 102"/>
          <p:cNvSpPr txBox="1"/>
          <p:nvPr/>
        </p:nvSpPr>
        <p:spPr>
          <a:xfrm>
            <a:off x="5639400" y="3459750"/>
            <a:ext cx="2387100" cy="4266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800" b="1" u="sng"/>
              <a:t>Job description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Recruiting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Companies recruit through social media and company websites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Internal - efforts to fill open positions with persons already employed by the firm</a:t>
            </a:r>
          </a:p>
          <a:p>
            <a:pPr marL="457200" lvl="0" indent="-228600" rtl="0">
              <a:lnSpc>
                <a:spcPct val="100000"/>
              </a:lnSpc>
              <a:spcBef>
                <a:spcPts val="0"/>
              </a:spcBef>
            </a:pPr>
            <a:r>
              <a:rPr lang="en"/>
              <a:t>Promotion - part of internal recruitment</a:t>
            </a:r>
          </a:p>
          <a:p>
            <a:pPr marL="457200" lvl="0" indent="-228600">
              <a:lnSpc>
                <a:spcPct val="100000"/>
              </a:lnSpc>
              <a:spcBef>
                <a:spcPts val="0"/>
              </a:spcBef>
            </a:pPr>
            <a:r>
              <a:rPr lang="en"/>
              <a:t>Internal promotion creates motivation for current workers and allows the firm to hire proven employees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External - efforts to fill positions with applicants from outside the firm</a:t>
            </a:r>
          </a:p>
          <a:p>
            <a: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"/>
              <a:t>Allows to hire more specialized and new employees but it limits the information on applicants compared to internal recruitment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Shape 1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7925" y="1017725"/>
            <a:ext cx="7127100" cy="412577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/>
              <a:t>Recruitment process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Equal opportunity</a:t>
            </a:r>
          </a:p>
        </p:txBody>
      </p:sp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When hiring, firms must base the judgement on performance of the employee rather than other factors such as race/gender/disability</a:t>
            </a:r>
          </a:p>
          <a:p>
            <a:pPr marL="457200" lvl="0" indent="-228600">
              <a:spcBef>
                <a:spcPts val="0"/>
              </a:spcBef>
            </a:pPr>
            <a:r>
              <a:rPr lang="en"/>
              <a:t>Discrimination is illegal and reduce the work performance of the employees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Benefits of diversity: </a:t>
            </a:r>
            <a:r>
              <a:rPr lang="en" b="1" i="1" u="sng"/>
              <a:t>innovation and different points of view</a:t>
            </a:r>
          </a:p>
        </p:txBody>
      </p:sp>
      <p:pic>
        <p:nvPicPr>
          <p:cNvPr id="125" name="Shape 1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0125" y="2836999"/>
            <a:ext cx="6123749" cy="216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311700" y="203550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Compensation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311700" y="857250"/>
            <a:ext cx="6196200" cy="3779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1600" dirty="0"/>
              <a:t>Salary - the dollars paid for a job over a specified period of time.</a:t>
            </a:r>
          </a:p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1600" dirty="0"/>
              <a:t>Stock options - employees purchase shares of the company at a specified price.</a:t>
            </a:r>
          </a:p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1600" dirty="0"/>
              <a:t>Commission and bonuses</a:t>
            </a:r>
          </a:p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1600" dirty="0"/>
              <a:t>Employee benefits - additional privileges beyond compensation payments (e.g. health, life insurance, pension programs, etc.)</a:t>
            </a:r>
          </a:p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1600" dirty="0"/>
              <a:t>Profit sharing</a:t>
            </a:r>
          </a:p>
          <a:p>
            <a:pPr marL="457200" lvl="0" indent="-355600">
              <a:spcBef>
                <a:spcPts val="0"/>
              </a:spcBef>
              <a:buSzPct val="100000"/>
              <a:buAutoNum type="arabicPeriod"/>
            </a:pPr>
            <a:r>
              <a:rPr lang="en" sz="1600" dirty="0"/>
              <a:t>Perquisites (“perks”) - privileges beyond payment and employee benefits offered to high-level employees.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Training and Development</a:t>
            </a:r>
          </a:p>
        </p:txBody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990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/>
              <a:t>Managers must determine if training is needed and what type of training exist.  Training needs vary and may focus on technical skills, product information, customer service, business ethics, etc.</a:t>
            </a:r>
          </a:p>
          <a:p>
            <a:pPr lvl="0">
              <a:spcBef>
                <a:spcPts val="0"/>
              </a:spcBef>
              <a:buNone/>
            </a:pPr>
            <a:r>
              <a:rPr lang="en" dirty="0"/>
              <a:t>Training types: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i="1" dirty="0"/>
              <a:t>On-the-job methods</a:t>
            </a:r>
            <a:r>
              <a:rPr lang="en" dirty="0"/>
              <a:t> - learning by doing under supervision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i="1" dirty="0"/>
              <a:t>Simulations </a:t>
            </a:r>
            <a:r>
              <a:rPr lang="en" dirty="0"/>
              <a:t>- work situation is simulated in a separate area, away from day-to-day pressures of work.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i="1" dirty="0"/>
              <a:t>Conferences and seminars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 i="1" dirty="0"/>
              <a:t>Role playing </a:t>
            </a:r>
            <a:r>
              <a:rPr lang="en" dirty="0"/>
              <a:t>- participants act out others’ roles to better understand them.</a:t>
            </a:r>
          </a:p>
          <a:p>
            <a:pPr marL="457200" lvl="0" indent="-228600">
              <a:spcBef>
                <a:spcPts val="0"/>
              </a:spcBef>
            </a:pPr>
            <a:r>
              <a:rPr lang="en" i="1" dirty="0"/>
              <a:t>e-Learning</a:t>
            </a:r>
            <a:r>
              <a:rPr lang="en" dirty="0"/>
              <a:t> (videos, “how-to” guides, take online quizzes)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title"/>
          </p:nvPr>
        </p:nvSpPr>
        <p:spPr>
          <a:xfrm>
            <a:off x="311700" y="28807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Performance Appraisal: Definition and Purpose</a:t>
            </a:r>
          </a:p>
        </p:txBody>
      </p:sp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311700" y="1080025"/>
            <a:ext cx="59184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 dirty="0"/>
              <a:t>Definition: </a:t>
            </a:r>
            <a:r>
              <a:rPr lang="en" dirty="0"/>
              <a:t>Evaluation of employees’ current and potential levels of performance </a:t>
            </a:r>
          </a:p>
          <a:p>
            <a:pPr lvl="0">
              <a:spcBef>
                <a:spcPts val="0"/>
              </a:spcBef>
              <a:buNone/>
            </a:pPr>
            <a:r>
              <a:rPr lang="en" b="1" dirty="0"/>
              <a:t>Purposes: </a:t>
            </a:r>
          </a:p>
          <a:p>
            <a:pPr marL="457200" lvl="0" indent="-368300" rtl="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Inform workers on how well they are doing and how they can improve</a:t>
            </a:r>
          </a:p>
          <a:p>
            <a:pPr marL="457200" lvl="0" indent="-368300" rtl="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Provides basis for distributing rewards (i.e. pay raises, promotions)</a:t>
            </a:r>
          </a:p>
          <a:p>
            <a:pPr marL="457200" lvl="0" indent="-36830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Helps organization monitor employee selection, training and development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>
            <a:spLocks noGrp="1"/>
          </p:cNvSpPr>
          <p:nvPr>
            <p:ph type="title"/>
          </p:nvPr>
        </p:nvSpPr>
        <p:spPr>
          <a:xfrm>
            <a:off x="311700" y="2639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/>
              <a:t>Performance Appraisal: Techniques </a:t>
            </a:r>
          </a:p>
        </p:txBody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96600" y="898925"/>
            <a:ext cx="7893034" cy="406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68300" rtl="0">
              <a:spcBef>
                <a:spcPts val="0"/>
              </a:spcBef>
              <a:buSzPct val="100000"/>
              <a:buAutoNum type="arabicPeriod"/>
            </a:pPr>
            <a:r>
              <a:rPr lang="en" sz="2200" u="sng" dirty="0"/>
              <a:t>Objective methods</a:t>
            </a:r>
            <a:r>
              <a:rPr lang="en" sz="2200" dirty="0"/>
              <a:t> - use some measurable quantity as a basis for assessment.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200" dirty="0"/>
              <a:t>        </a:t>
            </a:r>
            <a:r>
              <a:rPr lang="en" sz="2200" i="1" dirty="0"/>
              <a:t>Example:</a:t>
            </a:r>
            <a:r>
              <a:rPr lang="en" sz="2200" dirty="0"/>
              <a:t> sales, number of defective products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200" dirty="0"/>
              <a:t> 2.   </a:t>
            </a:r>
            <a:r>
              <a:rPr lang="en" sz="2200" u="sng" dirty="0"/>
              <a:t>Judgemental methods</a:t>
            </a:r>
            <a:r>
              <a:rPr lang="en" sz="2200" dirty="0"/>
              <a:t> - requires a manager estimate the         employee’s performance level. Based on employee ranking (best to worst) and rating scales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200" dirty="0"/>
              <a:t>       </a:t>
            </a:r>
            <a:r>
              <a:rPr lang="en" sz="2200" i="1" dirty="0"/>
              <a:t> Example:</a:t>
            </a:r>
            <a:r>
              <a:rPr lang="en" sz="2200" dirty="0"/>
              <a:t> “This employee always does high-quality work” 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200" dirty="0"/>
              <a:t>        From “Strongly agree” - 5 to “Strongly disagree” - 1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311700" y="2156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Motivation</a:t>
            </a:r>
          </a:p>
        </p:txBody>
      </p:sp>
      <p:pic>
        <p:nvPicPr>
          <p:cNvPr id="162" name="Shape 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6425" y="788325"/>
            <a:ext cx="5843801" cy="4262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Improving Employee Motivation</a:t>
            </a:r>
          </a:p>
        </p:txBody>
      </p:sp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106425" y="1066121"/>
            <a:ext cx="3298500" cy="3682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2000" b="1" dirty="0"/>
              <a:t>Method</a:t>
            </a:r>
          </a:p>
          <a:p>
            <a:pPr marL="457200" lvl="0" indent="-355600" rtl="0">
              <a:lnSpc>
                <a:spcPct val="150000"/>
              </a:lnSpc>
              <a:spcBef>
                <a:spcPts val="0"/>
              </a:spcBef>
              <a:buSzPct val="100000"/>
              <a:buAutoNum type="arabicPeriod"/>
            </a:pPr>
            <a:r>
              <a:rPr lang="en" sz="2000" dirty="0"/>
              <a:t>Adequate compensation program</a:t>
            </a:r>
          </a:p>
          <a:p>
            <a:pPr marL="457200" lvl="0" indent="-355600" rtl="0">
              <a:lnSpc>
                <a:spcPct val="150000"/>
              </a:lnSpc>
              <a:spcBef>
                <a:spcPts val="0"/>
              </a:spcBef>
              <a:buSzPct val="100000"/>
              <a:buAutoNum type="arabicPeriod"/>
            </a:pPr>
            <a:r>
              <a:rPr lang="en" sz="2000" dirty="0"/>
              <a:t>Job security</a:t>
            </a:r>
          </a:p>
          <a:p>
            <a:pPr marL="457200" lvl="0" indent="-355600" rtl="0">
              <a:lnSpc>
                <a:spcPct val="150000"/>
              </a:lnSpc>
              <a:spcBef>
                <a:spcPts val="0"/>
              </a:spcBef>
              <a:buSzPct val="100000"/>
              <a:buAutoNum type="arabicPeriod"/>
            </a:pPr>
            <a:r>
              <a:rPr lang="en" sz="2000" dirty="0"/>
              <a:t>Flexible work schedule</a:t>
            </a:r>
          </a:p>
          <a:p>
            <a:pPr marL="457200" lvl="0" indent="-355600">
              <a:lnSpc>
                <a:spcPct val="150000"/>
              </a:lnSpc>
              <a:spcBef>
                <a:spcPts val="0"/>
              </a:spcBef>
              <a:buSzPct val="100000"/>
              <a:buAutoNum type="arabicPeriod"/>
            </a:pPr>
            <a:r>
              <a:rPr lang="en" sz="2000" dirty="0"/>
              <a:t>Employee involvement programs</a:t>
            </a:r>
          </a:p>
        </p:txBody>
      </p:sp>
      <p:sp>
        <p:nvSpPr>
          <p:cNvPr id="175" name="Shape 175"/>
          <p:cNvSpPr txBox="1">
            <a:spLocks noGrp="1"/>
          </p:cNvSpPr>
          <p:nvPr>
            <p:ph type="body" idx="2"/>
          </p:nvPr>
        </p:nvSpPr>
        <p:spPr>
          <a:xfrm>
            <a:off x="3344475" y="1219825"/>
            <a:ext cx="5548200" cy="3682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2000" b="1"/>
              <a:t>Description</a:t>
            </a:r>
          </a:p>
          <a:p>
            <a:pPr marL="457200" lvl="0" indent="-34290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sz="1800"/>
              <a:t>Align raises and bonuses with performance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1800"/>
              <a:t>        Provide stock as partial compensation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1800"/>
              <a:t> 2.     Encourage employees to have long-term   commitment to the firm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1800"/>
              <a:t> 3.     Allow employees flexibility on the timing of their work schedules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" sz="1800"/>
              <a:t> 4.     Job enlargement, job rotation, empowerment, teamwork and open-book management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176" name="Shape 1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38475" y="103775"/>
            <a:ext cx="1544075" cy="154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Indicative Reading</a:t>
            </a:r>
          </a:p>
        </p:txBody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Madura, J. (2010) Introduction to Business, 5th edn., Paradigm Publishing. Chapters 10-11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Pride, W. M., Hughes, R. J. &amp; Kapoor J. R. (2016) Foundations of Business, 5th edn., Cengage Learning.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Chapters 9-10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te">
  <a:themeElements>
    <a:clrScheme name="Slate">
      <a:dk1>
        <a:srgbClr val="FFFFFF"/>
      </a:dk1>
      <a:lt1>
        <a:srgbClr val="37474F"/>
      </a:lt1>
      <a:dk2>
        <a:srgbClr val="9E9E9E"/>
      </a:dk2>
      <a:lt2>
        <a:srgbClr val="E0E0E0"/>
      </a:lt2>
      <a:accent1>
        <a:srgbClr val="616161"/>
      </a:accent1>
      <a:accent2>
        <a:srgbClr val="78909C"/>
      </a:accent2>
      <a:accent3>
        <a:srgbClr val="CACACA"/>
      </a:accent3>
      <a:accent4>
        <a:srgbClr val="64FFDA"/>
      </a:accent4>
      <a:accent5>
        <a:srgbClr val="FFD966"/>
      </a:accent5>
      <a:accent6>
        <a:srgbClr val="F5F5F5"/>
      </a:accent6>
      <a:hlink>
        <a:srgbClr val="FFD966"/>
      </a:hlink>
      <a:folHlink>
        <a:srgbClr val="FFD9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A00167F-BBD7-42F3-A4C2-645FB5E39D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C862BE5-7EE8-41DD-9227-28EB39DEB5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B6E90AB-1BE0-4B34-89F3-FD6C10BAE764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4</TotalTime>
  <Words>714</Words>
  <Application>Microsoft Office PowerPoint</Application>
  <PresentationFormat>Экран (16:9)</PresentationFormat>
  <Paragraphs>88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Oswald</vt:lpstr>
      <vt:lpstr>Average</vt:lpstr>
      <vt:lpstr>Calibri</vt:lpstr>
      <vt:lpstr>slate</vt:lpstr>
      <vt:lpstr>HRM</vt:lpstr>
      <vt:lpstr>Agenda</vt:lpstr>
      <vt:lpstr>Human Resource Planning</vt:lpstr>
      <vt:lpstr>Forecasting</vt:lpstr>
      <vt:lpstr>Job Analysis</vt:lpstr>
      <vt:lpstr>Презентация PowerPoint</vt:lpstr>
      <vt:lpstr>Recruiting</vt:lpstr>
      <vt:lpstr>Recruitment process</vt:lpstr>
      <vt:lpstr>Equal opportunity</vt:lpstr>
      <vt:lpstr>Compensation</vt:lpstr>
      <vt:lpstr>Training and Development</vt:lpstr>
      <vt:lpstr>Performance Appraisal: Definition and Purpose</vt:lpstr>
      <vt:lpstr>Performance Appraisal: Techniques </vt:lpstr>
      <vt:lpstr>Motivation</vt:lpstr>
      <vt:lpstr>Improving Employee Motivation</vt:lpstr>
      <vt:lpstr>Indicative Reading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HRM</dc:title>
  <cp:lastModifiedBy>User</cp:lastModifiedBy>
  <cp:revision>3</cp:revision>
  <dcterms:modified xsi:type="dcterms:W3CDTF">2017-06-19T11:07:51Z</dcterms:modified>
</cp:coreProperties>
</file>