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78AD8-6648-4691-AA0D-88736E5BDC24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887D7-F26F-4FC0-B02D-EFA3255DB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431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52831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2770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88784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Shape 1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8175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Shape 1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6318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Shape 19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6064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0446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311700" y="521800"/>
            <a:ext cx="8520600" cy="83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490250" y="6241345"/>
            <a:ext cx="5487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1067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20.06.2017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Product promotion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851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Product Promotion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dirty="0"/>
              <a:t>Advertising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dirty="0"/>
              <a:t>Personal selling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dirty="0"/>
              <a:t>Sale promotions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dirty="0"/>
              <a:t>Public relations </a:t>
            </a:r>
          </a:p>
          <a:p>
            <a:endParaRPr lang="en-US" dirty="0" smtClean="0"/>
          </a:p>
          <a:p>
            <a:pPr lvl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39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4. Promotion Mix</a:t>
            </a:r>
          </a:p>
        </p:txBody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400" dirty="0"/>
              <a:t>Definition: the combination of promotion methods that a firm uses to increase acceptance of its products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sz="2400" dirty="0"/>
              <a:t>Advertising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sz="2400" dirty="0"/>
              <a:t>Personal selling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sz="2400" dirty="0"/>
              <a:t>Sale promotions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sz="2400" dirty="0"/>
              <a:t>Public relations </a:t>
            </a:r>
          </a:p>
        </p:txBody>
      </p:sp>
      <p:pic>
        <p:nvPicPr>
          <p:cNvPr id="162" name="Shape 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96000" y="2653100"/>
            <a:ext cx="3048000" cy="406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0548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Promotion: Advertising</a:t>
            </a:r>
          </a:p>
        </p:txBody>
      </p:sp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854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400" b="1" dirty="0"/>
              <a:t>Definition:</a:t>
            </a:r>
            <a:r>
              <a:rPr lang="en" sz="2400" dirty="0"/>
              <a:t> a non-personal sales presentation communicated through media or non-media forms to influence a large number of customers.</a:t>
            </a:r>
          </a:p>
          <a:p>
            <a:pPr lvl="0">
              <a:spcBef>
                <a:spcPts val="0"/>
              </a:spcBef>
              <a:buNone/>
            </a:pPr>
            <a:r>
              <a:rPr lang="en" sz="2400" b="1" dirty="0"/>
              <a:t>Forms of advertising: </a:t>
            </a:r>
          </a:p>
          <a:p>
            <a:pPr marL="560070" lvl="0" indent="-285750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2400" dirty="0"/>
              <a:t>Print media</a:t>
            </a:r>
          </a:p>
          <a:p>
            <a:pPr marL="560070" lvl="0" indent="-285750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2400" dirty="0"/>
              <a:t>Radio, television</a:t>
            </a:r>
          </a:p>
          <a:p>
            <a:pPr marL="560070" lvl="0" indent="-285750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2400" dirty="0"/>
              <a:t>Internet</a:t>
            </a:r>
          </a:p>
          <a:p>
            <a:pPr marL="560070" lvl="0" indent="-285750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2400" dirty="0"/>
              <a:t>E-mail</a:t>
            </a:r>
          </a:p>
          <a:p>
            <a:pPr marL="560070" lvl="0" indent="-285750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2400" dirty="0"/>
              <a:t>Telemarketing</a:t>
            </a:r>
          </a:p>
          <a:p>
            <a:pPr marL="560070" lvl="0" indent="-285750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2400" dirty="0"/>
              <a:t>Outdoor ads, transportation ads</a:t>
            </a:r>
          </a:p>
          <a:p>
            <a:pPr marL="560070" lvl="0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2400" dirty="0"/>
              <a:t>Specialty ads </a:t>
            </a:r>
          </a:p>
        </p:txBody>
      </p:sp>
      <p:pic>
        <p:nvPicPr>
          <p:cNvPr id="169" name="Shape 1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0450" y="3730301"/>
            <a:ext cx="1575174" cy="202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Shape 1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8593" y="2573957"/>
            <a:ext cx="1695200" cy="22602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4053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Promotion: Personal Selling</a:t>
            </a:r>
          </a:p>
        </p:txBody>
      </p:sp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410525" y="1536633"/>
            <a:ext cx="8421900" cy="4886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400" b="1" dirty="0"/>
              <a:t>Definition:</a:t>
            </a:r>
            <a:r>
              <a:rPr lang="en" sz="2400" dirty="0"/>
              <a:t> a personal sale presentation used to influence one or more customers</a:t>
            </a:r>
          </a:p>
          <a:p>
            <a:pPr marL="457200" lvl="0" indent="-381000" rtl="0">
              <a:lnSpc>
                <a:spcPct val="100000"/>
              </a:lnSpc>
              <a:spcBef>
                <a:spcPts val="0"/>
              </a:spcBef>
              <a:buSzPct val="100000"/>
              <a:buAutoNum type="arabicPeriod"/>
            </a:pPr>
            <a:r>
              <a:rPr lang="en" dirty="0"/>
              <a:t>Identify the target market</a:t>
            </a:r>
          </a:p>
          <a:p>
            <a:pPr marL="457200" lvl="0" indent="-381000" rtl="0">
              <a:lnSpc>
                <a:spcPct val="100000"/>
              </a:lnSpc>
              <a:spcBef>
                <a:spcPts val="0"/>
              </a:spcBef>
              <a:buSzPct val="100000"/>
              <a:buAutoNum type="arabicPeriod"/>
            </a:pPr>
            <a:r>
              <a:rPr lang="en" dirty="0"/>
              <a:t>Contact potential customers</a:t>
            </a:r>
          </a:p>
          <a:p>
            <a:pPr marL="457200" lvl="0" indent="-381000" rtl="0">
              <a:lnSpc>
                <a:spcPct val="100000"/>
              </a:lnSpc>
              <a:spcBef>
                <a:spcPts val="0"/>
              </a:spcBef>
              <a:buSzPct val="100000"/>
              <a:buAutoNum type="arabicPeriod"/>
            </a:pPr>
            <a:r>
              <a:rPr lang="en" dirty="0"/>
              <a:t>Make the sales presentations</a:t>
            </a:r>
          </a:p>
          <a:p>
            <a:pPr marL="457200" lvl="0" indent="-381000" rtl="0">
              <a:lnSpc>
                <a:spcPct val="100000"/>
              </a:lnSpc>
              <a:spcBef>
                <a:spcPts val="0"/>
              </a:spcBef>
              <a:buSzPct val="100000"/>
              <a:buAutoNum type="arabicPeriod"/>
            </a:pPr>
            <a:r>
              <a:rPr lang="en" dirty="0"/>
              <a:t>Answer questions</a:t>
            </a:r>
          </a:p>
          <a:p>
            <a:pPr marL="457200" lvl="0" indent="-381000" rtl="0">
              <a:lnSpc>
                <a:spcPct val="100000"/>
              </a:lnSpc>
              <a:spcBef>
                <a:spcPts val="0"/>
              </a:spcBef>
              <a:buSzPct val="100000"/>
              <a:buAutoNum type="arabicPeriod"/>
            </a:pPr>
            <a:r>
              <a:rPr lang="en" dirty="0"/>
              <a:t>Close the sale</a:t>
            </a:r>
          </a:p>
          <a:p>
            <a:pPr marL="457200" lvl="0" indent="-381000" rtl="0">
              <a:lnSpc>
                <a:spcPct val="100000"/>
              </a:lnSpc>
              <a:spcBef>
                <a:spcPts val="0"/>
              </a:spcBef>
              <a:buSzPct val="100000"/>
              <a:buAutoNum type="arabicPeriod"/>
            </a:pPr>
            <a:r>
              <a:rPr lang="en" dirty="0"/>
              <a:t>Follow up </a:t>
            </a:r>
          </a:p>
        </p:txBody>
      </p:sp>
      <p:pic>
        <p:nvPicPr>
          <p:cNvPr id="177" name="Shape 1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85738" y="2817900"/>
            <a:ext cx="2466975" cy="2463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1089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Promotion: Sales Promotion </a:t>
            </a:r>
          </a:p>
        </p:txBody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6389400" cy="4555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 dirty="0"/>
              <a:t>Definition: </a:t>
            </a:r>
            <a:r>
              <a:rPr lang="en" dirty="0"/>
              <a:t>the set of activities that is intended to influence consumers</a:t>
            </a:r>
          </a:p>
          <a:p>
            <a:pPr marL="457200" lvl="0" indent="-228600" rtl="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" sz="1600" dirty="0"/>
              <a:t>Rebates - a potential refund by the manufacturer</a:t>
            </a:r>
          </a:p>
          <a:p>
            <a:pPr marL="457200" lvl="0" indent="-228600" rtl="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" sz="1600" dirty="0"/>
              <a:t>Coupons - a promotion device used in newspapers, and ads to encourage the purchase of a product</a:t>
            </a:r>
          </a:p>
          <a:p>
            <a:pPr marL="457200" lvl="0" indent="-228600" rtl="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" sz="1600" dirty="0"/>
              <a:t>Sampling - offering free samples to encourage consumers to try new brand or product</a:t>
            </a:r>
          </a:p>
          <a:p>
            <a:pPr marL="457200" lvl="0" indent="-228600" rtl="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" sz="1600" dirty="0"/>
              <a:t>Displays </a:t>
            </a:r>
          </a:p>
          <a:p>
            <a:pPr marL="457200" lvl="0" indent="-2286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" sz="1600" dirty="0"/>
              <a:t>Premiums - a gift or prize provided free to consumers who purchase a specific product</a:t>
            </a:r>
          </a:p>
        </p:txBody>
      </p:sp>
      <p:pic>
        <p:nvPicPr>
          <p:cNvPr id="184" name="Shape 1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11250" y="521800"/>
            <a:ext cx="2636150" cy="23535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9735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Promotion: Public Relations</a:t>
            </a:r>
          </a:p>
        </p:txBody>
      </p:sp>
      <p:sp>
        <p:nvSpPr>
          <p:cNvPr id="190" name="Shape 190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5785500" cy="4555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000" b="1"/>
              <a:t>Definition: </a:t>
            </a:r>
            <a:r>
              <a:rPr lang="en" sz="2000"/>
              <a:t>actions taken with a goal of creating or maintaining a favourable public image.</a:t>
            </a:r>
          </a:p>
          <a:p>
            <a:pPr marL="457200" lvl="0" indent="-355600" rtl="0">
              <a:spcBef>
                <a:spcPts val="0"/>
              </a:spcBef>
              <a:buSzPct val="100000"/>
              <a:buAutoNum type="arabicPeriod"/>
            </a:pPr>
            <a:r>
              <a:rPr lang="en" sz="2000" i="1"/>
              <a:t>Special events</a:t>
            </a:r>
            <a:r>
              <a:rPr lang="en" sz="2000"/>
              <a:t> (e.g. marathons, race, festivals, etc.)</a:t>
            </a:r>
          </a:p>
          <a:p>
            <a:pPr marL="457200" lvl="0" indent="-355600" rtl="0">
              <a:spcBef>
                <a:spcPts val="0"/>
              </a:spcBef>
              <a:buSzPct val="100000"/>
              <a:buAutoNum type="arabicPeriod"/>
            </a:pPr>
            <a:r>
              <a:rPr lang="en" sz="2000" i="1"/>
              <a:t>News release</a:t>
            </a:r>
            <a:r>
              <a:rPr lang="en" sz="2000"/>
              <a:t> - a brief written announcement about a firm provided by that firm to media.</a:t>
            </a:r>
          </a:p>
          <a:p>
            <a:pPr marL="457200" lvl="0" indent="-355600">
              <a:spcBef>
                <a:spcPts val="0"/>
              </a:spcBef>
              <a:buSzPct val="100000"/>
              <a:buAutoNum type="arabicPeriod"/>
            </a:pPr>
            <a:r>
              <a:rPr lang="en" sz="2000" i="1"/>
              <a:t>Press release</a:t>
            </a:r>
            <a:r>
              <a:rPr lang="en" sz="2000"/>
              <a:t> - an oral announcement about a firm provided by that firm to the media.</a:t>
            </a:r>
          </a:p>
          <a:p>
            <a:pPr lvl="0">
              <a:spcBef>
                <a:spcPts val="0"/>
              </a:spcBef>
              <a:buNone/>
            </a:pPr>
            <a:endParaRPr sz="2000"/>
          </a:p>
          <a:p>
            <a:pPr lvl="0">
              <a:spcBef>
                <a:spcPts val="0"/>
              </a:spcBef>
              <a:buNone/>
            </a:pPr>
            <a:endParaRPr sz="2000"/>
          </a:p>
        </p:txBody>
      </p:sp>
      <p:pic>
        <p:nvPicPr>
          <p:cNvPr id="191" name="Shape 1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5050" y="4604201"/>
            <a:ext cx="3242350" cy="20834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6587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Indicative Reading </a:t>
            </a:r>
          </a:p>
        </p:txBody>
      </p:sp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Madura, J. (2010) Introduction to Business, 5th edn., </a:t>
            </a: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Paradigm </a:t>
            </a:r>
            <a:r>
              <a:rPr lang="en" sz="2800" smtClean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Publishing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Pride, W. M., Hughes, R. J. &amp; Kapoor J. R. (2017) Foundations of Business, 5th edn., Cengage Learning</a:t>
            </a:r>
          </a:p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07504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Shape 20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2013" y="0"/>
            <a:ext cx="56199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41748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306</Words>
  <Application>Microsoft Office PowerPoint</Application>
  <PresentationFormat>Экран (4:3)</PresentationFormat>
  <Paragraphs>48</Paragraphs>
  <Slides>9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Product promotion</vt:lpstr>
      <vt:lpstr>Agenda</vt:lpstr>
      <vt:lpstr>4. Promotion Mix</vt:lpstr>
      <vt:lpstr>Promotion: Advertising</vt:lpstr>
      <vt:lpstr>Promotion: Personal Selling</vt:lpstr>
      <vt:lpstr>Promotion: Sales Promotion </vt:lpstr>
      <vt:lpstr>Promotion: Public Relations</vt:lpstr>
      <vt:lpstr>Indicative Reading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 promotion</dc:title>
  <dc:creator>Aziz Allaberganov</dc:creator>
  <cp:lastModifiedBy>User</cp:lastModifiedBy>
  <cp:revision>2</cp:revision>
  <dcterms:created xsi:type="dcterms:W3CDTF">2017-06-20T11:28:49Z</dcterms:created>
  <dcterms:modified xsi:type="dcterms:W3CDTF">2017-06-20T11:37:30Z</dcterms:modified>
</cp:coreProperties>
</file>