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4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374" y="-4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6123788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Shape 11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June 22,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914650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5916"/>
            <a:ext cx="7772400" cy="1102519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7924800" cy="3086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721894"/>
            <a:ext cx="7885113" cy="1021556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2596754"/>
            <a:ext cx="7885113" cy="1125140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June 22,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3733800" cy="30861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200150"/>
            <a:ext cx="3733800" cy="30861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57350"/>
            <a:ext cx="3733800" cy="26289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57350"/>
            <a:ext cx="3733800" cy="26289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00150"/>
            <a:ext cx="3733800" cy="431006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200150"/>
            <a:ext cx="3733800" cy="431006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085850"/>
            <a:ext cx="4648200" cy="3200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085850"/>
            <a:ext cx="2971800" cy="82296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1910919"/>
            <a:ext cx="2971800" cy="2375332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085850"/>
            <a:ext cx="2971800" cy="82296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085850"/>
            <a:ext cx="3419856" cy="260604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910918"/>
            <a:ext cx="2971800" cy="1803832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June 22,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00151"/>
            <a:ext cx="79248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4767263"/>
            <a:ext cx="1524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June 22,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4767263"/>
            <a:ext cx="990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lt2"/>
                </a:solidFill>
              </a:rPr>
              <a:t>‹#›</a:t>
            </a:fld>
            <a:endParaRPr lang="en" sz="1000">
              <a:solidFill>
                <a:schemeClr val="lt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dirty="0" smtClean="0"/>
              <a:t>Lecture </a:t>
            </a:r>
            <a:r>
              <a:rPr lang="en" dirty="0" smtClean="0"/>
              <a:t>12</a:t>
            </a:r>
            <a:endParaRPr lang="en" dirty="0"/>
          </a:p>
        </p:txBody>
      </p:sp>
      <p:sp>
        <p:nvSpPr>
          <p:cNvPr id="54" name="Shape 54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Business Law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Agenda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Types of legal systems</a:t>
            </a:r>
          </a:p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Classification of law under common and civil law systems</a:t>
            </a:r>
          </a:p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Legal constraints on business activity</a:t>
            </a:r>
          </a:p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Influence of legal environment on the businesses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Law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400" i="1"/>
              <a:t>Definition and Purpose of Law</a:t>
            </a:r>
            <a:r>
              <a:rPr lang="en" sz="2400"/>
              <a:t/>
            </a:r>
            <a:br>
              <a:rPr lang="en" sz="2400"/>
            </a:br>
            <a:r>
              <a:rPr lang="en" sz="2400"/>
              <a:t/>
            </a:r>
            <a:br>
              <a:rPr lang="en" sz="2400"/>
            </a:br>
            <a:r>
              <a:rPr lang="en" sz="2400"/>
              <a:t>Any system of regulations to govern the conduct of the people of a community, society or nation, in response to the need for regularity, consistency and justice based upon collective human experience. </a:t>
            </a:r>
            <a:br>
              <a:rPr lang="en" sz="2400"/>
            </a:br>
            <a:endParaRPr lang="en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Legal Systems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Common Law System</a:t>
            </a:r>
            <a:br>
              <a:rPr lang="en" sz="2400"/>
            </a:br>
            <a:r>
              <a:rPr lang="en" sz="2400"/>
              <a:t>UK, USA</a:t>
            </a:r>
          </a:p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Civil Law System</a:t>
            </a:r>
            <a:br>
              <a:rPr lang="en" sz="2400"/>
            </a:br>
            <a:r>
              <a:rPr lang="en" sz="2400"/>
              <a:t>France, Germany, Japan, Uzbekistan</a:t>
            </a:r>
          </a:p>
          <a:p>
            <a:pPr marL="457200" lvl="0" indent="-38100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Theocratic Law System</a:t>
            </a:r>
            <a:br>
              <a:rPr lang="en" sz="2400"/>
            </a:br>
            <a:r>
              <a:rPr lang="en" sz="2400"/>
              <a:t>Muslim countries</a:t>
            </a:r>
            <a:br>
              <a:rPr lang="en" sz="2400"/>
            </a:br>
            <a:endParaRPr lang="en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Classification of Law</a:t>
            </a:r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311700" y="1285275"/>
            <a:ext cx="41799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000" b="1"/>
              <a:t>Common Law system</a:t>
            </a:r>
          </a:p>
          <a:p>
            <a:pPr marL="457200" lvl="0" indent="-355600" rtl="0">
              <a:spcBef>
                <a:spcPts val="0"/>
              </a:spcBef>
              <a:buSzPct val="100000"/>
            </a:pPr>
            <a:r>
              <a:rPr lang="en" sz="2000" b="1"/>
              <a:t>Private Law</a:t>
            </a:r>
            <a:r>
              <a:rPr lang="en" sz="2000"/>
              <a:t> </a:t>
            </a:r>
            <a:br>
              <a:rPr lang="en" sz="2000"/>
            </a:br>
            <a:r>
              <a:rPr lang="en" sz="2000"/>
              <a:t>Governs the relationships between individuals</a:t>
            </a:r>
          </a:p>
          <a:p>
            <a:pPr marL="457200" lvl="0" indent="-355600" rtl="0">
              <a:spcBef>
                <a:spcPts val="0"/>
              </a:spcBef>
              <a:buSzPct val="100000"/>
            </a:pPr>
            <a:r>
              <a:rPr lang="en" sz="2000" b="1"/>
              <a:t>Public Law </a:t>
            </a:r>
            <a:r>
              <a:rPr lang="en" sz="2000"/>
              <a:t/>
            </a:r>
            <a:br>
              <a:rPr lang="en" sz="2000"/>
            </a:br>
            <a:r>
              <a:rPr lang="en" sz="2000"/>
              <a:t>Concerns the relationship between the state and the individual</a:t>
            </a:r>
          </a:p>
          <a:p>
            <a:pPr lvl="0">
              <a:spcBef>
                <a:spcPts val="0"/>
              </a:spcBef>
              <a:buNone/>
            </a:pPr>
            <a:endParaRPr sz="2000"/>
          </a:p>
        </p:txBody>
      </p:sp>
      <p:sp>
        <p:nvSpPr>
          <p:cNvPr id="80" name="Shape 80"/>
          <p:cNvSpPr txBox="1">
            <a:spLocks noGrp="1"/>
          </p:cNvSpPr>
          <p:nvPr>
            <p:ph type="body" idx="2"/>
          </p:nvPr>
        </p:nvSpPr>
        <p:spPr>
          <a:xfrm>
            <a:off x="4394925" y="1152475"/>
            <a:ext cx="46485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000" b="1"/>
              <a:t>Civil Law system </a:t>
            </a:r>
          </a:p>
          <a:p>
            <a:pPr marL="457200" lvl="0" indent="-355600">
              <a:spcBef>
                <a:spcPts val="0"/>
              </a:spcBef>
              <a:buSzPct val="100000"/>
            </a:pPr>
            <a:r>
              <a:rPr lang="en" sz="2000" b="1"/>
              <a:t>Criminal Law </a:t>
            </a:r>
            <a:r>
              <a:rPr lang="en" sz="2000"/>
              <a:t/>
            </a:r>
            <a:br>
              <a:rPr lang="en" sz="2000"/>
            </a:br>
            <a:r>
              <a:rPr lang="en" sz="2000"/>
              <a:t>Wrongdoings against community, which results the detention, prosecution and punishment of offenders</a:t>
            </a:r>
          </a:p>
          <a:p>
            <a:pPr marL="457200" lvl="0" indent="-355600">
              <a:spcBef>
                <a:spcPts val="0"/>
              </a:spcBef>
              <a:buSzPct val="100000"/>
            </a:pPr>
            <a:r>
              <a:rPr lang="en" sz="2000" b="1"/>
              <a:t>Civil Law </a:t>
            </a:r>
            <a:r>
              <a:rPr lang="en" sz="2000"/>
              <a:t/>
            </a:r>
            <a:br>
              <a:rPr lang="en" sz="2000"/>
            </a:br>
            <a:r>
              <a:rPr lang="en" sz="2000"/>
              <a:t>Deals with private rights and obligations which arise  between individuals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Classification of Law</a:t>
            </a:r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ct val="100000"/>
            </a:pPr>
            <a:r>
              <a:rPr lang="en" sz="2400" dirty="0"/>
              <a:t>National Law </a:t>
            </a:r>
            <a:br>
              <a:rPr lang="en" sz="2400" dirty="0"/>
            </a:br>
            <a:r>
              <a:rPr lang="en" sz="2000" dirty="0"/>
              <a:t>Constitutional Law</a:t>
            </a:r>
            <a:br>
              <a:rPr lang="en" sz="2000" dirty="0"/>
            </a:br>
            <a:r>
              <a:rPr lang="en" sz="2000" dirty="0"/>
              <a:t>Laws and Resolution adopted in </a:t>
            </a:r>
            <a:r>
              <a:rPr lang="en" sz="2000" dirty="0" smtClean="0"/>
              <a:t>(</a:t>
            </a:r>
            <a:r>
              <a:rPr lang="en" sz="2000" dirty="0"/>
              <a:t>Parliament)</a:t>
            </a:r>
            <a:br>
              <a:rPr lang="en" sz="2000" dirty="0"/>
            </a:br>
            <a:r>
              <a:rPr lang="en" sz="2000" dirty="0"/>
              <a:t>Presidential Decrees</a:t>
            </a:r>
            <a:br>
              <a:rPr lang="en" sz="2000" dirty="0"/>
            </a:br>
            <a:r>
              <a:rPr lang="en" sz="2000" dirty="0"/>
              <a:t>Regulations of the Cabinet of Ministers</a:t>
            </a:r>
            <a:br>
              <a:rPr lang="en" sz="2000" dirty="0"/>
            </a:br>
            <a:r>
              <a:rPr lang="en" sz="2000" dirty="0"/>
              <a:t>Normative and Legal Acts of Central and Local State and Governing Bodies</a:t>
            </a:r>
            <a:br>
              <a:rPr lang="en" sz="2000" dirty="0"/>
            </a:br>
            <a:endParaRPr lang="en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Classifications of Law</a:t>
            </a:r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>
              <a:spcBef>
                <a:spcPts val="0"/>
              </a:spcBef>
              <a:buSzPct val="100000"/>
            </a:pPr>
            <a:r>
              <a:rPr lang="en" sz="2400"/>
              <a:t>International Law </a:t>
            </a:r>
            <a:br>
              <a:rPr lang="en" sz="2400"/>
            </a:br>
            <a:r>
              <a:rPr lang="en" sz="2400"/>
              <a:t/>
            </a:r>
            <a:br>
              <a:rPr lang="en" sz="2400"/>
            </a:br>
            <a:r>
              <a:rPr lang="en" sz="2400"/>
              <a:t>The highest judicial authority of international law is the International Court of Justice</a:t>
            </a:r>
            <a:br>
              <a:rPr lang="en" sz="2400"/>
            </a:br>
            <a:r>
              <a:rPr lang="en" sz="2400"/>
              <a:t/>
            </a:r>
            <a:br>
              <a:rPr lang="en" sz="2400"/>
            </a:br>
            <a:r>
              <a:rPr lang="en" sz="2400"/>
              <a:t>Administrative authority is the United Nations.</a:t>
            </a:r>
            <a:br>
              <a:rPr lang="en" sz="2400"/>
            </a:br>
            <a:endParaRPr lang="en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Influence of Legal Environment On Business</a:t>
            </a:r>
          </a:p>
        </p:txBody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2200" dirty="0">
              <a:solidFill>
                <a:srgbClr val="FFFFFF"/>
              </a:solidFill>
            </a:endParaRPr>
          </a:p>
          <a:p>
            <a:pPr marL="457200" lvl="0" indent="-36830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ct val="100000"/>
            </a:pPr>
            <a:r>
              <a:rPr lang="en" sz="2200" dirty="0">
                <a:solidFill>
                  <a:srgbClr val="FFFFFF"/>
                </a:solidFill>
              </a:rPr>
              <a:t>Consumer Legislation</a:t>
            </a:r>
          </a:p>
          <a:p>
            <a:pPr lvl="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2200" dirty="0">
              <a:solidFill>
                <a:srgbClr val="FFFFFF"/>
              </a:solidFill>
            </a:endParaRPr>
          </a:p>
          <a:p>
            <a:pPr marL="457200" lvl="0" indent="-36830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ct val="100000"/>
            </a:pPr>
            <a:r>
              <a:rPr lang="en" sz="2200" dirty="0">
                <a:solidFill>
                  <a:srgbClr val="FFFFFF"/>
                </a:solidFill>
              </a:rPr>
              <a:t>Intellectual Property</a:t>
            </a:r>
          </a:p>
          <a:p>
            <a:pPr marL="457200" lvl="0" indent="-36830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ct val="100000"/>
            </a:pPr>
            <a:endParaRPr sz="2200" dirty="0">
              <a:solidFill>
                <a:srgbClr val="000000"/>
              </a:solidFill>
            </a:endParaRPr>
          </a:p>
          <a:p>
            <a:pPr marL="457200" lvl="0" indent="-36830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ct val="100000"/>
            </a:pPr>
            <a:r>
              <a:rPr lang="en" sz="2200" dirty="0">
                <a:solidFill>
                  <a:srgbClr val="FFFFFF"/>
                </a:solidFill>
              </a:rPr>
              <a:t>Labor Market Legislation</a:t>
            </a:r>
          </a:p>
          <a:p>
            <a:pPr marL="457200" lvl="0" indent="-36830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ct val="100000"/>
            </a:pPr>
            <a:endParaRPr sz="2200" dirty="0">
              <a:solidFill>
                <a:srgbClr val="000000"/>
              </a:solidFill>
            </a:endParaRPr>
          </a:p>
          <a:p>
            <a:pPr marL="457200" lvl="0" indent="-368300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ct val="100000"/>
            </a:pPr>
            <a:r>
              <a:rPr lang="en" sz="2200" dirty="0">
                <a:solidFill>
                  <a:srgbClr val="FFFFFF"/>
                </a:solidFill>
              </a:rPr>
              <a:t>Business Competition Legislation</a:t>
            </a: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Consumer Legislation</a:t>
            </a:r>
            <a:r>
              <a:rPr lang="en"/>
              <a:t> </a:t>
            </a:r>
          </a:p>
        </p:txBody>
      </p:sp>
      <p:sp>
        <p:nvSpPr>
          <p:cNvPr id="104" name="Shape 104"/>
          <p:cNvSpPr txBox="1">
            <a:spLocks noGrp="1"/>
          </p:cNvSpPr>
          <p:nvPr>
            <p:ph type="body" idx="1"/>
          </p:nvPr>
        </p:nvSpPr>
        <p:spPr>
          <a:xfrm>
            <a:off x="372075" y="1171175"/>
            <a:ext cx="8520600" cy="3663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68300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Arial"/>
              <a:buChar char="•"/>
            </a:pPr>
            <a:r>
              <a:rPr lang="en" sz="2400" dirty="0">
                <a:solidFill>
                  <a:srgbClr val="FFFFFF"/>
                </a:solidFill>
              </a:rPr>
              <a:t>Consumer protection</a:t>
            </a:r>
          </a:p>
          <a:p>
            <a:pPr marL="457200" lvl="0" indent="-368300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Arial"/>
              <a:buChar char="•"/>
            </a:pPr>
            <a:r>
              <a:rPr lang="en" sz="2400" dirty="0" smtClean="0">
                <a:solidFill>
                  <a:srgbClr val="FFFFFF"/>
                </a:solidFill>
              </a:rPr>
              <a:t>Product </a:t>
            </a:r>
            <a:r>
              <a:rPr lang="en" sz="2400" dirty="0">
                <a:solidFill>
                  <a:srgbClr val="FFFFFF"/>
                </a:solidFill>
              </a:rPr>
              <a:t>safety</a:t>
            </a:r>
          </a:p>
          <a:p>
            <a:pPr marL="457200" lvl="0" indent="-368300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Arial"/>
              <a:buChar char="•"/>
            </a:pPr>
            <a:r>
              <a:rPr lang="en" sz="2400" dirty="0">
                <a:solidFill>
                  <a:srgbClr val="FFFFFF"/>
                </a:solidFill>
              </a:rPr>
              <a:t>Product labeling </a:t>
            </a:r>
          </a:p>
          <a:p>
            <a:pPr marL="457200" lvl="0" indent="-368300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Arial"/>
              <a:buChar char="•"/>
            </a:pPr>
            <a:r>
              <a:rPr lang="en" sz="2400" dirty="0">
                <a:solidFill>
                  <a:srgbClr val="FFFFFF"/>
                </a:solidFill>
              </a:rPr>
              <a:t>Consumer credit </a:t>
            </a: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Intellectual property Laws</a:t>
            </a:r>
          </a:p>
        </p:txBody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</a:pPr>
            <a:r>
              <a:rPr lang="en" sz="2400" b="1" dirty="0"/>
              <a:t>Copyrights</a:t>
            </a:r>
            <a:r>
              <a:rPr lang="en" sz="2400" dirty="0"/>
              <a:t> - protection given to original work</a:t>
            </a:r>
          </a:p>
          <a:p>
            <a:pPr lvl="0">
              <a:spcBef>
                <a:spcPts val="0"/>
              </a:spcBef>
            </a:pPr>
            <a:r>
              <a:rPr lang="en" sz="2400" dirty="0"/>
              <a:t>	Music, films, arts and etc.</a:t>
            </a:r>
          </a:p>
          <a:p>
            <a:pPr lvl="0">
              <a:spcBef>
                <a:spcPts val="0"/>
              </a:spcBef>
            </a:pPr>
            <a:r>
              <a:rPr lang="en" sz="2400" b="1" dirty="0"/>
              <a:t>Trademarks</a:t>
            </a:r>
            <a:r>
              <a:rPr lang="en" sz="2400" dirty="0"/>
              <a:t> - protection given to specific words such as Coca-Cola and Nike</a:t>
            </a:r>
          </a:p>
          <a:p>
            <a:pPr lvl="0">
              <a:spcBef>
                <a:spcPts val="0"/>
              </a:spcBef>
            </a:pPr>
            <a:r>
              <a:rPr lang="en" sz="2400" b="1" dirty="0"/>
              <a:t>Patents</a:t>
            </a:r>
            <a:r>
              <a:rPr lang="en" sz="2400" dirty="0"/>
              <a:t> - rights to sell and produce a certain invention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Labor Market Legislation</a:t>
            </a:r>
          </a:p>
        </p:txBody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68300" rtl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</a:pPr>
            <a:r>
              <a:rPr lang="en" sz="2200" dirty="0"/>
              <a:t>Recruitment policies </a:t>
            </a:r>
          </a:p>
          <a:p>
            <a:pPr marL="457200" lvl="0" indent="-368300" rtl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</a:pPr>
            <a:r>
              <a:rPr lang="en" sz="2200" dirty="0"/>
              <a:t>Employment contracts</a:t>
            </a:r>
          </a:p>
          <a:p>
            <a:pPr marL="457200" lvl="0" indent="-368300" rtl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</a:pPr>
            <a:r>
              <a:rPr lang="en" sz="2200" dirty="0"/>
              <a:t>Health and safety</a:t>
            </a:r>
          </a:p>
          <a:p>
            <a:pPr marL="457200" lvl="0" indent="-368300" rtl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</a:pPr>
            <a:r>
              <a:rPr lang="en" sz="2200" dirty="0"/>
              <a:t>Benefits and holidays</a:t>
            </a:r>
          </a:p>
          <a:p>
            <a:pPr marL="457200" lvl="0" indent="-368300" rtl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</a:pPr>
            <a:r>
              <a:rPr lang="en" sz="2200" dirty="0"/>
              <a:t>Absence – maternity/paternity</a:t>
            </a:r>
          </a:p>
          <a:p>
            <a:pPr marL="457200" lvl="0" indent="-368300" rtl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</a:pPr>
            <a:r>
              <a:rPr lang="en" sz="2200" dirty="0"/>
              <a:t>Disability</a:t>
            </a:r>
          </a:p>
          <a:p>
            <a:pPr marL="457200" lvl="0" indent="-368300" rtl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</a:pPr>
            <a:r>
              <a:rPr lang="en" sz="2200" dirty="0"/>
              <a:t>Harassment and discrimination</a:t>
            </a:r>
            <a:br>
              <a:rPr lang="en" sz="2200" dirty="0"/>
            </a:br>
            <a:endParaRPr lang="en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Business Competition Legislations</a:t>
            </a:r>
          </a:p>
        </p:txBody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200" i="1"/>
              <a:t>Monopoly control</a:t>
            </a:r>
            <a:r>
              <a:rPr lang="en" sz="2200"/>
              <a:t/>
            </a:r>
            <a:br>
              <a:rPr lang="en" sz="2200"/>
            </a:br>
            <a:r>
              <a:rPr lang="en" sz="2200"/>
              <a:t>Mergers and acquisitions</a:t>
            </a:r>
            <a:br>
              <a:rPr lang="en" sz="2200"/>
            </a:br>
            <a:r>
              <a:rPr lang="en" sz="2200"/>
              <a:t>Uncompetitive practices between firms</a:t>
            </a:r>
            <a:br>
              <a:rPr lang="en" sz="2200"/>
            </a:br>
            <a:r>
              <a:rPr lang="en" sz="2200"/>
              <a:t/>
            </a:r>
            <a:br>
              <a:rPr lang="en" sz="2200"/>
            </a:br>
            <a:r>
              <a:rPr lang="en" sz="2200" i="1"/>
              <a:t>Implications of monopolies for consumers:</a:t>
            </a:r>
            <a:r>
              <a:rPr lang="en" sz="2200"/>
              <a:t/>
            </a:r>
            <a:br>
              <a:rPr lang="en" sz="2200"/>
            </a:br>
            <a:r>
              <a:rPr lang="en" sz="2200"/>
              <a:t>Benefits: lower prices, new products, etc.</a:t>
            </a:r>
            <a:br>
              <a:rPr lang="en" sz="2200"/>
            </a:br>
            <a:r>
              <a:rPr lang="en" sz="2200"/>
              <a:t>Drawbacks: higher prices, limited choice, less investment on new products, etc.</a:t>
            </a:r>
            <a:br>
              <a:rPr lang="en" sz="2200"/>
            </a:br>
            <a:endParaRPr lang="en" sz="2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Indicative Reading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 Unicode MS" pitchFamily="34" charset="-128"/>
              </a:rPr>
              <a:t>Worthington I. and Britton C. (2003) </a:t>
            </a:r>
            <a:r>
              <a:rPr lang="en-US" i="1" dirty="0">
                <a:latin typeface="Arial Unicode MS" pitchFamily="34" charset="-128"/>
              </a:rPr>
              <a:t>The Business Environment</a:t>
            </a:r>
            <a:r>
              <a:rPr lang="en-US" dirty="0">
                <a:latin typeface="Arial Unicode MS" pitchFamily="34" charset="-128"/>
              </a:rPr>
              <a:t>, 4ed., Prentice Hall, Chapter 6: pp. 157-176</a:t>
            </a:r>
          </a:p>
          <a:p>
            <a:pPr eaLnBrk="1" hangingPunct="1"/>
            <a:endParaRPr lang="en-US" sz="800" dirty="0">
              <a:latin typeface="Arial Unicode MS" pitchFamily="34" charset="-128"/>
            </a:endParaRPr>
          </a:p>
          <a:p>
            <a:pPr eaLnBrk="1" hangingPunct="1"/>
            <a:r>
              <a:rPr lang="en-GB" dirty="0">
                <a:latin typeface="Arial Unicode MS" pitchFamily="34" charset="-128"/>
              </a:rPr>
              <a:t>Peter </a:t>
            </a:r>
            <a:r>
              <a:rPr lang="en-GB" dirty="0" err="1">
                <a:latin typeface="Arial Unicode MS" pitchFamily="34" charset="-128"/>
              </a:rPr>
              <a:t>Stimpson</a:t>
            </a:r>
            <a:r>
              <a:rPr lang="en-GB" dirty="0">
                <a:latin typeface="Arial Unicode MS" pitchFamily="34" charset="-128"/>
              </a:rPr>
              <a:t> (2002) </a:t>
            </a:r>
            <a:r>
              <a:rPr lang="en-GB" i="1" dirty="0">
                <a:latin typeface="Arial Unicode MS" pitchFamily="34" charset="-128"/>
              </a:rPr>
              <a:t>AS Level and A level Business Studies</a:t>
            </a:r>
            <a:r>
              <a:rPr lang="en-GB" dirty="0">
                <a:latin typeface="Arial Unicode MS" pitchFamily="34" charset="-128"/>
              </a:rPr>
              <a:t>, Cambridge University Press, Chapter 6: pp. 106-113</a:t>
            </a:r>
          </a:p>
          <a:p>
            <a:pPr eaLnBrk="1" hangingPunct="1"/>
            <a:endParaRPr lang="en-GB" sz="800" dirty="0">
              <a:latin typeface="Arial Unicode MS" pitchFamily="34" charset="-128"/>
            </a:endParaRPr>
          </a:p>
          <a:p>
            <a:pPr eaLnBrk="1" hangingPunct="1"/>
            <a:r>
              <a:rPr lang="en-GB" dirty="0">
                <a:latin typeface="Arial Unicode MS" pitchFamily="34" charset="-128"/>
              </a:rPr>
              <a:t>Keenan D. and Riches S. (2002) </a:t>
            </a:r>
            <a:r>
              <a:rPr lang="en-GB" i="1" dirty="0">
                <a:latin typeface="Arial Unicode MS" pitchFamily="34" charset="-128"/>
              </a:rPr>
              <a:t>Business Law</a:t>
            </a:r>
            <a:r>
              <a:rPr lang="en-GB" dirty="0">
                <a:latin typeface="Arial Unicode MS" pitchFamily="34" charset="-128"/>
              </a:rPr>
              <a:t>, 6ed., Longman</a:t>
            </a:r>
            <a:endParaRPr lang="en-US" dirty="0">
              <a:latin typeface="Arial Unicode MS" pitchFamily="34" charset="-12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40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FEFC58-D63C-41F2-9BB5-0B0AFF4F15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36A1738-7B1E-4522-810F-42B73077336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3235EE9-03DF-4D85-AB92-C6B0628FE1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44</TotalTime>
  <Words>191</Words>
  <Application>Microsoft Office PowerPoint</Application>
  <PresentationFormat>Экран (16:9)</PresentationFormat>
  <Paragraphs>59</Paragraphs>
  <Slides>13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Горизонт</vt:lpstr>
      <vt:lpstr>Business Law</vt:lpstr>
      <vt:lpstr>Agenda</vt:lpstr>
      <vt:lpstr>Law</vt:lpstr>
      <vt:lpstr>Legal Systems</vt:lpstr>
      <vt:lpstr>Classification of Law</vt:lpstr>
      <vt:lpstr>Classification of Law</vt:lpstr>
      <vt:lpstr>Classifications of Law</vt:lpstr>
      <vt:lpstr>Influence of Legal Environment On Business</vt:lpstr>
      <vt:lpstr>Consumer Legislation </vt:lpstr>
      <vt:lpstr>Intellectual property Laws</vt:lpstr>
      <vt:lpstr>Labor Market Legislation</vt:lpstr>
      <vt:lpstr>Business Competition Legislations</vt:lpstr>
      <vt:lpstr>Indicative Reading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Law</dc:title>
  <cp:lastModifiedBy>User</cp:lastModifiedBy>
  <cp:revision>5</cp:revision>
  <dcterms:modified xsi:type="dcterms:W3CDTF">2017-06-22T13:39:34Z</dcterms:modified>
</cp:coreProperties>
</file>