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handoutMasterIdLst>
    <p:handoutMasterId r:id="rId19"/>
  </p:handoutMasterIdLst>
  <p:sldIdLst>
    <p:sldId id="256" r:id="rId2"/>
    <p:sldId id="318" r:id="rId3"/>
    <p:sldId id="329" r:id="rId4"/>
    <p:sldId id="330" r:id="rId5"/>
    <p:sldId id="320" r:id="rId6"/>
    <p:sldId id="321" r:id="rId7"/>
    <p:sldId id="325" r:id="rId8"/>
    <p:sldId id="328" r:id="rId9"/>
    <p:sldId id="326" r:id="rId10"/>
    <p:sldId id="317" r:id="rId11"/>
    <p:sldId id="327" r:id="rId12"/>
    <p:sldId id="313" r:id="rId13"/>
    <p:sldId id="322" r:id="rId14"/>
    <p:sldId id="323" r:id="rId15"/>
    <p:sldId id="324" r:id="rId16"/>
    <p:sldId id="314"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3840">
          <p15:clr>
            <a:srgbClr val="A4A3A4"/>
          </p15:clr>
        </p15:guide>
      </p15:sldGuideLst>
    </p:ext>
    <p:ext uri="{2D200454-40CA-4A62-9FC3-DE9A4176ACB9}">
      <p15:notes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31395"/>
    <a:srgbClr val="083FA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69751" autoAdjust="0"/>
  </p:normalViewPr>
  <p:slideViewPr>
    <p:cSldViewPr snapToGrid="0">
      <p:cViewPr varScale="1">
        <p:scale>
          <a:sx n="70" d="100"/>
          <a:sy n="70" d="100"/>
        </p:scale>
        <p:origin x="-588" y="-96"/>
      </p:cViewPr>
      <p:guideLst>
        <p:guide orient="horz" pos="2160"/>
        <p:guide pos="3840"/>
      </p:guideLst>
    </p:cSldViewPr>
  </p:slideViewPr>
  <p:notesTextViewPr>
    <p:cViewPr>
      <p:scale>
        <a:sx n="1" d="1"/>
        <a:sy n="1" d="1"/>
      </p:scale>
      <p:origin x="0" y="0"/>
    </p:cViewPr>
  </p:notesTextViewPr>
  <p:notesViewPr>
    <p:cSldViewPr snapToGrid="0">
      <p:cViewPr varScale="1">
        <p:scale>
          <a:sx n="88" d="100"/>
          <a:sy n="88" d="100"/>
        </p:scale>
        <p:origin x="3822" y="10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C2272412-ECD9-4589-8F80-ED35644F1A6B}" type="datetimeFigureOut">
              <a:rPr lang="en-US" smtClean="0"/>
              <a:t>11/20/2016</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6A4C0F7-5F49-42B7-B90C-A2B4D6FD848C}" type="slidenum">
              <a:rPr lang="en-US" smtClean="0"/>
              <a:t>‹#›</a:t>
            </a:fld>
            <a:endParaRPr lang="en-US"/>
          </a:p>
        </p:txBody>
      </p:sp>
    </p:spTree>
    <p:extLst>
      <p:ext uri="{BB962C8B-B14F-4D97-AF65-F5344CB8AC3E}">
        <p14:creationId xmlns:p14="http://schemas.microsoft.com/office/powerpoint/2010/main" val="272937246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9A50E15-2679-4C47-A3CB-CF496674DBD8}" type="datetimeFigureOut">
              <a:rPr lang="en-GB" smtClean="0"/>
              <a:t>20/11/2016</a:t>
            </a:fld>
            <a:endParaRPr lang="en-GB"/>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76A5A34-7172-4D9E-89ED-8E47AF30E254}" type="slidenum">
              <a:rPr lang="en-GB" smtClean="0"/>
              <a:t>‹#›</a:t>
            </a:fld>
            <a:endParaRPr lang="en-GB"/>
          </a:p>
        </p:txBody>
      </p:sp>
    </p:spTree>
    <p:extLst>
      <p:ext uri="{BB962C8B-B14F-4D97-AF65-F5344CB8AC3E}">
        <p14:creationId xmlns:p14="http://schemas.microsoft.com/office/powerpoint/2010/main" val="366223554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Rot="1" noChangeAspect="1" noChangeArrowheads="1" noTextEdit="1"/>
          </p:cNvSpPr>
          <p:nvPr>
            <p:ph type="sldImg"/>
          </p:nvPr>
        </p:nvSpPr>
        <p:spPr>
          <a:xfrm>
            <a:off x="384175" y="687388"/>
            <a:ext cx="6089650" cy="3425825"/>
          </a:xfrm>
          <a:ln cap="flat"/>
        </p:spPr>
      </p:sp>
      <p:sp>
        <p:nvSpPr>
          <p:cNvPr id="9219" name="Rectangle 3"/>
          <p:cNvSpPr>
            <a:spLocks noGrp="1" noChangeArrowheads="1"/>
          </p:cNvSpPr>
          <p:nvPr>
            <p:ph type="body" idx="1"/>
          </p:nvPr>
        </p:nvSpPr>
        <p:spPr>
          <a:ln/>
        </p:spPr>
        <p:txBody>
          <a:bodyPr/>
          <a:lstStyle/>
          <a:p>
            <a:pPr>
              <a:spcBef>
                <a:spcPct val="0"/>
              </a:spcBef>
            </a:pPr>
            <a:endParaRPr lang="en-US" altLang="en-US" sz="2400"/>
          </a:p>
        </p:txBody>
      </p:sp>
    </p:spTree>
    <p:extLst>
      <p:ext uri="{BB962C8B-B14F-4D97-AF65-F5344CB8AC3E}">
        <p14:creationId xmlns:p14="http://schemas.microsoft.com/office/powerpoint/2010/main" val="53566003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Rot="1" noChangeAspect="1" noChangeArrowheads="1" noTextEdit="1"/>
          </p:cNvSpPr>
          <p:nvPr>
            <p:ph type="sldImg"/>
          </p:nvPr>
        </p:nvSpPr>
        <p:spPr>
          <a:xfrm>
            <a:off x="384175" y="687388"/>
            <a:ext cx="6089650" cy="3425825"/>
          </a:xfrm>
          <a:ln cap="flat"/>
        </p:spPr>
      </p:sp>
      <p:sp>
        <p:nvSpPr>
          <p:cNvPr id="11267" name="Rectangle 3"/>
          <p:cNvSpPr>
            <a:spLocks noGrp="1" noChangeArrowheads="1"/>
          </p:cNvSpPr>
          <p:nvPr>
            <p:ph type="body" idx="1"/>
          </p:nvPr>
        </p:nvSpPr>
        <p:spPr>
          <a:ln/>
        </p:spPr>
        <p:txBody>
          <a:bodyPr/>
          <a:lstStyle/>
          <a:p>
            <a:pPr>
              <a:spcBef>
                <a:spcPct val="0"/>
              </a:spcBef>
            </a:pPr>
            <a:endParaRPr lang="en-US" altLang="en-US" sz="2400"/>
          </a:p>
        </p:txBody>
      </p:sp>
    </p:spTree>
    <p:extLst>
      <p:ext uri="{BB962C8B-B14F-4D97-AF65-F5344CB8AC3E}">
        <p14:creationId xmlns:p14="http://schemas.microsoft.com/office/powerpoint/2010/main" val="10971642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u="none" strike="noStrike" kern="1200" baseline="0" dirty="0" smtClean="0">
                <a:solidFill>
                  <a:schemeClr val="tx1"/>
                </a:solidFill>
                <a:latin typeface="+mn-lt"/>
                <a:ea typeface="+mn-ea"/>
                <a:cs typeface="+mn-cs"/>
              </a:rPr>
              <a:t>a. The fixed-rate payer agrees to pay the swap rate (i.e., the fixed rate). Since Mr.</a:t>
            </a:r>
          </a:p>
          <a:p>
            <a:r>
              <a:rPr lang="en-GB" sz="1200" b="0" i="0" u="none" strike="noStrike" kern="1200" baseline="0" dirty="0" smtClean="0">
                <a:solidFill>
                  <a:schemeClr val="tx1"/>
                </a:solidFill>
                <a:latin typeface="+mn-lt"/>
                <a:ea typeface="+mn-ea"/>
                <a:cs typeface="+mn-cs"/>
              </a:rPr>
              <a:t>Munson has agreed to pay the swap rate, he is the fixed-rate payer. The commercial</a:t>
            </a:r>
          </a:p>
          <a:p>
            <a:r>
              <a:rPr lang="en-GB" sz="1200" b="0" i="0" u="none" strike="noStrike" kern="1200" baseline="0" dirty="0" smtClean="0">
                <a:solidFill>
                  <a:schemeClr val="tx1"/>
                </a:solidFill>
                <a:latin typeface="+mn-lt"/>
                <a:ea typeface="+mn-ea"/>
                <a:cs typeface="+mn-cs"/>
              </a:rPr>
              <a:t>bank is the fixed-rate receiver.</a:t>
            </a:r>
          </a:p>
          <a:p>
            <a:r>
              <a:rPr lang="en-GB" sz="1200" b="0" i="0" u="none" strike="noStrike" kern="1200" baseline="0" dirty="0" smtClean="0">
                <a:solidFill>
                  <a:schemeClr val="tx1"/>
                </a:solidFill>
                <a:latin typeface="+mn-lt"/>
                <a:ea typeface="+mn-ea"/>
                <a:cs typeface="+mn-cs"/>
              </a:rPr>
              <a:t>b. Since the swap rate is 5.6%, the fixed-rate payment each quarter will be:</a:t>
            </a:r>
          </a:p>
          <a:p>
            <a:r>
              <a:rPr lang="en-GB" sz="1200" b="0" i="0" u="none" strike="noStrike" kern="1200" baseline="0" dirty="0" smtClean="0">
                <a:solidFill>
                  <a:schemeClr val="tx1"/>
                </a:solidFill>
                <a:latin typeface="+mn-lt"/>
                <a:ea typeface="+mn-ea"/>
                <a:cs typeface="+mn-cs"/>
              </a:rPr>
              <a:t>$40, 000, 000 × (0</a:t>
            </a:r>
            <a:r>
              <a:rPr lang="en-GB" sz="1200" b="0" i="1" u="none" strike="noStrike" kern="1200" baseline="0" dirty="0" smtClean="0">
                <a:solidFill>
                  <a:schemeClr val="tx1"/>
                </a:solidFill>
                <a:latin typeface="+mn-lt"/>
                <a:ea typeface="+mn-ea"/>
                <a:cs typeface="+mn-cs"/>
              </a:rPr>
              <a:t>.</a:t>
            </a:r>
            <a:r>
              <a:rPr lang="en-GB" sz="1200" b="0" i="0" u="none" strike="noStrike" kern="1200" baseline="0" dirty="0" smtClean="0">
                <a:solidFill>
                  <a:schemeClr val="tx1"/>
                </a:solidFill>
                <a:latin typeface="+mn-lt"/>
                <a:ea typeface="+mn-ea"/>
                <a:cs typeface="+mn-cs"/>
              </a:rPr>
              <a:t>056</a:t>
            </a:r>
            <a:r>
              <a:rPr lang="en-GB" sz="1200" b="0" i="1" u="none" strike="noStrike" kern="1200" baseline="0" dirty="0" smtClean="0">
                <a:solidFill>
                  <a:schemeClr val="tx1"/>
                </a:solidFill>
                <a:latin typeface="+mn-lt"/>
                <a:ea typeface="+mn-ea"/>
                <a:cs typeface="+mn-cs"/>
              </a:rPr>
              <a:t>/</a:t>
            </a:r>
            <a:r>
              <a:rPr lang="en-GB" sz="1200" b="0" i="0" u="none" strike="noStrike" kern="1200" baseline="0" dirty="0" smtClean="0">
                <a:solidFill>
                  <a:schemeClr val="tx1"/>
                </a:solidFill>
                <a:latin typeface="+mn-lt"/>
                <a:ea typeface="+mn-ea"/>
                <a:cs typeface="+mn-cs"/>
              </a:rPr>
              <a:t>4) = $560, 000</a:t>
            </a:r>
          </a:p>
          <a:p>
            <a:r>
              <a:rPr lang="en-GB" sz="1200" b="0" i="0" u="none" strike="noStrike" kern="1200" baseline="0" dirty="0" smtClean="0">
                <a:solidFill>
                  <a:schemeClr val="tx1"/>
                </a:solidFill>
                <a:latin typeface="+mn-lt"/>
                <a:ea typeface="+mn-ea"/>
                <a:cs typeface="+mn-cs"/>
              </a:rPr>
              <a:t>(In the next chapter, this number will be fine tuned to allow for the fact that not</a:t>
            </a:r>
          </a:p>
          <a:p>
            <a:r>
              <a:rPr lang="en-GB" sz="1200" b="0" i="0" u="none" strike="noStrike" kern="1200" baseline="0" dirty="0" smtClean="0">
                <a:solidFill>
                  <a:schemeClr val="tx1"/>
                </a:solidFill>
                <a:latin typeface="+mn-lt"/>
                <a:ea typeface="+mn-ea"/>
                <a:cs typeface="+mn-cs"/>
              </a:rPr>
              <a:t>every quarter has the same number of days.)</a:t>
            </a:r>
          </a:p>
          <a:p>
            <a:r>
              <a:rPr lang="en-GB" sz="1200" b="0" i="0" u="none" strike="noStrike" kern="1200" baseline="0" dirty="0" smtClean="0">
                <a:solidFill>
                  <a:schemeClr val="tx1"/>
                </a:solidFill>
                <a:latin typeface="+mn-lt"/>
                <a:ea typeface="+mn-ea"/>
                <a:cs typeface="+mn-cs"/>
              </a:rPr>
              <a:t>c. Since 3-month LIBOR is 3.6%, the first quarterly payment will be:</a:t>
            </a:r>
          </a:p>
          <a:p>
            <a:r>
              <a:rPr lang="en-GB" sz="1200" b="0" i="0" u="none" strike="noStrike" kern="1200" baseline="0" dirty="0" smtClean="0">
                <a:solidFill>
                  <a:schemeClr val="tx1"/>
                </a:solidFill>
                <a:latin typeface="+mn-lt"/>
                <a:ea typeface="+mn-ea"/>
                <a:cs typeface="+mn-cs"/>
              </a:rPr>
              <a:t>$40, 000, 000 × (0</a:t>
            </a:r>
            <a:r>
              <a:rPr lang="en-GB" sz="1200" b="0" i="1" u="none" strike="noStrike" kern="1200" baseline="0" dirty="0" smtClean="0">
                <a:solidFill>
                  <a:schemeClr val="tx1"/>
                </a:solidFill>
                <a:latin typeface="+mn-lt"/>
                <a:ea typeface="+mn-ea"/>
                <a:cs typeface="+mn-cs"/>
              </a:rPr>
              <a:t>.</a:t>
            </a:r>
            <a:r>
              <a:rPr lang="en-GB" sz="1200" b="0" i="0" u="none" strike="noStrike" kern="1200" baseline="0" dirty="0" smtClean="0">
                <a:solidFill>
                  <a:schemeClr val="tx1"/>
                </a:solidFill>
                <a:latin typeface="+mn-lt"/>
                <a:ea typeface="+mn-ea"/>
                <a:cs typeface="+mn-cs"/>
              </a:rPr>
              <a:t>036</a:t>
            </a:r>
            <a:r>
              <a:rPr lang="en-GB" sz="1200" b="0" i="1" u="none" strike="noStrike" kern="1200" baseline="0" dirty="0" smtClean="0">
                <a:solidFill>
                  <a:schemeClr val="tx1"/>
                </a:solidFill>
                <a:latin typeface="+mn-lt"/>
                <a:ea typeface="+mn-ea"/>
                <a:cs typeface="+mn-cs"/>
              </a:rPr>
              <a:t>/</a:t>
            </a:r>
            <a:r>
              <a:rPr lang="en-GB" sz="1200" b="0" i="0" u="none" strike="noStrike" kern="1200" baseline="0" dirty="0" smtClean="0">
                <a:solidFill>
                  <a:schemeClr val="tx1"/>
                </a:solidFill>
                <a:latin typeface="+mn-lt"/>
                <a:ea typeface="+mn-ea"/>
                <a:cs typeface="+mn-cs"/>
              </a:rPr>
              <a:t>4) = $360, 000</a:t>
            </a:r>
            <a:endParaRPr lang="en-GB" dirty="0" smtClean="0"/>
          </a:p>
        </p:txBody>
      </p:sp>
      <p:sp>
        <p:nvSpPr>
          <p:cNvPr id="4" name="Slide Number Placeholder 3"/>
          <p:cNvSpPr>
            <a:spLocks noGrp="1"/>
          </p:cNvSpPr>
          <p:nvPr>
            <p:ph type="sldNum" sz="quarter" idx="10"/>
          </p:nvPr>
        </p:nvSpPr>
        <p:spPr/>
        <p:txBody>
          <a:bodyPr/>
          <a:lstStyle/>
          <a:p>
            <a:fld id="{776A5A34-7172-4D9E-89ED-8E47AF30E254}" type="slidenum">
              <a:rPr lang="en-GB" smtClean="0"/>
              <a:t>7</a:t>
            </a:fld>
            <a:endParaRPr lang="en-GB"/>
          </a:p>
        </p:txBody>
      </p:sp>
    </p:spTree>
    <p:extLst>
      <p:ext uri="{BB962C8B-B14F-4D97-AF65-F5344CB8AC3E}">
        <p14:creationId xmlns:p14="http://schemas.microsoft.com/office/powerpoint/2010/main" val="16945459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smtClean="0"/>
          </a:p>
        </p:txBody>
      </p:sp>
      <p:sp>
        <p:nvSpPr>
          <p:cNvPr id="4" name="Slide Number Placeholder 3"/>
          <p:cNvSpPr>
            <a:spLocks noGrp="1"/>
          </p:cNvSpPr>
          <p:nvPr>
            <p:ph type="sldNum" sz="quarter" idx="10"/>
          </p:nvPr>
        </p:nvSpPr>
        <p:spPr/>
        <p:txBody>
          <a:bodyPr/>
          <a:lstStyle/>
          <a:p>
            <a:fld id="{776A5A34-7172-4D9E-89ED-8E47AF30E254}" type="slidenum">
              <a:rPr lang="en-GB" smtClean="0"/>
              <a:t>9</a:t>
            </a:fld>
            <a:endParaRPr lang="en-GB"/>
          </a:p>
        </p:txBody>
      </p:sp>
    </p:spTree>
    <p:extLst>
      <p:ext uri="{BB962C8B-B14F-4D97-AF65-F5344CB8AC3E}">
        <p14:creationId xmlns:p14="http://schemas.microsoft.com/office/powerpoint/2010/main" val="169454593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smtClean="0"/>
              <a:t>Answers:</a:t>
            </a:r>
          </a:p>
          <a:p>
            <a:r>
              <a:rPr lang="en-GB" sz="1200" b="0" i="0" u="none" strike="noStrike" kern="1200" baseline="0" dirty="0" smtClean="0">
                <a:solidFill>
                  <a:schemeClr val="tx1"/>
                </a:solidFill>
                <a:latin typeface="+mn-lt"/>
                <a:ea typeface="+mn-ea"/>
                <a:cs typeface="+mn-cs"/>
              </a:rPr>
              <a:t>There is no payoff to the cap if the cap rate exceeds 3-month LIBOR. For Periods 2</a:t>
            </a:r>
          </a:p>
          <a:p>
            <a:r>
              <a:rPr lang="en-GB" sz="1200" b="0" i="0" u="none" strike="noStrike" kern="1200" baseline="0" dirty="0" smtClean="0">
                <a:solidFill>
                  <a:schemeClr val="tx1"/>
                </a:solidFill>
                <a:latin typeface="+mn-lt"/>
                <a:ea typeface="+mn-ea"/>
                <a:cs typeface="+mn-cs"/>
              </a:rPr>
              <a:t>and 3, there is no payoff because 3-month LIBOR is below the cap rate. For Periods 1</a:t>
            </a:r>
          </a:p>
          <a:p>
            <a:r>
              <a:rPr lang="en-GB" sz="1200" b="0" i="0" u="none" strike="noStrike" kern="1200" baseline="0" dirty="0" smtClean="0">
                <a:solidFill>
                  <a:schemeClr val="tx1"/>
                </a:solidFill>
                <a:latin typeface="+mn-lt"/>
                <a:ea typeface="+mn-ea"/>
                <a:cs typeface="+mn-cs"/>
              </a:rPr>
              <a:t>and 4, there is a payoff and the payoff is determined by:</a:t>
            </a:r>
          </a:p>
          <a:p>
            <a:r>
              <a:rPr lang="en-GB" sz="1200" b="0" i="0" u="none" strike="noStrike" kern="1200" baseline="0" dirty="0" smtClean="0">
                <a:solidFill>
                  <a:schemeClr val="tx1"/>
                </a:solidFill>
                <a:latin typeface="+mn-lt"/>
                <a:ea typeface="+mn-ea"/>
                <a:cs typeface="+mn-cs"/>
              </a:rPr>
              <a:t>$10 million × (3-month LIBOR − cap rate)</a:t>
            </a:r>
            <a:r>
              <a:rPr lang="en-GB" sz="1200" b="0" i="1" u="none" strike="noStrike" kern="1200" baseline="0" dirty="0" smtClean="0">
                <a:solidFill>
                  <a:schemeClr val="tx1"/>
                </a:solidFill>
                <a:latin typeface="+mn-lt"/>
                <a:ea typeface="+mn-ea"/>
                <a:cs typeface="+mn-cs"/>
              </a:rPr>
              <a:t>/</a:t>
            </a:r>
            <a:r>
              <a:rPr lang="en-GB" sz="1200" b="0" i="0" u="none" strike="noStrike" kern="1200" baseline="0" dirty="0" smtClean="0">
                <a:solidFill>
                  <a:schemeClr val="tx1"/>
                </a:solidFill>
                <a:latin typeface="+mn-lt"/>
                <a:ea typeface="+mn-ea"/>
                <a:cs typeface="+mn-cs"/>
              </a:rPr>
              <a:t>4</a:t>
            </a:r>
          </a:p>
          <a:p>
            <a:r>
              <a:rPr lang="en-GB" sz="1200" b="0" i="0" u="none" strike="noStrike" kern="1200" baseline="0" dirty="0" smtClean="0">
                <a:solidFill>
                  <a:schemeClr val="tx1"/>
                </a:solidFill>
                <a:latin typeface="+mn-lt"/>
                <a:ea typeface="+mn-ea"/>
                <a:cs typeface="+mn-cs"/>
              </a:rPr>
              <a:t>The payoffs are summarized below:</a:t>
            </a:r>
          </a:p>
          <a:p>
            <a:r>
              <a:rPr lang="en-GB" sz="1200" b="0" i="0" u="none" strike="noStrike" kern="1200" baseline="0" dirty="0" smtClean="0">
                <a:solidFill>
                  <a:schemeClr val="tx1"/>
                </a:solidFill>
                <a:latin typeface="+mn-lt"/>
                <a:ea typeface="+mn-ea"/>
                <a:cs typeface="+mn-cs"/>
              </a:rPr>
              <a:t>3-month</a:t>
            </a:r>
          </a:p>
          <a:p>
            <a:r>
              <a:rPr lang="en-GB" sz="1200" b="0" i="0" u="none" strike="noStrike" kern="1200" baseline="0" dirty="0" smtClean="0">
                <a:solidFill>
                  <a:schemeClr val="tx1"/>
                </a:solidFill>
                <a:latin typeface="+mn-lt"/>
                <a:ea typeface="+mn-ea"/>
                <a:cs typeface="+mn-cs"/>
              </a:rPr>
              <a:t>Period LIBOR (%) Payoff ($)</a:t>
            </a:r>
          </a:p>
          <a:p>
            <a:r>
              <a:rPr lang="en-GB" sz="1200" b="0" i="0" u="none" strike="noStrike" kern="1200" baseline="0" dirty="0" smtClean="0">
                <a:solidFill>
                  <a:schemeClr val="tx1"/>
                </a:solidFill>
                <a:latin typeface="+mn-lt"/>
                <a:ea typeface="+mn-ea"/>
                <a:cs typeface="+mn-cs"/>
              </a:rPr>
              <a:t>1 8.7% 17,500</a:t>
            </a:r>
          </a:p>
          <a:p>
            <a:r>
              <a:rPr lang="en-GB" sz="1200" b="0" i="0" u="none" strike="noStrike" kern="1200" baseline="0" dirty="0" smtClean="0">
                <a:solidFill>
                  <a:schemeClr val="tx1"/>
                </a:solidFill>
                <a:latin typeface="+mn-lt"/>
                <a:ea typeface="+mn-ea"/>
                <a:cs typeface="+mn-cs"/>
              </a:rPr>
              <a:t>2 8.0 0</a:t>
            </a:r>
          </a:p>
          <a:p>
            <a:r>
              <a:rPr lang="en-GB" sz="1200" b="0" i="0" u="none" strike="noStrike" kern="1200" baseline="0" dirty="0" smtClean="0">
                <a:solidFill>
                  <a:schemeClr val="tx1"/>
                </a:solidFill>
                <a:latin typeface="+mn-lt"/>
                <a:ea typeface="+mn-ea"/>
                <a:cs typeface="+mn-cs"/>
              </a:rPr>
              <a:t>3 7.8 0</a:t>
            </a:r>
          </a:p>
          <a:p>
            <a:r>
              <a:rPr lang="en-GB" sz="1200" b="0" i="0" u="none" strike="noStrike" kern="1200" baseline="0" dirty="0" smtClean="0">
                <a:solidFill>
                  <a:schemeClr val="tx1"/>
                </a:solidFill>
                <a:latin typeface="+mn-lt"/>
                <a:ea typeface="+mn-ea"/>
                <a:cs typeface="+mn-cs"/>
              </a:rPr>
              <a:t>4 8.2 5,000</a:t>
            </a:r>
            <a:endParaRPr lang="en-GB" dirty="0" smtClean="0"/>
          </a:p>
        </p:txBody>
      </p:sp>
      <p:sp>
        <p:nvSpPr>
          <p:cNvPr id="4" name="Slide Number Placeholder 3"/>
          <p:cNvSpPr>
            <a:spLocks noGrp="1"/>
          </p:cNvSpPr>
          <p:nvPr>
            <p:ph type="sldNum" sz="quarter" idx="10"/>
          </p:nvPr>
        </p:nvSpPr>
        <p:spPr/>
        <p:txBody>
          <a:bodyPr/>
          <a:lstStyle/>
          <a:p>
            <a:fld id="{776A5A34-7172-4D9E-89ED-8E47AF30E254}" type="slidenum">
              <a:rPr lang="en-GB" smtClean="0"/>
              <a:t>10</a:t>
            </a:fld>
            <a:endParaRPr lang="en-GB"/>
          </a:p>
        </p:txBody>
      </p:sp>
    </p:spTree>
    <p:extLst>
      <p:ext uri="{BB962C8B-B14F-4D97-AF65-F5344CB8AC3E}">
        <p14:creationId xmlns:p14="http://schemas.microsoft.com/office/powerpoint/2010/main" val="169454593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smtClean="0"/>
              <a:t>Answers:</a:t>
            </a:r>
          </a:p>
          <a:p>
            <a:r>
              <a:rPr lang="en-GB" sz="1200" b="0" i="0" u="none" strike="noStrike" kern="1200" baseline="0" dirty="0" smtClean="0">
                <a:solidFill>
                  <a:schemeClr val="tx1"/>
                </a:solidFill>
                <a:latin typeface="+mn-lt"/>
                <a:ea typeface="+mn-ea"/>
                <a:cs typeface="+mn-cs"/>
              </a:rPr>
              <a:t>There is no payoff to the cap if the cap rate exceeds 3-month LIBOR. For Periods 2</a:t>
            </a:r>
          </a:p>
          <a:p>
            <a:r>
              <a:rPr lang="en-GB" sz="1200" b="0" i="0" u="none" strike="noStrike" kern="1200" baseline="0" dirty="0" smtClean="0">
                <a:solidFill>
                  <a:schemeClr val="tx1"/>
                </a:solidFill>
                <a:latin typeface="+mn-lt"/>
                <a:ea typeface="+mn-ea"/>
                <a:cs typeface="+mn-cs"/>
              </a:rPr>
              <a:t>and 3, there is no payoff because 3-month LIBOR is below the cap rate. For Periods 1</a:t>
            </a:r>
          </a:p>
          <a:p>
            <a:r>
              <a:rPr lang="en-GB" sz="1200" b="0" i="0" u="none" strike="noStrike" kern="1200" baseline="0" dirty="0" smtClean="0">
                <a:solidFill>
                  <a:schemeClr val="tx1"/>
                </a:solidFill>
                <a:latin typeface="+mn-lt"/>
                <a:ea typeface="+mn-ea"/>
                <a:cs typeface="+mn-cs"/>
              </a:rPr>
              <a:t>and 4, there is a payoff and the payoff is determined by:</a:t>
            </a:r>
          </a:p>
          <a:p>
            <a:r>
              <a:rPr lang="en-GB" sz="1200" b="0" i="0" u="none" strike="noStrike" kern="1200" baseline="0" dirty="0" smtClean="0">
                <a:solidFill>
                  <a:schemeClr val="tx1"/>
                </a:solidFill>
                <a:latin typeface="+mn-lt"/>
                <a:ea typeface="+mn-ea"/>
                <a:cs typeface="+mn-cs"/>
              </a:rPr>
              <a:t>$10 million × (3-month LIBOR − cap rate)</a:t>
            </a:r>
            <a:r>
              <a:rPr lang="en-GB" sz="1200" b="0" i="1" u="none" strike="noStrike" kern="1200" baseline="0" dirty="0" smtClean="0">
                <a:solidFill>
                  <a:schemeClr val="tx1"/>
                </a:solidFill>
                <a:latin typeface="+mn-lt"/>
                <a:ea typeface="+mn-ea"/>
                <a:cs typeface="+mn-cs"/>
              </a:rPr>
              <a:t>/</a:t>
            </a:r>
            <a:r>
              <a:rPr lang="en-GB" sz="1200" b="0" i="0" u="none" strike="noStrike" kern="1200" baseline="0" dirty="0" smtClean="0">
                <a:solidFill>
                  <a:schemeClr val="tx1"/>
                </a:solidFill>
                <a:latin typeface="+mn-lt"/>
                <a:ea typeface="+mn-ea"/>
                <a:cs typeface="+mn-cs"/>
              </a:rPr>
              <a:t>4</a:t>
            </a:r>
          </a:p>
          <a:p>
            <a:r>
              <a:rPr lang="en-GB" sz="1200" b="0" i="0" u="none" strike="noStrike" kern="1200" baseline="0" dirty="0" smtClean="0">
                <a:solidFill>
                  <a:schemeClr val="tx1"/>
                </a:solidFill>
                <a:latin typeface="+mn-lt"/>
                <a:ea typeface="+mn-ea"/>
                <a:cs typeface="+mn-cs"/>
              </a:rPr>
              <a:t>The payoffs are summarized below:</a:t>
            </a:r>
          </a:p>
          <a:p>
            <a:r>
              <a:rPr lang="en-GB" sz="1200" b="0" i="0" u="none" strike="noStrike" kern="1200" baseline="0" dirty="0" smtClean="0">
                <a:solidFill>
                  <a:schemeClr val="tx1"/>
                </a:solidFill>
                <a:latin typeface="+mn-lt"/>
                <a:ea typeface="+mn-ea"/>
                <a:cs typeface="+mn-cs"/>
              </a:rPr>
              <a:t>3-month</a:t>
            </a:r>
          </a:p>
          <a:p>
            <a:r>
              <a:rPr lang="en-GB" sz="1200" b="0" i="0" u="none" strike="noStrike" kern="1200" baseline="0" dirty="0" smtClean="0">
                <a:solidFill>
                  <a:schemeClr val="tx1"/>
                </a:solidFill>
                <a:latin typeface="+mn-lt"/>
                <a:ea typeface="+mn-ea"/>
                <a:cs typeface="+mn-cs"/>
              </a:rPr>
              <a:t>Period LIBOR (%) Payoff ($)</a:t>
            </a:r>
          </a:p>
          <a:p>
            <a:r>
              <a:rPr lang="en-GB" sz="1200" b="0" i="0" u="none" strike="noStrike" kern="1200" baseline="0" dirty="0" smtClean="0">
                <a:solidFill>
                  <a:schemeClr val="tx1"/>
                </a:solidFill>
                <a:latin typeface="+mn-lt"/>
                <a:ea typeface="+mn-ea"/>
                <a:cs typeface="+mn-cs"/>
              </a:rPr>
              <a:t>1 8.7% 17,500</a:t>
            </a:r>
          </a:p>
          <a:p>
            <a:r>
              <a:rPr lang="en-GB" sz="1200" b="0" i="0" u="none" strike="noStrike" kern="1200" baseline="0" dirty="0" smtClean="0">
                <a:solidFill>
                  <a:schemeClr val="tx1"/>
                </a:solidFill>
                <a:latin typeface="+mn-lt"/>
                <a:ea typeface="+mn-ea"/>
                <a:cs typeface="+mn-cs"/>
              </a:rPr>
              <a:t>2 8.0 0</a:t>
            </a:r>
          </a:p>
          <a:p>
            <a:r>
              <a:rPr lang="en-GB" sz="1200" b="0" i="0" u="none" strike="noStrike" kern="1200" baseline="0" dirty="0" smtClean="0">
                <a:solidFill>
                  <a:schemeClr val="tx1"/>
                </a:solidFill>
                <a:latin typeface="+mn-lt"/>
                <a:ea typeface="+mn-ea"/>
                <a:cs typeface="+mn-cs"/>
              </a:rPr>
              <a:t>3 7.8 0</a:t>
            </a:r>
          </a:p>
          <a:p>
            <a:r>
              <a:rPr lang="en-GB" sz="1200" b="0" i="0" u="none" strike="noStrike" kern="1200" baseline="0" dirty="0" smtClean="0">
                <a:solidFill>
                  <a:schemeClr val="tx1"/>
                </a:solidFill>
                <a:latin typeface="+mn-lt"/>
                <a:ea typeface="+mn-ea"/>
                <a:cs typeface="+mn-cs"/>
              </a:rPr>
              <a:t>4 8.2 5,000</a:t>
            </a:r>
            <a:endParaRPr lang="en-GB" dirty="0" smtClean="0"/>
          </a:p>
        </p:txBody>
      </p:sp>
      <p:sp>
        <p:nvSpPr>
          <p:cNvPr id="4" name="Slide Number Placeholder 3"/>
          <p:cNvSpPr>
            <a:spLocks noGrp="1"/>
          </p:cNvSpPr>
          <p:nvPr>
            <p:ph type="sldNum" sz="quarter" idx="10"/>
          </p:nvPr>
        </p:nvSpPr>
        <p:spPr/>
        <p:txBody>
          <a:bodyPr/>
          <a:lstStyle/>
          <a:p>
            <a:fld id="{776A5A34-7172-4D9E-89ED-8E47AF30E254}" type="slidenum">
              <a:rPr lang="en-GB" smtClean="0"/>
              <a:t>11</a:t>
            </a:fld>
            <a:endParaRPr lang="en-GB"/>
          </a:p>
        </p:txBody>
      </p:sp>
    </p:spTree>
    <p:extLst>
      <p:ext uri="{BB962C8B-B14F-4D97-AF65-F5344CB8AC3E}">
        <p14:creationId xmlns:p14="http://schemas.microsoft.com/office/powerpoint/2010/main" val="169454593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smtClean="0"/>
              <a:t>Answers:</a:t>
            </a:r>
            <a:endParaRPr lang="en-GB" dirty="0" smtClean="0"/>
          </a:p>
          <a:p>
            <a:r>
              <a:rPr lang="en-GB" dirty="0" smtClean="0"/>
              <a:t>There is a payoff to the floor if 3-month LIBOR is less than the floor rate. For Periods</a:t>
            </a:r>
          </a:p>
          <a:p>
            <a:r>
              <a:rPr lang="en-GB" dirty="0" smtClean="0"/>
              <a:t>1 and 2, there is no payoff because 3-month LIBOR is greater than the floor rate. For</a:t>
            </a:r>
          </a:p>
          <a:p>
            <a:r>
              <a:rPr lang="en-GB" dirty="0" smtClean="0"/>
              <a:t>Periods 3 and 4, there is a payoff and the payoff is determined by:</a:t>
            </a:r>
          </a:p>
          <a:p>
            <a:r>
              <a:rPr lang="en-GB" dirty="0" smtClean="0"/>
              <a:t>$20 million × (floor rate − 3-month LIBOR)/4</a:t>
            </a:r>
          </a:p>
          <a:p>
            <a:r>
              <a:rPr lang="en-GB" dirty="0" smtClean="0"/>
              <a:t>The payoffs are summarized below:</a:t>
            </a:r>
          </a:p>
          <a:p>
            <a:r>
              <a:rPr lang="en-GB" dirty="0" smtClean="0"/>
              <a:t>3-month</a:t>
            </a:r>
          </a:p>
          <a:p>
            <a:r>
              <a:rPr lang="en-GB" dirty="0" smtClean="0"/>
              <a:t>Period LIBOR (%) Payoff ($)</a:t>
            </a:r>
          </a:p>
          <a:p>
            <a:r>
              <a:rPr lang="en-GB" dirty="0" smtClean="0"/>
              <a:t>1 4.7% 0</a:t>
            </a:r>
          </a:p>
          <a:p>
            <a:r>
              <a:rPr lang="en-GB" dirty="0" smtClean="0"/>
              <a:t>2 4.4 0</a:t>
            </a:r>
          </a:p>
          <a:p>
            <a:r>
              <a:rPr lang="en-GB" dirty="0" smtClean="0"/>
              <a:t>3 3.8 10,000</a:t>
            </a:r>
          </a:p>
          <a:p>
            <a:r>
              <a:rPr lang="en-GB" dirty="0" smtClean="0"/>
              <a:t>4 3.4 30,000</a:t>
            </a:r>
          </a:p>
          <a:p>
            <a:endParaRPr lang="en-GB" dirty="0" smtClean="0"/>
          </a:p>
          <a:p>
            <a:endParaRPr lang="en-GB" dirty="0" smtClean="0"/>
          </a:p>
        </p:txBody>
      </p:sp>
      <p:sp>
        <p:nvSpPr>
          <p:cNvPr id="4" name="Slide Number Placeholder 3"/>
          <p:cNvSpPr>
            <a:spLocks noGrp="1"/>
          </p:cNvSpPr>
          <p:nvPr>
            <p:ph type="sldNum" sz="quarter" idx="10"/>
          </p:nvPr>
        </p:nvSpPr>
        <p:spPr/>
        <p:txBody>
          <a:bodyPr/>
          <a:lstStyle/>
          <a:p>
            <a:fld id="{776A5A34-7172-4D9E-89ED-8E47AF30E254}" type="slidenum">
              <a:rPr lang="en-GB" smtClean="0"/>
              <a:t>12</a:t>
            </a:fld>
            <a:endParaRPr lang="en-GB"/>
          </a:p>
        </p:txBody>
      </p:sp>
    </p:spTree>
    <p:extLst>
      <p:ext uri="{BB962C8B-B14F-4D97-AF65-F5344CB8AC3E}">
        <p14:creationId xmlns:p14="http://schemas.microsoft.com/office/powerpoint/2010/main" val="169454593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The convention used to describe a </a:t>
            </a:r>
            <a:r>
              <a:rPr lang="en-GB" dirty="0" err="1" smtClean="0"/>
              <a:t>swaption</a:t>
            </a:r>
            <a:r>
              <a:rPr lang="en-GB" dirty="0" smtClean="0"/>
              <a:t> is as follows:  “A X B” where A is the number of years when the option expires and B is the number of years (term) of the swap if the option is exercised. This is also described as an “A into B” </a:t>
            </a:r>
            <a:r>
              <a:rPr lang="en-GB" dirty="0" err="1" smtClean="0"/>
              <a:t>swaption</a:t>
            </a:r>
            <a:r>
              <a:rPr lang="en-GB" dirty="0" smtClean="0"/>
              <a:t>.  For example, 3 X 10 European </a:t>
            </a:r>
            <a:r>
              <a:rPr lang="en-GB" dirty="0" err="1" smtClean="0"/>
              <a:t>swaption</a:t>
            </a:r>
            <a:r>
              <a:rPr lang="en-GB" dirty="0" smtClean="0"/>
              <a:t> is one in which the </a:t>
            </a:r>
            <a:r>
              <a:rPr lang="en-GB" dirty="0" err="1" smtClean="0"/>
              <a:t>swaption</a:t>
            </a:r>
            <a:r>
              <a:rPr lang="en-GB" dirty="0" smtClean="0"/>
              <a:t> buyer has the right three years from now to enter into a 10-year swap.</a:t>
            </a:r>
          </a:p>
          <a:p>
            <a:r>
              <a:rPr lang="en-GB" dirty="0" smtClean="0"/>
              <a:t>Let’s say you want to increase the interest rate risk exposure of the portfolio. With a futures contract, this is done by buying Treasury futures and with an interest-rate swap this is accomplished by being the fixed-rate receiver. Using an option-type instrument such as a </a:t>
            </a:r>
            <a:r>
              <a:rPr lang="en-GB" dirty="0" err="1" smtClean="0"/>
              <a:t>swaption</a:t>
            </a:r>
            <a:r>
              <a:rPr lang="en-GB" dirty="0" smtClean="0"/>
              <a:t>, you want a nonlinear payoff whereby if interest rates decline, the portfolio will have a payoff similar to the benchmark that has a duration of 4. Yet, if interest rates rise, the portfolio does not decline in value by as much as a portfolio with duration of 4. Increasing upside potential but limiting downside risk is what characterizes option-type instruments such as a </a:t>
            </a:r>
            <a:r>
              <a:rPr lang="en-GB" dirty="0" err="1" smtClean="0"/>
              <a:t>swaption</a:t>
            </a:r>
            <a:r>
              <a:rPr lang="en-GB" dirty="0" smtClean="0"/>
              <a:t>. Of course, this is not free; it requires the payment of a fee, the </a:t>
            </a:r>
            <a:r>
              <a:rPr lang="en-GB" dirty="0" err="1" smtClean="0"/>
              <a:t>swaption</a:t>
            </a:r>
            <a:r>
              <a:rPr lang="en-GB" dirty="0" smtClean="0"/>
              <a:t> premium.</a:t>
            </a:r>
          </a:p>
          <a:p>
            <a:r>
              <a:rPr lang="en-GB" dirty="0" smtClean="0"/>
              <a:t>To illustrate how a </a:t>
            </a:r>
            <a:r>
              <a:rPr lang="en-GB" dirty="0" err="1" smtClean="0"/>
              <a:t>swaption</a:t>
            </a:r>
            <a:r>
              <a:rPr lang="en-GB" dirty="0" smtClean="0"/>
              <a:t> can be used in asset-liability management, let’s say a bank makes fixed-rate payments in the interest-rate swap of 10% using the interest rate it is earning on the loans outstanding (at 10%).  Support that the commercial loan borrowers default on their obligations. The bank then will not receive from the loans the 10% to make its swap payments.  The problem can be addressed at the outset of the initial swap transaction by the bank entering into a </a:t>
            </a:r>
            <a:r>
              <a:rPr lang="en-GB" dirty="0" err="1" smtClean="0"/>
              <a:t>swaption</a:t>
            </a:r>
            <a:r>
              <a:rPr lang="en-GB" dirty="0" smtClean="0"/>
              <a:t> that effectively gives it the right to terminate or cancel the swap. That is, the bank will enter into receiver </a:t>
            </a:r>
            <a:r>
              <a:rPr lang="en-GB" dirty="0" err="1" smtClean="0"/>
              <a:t>swaption</a:t>
            </a:r>
            <a:r>
              <a:rPr lang="en-GB" dirty="0" smtClean="0"/>
              <a:t> – receiving fixed 10% so as to offset the fixed rate it is obligated to pay under the initial swap. In fact, the borrowers do not have to fail for the swap to have an adverse impact on the bank’s earnings. Suppose the commercial loans can be prepaid. Then, the bank has a similar problem. For example, suppose rates on commercial loans decline to 7% and the borrowers prepay. Then, the bank would be obligated to make the 10% payments under the terms of the swap. With the proceeds received from the prepayment of the commercial loans, the bank may be able to invest only in similar loans at 7%, for example, a rate that is less than the bank’s obligations. </a:t>
            </a:r>
          </a:p>
          <a:p>
            <a:endParaRPr lang="en-GB" dirty="0" smtClean="0"/>
          </a:p>
          <a:p>
            <a:endParaRPr lang="en-GB" dirty="0" smtClean="0"/>
          </a:p>
          <a:p>
            <a:endParaRPr lang="en-GB" dirty="0" smtClean="0"/>
          </a:p>
          <a:p>
            <a:endParaRPr lang="en-GB" dirty="0" smtClean="0"/>
          </a:p>
          <a:p>
            <a:endParaRPr lang="en-GB" dirty="0"/>
          </a:p>
        </p:txBody>
      </p:sp>
      <p:sp>
        <p:nvSpPr>
          <p:cNvPr id="4" name="Slide Number Placeholder 3"/>
          <p:cNvSpPr>
            <a:spLocks noGrp="1"/>
          </p:cNvSpPr>
          <p:nvPr>
            <p:ph type="sldNum" sz="quarter" idx="10"/>
          </p:nvPr>
        </p:nvSpPr>
        <p:spPr/>
        <p:txBody>
          <a:bodyPr/>
          <a:lstStyle/>
          <a:p>
            <a:fld id="{776A5A34-7172-4D9E-89ED-8E47AF30E254}" type="slidenum">
              <a:rPr lang="en-GB" smtClean="0"/>
              <a:t>13</a:t>
            </a:fld>
            <a:endParaRPr lang="en-GB"/>
          </a:p>
        </p:txBody>
      </p:sp>
    </p:spTree>
    <p:extLst>
      <p:ext uri="{BB962C8B-B14F-4D97-AF65-F5344CB8AC3E}">
        <p14:creationId xmlns:p14="http://schemas.microsoft.com/office/powerpoint/2010/main" val="169454593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To illustrate how a </a:t>
            </a:r>
            <a:r>
              <a:rPr lang="en-GB" dirty="0" err="1" smtClean="0"/>
              <a:t>swaption</a:t>
            </a:r>
            <a:r>
              <a:rPr lang="en-GB" dirty="0" smtClean="0"/>
              <a:t> can be used in asset-liability management, let’s say a bank makes fixed-rate payments in the interest-rate swap of 10% using the interest rate it is earning on the loans outstanding (at 10%).  Support that the commercial loan borrowers default on their obligations. The bank then will not receive from the loans the 10% to make its swap payments.  The problem can be addressed at the outset of the initial swap transaction by the bank entering into a </a:t>
            </a:r>
            <a:r>
              <a:rPr lang="en-GB" dirty="0" err="1" smtClean="0"/>
              <a:t>swaption</a:t>
            </a:r>
            <a:r>
              <a:rPr lang="en-GB" dirty="0" smtClean="0"/>
              <a:t> that effectively gives it the right to terminate or cancel the swap. That is, the bank will enter into receiver </a:t>
            </a:r>
            <a:r>
              <a:rPr lang="en-GB" dirty="0" err="1" smtClean="0"/>
              <a:t>swaption</a:t>
            </a:r>
            <a:r>
              <a:rPr lang="en-GB" dirty="0" smtClean="0"/>
              <a:t> – receiving fixed 10% so as to offset the fixed rate it is obligated to pay under the initial swap. In fact, the borrowers do not have to fail for the swap to have an adverse impact on the bank’s earnings. Suppose the commercial loans can be prepaid. Then, the bank has a similar problem. For example, suppose rates on commercial loans decline to 7% and the borrowers prepay. Then, the bank would be obligated to make the 10% payments under the terms of the swap. With the proceeds received from the prepayment of the commercial loans, the bank may be able to invest only in similar loans at 7%, for example, a rate that is less than the bank’s obligations. </a:t>
            </a:r>
          </a:p>
          <a:p>
            <a:endParaRPr lang="en-GB" dirty="0" smtClean="0"/>
          </a:p>
          <a:p>
            <a:endParaRPr lang="en-GB" dirty="0" smtClean="0"/>
          </a:p>
          <a:p>
            <a:endParaRPr lang="en-GB" dirty="0" smtClean="0"/>
          </a:p>
          <a:p>
            <a:endParaRPr lang="en-GB" dirty="0" smtClean="0"/>
          </a:p>
          <a:p>
            <a:endParaRPr lang="en-GB" dirty="0"/>
          </a:p>
        </p:txBody>
      </p:sp>
      <p:sp>
        <p:nvSpPr>
          <p:cNvPr id="4" name="Slide Number Placeholder 3"/>
          <p:cNvSpPr>
            <a:spLocks noGrp="1"/>
          </p:cNvSpPr>
          <p:nvPr>
            <p:ph type="sldNum" sz="quarter" idx="10"/>
          </p:nvPr>
        </p:nvSpPr>
        <p:spPr/>
        <p:txBody>
          <a:bodyPr/>
          <a:lstStyle/>
          <a:p>
            <a:fld id="{776A5A34-7172-4D9E-89ED-8E47AF30E254}" type="slidenum">
              <a:rPr lang="en-GB" smtClean="0"/>
              <a:t>14</a:t>
            </a:fld>
            <a:endParaRPr lang="en-GB"/>
          </a:p>
        </p:txBody>
      </p:sp>
    </p:spTree>
    <p:extLst>
      <p:ext uri="{BB962C8B-B14F-4D97-AF65-F5344CB8AC3E}">
        <p14:creationId xmlns:p14="http://schemas.microsoft.com/office/powerpoint/2010/main" val="169454593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smtClean="0"/>
          </a:p>
          <a:p>
            <a:endParaRPr lang="en-GB" dirty="0" smtClean="0"/>
          </a:p>
          <a:p>
            <a:endParaRPr lang="en-GB" dirty="0" smtClean="0"/>
          </a:p>
          <a:p>
            <a:endParaRPr lang="en-GB" dirty="0" smtClean="0"/>
          </a:p>
          <a:p>
            <a:endParaRPr lang="en-GB" dirty="0"/>
          </a:p>
        </p:txBody>
      </p:sp>
      <p:sp>
        <p:nvSpPr>
          <p:cNvPr id="4" name="Slide Number Placeholder 3"/>
          <p:cNvSpPr>
            <a:spLocks noGrp="1"/>
          </p:cNvSpPr>
          <p:nvPr>
            <p:ph type="sldNum" sz="quarter" idx="10"/>
          </p:nvPr>
        </p:nvSpPr>
        <p:spPr/>
        <p:txBody>
          <a:bodyPr/>
          <a:lstStyle/>
          <a:p>
            <a:fld id="{776A5A34-7172-4D9E-89ED-8E47AF30E254}" type="slidenum">
              <a:rPr lang="en-GB" smtClean="0"/>
              <a:t>15</a:t>
            </a:fld>
            <a:endParaRPr lang="en-GB"/>
          </a:p>
        </p:txBody>
      </p:sp>
    </p:spTree>
    <p:extLst>
      <p:ext uri="{BB962C8B-B14F-4D97-AF65-F5344CB8AC3E}">
        <p14:creationId xmlns:p14="http://schemas.microsoft.com/office/powerpoint/2010/main" val="169454593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7" name="Rectangle 6"/>
          <p:cNvSpPr/>
          <p:nvPr userDrawn="1"/>
        </p:nvSpPr>
        <p:spPr>
          <a:xfrm>
            <a:off x="0" y="0"/>
            <a:ext cx="12192000" cy="775607"/>
          </a:xfrm>
          <a:prstGeom prst="rect">
            <a:avLst/>
          </a:prstGeom>
          <a:solidFill>
            <a:srgbClr val="083FA4">
              <a:shade val="30000"/>
              <a:satMod val="1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184821" y="65530"/>
            <a:ext cx="2925543" cy="640960"/>
          </a:xfrm>
          <a:prstGeom prst="rect">
            <a:avLst/>
          </a:prstGeom>
        </p:spPr>
      </p:pic>
      <p:sp>
        <p:nvSpPr>
          <p:cNvPr id="12" name="Text Placeholder 11"/>
          <p:cNvSpPr>
            <a:spLocks noGrp="1"/>
          </p:cNvSpPr>
          <p:nvPr>
            <p:ph type="body" sz="quarter" idx="10" hasCustomPrompt="1"/>
          </p:nvPr>
        </p:nvSpPr>
        <p:spPr>
          <a:xfrm>
            <a:off x="2709863" y="2522538"/>
            <a:ext cx="6753225" cy="1314450"/>
          </a:xfrm>
          <a:prstGeom prst="rect">
            <a:avLst/>
          </a:prstGeom>
        </p:spPr>
        <p:txBody>
          <a:bodyPr anchor="ctr"/>
          <a:lstStyle>
            <a:lvl1pPr marL="0" indent="0" algn="ctr">
              <a:buNone/>
              <a:defRPr sz="4400" b="1"/>
            </a:lvl1pPr>
          </a:lstStyle>
          <a:p>
            <a:pPr lvl="0"/>
            <a:r>
              <a:rPr lang="en-GB" dirty="0" smtClean="0"/>
              <a:t>Presentation Title </a:t>
            </a:r>
            <a:endParaRPr lang="en-US" dirty="0"/>
          </a:p>
        </p:txBody>
      </p:sp>
      <p:sp>
        <p:nvSpPr>
          <p:cNvPr id="6" name="Rectangle 5"/>
          <p:cNvSpPr/>
          <p:nvPr userDrawn="1"/>
        </p:nvSpPr>
        <p:spPr>
          <a:xfrm>
            <a:off x="0" y="6596743"/>
            <a:ext cx="12192000" cy="261257"/>
          </a:xfrm>
          <a:prstGeom prst="rect">
            <a:avLst/>
          </a:prstGeom>
          <a:solidFill>
            <a:srgbClr val="083FA4">
              <a:shade val="30000"/>
              <a:satMod val="1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673065374"/>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Custom Layout">
    <p:spTree>
      <p:nvGrpSpPr>
        <p:cNvPr id="1" name=""/>
        <p:cNvGrpSpPr/>
        <p:nvPr/>
      </p:nvGrpSpPr>
      <p:grpSpPr>
        <a:xfrm>
          <a:off x="0" y="0"/>
          <a:ext cx="0" cy="0"/>
          <a:chOff x="0" y="0"/>
          <a:chExt cx="0" cy="0"/>
        </a:xfrm>
      </p:grpSpPr>
      <p:sp>
        <p:nvSpPr>
          <p:cNvPr id="3" name="Rectangle 2"/>
          <p:cNvSpPr/>
          <p:nvPr userDrawn="1"/>
        </p:nvSpPr>
        <p:spPr>
          <a:xfrm>
            <a:off x="0" y="0"/>
            <a:ext cx="12192000" cy="775607"/>
          </a:xfrm>
          <a:prstGeom prst="rect">
            <a:avLst/>
          </a:prstGeom>
          <a:solidFill>
            <a:srgbClr val="083FA4">
              <a:shade val="30000"/>
              <a:satMod val="1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p:cNvSpPr/>
          <p:nvPr userDrawn="1"/>
        </p:nvSpPr>
        <p:spPr>
          <a:xfrm>
            <a:off x="0" y="6596743"/>
            <a:ext cx="12192000" cy="261257"/>
          </a:xfrm>
          <a:prstGeom prst="rect">
            <a:avLst/>
          </a:prstGeom>
          <a:solidFill>
            <a:srgbClr val="083FA4">
              <a:shade val="30000"/>
              <a:satMod val="1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184821" y="65530"/>
            <a:ext cx="2925543" cy="640960"/>
          </a:xfrm>
          <a:prstGeom prst="rect">
            <a:avLst/>
          </a:prstGeom>
        </p:spPr>
      </p:pic>
      <p:sp>
        <p:nvSpPr>
          <p:cNvPr id="7" name="Text Placeholder 6"/>
          <p:cNvSpPr>
            <a:spLocks noGrp="1"/>
          </p:cNvSpPr>
          <p:nvPr>
            <p:ph type="body" sz="quarter" idx="10" hasCustomPrompt="1"/>
          </p:nvPr>
        </p:nvSpPr>
        <p:spPr>
          <a:xfrm>
            <a:off x="163513" y="130175"/>
            <a:ext cx="7151687" cy="522288"/>
          </a:xfrm>
          <a:prstGeom prst="rect">
            <a:avLst/>
          </a:prstGeom>
        </p:spPr>
        <p:txBody>
          <a:bodyPr anchor="ctr"/>
          <a:lstStyle>
            <a:lvl1pPr marL="0" indent="0">
              <a:buNone/>
              <a:defRPr sz="4000" b="1">
                <a:solidFill>
                  <a:schemeClr val="bg1"/>
                </a:solidFill>
              </a:defRPr>
            </a:lvl1pPr>
          </a:lstStyle>
          <a:p>
            <a:pPr lvl="0"/>
            <a:r>
              <a:rPr lang="en-GB" dirty="0" smtClean="0"/>
              <a:t>Slide title </a:t>
            </a:r>
            <a:endParaRPr lang="en-US" dirty="0" smtClean="0"/>
          </a:p>
        </p:txBody>
      </p:sp>
      <p:sp>
        <p:nvSpPr>
          <p:cNvPr id="9" name="Content Placeholder 8"/>
          <p:cNvSpPr>
            <a:spLocks noGrp="1"/>
          </p:cNvSpPr>
          <p:nvPr>
            <p:ph sz="quarter" idx="11" hasCustomPrompt="1"/>
          </p:nvPr>
        </p:nvSpPr>
        <p:spPr>
          <a:xfrm>
            <a:off x="538163" y="1143000"/>
            <a:ext cx="11193462" cy="5005388"/>
          </a:xfrm>
          <a:prstGeom prst="rect">
            <a:avLst/>
          </a:prstGeom>
        </p:spPr>
        <p:txBody>
          <a:bodyPr/>
          <a:lstStyle>
            <a:lvl1pPr>
              <a:defRPr sz="2400"/>
            </a:lvl1pPr>
          </a:lstStyle>
          <a:p>
            <a:pPr lvl="0"/>
            <a:r>
              <a:rPr lang="en-US" dirty="0" smtClean="0"/>
              <a:t>Text</a:t>
            </a:r>
          </a:p>
        </p:txBody>
      </p:sp>
    </p:spTree>
    <p:extLst>
      <p:ext uri="{BB962C8B-B14F-4D97-AF65-F5344CB8AC3E}">
        <p14:creationId xmlns:p14="http://schemas.microsoft.com/office/powerpoint/2010/main" val="3361738400"/>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685800"/>
            <a:ext cx="10769600" cy="1143000"/>
          </a:xfrm>
          <a:prstGeom prst="rect">
            <a:avLst/>
          </a:prstGeom>
        </p:spPr>
        <p:txBody>
          <a:bodyPr/>
          <a:lstStyle/>
          <a:p>
            <a:r>
              <a:rPr lang="en-US" smtClean="0"/>
              <a:t>Click to edit Master title style</a:t>
            </a:r>
            <a:endParaRPr lang="en-GB"/>
          </a:p>
        </p:txBody>
      </p:sp>
      <p:sp>
        <p:nvSpPr>
          <p:cNvPr id="3" name="Content Placeholder 2"/>
          <p:cNvSpPr>
            <a:spLocks noGrp="1"/>
          </p:cNvSpPr>
          <p:nvPr>
            <p:ph idx="1"/>
          </p:nvPr>
        </p:nvSpPr>
        <p:spPr>
          <a:xfrm>
            <a:off x="914400" y="1981200"/>
            <a:ext cx="10363200" cy="4114800"/>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Slide Number Placeholder 3"/>
          <p:cNvSpPr>
            <a:spLocks noGrp="1"/>
          </p:cNvSpPr>
          <p:nvPr>
            <p:ph type="sldNum" sz="quarter" idx="10"/>
          </p:nvPr>
        </p:nvSpPr>
        <p:spPr>
          <a:xfrm>
            <a:off x="9144000" y="228600"/>
            <a:ext cx="2641600" cy="457200"/>
          </a:xfrm>
          <a:prstGeom prst="rect">
            <a:avLst/>
          </a:prstGeom>
        </p:spPr>
        <p:txBody>
          <a:bodyPr/>
          <a:lstStyle>
            <a:lvl1pPr>
              <a:defRPr/>
            </a:lvl1pPr>
          </a:lstStyle>
          <a:p>
            <a:r>
              <a:rPr lang="en-US" altLang="en-US"/>
              <a:t>6.</a:t>
            </a:r>
            <a:fld id="{4F7968BD-7E63-464E-9F5F-DA28EA112584}" type="slidenum">
              <a:rPr lang="en-US" altLang="en-US"/>
              <a:pPr/>
              <a:t>‹#›</a:t>
            </a:fld>
            <a:endParaRPr lang="en-US" altLang="en-US" b="0"/>
          </a:p>
        </p:txBody>
      </p:sp>
    </p:spTree>
    <p:extLst>
      <p:ext uri="{BB962C8B-B14F-4D97-AF65-F5344CB8AC3E}">
        <p14:creationId xmlns:p14="http://schemas.microsoft.com/office/powerpoint/2010/main" val="60039701"/>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userDrawn="1"/>
        </p:nvSpPr>
        <p:spPr>
          <a:xfrm>
            <a:off x="0" y="0"/>
            <a:ext cx="12192000" cy="6858000"/>
          </a:xfrm>
          <a:prstGeom prst="rect">
            <a:avLst/>
          </a:prstGeom>
          <a:solidFill>
            <a:srgbClr val="083FA4">
              <a:shade val="30000"/>
              <a:satMod val="1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2743193" y="2694430"/>
            <a:ext cx="6705614" cy="1469139"/>
          </a:xfrm>
          <a:prstGeom prst="rect">
            <a:avLst/>
          </a:prstGeom>
        </p:spPr>
      </p:pic>
    </p:spTree>
    <p:extLst>
      <p:ext uri="{BB962C8B-B14F-4D97-AF65-F5344CB8AC3E}">
        <p14:creationId xmlns:p14="http://schemas.microsoft.com/office/powerpoint/2010/main" val="92763823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62464" y="1674081"/>
            <a:ext cx="10376095" cy="3200876"/>
          </a:xfrm>
          <a:prstGeom prst="rect">
            <a:avLst/>
          </a:prstGeom>
          <a:noFill/>
          <a:ln>
            <a:noFill/>
          </a:ln>
        </p:spPr>
        <p:txBody>
          <a:bodyPr wrap="square" rtlCol="0" anchor="ctr">
            <a:spAutoFit/>
          </a:bodyPr>
          <a:lstStyle/>
          <a:p>
            <a:pPr algn="ctr"/>
            <a:r>
              <a:rPr lang="en-GB" sz="4400" b="1" dirty="0" smtClean="0"/>
              <a:t>Financial Securities (</a:t>
            </a:r>
            <a:r>
              <a:rPr lang="en-US" sz="4400" b="1" dirty="0"/>
              <a:t>2UZB605)</a:t>
            </a:r>
            <a:endParaRPr lang="en-GB" sz="4400" b="1" dirty="0"/>
          </a:p>
          <a:p>
            <a:pPr algn="ctr"/>
            <a:endParaRPr lang="en-GB" sz="4400" dirty="0" smtClean="0"/>
          </a:p>
          <a:p>
            <a:pPr algn="ctr"/>
            <a:r>
              <a:rPr lang="en-GB" sz="3800" b="1" dirty="0" smtClean="0"/>
              <a:t>Week 9: </a:t>
            </a:r>
          </a:p>
          <a:p>
            <a:pPr marL="571500" indent="-571500">
              <a:buFont typeface="Arial" panose="020B0604020202020204" pitchFamily="34" charset="0"/>
              <a:buChar char="•"/>
            </a:pPr>
            <a:endParaRPr lang="en-GB" sz="3800" dirty="0" smtClean="0"/>
          </a:p>
          <a:p>
            <a:pPr marL="571500" indent="-571500">
              <a:buFont typeface="Arial" panose="020B0604020202020204" pitchFamily="34" charset="0"/>
              <a:buChar char="•"/>
            </a:pPr>
            <a:r>
              <a:rPr lang="en-GB" sz="3800" dirty="0" smtClean="0"/>
              <a:t>Swaps</a:t>
            </a:r>
          </a:p>
        </p:txBody>
      </p:sp>
    </p:spTree>
    <p:extLst>
      <p:ext uri="{BB962C8B-B14F-4D97-AF65-F5344CB8AC3E}">
        <p14:creationId xmlns:p14="http://schemas.microsoft.com/office/powerpoint/2010/main" val="349038380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3"/>
          <p:cNvSpPr>
            <a:spLocks noGrp="1" noChangeArrowheads="1"/>
          </p:cNvSpPr>
          <p:nvPr>
            <p:ph type="body" idx="4294967295"/>
          </p:nvPr>
        </p:nvSpPr>
        <p:spPr>
          <a:xfrm>
            <a:off x="1143000" y="1925638"/>
            <a:ext cx="10167730" cy="4106862"/>
          </a:xfrm>
          <a:prstGeom prst="rect">
            <a:avLst/>
          </a:prstGeom>
          <a:noFill/>
          <a:ln/>
        </p:spPr>
        <p:txBody>
          <a:bodyPr lIns="92075" tIns="46038" rIns="92075" bIns="46038"/>
          <a:lstStyle/>
          <a:p>
            <a:pPr>
              <a:buFontTx/>
              <a:buNone/>
            </a:pPr>
            <a:endParaRPr lang="en-US" altLang="en-US" dirty="0"/>
          </a:p>
          <a:p>
            <a:pPr>
              <a:buFontTx/>
              <a:buNone/>
            </a:pPr>
            <a:r>
              <a:rPr lang="en-US" altLang="en-US" dirty="0"/>
              <a:t>	A swap is an agreement to exchange cash flows at specified future times according to certain specified rules</a:t>
            </a:r>
          </a:p>
        </p:txBody>
      </p:sp>
      <p:sp>
        <p:nvSpPr>
          <p:cNvPr id="4" name="Rectangle 2"/>
          <p:cNvSpPr txBox="1">
            <a:spLocks noChangeArrowheads="1"/>
          </p:cNvSpPr>
          <p:nvPr/>
        </p:nvSpPr>
        <p:spPr>
          <a:xfrm>
            <a:off x="1275522" y="1217544"/>
            <a:ext cx="8077200" cy="571500"/>
          </a:xfrm>
          <a:prstGeom prst="rect">
            <a:avLst/>
          </a:prstGeom>
          <a:noFill/>
          <a:ln/>
        </p:spPr>
        <p:txBody>
          <a:bodyPr lIns="92075" tIns="46038" rIns="92075" bIns="46038"/>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3400" b="1" smtClean="0"/>
              <a:t>Nature of Swaps</a:t>
            </a:r>
            <a:endParaRPr lang="en-US" altLang="en-US" sz="3400" b="1" dirty="0"/>
          </a:p>
        </p:txBody>
      </p:sp>
    </p:spTree>
    <p:extLst>
      <p:ext uri="{BB962C8B-B14F-4D97-AF65-F5344CB8AC3E}">
        <p14:creationId xmlns:p14="http://schemas.microsoft.com/office/powerpoint/2010/main" val="233534166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4669971" y="800100"/>
            <a:ext cx="2351314" cy="430887"/>
          </a:xfrm>
          <a:prstGeom prst="rect">
            <a:avLst/>
          </a:prstGeom>
          <a:noFill/>
        </p:spPr>
        <p:txBody>
          <a:bodyPr wrap="square" rtlCol="0">
            <a:spAutoFit/>
          </a:bodyPr>
          <a:lstStyle/>
          <a:p>
            <a:pPr algn="ctr"/>
            <a:r>
              <a:rPr lang="en-US" sz="2200" b="1" dirty="0" smtClean="0"/>
              <a:t>Swap</a:t>
            </a:r>
            <a:endParaRPr lang="en-US" sz="2200" b="1" dirty="0"/>
          </a:p>
        </p:txBody>
      </p:sp>
      <p:sp>
        <p:nvSpPr>
          <p:cNvPr id="4" name="TextBox 3"/>
          <p:cNvSpPr txBox="1"/>
          <p:nvPr/>
        </p:nvSpPr>
        <p:spPr>
          <a:xfrm>
            <a:off x="772885" y="1654628"/>
            <a:ext cx="4239985" cy="430887"/>
          </a:xfrm>
          <a:prstGeom prst="rect">
            <a:avLst/>
          </a:prstGeom>
          <a:noFill/>
        </p:spPr>
        <p:txBody>
          <a:bodyPr wrap="square" rtlCol="0">
            <a:spAutoFit/>
          </a:bodyPr>
          <a:lstStyle/>
          <a:p>
            <a:pPr algn="ctr"/>
            <a:r>
              <a:rPr lang="en-US" sz="2200" b="1" dirty="0" smtClean="0"/>
              <a:t>Package of forward contracts</a:t>
            </a:r>
            <a:endParaRPr lang="en-US" sz="2200" b="1" dirty="0"/>
          </a:p>
        </p:txBody>
      </p:sp>
      <p:sp>
        <p:nvSpPr>
          <p:cNvPr id="5" name="TextBox 4"/>
          <p:cNvSpPr txBox="1"/>
          <p:nvPr/>
        </p:nvSpPr>
        <p:spPr>
          <a:xfrm>
            <a:off x="6705599" y="1654627"/>
            <a:ext cx="4239985" cy="430887"/>
          </a:xfrm>
          <a:prstGeom prst="rect">
            <a:avLst/>
          </a:prstGeom>
          <a:noFill/>
        </p:spPr>
        <p:txBody>
          <a:bodyPr wrap="square" rtlCol="0">
            <a:spAutoFit/>
          </a:bodyPr>
          <a:lstStyle/>
          <a:p>
            <a:pPr algn="ctr"/>
            <a:r>
              <a:rPr lang="en-US" sz="2200" b="1" dirty="0" smtClean="0"/>
              <a:t>Package of bonds</a:t>
            </a:r>
          </a:p>
        </p:txBody>
      </p:sp>
      <p:sp>
        <p:nvSpPr>
          <p:cNvPr id="6" name="TextBox 5"/>
          <p:cNvSpPr txBox="1"/>
          <p:nvPr/>
        </p:nvSpPr>
        <p:spPr>
          <a:xfrm>
            <a:off x="772885" y="2509154"/>
            <a:ext cx="4239985" cy="2462213"/>
          </a:xfrm>
          <a:prstGeom prst="rect">
            <a:avLst/>
          </a:prstGeom>
          <a:noFill/>
        </p:spPr>
        <p:txBody>
          <a:bodyPr wrap="square" rtlCol="0">
            <a:spAutoFit/>
          </a:bodyPr>
          <a:lstStyle/>
          <a:p>
            <a:r>
              <a:rPr lang="en-US" sz="2200" dirty="0" smtClean="0"/>
              <a:t>Enter into 6month forward AND</a:t>
            </a:r>
          </a:p>
          <a:p>
            <a:r>
              <a:rPr lang="en-US" sz="2200" dirty="0" smtClean="0"/>
              <a:t>Borrow 6 month LIBOR =</a:t>
            </a:r>
          </a:p>
          <a:p>
            <a:r>
              <a:rPr lang="en-US" sz="2200" dirty="0" smtClean="0"/>
              <a:t>Fixed-rate payer</a:t>
            </a:r>
          </a:p>
          <a:p>
            <a:endParaRPr lang="en-US" sz="2200" dirty="0"/>
          </a:p>
          <a:p>
            <a:r>
              <a:rPr lang="en-US" sz="2200" dirty="0" smtClean="0"/>
              <a:t>Enter into short 6 month forward</a:t>
            </a:r>
          </a:p>
          <a:p>
            <a:r>
              <a:rPr lang="en-US" sz="2200" dirty="0" smtClean="0"/>
              <a:t>AND lend 6 month LIBOR</a:t>
            </a:r>
          </a:p>
          <a:p>
            <a:r>
              <a:rPr lang="en-US" sz="2200" dirty="0" smtClean="0"/>
              <a:t>= fixed-rate receiver</a:t>
            </a:r>
            <a:endParaRPr lang="en-US" sz="2200" dirty="0"/>
          </a:p>
        </p:txBody>
      </p:sp>
      <p:sp>
        <p:nvSpPr>
          <p:cNvPr id="7" name="TextBox 6"/>
          <p:cNvSpPr txBox="1"/>
          <p:nvPr/>
        </p:nvSpPr>
        <p:spPr>
          <a:xfrm>
            <a:off x="6705599" y="2509153"/>
            <a:ext cx="4239985" cy="1107996"/>
          </a:xfrm>
          <a:prstGeom prst="rect">
            <a:avLst/>
          </a:prstGeom>
          <a:noFill/>
        </p:spPr>
        <p:txBody>
          <a:bodyPr wrap="square" rtlCol="0">
            <a:spAutoFit/>
          </a:bodyPr>
          <a:lstStyle/>
          <a:p>
            <a:r>
              <a:rPr lang="en-US" sz="2200" dirty="0"/>
              <a:t>Buy a floating-rate bond that pays 6 month LIBOR every six months</a:t>
            </a:r>
          </a:p>
        </p:txBody>
      </p:sp>
      <p:sp>
        <p:nvSpPr>
          <p:cNvPr id="8" name="TextBox 7"/>
          <p:cNvSpPr txBox="1"/>
          <p:nvPr/>
        </p:nvSpPr>
        <p:spPr>
          <a:xfrm>
            <a:off x="489857" y="5143500"/>
            <a:ext cx="11054443" cy="1477328"/>
          </a:xfrm>
          <a:prstGeom prst="rect">
            <a:avLst/>
          </a:prstGeom>
          <a:noFill/>
        </p:spPr>
        <p:txBody>
          <a:bodyPr wrap="square" rtlCol="0">
            <a:spAutoFit/>
          </a:bodyPr>
          <a:lstStyle/>
          <a:p>
            <a:r>
              <a:rPr lang="en-US" b="1" dirty="0" smtClean="0"/>
              <a:t>Swaps are:</a:t>
            </a:r>
          </a:p>
          <a:p>
            <a:pPr marL="285750" indent="-285750">
              <a:buFontTx/>
              <a:buChar char="-"/>
            </a:pPr>
            <a:r>
              <a:rPr lang="en-US" dirty="0" smtClean="0"/>
              <a:t>Swaps have longer maturity</a:t>
            </a:r>
          </a:p>
          <a:p>
            <a:pPr marL="285750" indent="-285750">
              <a:buFontTx/>
              <a:buChar char="-"/>
            </a:pPr>
            <a:r>
              <a:rPr lang="en-US" dirty="0" smtClean="0"/>
              <a:t>Transactionally more efficient than forward contracts</a:t>
            </a:r>
          </a:p>
          <a:p>
            <a:pPr marL="285750" indent="-285750">
              <a:buFontTx/>
              <a:buChar char="-"/>
            </a:pPr>
            <a:r>
              <a:rPr lang="en-US" dirty="0" smtClean="0"/>
              <a:t>Swaps market is more liquid</a:t>
            </a:r>
          </a:p>
          <a:p>
            <a:pPr marL="285750" indent="-285750">
              <a:buFontTx/>
              <a:buChar char="-"/>
            </a:pPr>
            <a:endParaRPr lang="en-US" dirty="0"/>
          </a:p>
        </p:txBody>
      </p:sp>
      <p:sp>
        <p:nvSpPr>
          <p:cNvPr id="9" name="TextBox 8"/>
          <p:cNvSpPr txBox="1"/>
          <p:nvPr/>
        </p:nvSpPr>
        <p:spPr>
          <a:xfrm>
            <a:off x="6705598" y="3826326"/>
            <a:ext cx="4239985" cy="2462213"/>
          </a:xfrm>
          <a:prstGeom prst="rect">
            <a:avLst/>
          </a:prstGeom>
          <a:noFill/>
        </p:spPr>
        <p:txBody>
          <a:bodyPr wrap="square" rtlCol="0">
            <a:spAutoFit/>
          </a:bodyPr>
          <a:lstStyle/>
          <a:p>
            <a:r>
              <a:rPr lang="en-US" sz="2200" dirty="0" smtClean="0"/>
              <a:t>Fund the purchase by borrowing (for the same length of period) that same amount at a fixed-rate payable every 6 months</a:t>
            </a:r>
          </a:p>
          <a:p>
            <a:endParaRPr lang="en-US" sz="2200" dirty="0"/>
          </a:p>
          <a:p>
            <a:r>
              <a:rPr lang="en-US" sz="2200" dirty="0" smtClean="0"/>
              <a:t>+ long floating-rate bond</a:t>
            </a:r>
          </a:p>
          <a:p>
            <a:r>
              <a:rPr lang="en-US" sz="2200" dirty="0" smtClean="0"/>
              <a:t>- short fixed-rate bond </a:t>
            </a:r>
          </a:p>
        </p:txBody>
      </p:sp>
    </p:spTree>
    <p:extLst>
      <p:ext uri="{BB962C8B-B14F-4D97-AF65-F5344CB8AC3E}">
        <p14:creationId xmlns:p14="http://schemas.microsoft.com/office/powerpoint/2010/main" val="421357110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772885" y="1654628"/>
            <a:ext cx="3009405" cy="769441"/>
          </a:xfrm>
          <a:prstGeom prst="rect">
            <a:avLst/>
          </a:prstGeom>
          <a:noFill/>
        </p:spPr>
        <p:txBody>
          <a:bodyPr wrap="square" rtlCol="0">
            <a:spAutoFit/>
          </a:bodyPr>
          <a:lstStyle/>
          <a:p>
            <a:pPr algn="ctr"/>
            <a:r>
              <a:rPr lang="en-US" sz="2200" b="1" dirty="0" smtClean="0">
                <a:solidFill>
                  <a:srgbClr val="0070C0"/>
                </a:solidFill>
              </a:rPr>
              <a:t>Present value of fixed rate cashflows </a:t>
            </a:r>
            <a:endParaRPr lang="en-US" sz="2200" b="1" dirty="0">
              <a:solidFill>
                <a:srgbClr val="0070C0"/>
              </a:solidFill>
            </a:endParaRPr>
          </a:p>
        </p:txBody>
      </p:sp>
      <p:sp>
        <p:nvSpPr>
          <p:cNvPr id="5" name="TextBox 4"/>
          <p:cNvSpPr txBox="1"/>
          <p:nvPr/>
        </p:nvSpPr>
        <p:spPr>
          <a:xfrm>
            <a:off x="4793671" y="1654628"/>
            <a:ext cx="3290455" cy="769441"/>
          </a:xfrm>
          <a:prstGeom prst="rect">
            <a:avLst/>
          </a:prstGeom>
          <a:noFill/>
        </p:spPr>
        <p:txBody>
          <a:bodyPr wrap="square" rtlCol="0">
            <a:spAutoFit/>
          </a:bodyPr>
          <a:lstStyle/>
          <a:p>
            <a:pPr algn="ctr"/>
            <a:r>
              <a:rPr lang="en-US" sz="2200" b="1" dirty="0" smtClean="0">
                <a:solidFill>
                  <a:srgbClr val="0070C0"/>
                </a:solidFill>
              </a:rPr>
              <a:t>Present values of floating rate cashflows </a:t>
            </a:r>
            <a:endParaRPr lang="en-US" sz="2200" b="1" dirty="0" smtClean="0">
              <a:solidFill>
                <a:srgbClr val="0070C0"/>
              </a:solidFill>
            </a:endParaRPr>
          </a:p>
        </p:txBody>
      </p:sp>
      <p:sp>
        <p:nvSpPr>
          <p:cNvPr id="10" name="Text Placeholder 1"/>
          <p:cNvSpPr>
            <a:spLocks noGrp="1"/>
          </p:cNvSpPr>
          <p:nvPr>
            <p:ph type="body" sz="quarter" idx="10"/>
          </p:nvPr>
        </p:nvSpPr>
        <p:spPr>
          <a:xfrm>
            <a:off x="163513" y="130175"/>
            <a:ext cx="8569007" cy="522288"/>
          </a:xfrm>
        </p:spPr>
        <p:txBody>
          <a:bodyPr/>
          <a:lstStyle/>
          <a:p>
            <a:pPr algn="l"/>
            <a:r>
              <a:rPr lang="en-GB" sz="4000" dirty="0" smtClean="0">
                <a:solidFill>
                  <a:schemeClr val="bg1"/>
                </a:solidFill>
              </a:rPr>
              <a:t>Valuation of a swap</a:t>
            </a:r>
            <a:endParaRPr lang="en-GB" sz="4000" dirty="0">
              <a:solidFill>
                <a:schemeClr val="bg1"/>
              </a:solidFill>
            </a:endParaRPr>
          </a:p>
        </p:txBody>
      </p:sp>
      <p:sp>
        <p:nvSpPr>
          <p:cNvPr id="2" name="TextBox 1"/>
          <p:cNvSpPr txBox="1"/>
          <p:nvPr/>
        </p:nvSpPr>
        <p:spPr>
          <a:xfrm>
            <a:off x="3782290" y="1654628"/>
            <a:ext cx="1011381" cy="984885"/>
          </a:xfrm>
          <a:prstGeom prst="rect">
            <a:avLst/>
          </a:prstGeom>
          <a:noFill/>
        </p:spPr>
        <p:txBody>
          <a:bodyPr wrap="square" rtlCol="0">
            <a:spAutoFit/>
          </a:bodyPr>
          <a:lstStyle/>
          <a:p>
            <a:pPr algn="ctr"/>
            <a:r>
              <a:rPr lang="en-GB" sz="4000" dirty="0" smtClean="0">
                <a:solidFill>
                  <a:srgbClr val="0070C0"/>
                </a:solidFill>
              </a:rPr>
              <a:t>-</a:t>
            </a:r>
          </a:p>
          <a:p>
            <a:pPr algn="ctr"/>
            <a:endParaRPr lang="en-GB" dirty="0">
              <a:solidFill>
                <a:srgbClr val="0070C0"/>
              </a:solidFill>
            </a:endParaRPr>
          </a:p>
        </p:txBody>
      </p:sp>
      <p:sp>
        <p:nvSpPr>
          <p:cNvPr id="11" name="TextBox 10"/>
          <p:cNvSpPr txBox="1"/>
          <p:nvPr/>
        </p:nvSpPr>
        <p:spPr>
          <a:xfrm>
            <a:off x="8084126" y="1661777"/>
            <a:ext cx="1011381" cy="984885"/>
          </a:xfrm>
          <a:prstGeom prst="rect">
            <a:avLst/>
          </a:prstGeom>
          <a:noFill/>
        </p:spPr>
        <p:txBody>
          <a:bodyPr wrap="square" rtlCol="0">
            <a:spAutoFit/>
          </a:bodyPr>
          <a:lstStyle/>
          <a:p>
            <a:pPr algn="ctr"/>
            <a:r>
              <a:rPr lang="en-GB" sz="4000" dirty="0" smtClean="0">
                <a:solidFill>
                  <a:srgbClr val="0070C0"/>
                </a:solidFill>
              </a:rPr>
              <a:t>=</a:t>
            </a:r>
          </a:p>
          <a:p>
            <a:pPr algn="ctr"/>
            <a:endParaRPr lang="en-GB" dirty="0">
              <a:solidFill>
                <a:srgbClr val="0070C0"/>
              </a:solidFill>
            </a:endParaRPr>
          </a:p>
        </p:txBody>
      </p:sp>
      <p:sp>
        <p:nvSpPr>
          <p:cNvPr id="12" name="TextBox 11"/>
          <p:cNvSpPr txBox="1"/>
          <p:nvPr/>
        </p:nvSpPr>
        <p:spPr>
          <a:xfrm>
            <a:off x="8901546" y="1654627"/>
            <a:ext cx="1697182" cy="1107996"/>
          </a:xfrm>
          <a:prstGeom prst="rect">
            <a:avLst/>
          </a:prstGeom>
          <a:noFill/>
        </p:spPr>
        <p:txBody>
          <a:bodyPr wrap="square" rtlCol="0">
            <a:spAutoFit/>
          </a:bodyPr>
          <a:lstStyle/>
          <a:p>
            <a:pPr algn="ctr"/>
            <a:r>
              <a:rPr lang="en-US" sz="2200" b="1" dirty="0" smtClean="0">
                <a:solidFill>
                  <a:srgbClr val="0070C0"/>
                </a:solidFill>
              </a:rPr>
              <a:t>Swa</a:t>
            </a:r>
            <a:r>
              <a:rPr lang="en-US" sz="2200" b="1" dirty="0" smtClean="0">
                <a:solidFill>
                  <a:srgbClr val="0070C0"/>
                </a:solidFill>
              </a:rPr>
              <a:t>p </a:t>
            </a:r>
          </a:p>
          <a:p>
            <a:pPr algn="ctr"/>
            <a:r>
              <a:rPr lang="en-US" sz="2200" b="1" dirty="0" smtClean="0">
                <a:solidFill>
                  <a:srgbClr val="0070C0"/>
                </a:solidFill>
              </a:rPr>
              <a:t>value</a:t>
            </a:r>
          </a:p>
          <a:p>
            <a:pPr algn="ctr"/>
            <a:endParaRPr lang="en-US" sz="2200" b="1" dirty="0" smtClean="0">
              <a:solidFill>
                <a:srgbClr val="0070C0"/>
              </a:solidFill>
            </a:endParaRPr>
          </a:p>
        </p:txBody>
      </p:sp>
      <p:sp>
        <p:nvSpPr>
          <p:cNvPr id="13" name="TextBox 12"/>
          <p:cNvSpPr txBox="1"/>
          <p:nvPr/>
        </p:nvSpPr>
        <p:spPr>
          <a:xfrm>
            <a:off x="581890" y="3034145"/>
            <a:ext cx="11035145" cy="2308324"/>
          </a:xfrm>
          <a:prstGeom prst="rect">
            <a:avLst/>
          </a:prstGeom>
          <a:noFill/>
        </p:spPr>
        <p:txBody>
          <a:bodyPr wrap="square" rtlCol="0">
            <a:spAutoFit/>
          </a:bodyPr>
          <a:lstStyle/>
          <a:p>
            <a:r>
              <a:rPr lang="en-GB" sz="2400" b="1" dirty="0" smtClean="0">
                <a:solidFill>
                  <a:srgbClr val="0070C0"/>
                </a:solidFill>
              </a:rPr>
              <a:t>Inputs:</a:t>
            </a:r>
          </a:p>
          <a:p>
            <a:pPr marL="457200" indent="-457200">
              <a:buFont typeface="Arial" panose="020B0604020202020204" pitchFamily="34" charset="0"/>
              <a:buChar char="•"/>
            </a:pPr>
            <a:r>
              <a:rPr lang="en-GB" sz="2400" dirty="0">
                <a:solidFill>
                  <a:srgbClr val="0070C0"/>
                </a:solidFill>
              </a:rPr>
              <a:t>Notional amount</a:t>
            </a:r>
          </a:p>
          <a:p>
            <a:pPr marL="457200" indent="-457200">
              <a:buFont typeface="Arial" panose="020B0604020202020204" pitchFamily="34" charset="0"/>
              <a:buChar char="•"/>
            </a:pPr>
            <a:r>
              <a:rPr lang="en-GB" sz="2400" dirty="0" smtClean="0">
                <a:solidFill>
                  <a:srgbClr val="0070C0"/>
                </a:solidFill>
              </a:rPr>
              <a:t>Number of days in each period</a:t>
            </a:r>
          </a:p>
          <a:p>
            <a:pPr marL="457200" indent="-457200">
              <a:buFont typeface="Arial" panose="020B0604020202020204" pitchFamily="34" charset="0"/>
              <a:buChar char="•"/>
            </a:pPr>
            <a:r>
              <a:rPr lang="en-GB" sz="2400" dirty="0" smtClean="0">
                <a:solidFill>
                  <a:srgbClr val="0070C0"/>
                </a:solidFill>
              </a:rPr>
              <a:t>Futures prices corresponding to swap payment periods</a:t>
            </a:r>
          </a:p>
          <a:p>
            <a:pPr marL="457200" indent="-457200">
              <a:buFont typeface="Arial" panose="020B0604020202020204" pitchFamily="34" charset="0"/>
              <a:buChar char="•"/>
            </a:pPr>
            <a:r>
              <a:rPr lang="en-GB" sz="2400" dirty="0" smtClean="0">
                <a:solidFill>
                  <a:srgbClr val="0070C0"/>
                </a:solidFill>
              </a:rPr>
              <a:t>Forward rates (determined from futures prices)</a:t>
            </a:r>
          </a:p>
          <a:p>
            <a:pPr marL="457200" indent="-457200">
              <a:buFont typeface="Arial" panose="020B0604020202020204" pitchFamily="34" charset="0"/>
              <a:buChar char="•"/>
            </a:pPr>
            <a:r>
              <a:rPr lang="en-GB" sz="2400" dirty="0" smtClean="0">
                <a:solidFill>
                  <a:srgbClr val="0070C0"/>
                </a:solidFill>
              </a:rPr>
              <a:t>Periodic forward rates (determined based on the number of days in period</a:t>
            </a:r>
            <a:endParaRPr lang="en-GB" sz="2400" dirty="0">
              <a:solidFill>
                <a:srgbClr val="0070C0"/>
              </a:solidFill>
            </a:endParaRPr>
          </a:p>
        </p:txBody>
      </p:sp>
    </p:spTree>
    <p:extLst>
      <p:ext uri="{BB962C8B-B14F-4D97-AF65-F5344CB8AC3E}">
        <p14:creationId xmlns:p14="http://schemas.microsoft.com/office/powerpoint/2010/main" val="295910283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5" name="Rectangle 3"/>
          <p:cNvSpPr>
            <a:spLocks noGrp="1" noChangeArrowheads="1"/>
          </p:cNvSpPr>
          <p:nvPr>
            <p:ph type="body" sz="quarter" idx="10"/>
          </p:nvPr>
        </p:nvSpPr>
        <p:spPr>
          <a:xfrm>
            <a:off x="1371600" y="2464905"/>
            <a:ext cx="9760226" cy="2167214"/>
          </a:xfrm>
          <a:noFill/>
          <a:ln/>
        </p:spPr>
        <p:txBody>
          <a:bodyPr lIns="92075" tIns="46038" rIns="92075" bIns="46038"/>
          <a:lstStyle/>
          <a:p>
            <a:pPr algn="l">
              <a:spcBef>
                <a:spcPct val="0"/>
              </a:spcBef>
            </a:pPr>
            <a:r>
              <a:rPr lang="en-US" altLang="en-US" sz="3000" b="0" dirty="0">
                <a:latin typeface="+mj-lt"/>
                <a:ea typeface="+mj-ea"/>
                <a:cs typeface="+mj-cs"/>
              </a:rPr>
              <a:t>An agreement by Microsoft to receive 6-month LIBOR </a:t>
            </a:r>
            <a:r>
              <a:rPr lang="en-US" altLang="en-US" sz="3000" b="0" dirty="0" smtClean="0">
                <a:latin typeface="+mj-lt"/>
                <a:ea typeface="+mj-ea"/>
                <a:cs typeface="+mj-cs"/>
              </a:rPr>
              <a:t>and pay </a:t>
            </a:r>
            <a:r>
              <a:rPr lang="en-US" altLang="en-US" sz="3000" b="0" dirty="0">
                <a:latin typeface="+mj-lt"/>
                <a:ea typeface="+mj-ea"/>
                <a:cs typeface="+mj-cs"/>
              </a:rPr>
              <a:t>a fixed rate of 5% per annum every 6 months for 3 years on a notional principal of $100 million</a:t>
            </a:r>
          </a:p>
          <a:p>
            <a:pPr algn="l">
              <a:spcBef>
                <a:spcPct val="0"/>
              </a:spcBef>
            </a:pPr>
            <a:r>
              <a:rPr lang="en-US" altLang="en-US" sz="3000" b="0" dirty="0">
                <a:latin typeface="+mj-lt"/>
                <a:ea typeface="+mj-ea"/>
                <a:cs typeface="+mj-cs"/>
              </a:rPr>
              <a:t>Next slide illustrates cash flows</a:t>
            </a:r>
          </a:p>
        </p:txBody>
      </p:sp>
      <p:sp>
        <p:nvSpPr>
          <p:cNvPr id="4" name="Slide Number Placeholder 3"/>
          <p:cNvSpPr>
            <a:spLocks noGrp="1"/>
          </p:cNvSpPr>
          <p:nvPr>
            <p:ph type="sldNum" sz="quarter" idx="4294967295"/>
          </p:nvPr>
        </p:nvSpPr>
        <p:spPr>
          <a:xfrm>
            <a:off x="9550400" y="228600"/>
            <a:ext cx="2641600" cy="457200"/>
          </a:xfrm>
          <a:prstGeom prst="rect">
            <a:avLst/>
          </a:prstGeom>
        </p:spPr>
        <p:txBody>
          <a:bodyPr/>
          <a:lstStyle/>
          <a:p>
            <a:r>
              <a:rPr lang="en-US" altLang="en-US"/>
              <a:t>6.</a:t>
            </a:r>
            <a:fld id="{DFA2413D-5802-41C8-B4CE-55EDC40E42E1}" type="slidenum">
              <a:rPr lang="en-US" altLang="en-US"/>
              <a:pPr/>
              <a:t>5</a:t>
            </a:fld>
            <a:endParaRPr lang="en-US" altLang="en-US" b="0"/>
          </a:p>
        </p:txBody>
      </p:sp>
      <p:sp>
        <p:nvSpPr>
          <p:cNvPr id="8194" name="Rectangle 2"/>
          <p:cNvSpPr>
            <a:spLocks noGrp="1" noChangeArrowheads="1"/>
          </p:cNvSpPr>
          <p:nvPr>
            <p:ph type="title" idx="4294967295"/>
          </p:nvPr>
        </p:nvSpPr>
        <p:spPr>
          <a:xfrm>
            <a:off x="1212574" y="783881"/>
            <a:ext cx="10363200" cy="1143000"/>
          </a:xfrm>
          <a:prstGeom prst="rect">
            <a:avLst/>
          </a:prstGeom>
          <a:noFill/>
          <a:ln/>
        </p:spPr>
        <p:txBody>
          <a:bodyPr lIns="92075" tIns="46038" rIns="92075" bIns="46038"/>
          <a:lstStyle/>
          <a:p>
            <a:r>
              <a:rPr lang="en-US" altLang="en-US" sz="4000" b="1" dirty="0"/>
              <a:t>An Example of a “Plain Vanilla” Interest Rate Swap</a:t>
            </a:r>
          </a:p>
        </p:txBody>
      </p:sp>
    </p:spTree>
    <p:extLst>
      <p:ext uri="{BB962C8B-B14F-4D97-AF65-F5344CB8AC3E}">
        <p14:creationId xmlns:p14="http://schemas.microsoft.com/office/powerpoint/2010/main" val="692045605"/>
      </p:ext>
    </p:extLst>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 name="Slide Number Placeholder 3"/>
          <p:cNvSpPr>
            <a:spLocks noGrp="1"/>
          </p:cNvSpPr>
          <p:nvPr>
            <p:ph type="sldNum" sz="quarter" idx="4294967295"/>
          </p:nvPr>
        </p:nvSpPr>
        <p:spPr>
          <a:xfrm>
            <a:off x="9550400" y="228600"/>
            <a:ext cx="2641600" cy="457200"/>
          </a:xfrm>
          <a:prstGeom prst="rect">
            <a:avLst/>
          </a:prstGeom>
        </p:spPr>
        <p:txBody>
          <a:bodyPr/>
          <a:lstStyle/>
          <a:p>
            <a:r>
              <a:rPr lang="en-US" altLang="en-US"/>
              <a:t>6.</a:t>
            </a:r>
            <a:fld id="{AE33A9F9-B086-4332-956D-9314C20C0E45}" type="slidenum">
              <a:rPr lang="en-US" altLang="en-US"/>
              <a:pPr/>
              <a:t>6</a:t>
            </a:fld>
            <a:endParaRPr lang="en-US" altLang="en-US" b="0"/>
          </a:p>
        </p:txBody>
      </p:sp>
      <p:sp>
        <p:nvSpPr>
          <p:cNvPr id="10298" name="Rectangle 58"/>
          <p:cNvSpPr>
            <a:spLocks noGrp="1" noChangeArrowheads="1"/>
          </p:cNvSpPr>
          <p:nvPr>
            <p:ph type="title" idx="4294967295"/>
          </p:nvPr>
        </p:nvSpPr>
        <p:spPr>
          <a:xfrm>
            <a:off x="821795" y="0"/>
            <a:ext cx="10937875" cy="1011237"/>
          </a:xfrm>
          <a:prstGeom prst="rect">
            <a:avLst/>
          </a:prstGeom>
          <a:noFill/>
          <a:ln/>
        </p:spPr>
        <p:txBody>
          <a:bodyPr lIns="92075" tIns="46038" rIns="92075" bIns="46038"/>
          <a:lstStyle/>
          <a:p>
            <a:r>
              <a:rPr lang="en-US" altLang="en-US" sz="4000" dirty="0">
                <a:solidFill>
                  <a:schemeClr val="bg1"/>
                </a:solidFill>
              </a:rPr>
              <a:t>Cash Flows to Microsoft</a:t>
            </a:r>
            <a:br>
              <a:rPr lang="en-US" altLang="en-US" sz="4000" dirty="0">
                <a:solidFill>
                  <a:schemeClr val="bg1"/>
                </a:solidFill>
              </a:rPr>
            </a:br>
            <a:endParaRPr lang="en-US" altLang="en-US" sz="4000" dirty="0">
              <a:solidFill>
                <a:schemeClr val="bg1"/>
              </a:solidFill>
            </a:endParaRPr>
          </a:p>
        </p:txBody>
      </p:sp>
      <p:grpSp>
        <p:nvGrpSpPr>
          <p:cNvPr id="10297" name="Group 57"/>
          <p:cNvGrpSpPr>
            <a:grpSpLocks/>
          </p:cNvGrpSpPr>
          <p:nvPr/>
        </p:nvGrpSpPr>
        <p:grpSpPr bwMode="auto">
          <a:xfrm>
            <a:off x="1420284" y="1214438"/>
            <a:ext cx="9353549" cy="4740275"/>
            <a:chOff x="671" y="765"/>
            <a:chExt cx="4419" cy="2986"/>
          </a:xfrm>
        </p:grpSpPr>
        <p:sp>
          <p:nvSpPr>
            <p:cNvPr id="10242" name="Rectangle 2"/>
            <p:cNvSpPr>
              <a:spLocks noChangeArrowheads="1"/>
            </p:cNvSpPr>
            <p:nvPr/>
          </p:nvSpPr>
          <p:spPr bwMode="auto">
            <a:xfrm>
              <a:off x="671" y="765"/>
              <a:ext cx="1882"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10243" name="Line 3"/>
            <p:cNvSpPr>
              <a:spLocks noChangeShapeType="1"/>
            </p:cNvSpPr>
            <p:nvPr/>
          </p:nvSpPr>
          <p:spPr bwMode="auto">
            <a:xfrm>
              <a:off x="2441" y="2083"/>
              <a:ext cx="400" cy="128"/>
            </a:xfrm>
            <a:prstGeom prst="line">
              <a:avLst/>
            </a:prstGeom>
            <a:noFill/>
            <a:ln w="12700">
              <a:solidFill>
                <a:schemeClr val="tx1"/>
              </a:solidFill>
              <a:round/>
              <a:headEnd type="none" w="sm" len="sm"/>
              <a:tailEnd type="stealth" w="med"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10244" name="Line 4"/>
            <p:cNvSpPr>
              <a:spLocks noChangeShapeType="1"/>
            </p:cNvSpPr>
            <p:nvPr/>
          </p:nvSpPr>
          <p:spPr bwMode="auto">
            <a:xfrm>
              <a:off x="2441" y="2335"/>
              <a:ext cx="400" cy="128"/>
            </a:xfrm>
            <a:prstGeom prst="line">
              <a:avLst/>
            </a:prstGeom>
            <a:noFill/>
            <a:ln w="12700">
              <a:solidFill>
                <a:schemeClr val="tx1"/>
              </a:solidFill>
              <a:round/>
              <a:headEnd type="none" w="sm" len="sm"/>
              <a:tailEnd type="stealth" w="med"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10245" name="Line 5"/>
            <p:cNvSpPr>
              <a:spLocks noChangeShapeType="1"/>
            </p:cNvSpPr>
            <p:nvPr/>
          </p:nvSpPr>
          <p:spPr bwMode="auto">
            <a:xfrm>
              <a:off x="2441" y="2603"/>
              <a:ext cx="400" cy="128"/>
            </a:xfrm>
            <a:prstGeom prst="line">
              <a:avLst/>
            </a:prstGeom>
            <a:noFill/>
            <a:ln w="12700">
              <a:solidFill>
                <a:schemeClr val="tx1"/>
              </a:solidFill>
              <a:round/>
              <a:headEnd type="none" w="sm" len="sm"/>
              <a:tailEnd type="stealth" w="med"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10246" name="Line 6"/>
            <p:cNvSpPr>
              <a:spLocks noChangeShapeType="1"/>
            </p:cNvSpPr>
            <p:nvPr/>
          </p:nvSpPr>
          <p:spPr bwMode="auto">
            <a:xfrm>
              <a:off x="2441" y="2871"/>
              <a:ext cx="400" cy="128"/>
            </a:xfrm>
            <a:prstGeom prst="line">
              <a:avLst/>
            </a:prstGeom>
            <a:noFill/>
            <a:ln w="12700">
              <a:solidFill>
                <a:schemeClr val="tx1"/>
              </a:solidFill>
              <a:round/>
              <a:headEnd type="none" w="sm" len="sm"/>
              <a:tailEnd type="stealth" w="med"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10247" name="Line 7"/>
            <p:cNvSpPr>
              <a:spLocks noChangeShapeType="1"/>
            </p:cNvSpPr>
            <p:nvPr/>
          </p:nvSpPr>
          <p:spPr bwMode="auto">
            <a:xfrm>
              <a:off x="2441" y="3139"/>
              <a:ext cx="400" cy="128"/>
            </a:xfrm>
            <a:prstGeom prst="line">
              <a:avLst/>
            </a:prstGeom>
            <a:noFill/>
            <a:ln w="12700">
              <a:solidFill>
                <a:schemeClr val="tx1"/>
              </a:solidFill>
              <a:round/>
              <a:headEnd type="none" w="sm" len="sm"/>
              <a:tailEnd type="stealth" w="med"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10248" name="Line 8"/>
            <p:cNvSpPr>
              <a:spLocks noChangeShapeType="1"/>
            </p:cNvSpPr>
            <p:nvPr/>
          </p:nvSpPr>
          <p:spPr bwMode="auto">
            <a:xfrm>
              <a:off x="2441" y="3399"/>
              <a:ext cx="400" cy="128"/>
            </a:xfrm>
            <a:prstGeom prst="line">
              <a:avLst/>
            </a:prstGeom>
            <a:noFill/>
            <a:ln w="12700">
              <a:solidFill>
                <a:schemeClr val="tx1"/>
              </a:solidFill>
              <a:round/>
              <a:headEnd type="none" w="sm" len="sm"/>
              <a:tailEnd type="stealth" w="med"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10249" name="Line 9"/>
            <p:cNvSpPr>
              <a:spLocks noChangeShapeType="1"/>
            </p:cNvSpPr>
            <p:nvPr/>
          </p:nvSpPr>
          <p:spPr bwMode="auto">
            <a:xfrm>
              <a:off x="769" y="1072"/>
              <a:ext cx="4321" cy="0"/>
            </a:xfrm>
            <a:prstGeom prst="line">
              <a:avLst/>
            </a:prstGeom>
            <a:noFill/>
            <a:ln w="12700">
              <a:solidFill>
                <a:srgbClr val="0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10250" name="Rectangle 10"/>
            <p:cNvSpPr>
              <a:spLocks noChangeArrowheads="1"/>
            </p:cNvSpPr>
            <p:nvPr/>
          </p:nvSpPr>
          <p:spPr bwMode="auto">
            <a:xfrm>
              <a:off x="769" y="1072"/>
              <a:ext cx="4315" cy="0"/>
            </a:xfrm>
            <a:prstGeom prst="rect">
              <a:avLst/>
            </a:prstGeom>
            <a:solidFill>
              <a:srgbClr val="000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10251" name="Line 11"/>
            <p:cNvSpPr>
              <a:spLocks noChangeShapeType="1"/>
            </p:cNvSpPr>
            <p:nvPr/>
          </p:nvSpPr>
          <p:spPr bwMode="auto">
            <a:xfrm>
              <a:off x="769" y="1869"/>
              <a:ext cx="4321" cy="0"/>
            </a:xfrm>
            <a:prstGeom prst="line">
              <a:avLst/>
            </a:prstGeom>
            <a:noFill/>
            <a:ln w="12700">
              <a:solidFill>
                <a:srgbClr val="0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10252" name="Rectangle 12"/>
            <p:cNvSpPr>
              <a:spLocks noChangeArrowheads="1"/>
            </p:cNvSpPr>
            <p:nvPr/>
          </p:nvSpPr>
          <p:spPr bwMode="auto">
            <a:xfrm>
              <a:off x="769" y="1869"/>
              <a:ext cx="4315" cy="0"/>
            </a:xfrm>
            <a:prstGeom prst="rect">
              <a:avLst/>
            </a:prstGeom>
            <a:solidFill>
              <a:srgbClr val="000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10253" name="Line 13"/>
            <p:cNvSpPr>
              <a:spLocks noChangeShapeType="1"/>
            </p:cNvSpPr>
            <p:nvPr/>
          </p:nvSpPr>
          <p:spPr bwMode="auto">
            <a:xfrm>
              <a:off x="769" y="3727"/>
              <a:ext cx="4321" cy="0"/>
            </a:xfrm>
            <a:prstGeom prst="line">
              <a:avLst/>
            </a:prstGeom>
            <a:noFill/>
            <a:ln w="12700">
              <a:solidFill>
                <a:srgbClr val="0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10254" name="Rectangle 14"/>
            <p:cNvSpPr>
              <a:spLocks noChangeArrowheads="1"/>
            </p:cNvSpPr>
            <p:nvPr/>
          </p:nvSpPr>
          <p:spPr bwMode="auto">
            <a:xfrm>
              <a:off x="769" y="3727"/>
              <a:ext cx="4315" cy="0"/>
            </a:xfrm>
            <a:prstGeom prst="rect">
              <a:avLst/>
            </a:prstGeom>
            <a:solidFill>
              <a:srgbClr val="000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10255" name="Rectangle 15"/>
            <p:cNvSpPr>
              <a:spLocks noChangeArrowheads="1"/>
            </p:cNvSpPr>
            <p:nvPr/>
          </p:nvSpPr>
          <p:spPr bwMode="auto">
            <a:xfrm>
              <a:off x="2631" y="1110"/>
              <a:ext cx="1761" cy="2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75" tIns="46038" rIns="92075" bIns="46038">
              <a:spAutoFit/>
            </a:bodyPr>
            <a:lstStyle/>
            <a:p>
              <a:pPr algn="l"/>
              <a:r>
                <a:rPr lang="en-US" altLang="en-US" sz="2000">
                  <a:solidFill>
                    <a:srgbClr val="000000"/>
                  </a:solidFill>
                  <a:latin typeface="Arial" charset="0"/>
                </a:rPr>
                <a:t>---------Millions of Dollars---------</a:t>
              </a:r>
            </a:p>
          </p:txBody>
        </p:sp>
        <p:sp>
          <p:nvSpPr>
            <p:cNvPr id="10256" name="Rectangle 16"/>
            <p:cNvSpPr>
              <a:spLocks noChangeArrowheads="1"/>
            </p:cNvSpPr>
            <p:nvPr/>
          </p:nvSpPr>
          <p:spPr bwMode="auto">
            <a:xfrm>
              <a:off x="1870" y="1072"/>
              <a:ext cx="525" cy="6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75" tIns="46038" rIns="92075" bIns="46038">
              <a:spAutoFit/>
            </a:bodyPr>
            <a:lstStyle/>
            <a:p>
              <a:pPr algn="l"/>
              <a:endParaRPr lang="en-US" altLang="en-US" sz="2000" dirty="0" smtClean="0">
                <a:solidFill>
                  <a:srgbClr val="000000"/>
                </a:solidFill>
                <a:latin typeface="Arial" charset="0"/>
              </a:endParaRPr>
            </a:p>
            <a:p>
              <a:pPr algn="l"/>
              <a:r>
                <a:rPr lang="en-US" altLang="en-US" sz="2000" dirty="0" smtClean="0">
                  <a:solidFill>
                    <a:srgbClr val="000000"/>
                  </a:solidFill>
                  <a:latin typeface="Arial" charset="0"/>
                </a:rPr>
                <a:t>6 month</a:t>
              </a:r>
            </a:p>
            <a:p>
              <a:pPr algn="l"/>
              <a:r>
                <a:rPr lang="en-US" altLang="en-US" sz="2000" dirty="0" smtClean="0">
                  <a:solidFill>
                    <a:srgbClr val="000000"/>
                  </a:solidFill>
                  <a:latin typeface="Arial" charset="0"/>
                </a:rPr>
                <a:t>LIBOR</a:t>
              </a:r>
              <a:endParaRPr lang="en-US" altLang="en-US" sz="2000" dirty="0">
                <a:solidFill>
                  <a:srgbClr val="000000"/>
                </a:solidFill>
                <a:latin typeface="Arial" charset="0"/>
              </a:endParaRPr>
            </a:p>
          </p:txBody>
        </p:sp>
        <p:sp>
          <p:nvSpPr>
            <p:cNvPr id="10257" name="Rectangle 17"/>
            <p:cNvSpPr>
              <a:spLocks noChangeArrowheads="1"/>
            </p:cNvSpPr>
            <p:nvPr/>
          </p:nvSpPr>
          <p:spPr bwMode="auto">
            <a:xfrm>
              <a:off x="2597" y="1376"/>
              <a:ext cx="718" cy="2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75" tIns="46038" rIns="92075" bIns="46038">
              <a:spAutoFit/>
            </a:bodyPr>
            <a:lstStyle/>
            <a:p>
              <a:pPr algn="l"/>
              <a:r>
                <a:rPr lang="en-US" altLang="en-US" sz="2000" i="1">
                  <a:solidFill>
                    <a:srgbClr val="000000"/>
                  </a:solidFill>
                  <a:latin typeface="Arial" charset="0"/>
                </a:rPr>
                <a:t>FLOATING </a:t>
              </a:r>
            </a:p>
          </p:txBody>
        </p:sp>
        <p:sp>
          <p:nvSpPr>
            <p:cNvPr id="10258" name="Rectangle 18"/>
            <p:cNvSpPr>
              <a:spLocks noChangeArrowheads="1"/>
            </p:cNvSpPr>
            <p:nvPr/>
          </p:nvSpPr>
          <p:spPr bwMode="auto">
            <a:xfrm>
              <a:off x="3556" y="1376"/>
              <a:ext cx="479" cy="2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75" tIns="46038" rIns="92075" bIns="46038">
              <a:spAutoFit/>
            </a:bodyPr>
            <a:lstStyle/>
            <a:p>
              <a:pPr algn="l"/>
              <a:r>
                <a:rPr lang="en-US" altLang="en-US" sz="2000" i="1">
                  <a:solidFill>
                    <a:srgbClr val="000000"/>
                  </a:solidFill>
                  <a:latin typeface="Arial" charset="0"/>
                </a:rPr>
                <a:t>FIXED </a:t>
              </a:r>
            </a:p>
          </p:txBody>
        </p:sp>
        <p:sp>
          <p:nvSpPr>
            <p:cNvPr id="10259" name="Rectangle 19"/>
            <p:cNvSpPr>
              <a:spLocks noChangeArrowheads="1"/>
            </p:cNvSpPr>
            <p:nvPr/>
          </p:nvSpPr>
          <p:spPr bwMode="auto">
            <a:xfrm>
              <a:off x="4504" y="1376"/>
              <a:ext cx="276" cy="2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75" tIns="46038" rIns="92075" bIns="46038">
              <a:spAutoFit/>
            </a:bodyPr>
            <a:lstStyle/>
            <a:p>
              <a:pPr algn="l"/>
              <a:r>
                <a:rPr lang="en-US" altLang="en-US" sz="2000">
                  <a:solidFill>
                    <a:srgbClr val="000000"/>
                  </a:solidFill>
                  <a:latin typeface="Arial" charset="0"/>
                </a:rPr>
                <a:t>Net</a:t>
              </a:r>
            </a:p>
          </p:txBody>
        </p:sp>
        <p:sp>
          <p:nvSpPr>
            <p:cNvPr id="10260" name="Rectangle 20"/>
            <p:cNvSpPr>
              <a:spLocks noChangeArrowheads="1"/>
            </p:cNvSpPr>
            <p:nvPr/>
          </p:nvSpPr>
          <p:spPr bwMode="auto">
            <a:xfrm>
              <a:off x="1083" y="1641"/>
              <a:ext cx="344" cy="2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75" tIns="46038" rIns="92075" bIns="46038">
              <a:spAutoFit/>
            </a:bodyPr>
            <a:lstStyle/>
            <a:p>
              <a:pPr algn="l"/>
              <a:r>
                <a:rPr lang="en-US" altLang="en-US" sz="2000">
                  <a:solidFill>
                    <a:srgbClr val="000000"/>
                  </a:solidFill>
                  <a:latin typeface="Arial" charset="0"/>
                </a:rPr>
                <a:t>Date</a:t>
              </a:r>
            </a:p>
          </p:txBody>
        </p:sp>
        <p:sp>
          <p:nvSpPr>
            <p:cNvPr id="10261" name="Rectangle 21"/>
            <p:cNvSpPr>
              <a:spLocks noChangeArrowheads="1"/>
            </p:cNvSpPr>
            <p:nvPr/>
          </p:nvSpPr>
          <p:spPr bwMode="auto">
            <a:xfrm>
              <a:off x="2031" y="1641"/>
              <a:ext cx="344" cy="2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75" tIns="46038" rIns="92075" bIns="46038">
              <a:spAutoFit/>
            </a:bodyPr>
            <a:lstStyle/>
            <a:p>
              <a:pPr algn="l"/>
              <a:r>
                <a:rPr lang="en-US" altLang="en-US" sz="2000">
                  <a:solidFill>
                    <a:srgbClr val="000000"/>
                  </a:solidFill>
                  <a:latin typeface="Arial" charset="0"/>
                </a:rPr>
                <a:t>Rate</a:t>
              </a:r>
            </a:p>
          </p:txBody>
        </p:sp>
        <p:sp>
          <p:nvSpPr>
            <p:cNvPr id="10262" name="Rectangle 22"/>
            <p:cNvSpPr>
              <a:spLocks noChangeArrowheads="1"/>
            </p:cNvSpPr>
            <p:nvPr/>
          </p:nvSpPr>
          <p:spPr bwMode="auto">
            <a:xfrm>
              <a:off x="2640" y="1641"/>
              <a:ext cx="661" cy="2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75" tIns="46038" rIns="92075" bIns="46038">
              <a:spAutoFit/>
            </a:bodyPr>
            <a:lstStyle/>
            <a:p>
              <a:pPr algn="l"/>
              <a:r>
                <a:rPr lang="en-US" altLang="en-US" sz="2000">
                  <a:solidFill>
                    <a:srgbClr val="000000"/>
                  </a:solidFill>
                  <a:latin typeface="Arial" charset="0"/>
                </a:rPr>
                <a:t>Cash Flow</a:t>
              </a:r>
            </a:p>
          </p:txBody>
        </p:sp>
        <p:sp>
          <p:nvSpPr>
            <p:cNvPr id="10263" name="Rectangle 23"/>
            <p:cNvSpPr>
              <a:spLocks noChangeArrowheads="1"/>
            </p:cNvSpPr>
            <p:nvPr/>
          </p:nvSpPr>
          <p:spPr bwMode="auto">
            <a:xfrm>
              <a:off x="3448" y="1641"/>
              <a:ext cx="661" cy="2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75" tIns="46038" rIns="92075" bIns="46038">
              <a:spAutoFit/>
            </a:bodyPr>
            <a:lstStyle/>
            <a:p>
              <a:pPr algn="l"/>
              <a:r>
                <a:rPr lang="en-US" altLang="en-US" sz="2000">
                  <a:solidFill>
                    <a:srgbClr val="000000"/>
                  </a:solidFill>
                  <a:latin typeface="Arial" charset="0"/>
                </a:rPr>
                <a:t>Cash Flow</a:t>
              </a:r>
            </a:p>
          </p:txBody>
        </p:sp>
        <p:sp>
          <p:nvSpPr>
            <p:cNvPr id="10264" name="Rectangle 24"/>
            <p:cNvSpPr>
              <a:spLocks noChangeArrowheads="1"/>
            </p:cNvSpPr>
            <p:nvPr/>
          </p:nvSpPr>
          <p:spPr bwMode="auto">
            <a:xfrm>
              <a:off x="4258" y="1641"/>
              <a:ext cx="661" cy="2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75" tIns="46038" rIns="92075" bIns="46038">
              <a:spAutoFit/>
            </a:bodyPr>
            <a:lstStyle/>
            <a:p>
              <a:pPr algn="l"/>
              <a:r>
                <a:rPr lang="en-US" altLang="en-US" sz="2000">
                  <a:solidFill>
                    <a:srgbClr val="000000"/>
                  </a:solidFill>
                  <a:latin typeface="Arial" charset="0"/>
                </a:rPr>
                <a:t>Cash Flow</a:t>
              </a:r>
            </a:p>
          </p:txBody>
        </p:sp>
        <p:sp>
          <p:nvSpPr>
            <p:cNvPr id="10265" name="Rectangle 25"/>
            <p:cNvSpPr>
              <a:spLocks noChangeArrowheads="1"/>
            </p:cNvSpPr>
            <p:nvPr/>
          </p:nvSpPr>
          <p:spPr bwMode="auto">
            <a:xfrm>
              <a:off x="837" y="1907"/>
              <a:ext cx="726" cy="2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75" tIns="46038" rIns="92075" bIns="46038">
              <a:spAutoFit/>
            </a:bodyPr>
            <a:lstStyle/>
            <a:p>
              <a:pPr algn="l"/>
              <a:r>
                <a:rPr lang="en-US" altLang="en-US" sz="2000">
                  <a:solidFill>
                    <a:srgbClr val="000000"/>
                  </a:solidFill>
                  <a:latin typeface="Arial" charset="0"/>
                </a:rPr>
                <a:t>Mar.1, 1998</a:t>
              </a:r>
            </a:p>
          </p:txBody>
        </p:sp>
        <p:sp>
          <p:nvSpPr>
            <p:cNvPr id="10266" name="Rectangle 26"/>
            <p:cNvSpPr>
              <a:spLocks noChangeArrowheads="1"/>
            </p:cNvSpPr>
            <p:nvPr/>
          </p:nvSpPr>
          <p:spPr bwMode="auto">
            <a:xfrm>
              <a:off x="1995" y="1907"/>
              <a:ext cx="364" cy="2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75" tIns="46038" rIns="92075" bIns="46038">
              <a:spAutoFit/>
            </a:bodyPr>
            <a:lstStyle/>
            <a:p>
              <a:pPr algn="l"/>
              <a:r>
                <a:rPr lang="en-US" altLang="en-US" sz="2000">
                  <a:solidFill>
                    <a:srgbClr val="000000"/>
                  </a:solidFill>
                  <a:latin typeface="Arial" charset="0"/>
                </a:rPr>
                <a:t>4.2%</a:t>
              </a:r>
            </a:p>
          </p:txBody>
        </p:sp>
        <p:sp>
          <p:nvSpPr>
            <p:cNvPr id="10267" name="Rectangle 27"/>
            <p:cNvSpPr>
              <a:spLocks noChangeArrowheads="1"/>
            </p:cNvSpPr>
            <p:nvPr/>
          </p:nvSpPr>
          <p:spPr bwMode="auto">
            <a:xfrm>
              <a:off x="759" y="2172"/>
              <a:ext cx="807" cy="2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75" tIns="46038" rIns="92075" bIns="46038">
              <a:spAutoFit/>
            </a:bodyPr>
            <a:lstStyle/>
            <a:p>
              <a:pPr algn="l"/>
              <a:r>
                <a:rPr lang="en-US" altLang="en-US" sz="2000">
                  <a:solidFill>
                    <a:srgbClr val="000000"/>
                  </a:solidFill>
                  <a:latin typeface="Arial" charset="0"/>
                </a:rPr>
                <a:t>Sept. 1, 1998</a:t>
              </a:r>
            </a:p>
          </p:txBody>
        </p:sp>
        <p:sp>
          <p:nvSpPr>
            <p:cNvPr id="10268" name="Rectangle 28"/>
            <p:cNvSpPr>
              <a:spLocks noChangeArrowheads="1"/>
            </p:cNvSpPr>
            <p:nvPr/>
          </p:nvSpPr>
          <p:spPr bwMode="auto">
            <a:xfrm>
              <a:off x="1995" y="2172"/>
              <a:ext cx="364" cy="2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75" tIns="46038" rIns="92075" bIns="46038">
              <a:spAutoFit/>
            </a:bodyPr>
            <a:lstStyle/>
            <a:p>
              <a:pPr algn="l"/>
              <a:r>
                <a:rPr lang="en-US" altLang="en-US" sz="2000">
                  <a:solidFill>
                    <a:srgbClr val="000000"/>
                  </a:solidFill>
                  <a:latin typeface="Arial" charset="0"/>
                </a:rPr>
                <a:t>4.8%</a:t>
              </a:r>
            </a:p>
          </p:txBody>
        </p:sp>
        <p:sp>
          <p:nvSpPr>
            <p:cNvPr id="10269" name="Rectangle 29"/>
            <p:cNvSpPr>
              <a:spLocks noChangeArrowheads="1"/>
            </p:cNvSpPr>
            <p:nvPr/>
          </p:nvSpPr>
          <p:spPr bwMode="auto">
            <a:xfrm>
              <a:off x="2775" y="2172"/>
              <a:ext cx="394" cy="2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75" tIns="46038" rIns="92075" bIns="46038">
              <a:spAutoFit/>
            </a:bodyPr>
            <a:lstStyle/>
            <a:p>
              <a:pPr algn="l"/>
              <a:r>
                <a:rPr lang="en-US" altLang="en-US" sz="2000">
                  <a:solidFill>
                    <a:srgbClr val="000000"/>
                  </a:solidFill>
                  <a:latin typeface="Arial" charset="0"/>
                </a:rPr>
                <a:t>+2.10</a:t>
              </a:r>
            </a:p>
          </p:txBody>
        </p:sp>
        <p:sp>
          <p:nvSpPr>
            <p:cNvPr id="10270" name="Rectangle 30"/>
            <p:cNvSpPr>
              <a:spLocks noChangeArrowheads="1"/>
            </p:cNvSpPr>
            <p:nvPr/>
          </p:nvSpPr>
          <p:spPr bwMode="auto">
            <a:xfrm>
              <a:off x="3574" y="2172"/>
              <a:ext cx="391" cy="2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75" tIns="46038" rIns="92075" bIns="46038">
              <a:spAutoFit/>
            </a:bodyPr>
            <a:lstStyle/>
            <a:p>
              <a:pPr algn="l"/>
              <a:r>
                <a:rPr lang="en-US" altLang="en-US" sz="2000">
                  <a:latin typeface="Arial" charset="0"/>
                </a:rPr>
                <a:t>–</a:t>
              </a:r>
              <a:r>
                <a:rPr lang="en-US" altLang="en-US" sz="2000">
                  <a:solidFill>
                    <a:srgbClr val="000000"/>
                  </a:solidFill>
                  <a:latin typeface="Arial" charset="0"/>
                </a:rPr>
                <a:t>2.50</a:t>
              </a:r>
            </a:p>
          </p:txBody>
        </p:sp>
        <p:sp>
          <p:nvSpPr>
            <p:cNvPr id="10271" name="Rectangle 31"/>
            <p:cNvSpPr>
              <a:spLocks noChangeArrowheads="1"/>
            </p:cNvSpPr>
            <p:nvPr/>
          </p:nvSpPr>
          <p:spPr bwMode="auto">
            <a:xfrm>
              <a:off x="4384" y="2172"/>
              <a:ext cx="391" cy="2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75" tIns="46038" rIns="92075" bIns="46038">
              <a:spAutoFit/>
            </a:bodyPr>
            <a:lstStyle/>
            <a:p>
              <a:pPr algn="l"/>
              <a:r>
                <a:rPr lang="en-US" altLang="en-US" sz="2000">
                  <a:latin typeface="Arial" charset="0"/>
                </a:rPr>
                <a:t>–</a:t>
              </a:r>
              <a:r>
                <a:rPr lang="en-US" altLang="en-US" sz="2000">
                  <a:solidFill>
                    <a:srgbClr val="000000"/>
                  </a:solidFill>
                  <a:latin typeface="Arial" charset="0"/>
                </a:rPr>
                <a:t>0.40</a:t>
              </a:r>
            </a:p>
          </p:txBody>
        </p:sp>
        <p:sp>
          <p:nvSpPr>
            <p:cNvPr id="10272" name="Rectangle 32"/>
            <p:cNvSpPr>
              <a:spLocks noChangeArrowheads="1"/>
            </p:cNvSpPr>
            <p:nvPr/>
          </p:nvSpPr>
          <p:spPr bwMode="auto">
            <a:xfrm>
              <a:off x="837" y="2437"/>
              <a:ext cx="726" cy="2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75" tIns="46038" rIns="92075" bIns="46038">
              <a:spAutoFit/>
            </a:bodyPr>
            <a:lstStyle/>
            <a:p>
              <a:pPr algn="l"/>
              <a:r>
                <a:rPr lang="en-US" altLang="en-US" sz="2000">
                  <a:solidFill>
                    <a:srgbClr val="000000"/>
                  </a:solidFill>
                  <a:latin typeface="Arial" charset="0"/>
                </a:rPr>
                <a:t>Mar.1, 1999</a:t>
              </a:r>
            </a:p>
          </p:txBody>
        </p:sp>
        <p:sp>
          <p:nvSpPr>
            <p:cNvPr id="10273" name="Rectangle 33"/>
            <p:cNvSpPr>
              <a:spLocks noChangeArrowheads="1"/>
            </p:cNvSpPr>
            <p:nvPr/>
          </p:nvSpPr>
          <p:spPr bwMode="auto">
            <a:xfrm>
              <a:off x="1995" y="2437"/>
              <a:ext cx="364" cy="2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75" tIns="46038" rIns="92075" bIns="46038">
              <a:spAutoFit/>
            </a:bodyPr>
            <a:lstStyle/>
            <a:p>
              <a:pPr algn="l"/>
              <a:r>
                <a:rPr lang="en-US" altLang="en-US" sz="2000">
                  <a:solidFill>
                    <a:srgbClr val="000000"/>
                  </a:solidFill>
                  <a:latin typeface="Arial" charset="0"/>
                </a:rPr>
                <a:t>5.3%</a:t>
              </a:r>
            </a:p>
          </p:txBody>
        </p:sp>
        <p:sp>
          <p:nvSpPr>
            <p:cNvPr id="10274" name="Rectangle 34"/>
            <p:cNvSpPr>
              <a:spLocks noChangeArrowheads="1"/>
            </p:cNvSpPr>
            <p:nvPr/>
          </p:nvSpPr>
          <p:spPr bwMode="auto">
            <a:xfrm>
              <a:off x="2775" y="2437"/>
              <a:ext cx="394" cy="2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75" tIns="46038" rIns="92075" bIns="46038">
              <a:spAutoFit/>
            </a:bodyPr>
            <a:lstStyle/>
            <a:p>
              <a:pPr algn="l"/>
              <a:r>
                <a:rPr lang="en-US" altLang="en-US" sz="2000">
                  <a:solidFill>
                    <a:srgbClr val="000000"/>
                  </a:solidFill>
                  <a:latin typeface="Arial" charset="0"/>
                </a:rPr>
                <a:t>+2.40</a:t>
              </a:r>
            </a:p>
          </p:txBody>
        </p:sp>
        <p:sp>
          <p:nvSpPr>
            <p:cNvPr id="10275" name="Rectangle 35"/>
            <p:cNvSpPr>
              <a:spLocks noChangeArrowheads="1"/>
            </p:cNvSpPr>
            <p:nvPr/>
          </p:nvSpPr>
          <p:spPr bwMode="auto">
            <a:xfrm>
              <a:off x="3574" y="2437"/>
              <a:ext cx="391" cy="2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75" tIns="46038" rIns="92075" bIns="46038">
              <a:spAutoFit/>
            </a:bodyPr>
            <a:lstStyle/>
            <a:p>
              <a:pPr algn="l"/>
              <a:r>
                <a:rPr lang="en-US" altLang="en-US" sz="2000">
                  <a:latin typeface="Arial" charset="0"/>
                </a:rPr>
                <a:t>–</a:t>
              </a:r>
              <a:r>
                <a:rPr lang="en-US" altLang="en-US" sz="2000">
                  <a:solidFill>
                    <a:srgbClr val="000000"/>
                  </a:solidFill>
                  <a:latin typeface="Arial" charset="0"/>
                </a:rPr>
                <a:t>2.50</a:t>
              </a:r>
            </a:p>
          </p:txBody>
        </p:sp>
        <p:sp>
          <p:nvSpPr>
            <p:cNvPr id="10276" name="Rectangle 36"/>
            <p:cNvSpPr>
              <a:spLocks noChangeArrowheads="1"/>
            </p:cNvSpPr>
            <p:nvPr/>
          </p:nvSpPr>
          <p:spPr bwMode="auto">
            <a:xfrm>
              <a:off x="4384" y="2437"/>
              <a:ext cx="391" cy="2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75" tIns="46038" rIns="92075" bIns="46038">
              <a:spAutoFit/>
            </a:bodyPr>
            <a:lstStyle/>
            <a:p>
              <a:pPr algn="l"/>
              <a:r>
                <a:rPr lang="en-US" altLang="en-US" sz="2000">
                  <a:latin typeface="Arial" charset="0"/>
                </a:rPr>
                <a:t>–</a:t>
              </a:r>
              <a:r>
                <a:rPr lang="en-US" altLang="en-US" sz="2000">
                  <a:solidFill>
                    <a:srgbClr val="000000"/>
                  </a:solidFill>
                  <a:latin typeface="Arial" charset="0"/>
                </a:rPr>
                <a:t>0.10</a:t>
              </a:r>
            </a:p>
          </p:txBody>
        </p:sp>
        <p:sp>
          <p:nvSpPr>
            <p:cNvPr id="10277" name="Rectangle 37"/>
            <p:cNvSpPr>
              <a:spLocks noChangeArrowheads="1"/>
            </p:cNvSpPr>
            <p:nvPr/>
          </p:nvSpPr>
          <p:spPr bwMode="auto">
            <a:xfrm>
              <a:off x="759" y="2703"/>
              <a:ext cx="807" cy="2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75" tIns="46038" rIns="92075" bIns="46038">
              <a:spAutoFit/>
            </a:bodyPr>
            <a:lstStyle/>
            <a:p>
              <a:pPr algn="l"/>
              <a:r>
                <a:rPr lang="en-US" altLang="en-US" sz="2000">
                  <a:solidFill>
                    <a:srgbClr val="000000"/>
                  </a:solidFill>
                  <a:latin typeface="Arial" charset="0"/>
                </a:rPr>
                <a:t>Sept. 1, 1999</a:t>
              </a:r>
            </a:p>
          </p:txBody>
        </p:sp>
        <p:sp>
          <p:nvSpPr>
            <p:cNvPr id="10278" name="Rectangle 38"/>
            <p:cNvSpPr>
              <a:spLocks noChangeArrowheads="1"/>
            </p:cNvSpPr>
            <p:nvPr/>
          </p:nvSpPr>
          <p:spPr bwMode="auto">
            <a:xfrm>
              <a:off x="1995" y="2703"/>
              <a:ext cx="364" cy="2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75" tIns="46038" rIns="92075" bIns="46038">
              <a:spAutoFit/>
            </a:bodyPr>
            <a:lstStyle/>
            <a:p>
              <a:pPr algn="l"/>
              <a:r>
                <a:rPr lang="en-US" altLang="en-US" sz="2000">
                  <a:solidFill>
                    <a:srgbClr val="000000"/>
                  </a:solidFill>
                  <a:latin typeface="Arial" charset="0"/>
                </a:rPr>
                <a:t>5.5%</a:t>
              </a:r>
            </a:p>
          </p:txBody>
        </p:sp>
        <p:sp>
          <p:nvSpPr>
            <p:cNvPr id="10279" name="Rectangle 39"/>
            <p:cNvSpPr>
              <a:spLocks noChangeArrowheads="1"/>
            </p:cNvSpPr>
            <p:nvPr/>
          </p:nvSpPr>
          <p:spPr bwMode="auto">
            <a:xfrm>
              <a:off x="2775" y="2703"/>
              <a:ext cx="394" cy="2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75" tIns="46038" rIns="92075" bIns="46038">
              <a:spAutoFit/>
            </a:bodyPr>
            <a:lstStyle/>
            <a:p>
              <a:pPr algn="l"/>
              <a:r>
                <a:rPr lang="en-US" altLang="en-US" sz="2000">
                  <a:solidFill>
                    <a:srgbClr val="000000"/>
                  </a:solidFill>
                  <a:latin typeface="Arial" charset="0"/>
                </a:rPr>
                <a:t>+2.65</a:t>
              </a:r>
            </a:p>
          </p:txBody>
        </p:sp>
        <p:sp>
          <p:nvSpPr>
            <p:cNvPr id="10280" name="Rectangle 40"/>
            <p:cNvSpPr>
              <a:spLocks noChangeArrowheads="1"/>
            </p:cNvSpPr>
            <p:nvPr/>
          </p:nvSpPr>
          <p:spPr bwMode="auto">
            <a:xfrm>
              <a:off x="3574" y="2703"/>
              <a:ext cx="391" cy="2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75" tIns="46038" rIns="92075" bIns="46038">
              <a:spAutoFit/>
            </a:bodyPr>
            <a:lstStyle/>
            <a:p>
              <a:pPr algn="l"/>
              <a:r>
                <a:rPr lang="en-US" altLang="en-US" sz="2000">
                  <a:latin typeface="Arial" charset="0"/>
                </a:rPr>
                <a:t>–</a:t>
              </a:r>
              <a:r>
                <a:rPr lang="en-US" altLang="en-US" sz="2000">
                  <a:solidFill>
                    <a:srgbClr val="000000"/>
                  </a:solidFill>
                  <a:latin typeface="Arial" charset="0"/>
                </a:rPr>
                <a:t>2.50</a:t>
              </a:r>
            </a:p>
          </p:txBody>
        </p:sp>
        <p:sp>
          <p:nvSpPr>
            <p:cNvPr id="10281" name="Rectangle 41"/>
            <p:cNvSpPr>
              <a:spLocks noChangeArrowheads="1"/>
            </p:cNvSpPr>
            <p:nvPr/>
          </p:nvSpPr>
          <p:spPr bwMode="auto">
            <a:xfrm>
              <a:off x="4392" y="2703"/>
              <a:ext cx="394" cy="2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75" tIns="46038" rIns="92075" bIns="46038">
              <a:spAutoFit/>
            </a:bodyPr>
            <a:lstStyle/>
            <a:p>
              <a:pPr algn="l"/>
              <a:r>
                <a:rPr lang="en-US" altLang="en-US" sz="2000">
                  <a:solidFill>
                    <a:srgbClr val="000000"/>
                  </a:solidFill>
                  <a:latin typeface="Arial" charset="0"/>
                </a:rPr>
                <a:t>+0.15</a:t>
              </a:r>
            </a:p>
          </p:txBody>
        </p:sp>
        <p:sp>
          <p:nvSpPr>
            <p:cNvPr id="10282" name="Rectangle 42"/>
            <p:cNvSpPr>
              <a:spLocks noChangeArrowheads="1"/>
            </p:cNvSpPr>
            <p:nvPr/>
          </p:nvSpPr>
          <p:spPr bwMode="auto">
            <a:xfrm>
              <a:off x="837" y="2968"/>
              <a:ext cx="726" cy="2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75" tIns="46038" rIns="92075" bIns="46038">
              <a:spAutoFit/>
            </a:bodyPr>
            <a:lstStyle/>
            <a:p>
              <a:pPr algn="l"/>
              <a:r>
                <a:rPr lang="en-US" altLang="en-US" sz="2000">
                  <a:solidFill>
                    <a:srgbClr val="000000"/>
                  </a:solidFill>
                  <a:latin typeface="Arial" charset="0"/>
                </a:rPr>
                <a:t>Mar.1, 2000</a:t>
              </a:r>
            </a:p>
          </p:txBody>
        </p:sp>
        <p:sp>
          <p:nvSpPr>
            <p:cNvPr id="10283" name="Rectangle 43"/>
            <p:cNvSpPr>
              <a:spLocks noChangeArrowheads="1"/>
            </p:cNvSpPr>
            <p:nvPr/>
          </p:nvSpPr>
          <p:spPr bwMode="auto">
            <a:xfrm>
              <a:off x="1995" y="2968"/>
              <a:ext cx="364" cy="2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75" tIns="46038" rIns="92075" bIns="46038">
              <a:spAutoFit/>
            </a:bodyPr>
            <a:lstStyle/>
            <a:p>
              <a:pPr algn="l"/>
              <a:r>
                <a:rPr lang="en-US" altLang="en-US" sz="2000">
                  <a:solidFill>
                    <a:srgbClr val="000000"/>
                  </a:solidFill>
                  <a:latin typeface="Arial" charset="0"/>
                </a:rPr>
                <a:t>5.6%</a:t>
              </a:r>
            </a:p>
          </p:txBody>
        </p:sp>
        <p:sp>
          <p:nvSpPr>
            <p:cNvPr id="10284" name="Rectangle 44"/>
            <p:cNvSpPr>
              <a:spLocks noChangeArrowheads="1"/>
            </p:cNvSpPr>
            <p:nvPr/>
          </p:nvSpPr>
          <p:spPr bwMode="auto">
            <a:xfrm>
              <a:off x="2775" y="2968"/>
              <a:ext cx="394" cy="2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75" tIns="46038" rIns="92075" bIns="46038">
              <a:spAutoFit/>
            </a:bodyPr>
            <a:lstStyle/>
            <a:p>
              <a:pPr algn="l"/>
              <a:r>
                <a:rPr lang="en-US" altLang="en-US" sz="2000">
                  <a:solidFill>
                    <a:srgbClr val="000000"/>
                  </a:solidFill>
                  <a:latin typeface="Arial" charset="0"/>
                </a:rPr>
                <a:t>+2.75</a:t>
              </a:r>
            </a:p>
          </p:txBody>
        </p:sp>
        <p:sp>
          <p:nvSpPr>
            <p:cNvPr id="10285" name="Rectangle 45"/>
            <p:cNvSpPr>
              <a:spLocks noChangeArrowheads="1"/>
            </p:cNvSpPr>
            <p:nvPr/>
          </p:nvSpPr>
          <p:spPr bwMode="auto">
            <a:xfrm>
              <a:off x="3574" y="2968"/>
              <a:ext cx="391" cy="2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75" tIns="46038" rIns="92075" bIns="46038">
              <a:spAutoFit/>
            </a:bodyPr>
            <a:lstStyle/>
            <a:p>
              <a:pPr algn="l"/>
              <a:r>
                <a:rPr lang="en-US" altLang="en-US" sz="2000">
                  <a:latin typeface="Arial" charset="0"/>
                </a:rPr>
                <a:t>–</a:t>
              </a:r>
              <a:r>
                <a:rPr lang="en-US" altLang="en-US" sz="2000">
                  <a:solidFill>
                    <a:srgbClr val="000000"/>
                  </a:solidFill>
                  <a:latin typeface="Arial" charset="0"/>
                </a:rPr>
                <a:t>2.50</a:t>
              </a:r>
            </a:p>
          </p:txBody>
        </p:sp>
        <p:sp>
          <p:nvSpPr>
            <p:cNvPr id="10286" name="Rectangle 46"/>
            <p:cNvSpPr>
              <a:spLocks noChangeArrowheads="1"/>
            </p:cNvSpPr>
            <p:nvPr/>
          </p:nvSpPr>
          <p:spPr bwMode="auto">
            <a:xfrm>
              <a:off x="4392" y="2968"/>
              <a:ext cx="394" cy="2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75" tIns="46038" rIns="92075" bIns="46038">
              <a:spAutoFit/>
            </a:bodyPr>
            <a:lstStyle/>
            <a:p>
              <a:pPr algn="l"/>
              <a:r>
                <a:rPr lang="en-US" altLang="en-US" sz="2000">
                  <a:solidFill>
                    <a:srgbClr val="000000"/>
                  </a:solidFill>
                  <a:latin typeface="Arial" charset="0"/>
                </a:rPr>
                <a:t>+0.25</a:t>
              </a:r>
            </a:p>
          </p:txBody>
        </p:sp>
        <p:sp>
          <p:nvSpPr>
            <p:cNvPr id="10287" name="Rectangle 47"/>
            <p:cNvSpPr>
              <a:spLocks noChangeArrowheads="1"/>
            </p:cNvSpPr>
            <p:nvPr/>
          </p:nvSpPr>
          <p:spPr bwMode="auto">
            <a:xfrm>
              <a:off x="759" y="3234"/>
              <a:ext cx="807" cy="2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75" tIns="46038" rIns="92075" bIns="46038">
              <a:spAutoFit/>
            </a:bodyPr>
            <a:lstStyle/>
            <a:p>
              <a:pPr algn="l"/>
              <a:r>
                <a:rPr lang="en-US" altLang="en-US" sz="2000">
                  <a:solidFill>
                    <a:srgbClr val="000000"/>
                  </a:solidFill>
                  <a:latin typeface="Arial" charset="0"/>
                </a:rPr>
                <a:t>Sept. 1, 2000</a:t>
              </a:r>
            </a:p>
          </p:txBody>
        </p:sp>
        <p:sp>
          <p:nvSpPr>
            <p:cNvPr id="10288" name="Rectangle 48"/>
            <p:cNvSpPr>
              <a:spLocks noChangeArrowheads="1"/>
            </p:cNvSpPr>
            <p:nvPr/>
          </p:nvSpPr>
          <p:spPr bwMode="auto">
            <a:xfrm>
              <a:off x="1995" y="3234"/>
              <a:ext cx="364" cy="2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75" tIns="46038" rIns="92075" bIns="46038">
              <a:spAutoFit/>
            </a:bodyPr>
            <a:lstStyle/>
            <a:p>
              <a:pPr algn="l"/>
              <a:r>
                <a:rPr lang="en-US" altLang="en-US" sz="2000">
                  <a:solidFill>
                    <a:srgbClr val="000000"/>
                  </a:solidFill>
                  <a:latin typeface="Arial" charset="0"/>
                </a:rPr>
                <a:t>5.9%</a:t>
              </a:r>
            </a:p>
          </p:txBody>
        </p:sp>
        <p:sp>
          <p:nvSpPr>
            <p:cNvPr id="10289" name="Rectangle 49"/>
            <p:cNvSpPr>
              <a:spLocks noChangeArrowheads="1"/>
            </p:cNvSpPr>
            <p:nvPr/>
          </p:nvSpPr>
          <p:spPr bwMode="auto">
            <a:xfrm>
              <a:off x="2775" y="3234"/>
              <a:ext cx="394" cy="2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75" tIns="46038" rIns="92075" bIns="46038">
              <a:spAutoFit/>
            </a:bodyPr>
            <a:lstStyle/>
            <a:p>
              <a:pPr algn="l"/>
              <a:r>
                <a:rPr lang="en-US" altLang="en-US" sz="2000">
                  <a:solidFill>
                    <a:srgbClr val="000000"/>
                  </a:solidFill>
                  <a:latin typeface="Arial" charset="0"/>
                </a:rPr>
                <a:t>+2.80</a:t>
              </a:r>
            </a:p>
          </p:txBody>
        </p:sp>
        <p:sp>
          <p:nvSpPr>
            <p:cNvPr id="10290" name="Rectangle 50"/>
            <p:cNvSpPr>
              <a:spLocks noChangeArrowheads="1"/>
            </p:cNvSpPr>
            <p:nvPr/>
          </p:nvSpPr>
          <p:spPr bwMode="auto">
            <a:xfrm>
              <a:off x="3574" y="3234"/>
              <a:ext cx="391" cy="2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75" tIns="46038" rIns="92075" bIns="46038">
              <a:spAutoFit/>
            </a:bodyPr>
            <a:lstStyle/>
            <a:p>
              <a:pPr algn="l"/>
              <a:r>
                <a:rPr lang="en-US" altLang="en-US" sz="2000">
                  <a:latin typeface="Arial" charset="0"/>
                </a:rPr>
                <a:t>–</a:t>
              </a:r>
              <a:r>
                <a:rPr lang="en-US" altLang="en-US" sz="2000">
                  <a:solidFill>
                    <a:srgbClr val="000000"/>
                  </a:solidFill>
                  <a:latin typeface="Arial" charset="0"/>
                </a:rPr>
                <a:t>2.50</a:t>
              </a:r>
            </a:p>
          </p:txBody>
        </p:sp>
        <p:sp>
          <p:nvSpPr>
            <p:cNvPr id="10291" name="Rectangle 51"/>
            <p:cNvSpPr>
              <a:spLocks noChangeArrowheads="1"/>
            </p:cNvSpPr>
            <p:nvPr/>
          </p:nvSpPr>
          <p:spPr bwMode="auto">
            <a:xfrm>
              <a:off x="4392" y="3234"/>
              <a:ext cx="394" cy="2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75" tIns="46038" rIns="92075" bIns="46038">
              <a:spAutoFit/>
            </a:bodyPr>
            <a:lstStyle/>
            <a:p>
              <a:pPr algn="l"/>
              <a:r>
                <a:rPr lang="en-US" altLang="en-US" sz="2000">
                  <a:solidFill>
                    <a:srgbClr val="000000"/>
                  </a:solidFill>
                  <a:latin typeface="Arial" charset="0"/>
                </a:rPr>
                <a:t>+0.30</a:t>
              </a:r>
            </a:p>
          </p:txBody>
        </p:sp>
        <p:sp>
          <p:nvSpPr>
            <p:cNvPr id="10292" name="Rectangle 52"/>
            <p:cNvSpPr>
              <a:spLocks noChangeArrowheads="1"/>
            </p:cNvSpPr>
            <p:nvPr/>
          </p:nvSpPr>
          <p:spPr bwMode="auto">
            <a:xfrm>
              <a:off x="837" y="3499"/>
              <a:ext cx="726" cy="2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75" tIns="46038" rIns="92075" bIns="46038">
              <a:spAutoFit/>
            </a:bodyPr>
            <a:lstStyle/>
            <a:p>
              <a:pPr algn="l"/>
              <a:r>
                <a:rPr lang="en-US" altLang="en-US" sz="2000">
                  <a:solidFill>
                    <a:srgbClr val="000000"/>
                  </a:solidFill>
                  <a:latin typeface="Arial" charset="0"/>
                </a:rPr>
                <a:t>Mar.1, 2001</a:t>
              </a:r>
            </a:p>
          </p:txBody>
        </p:sp>
        <p:sp>
          <p:nvSpPr>
            <p:cNvPr id="10293" name="Rectangle 53"/>
            <p:cNvSpPr>
              <a:spLocks noChangeArrowheads="1"/>
            </p:cNvSpPr>
            <p:nvPr/>
          </p:nvSpPr>
          <p:spPr bwMode="auto">
            <a:xfrm>
              <a:off x="1995" y="3499"/>
              <a:ext cx="364" cy="2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75" tIns="46038" rIns="92075" bIns="46038">
              <a:spAutoFit/>
            </a:bodyPr>
            <a:lstStyle/>
            <a:p>
              <a:pPr algn="l"/>
              <a:r>
                <a:rPr lang="en-US" altLang="en-US" sz="2000">
                  <a:solidFill>
                    <a:srgbClr val="000000"/>
                  </a:solidFill>
                  <a:latin typeface="Arial" charset="0"/>
                </a:rPr>
                <a:t>6.4%</a:t>
              </a:r>
            </a:p>
          </p:txBody>
        </p:sp>
        <p:sp>
          <p:nvSpPr>
            <p:cNvPr id="10294" name="Rectangle 54"/>
            <p:cNvSpPr>
              <a:spLocks noChangeArrowheads="1"/>
            </p:cNvSpPr>
            <p:nvPr/>
          </p:nvSpPr>
          <p:spPr bwMode="auto">
            <a:xfrm>
              <a:off x="2775" y="3499"/>
              <a:ext cx="394" cy="2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75" tIns="46038" rIns="92075" bIns="46038">
              <a:spAutoFit/>
            </a:bodyPr>
            <a:lstStyle/>
            <a:p>
              <a:pPr algn="l"/>
              <a:r>
                <a:rPr lang="en-US" altLang="en-US" sz="2000">
                  <a:solidFill>
                    <a:srgbClr val="000000"/>
                  </a:solidFill>
                  <a:latin typeface="Arial" charset="0"/>
                </a:rPr>
                <a:t>+2.95</a:t>
              </a:r>
            </a:p>
          </p:txBody>
        </p:sp>
        <p:sp>
          <p:nvSpPr>
            <p:cNvPr id="10295" name="Rectangle 55"/>
            <p:cNvSpPr>
              <a:spLocks noChangeArrowheads="1"/>
            </p:cNvSpPr>
            <p:nvPr/>
          </p:nvSpPr>
          <p:spPr bwMode="auto">
            <a:xfrm>
              <a:off x="3574" y="3499"/>
              <a:ext cx="391" cy="2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75" tIns="46038" rIns="92075" bIns="46038">
              <a:spAutoFit/>
            </a:bodyPr>
            <a:lstStyle/>
            <a:p>
              <a:pPr algn="l"/>
              <a:r>
                <a:rPr lang="en-US" altLang="en-US" sz="2000">
                  <a:latin typeface="Arial" charset="0"/>
                </a:rPr>
                <a:t>–</a:t>
              </a:r>
              <a:r>
                <a:rPr lang="en-US" altLang="en-US" sz="2000">
                  <a:solidFill>
                    <a:srgbClr val="000000"/>
                  </a:solidFill>
                  <a:latin typeface="Arial" charset="0"/>
                </a:rPr>
                <a:t>2.50</a:t>
              </a:r>
            </a:p>
          </p:txBody>
        </p:sp>
        <p:sp>
          <p:nvSpPr>
            <p:cNvPr id="10296" name="Rectangle 56"/>
            <p:cNvSpPr>
              <a:spLocks noChangeArrowheads="1"/>
            </p:cNvSpPr>
            <p:nvPr/>
          </p:nvSpPr>
          <p:spPr bwMode="auto">
            <a:xfrm>
              <a:off x="4392" y="3499"/>
              <a:ext cx="394" cy="2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75" tIns="46038" rIns="92075" bIns="46038">
              <a:spAutoFit/>
            </a:bodyPr>
            <a:lstStyle/>
            <a:p>
              <a:pPr algn="l"/>
              <a:r>
                <a:rPr lang="en-US" altLang="en-US" sz="2000">
                  <a:solidFill>
                    <a:srgbClr val="000000"/>
                  </a:solidFill>
                  <a:latin typeface="Arial" charset="0"/>
                </a:rPr>
                <a:t>+0.45</a:t>
              </a:r>
            </a:p>
          </p:txBody>
        </p:sp>
      </p:grpSp>
    </p:spTree>
    <p:extLst>
      <p:ext uri="{BB962C8B-B14F-4D97-AF65-F5344CB8AC3E}">
        <p14:creationId xmlns:p14="http://schemas.microsoft.com/office/powerpoint/2010/main" val="1934605262"/>
      </p:ext>
    </p:extLst>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1"/>
          <p:cNvSpPr>
            <a:spLocks noGrp="1"/>
          </p:cNvSpPr>
          <p:nvPr>
            <p:ph type="body" sz="quarter" idx="10"/>
          </p:nvPr>
        </p:nvSpPr>
        <p:spPr>
          <a:xfrm>
            <a:off x="163513" y="130175"/>
            <a:ext cx="8569007" cy="522288"/>
          </a:xfrm>
        </p:spPr>
        <p:txBody>
          <a:bodyPr/>
          <a:lstStyle/>
          <a:p>
            <a:pPr algn="l"/>
            <a:r>
              <a:rPr lang="en-GB" sz="4000" dirty="0" smtClean="0">
                <a:solidFill>
                  <a:schemeClr val="bg1"/>
                </a:solidFill>
              </a:rPr>
              <a:t>Swap example</a:t>
            </a:r>
            <a:endParaRPr lang="en-GB" sz="4000" dirty="0">
              <a:solidFill>
                <a:schemeClr val="bg1"/>
              </a:solidFill>
            </a:endParaRPr>
          </a:p>
        </p:txBody>
      </p:sp>
      <p:sp>
        <p:nvSpPr>
          <p:cNvPr id="3" name="TextBox 2"/>
          <p:cNvSpPr txBox="1"/>
          <p:nvPr/>
        </p:nvSpPr>
        <p:spPr>
          <a:xfrm>
            <a:off x="818145" y="911994"/>
            <a:ext cx="10548409" cy="6340197"/>
          </a:xfrm>
          <a:prstGeom prst="rect">
            <a:avLst/>
          </a:prstGeom>
          <a:noFill/>
        </p:spPr>
        <p:txBody>
          <a:bodyPr wrap="square" rtlCol="0">
            <a:spAutoFit/>
          </a:bodyPr>
          <a:lstStyle/>
          <a:p>
            <a:r>
              <a:rPr lang="en-GB" sz="2200" dirty="0"/>
              <a:t>Suppose that Ted Munson, a portfolio manager, enters into a 3-year interest rate </a:t>
            </a:r>
            <a:r>
              <a:rPr lang="en-GB" sz="2200" dirty="0" smtClean="0"/>
              <a:t>swap with </a:t>
            </a:r>
            <a:r>
              <a:rPr lang="en-GB" sz="2200" dirty="0"/>
              <a:t>a commercial bank that is a swap dealer. The notional amount for the swap is $</a:t>
            </a:r>
            <a:r>
              <a:rPr lang="en-GB" sz="2200" dirty="0" smtClean="0"/>
              <a:t>40 million </a:t>
            </a:r>
            <a:r>
              <a:rPr lang="en-GB" sz="2200" dirty="0"/>
              <a:t>and the </a:t>
            </a:r>
            <a:r>
              <a:rPr lang="en-GB" sz="2200" dirty="0" smtClean="0"/>
              <a:t>reference </a:t>
            </a:r>
            <a:r>
              <a:rPr lang="en-GB" sz="2200" dirty="0"/>
              <a:t>rate is 3-month LIBOR. Suppose that the payments are </a:t>
            </a:r>
            <a:r>
              <a:rPr lang="en-GB" sz="2200" dirty="0" smtClean="0"/>
              <a:t>made quarterly</a:t>
            </a:r>
            <a:r>
              <a:rPr lang="en-GB" sz="2200" dirty="0"/>
              <a:t>. The swap rate that Mr. Munson agrees to pay is 5.6</a:t>
            </a:r>
            <a:r>
              <a:rPr lang="en-GB" sz="2200" dirty="0" smtClean="0"/>
              <a:t>%.</a:t>
            </a:r>
          </a:p>
          <a:p>
            <a:endParaRPr lang="en-GB" sz="2200" dirty="0"/>
          </a:p>
          <a:p>
            <a:r>
              <a:rPr lang="en-GB" sz="2200" dirty="0" smtClean="0"/>
              <a:t>a.  Who </a:t>
            </a:r>
            <a:r>
              <a:rPr lang="en-GB" sz="2200" dirty="0"/>
              <a:t>is the fixed-rate payer and who is the fixed-rate receiver in this swap</a:t>
            </a:r>
            <a:r>
              <a:rPr lang="en-GB" sz="2200" dirty="0" smtClean="0"/>
              <a:t>?</a:t>
            </a:r>
          </a:p>
          <a:p>
            <a:pPr marL="457200" indent="-457200">
              <a:buAutoNum type="alphaLcPeriod"/>
            </a:pPr>
            <a:endParaRPr lang="en-GB" sz="2200" dirty="0"/>
          </a:p>
          <a:p>
            <a:r>
              <a:rPr lang="en-GB" sz="2200" dirty="0"/>
              <a:t>b. </a:t>
            </a:r>
            <a:r>
              <a:rPr lang="en-GB" sz="2200" dirty="0" smtClean="0"/>
              <a:t> What </a:t>
            </a:r>
            <a:r>
              <a:rPr lang="en-GB" sz="2200" dirty="0"/>
              <a:t>are the payments that must be made by the fixed-rate payer every quarter</a:t>
            </a:r>
            <a:r>
              <a:rPr lang="en-GB" sz="2200" dirty="0" smtClean="0"/>
              <a:t>?</a:t>
            </a:r>
          </a:p>
          <a:p>
            <a:endParaRPr lang="en-GB" sz="2200" dirty="0"/>
          </a:p>
          <a:p>
            <a:r>
              <a:rPr lang="en-GB" sz="2200" dirty="0"/>
              <a:t>c</a:t>
            </a:r>
            <a:r>
              <a:rPr lang="en-GB" sz="2200" dirty="0" smtClean="0"/>
              <a:t>.  Suppose </a:t>
            </a:r>
            <a:r>
              <a:rPr lang="en-GB" sz="2200" dirty="0"/>
              <a:t>for the first floating-rate payment 3-month LIBOR is 3.6%. What is the</a:t>
            </a:r>
          </a:p>
          <a:p>
            <a:r>
              <a:rPr lang="en-GB" sz="2200" dirty="0"/>
              <a:t>amount of the first floating-rate payment that must be made by the fixed-rate receiver?</a:t>
            </a:r>
          </a:p>
          <a:p>
            <a:endParaRPr lang="en-GB" sz="2200" dirty="0"/>
          </a:p>
          <a:p>
            <a:endParaRPr lang="en-GB" sz="2200" dirty="0" smtClean="0"/>
          </a:p>
          <a:p>
            <a:endParaRPr lang="en-GB" dirty="0"/>
          </a:p>
          <a:p>
            <a:endParaRPr lang="en-GB" dirty="0"/>
          </a:p>
          <a:p>
            <a:endParaRPr lang="en-GB" dirty="0"/>
          </a:p>
        </p:txBody>
      </p:sp>
    </p:spTree>
    <p:extLst>
      <p:ext uri="{BB962C8B-B14F-4D97-AF65-F5344CB8AC3E}">
        <p14:creationId xmlns:p14="http://schemas.microsoft.com/office/powerpoint/2010/main" val="396046877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3"/>
          <p:cNvSpPr>
            <a:spLocks noGrp="1" noChangeArrowheads="1"/>
          </p:cNvSpPr>
          <p:nvPr>
            <p:ph type="body" idx="4294967295"/>
          </p:nvPr>
        </p:nvSpPr>
        <p:spPr>
          <a:xfrm>
            <a:off x="1143000" y="1925638"/>
            <a:ext cx="10167730" cy="4106862"/>
          </a:xfrm>
          <a:prstGeom prst="rect">
            <a:avLst/>
          </a:prstGeom>
          <a:noFill/>
          <a:ln/>
        </p:spPr>
        <p:txBody>
          <a:bodyPr lIns="92075" tIns="46038" rIns="92075" bIns="46038"/>
          <a:lstStyle/>
          <a:p>
            <a:pPr indent="-53975">
              <a:buNone/>
            </a:pPr>
            <a:r>
              <a:rPr lang="en-GB" dirty="0" smtClean="0"/>
              <a:t>Rex </a:t>
            </a:r>
            <a:r>
              <a:rPr lang="en-GB" dirty="0"/>
              <a:t>Plc wishes to raise capital under a floating interest rate, </a:t>
            </a:r>
            <a:r>
              <a:rPr lang="en-GB" dirty="0" smtClean="0"/>
              <a:t>as it </a:t>
            </a:r>
            <a:r>
              <a:rPr lang="en-GB" dirty="0"/>
              <a:t>would like to be able to take advantage of any fall in interest rates. It can borrow at a fixed rate of 8.5% or at a floating LIBOR rate. Raptor Plc company also wishes to raise external finance, preferably by issuing fixed rate debt because they want certainty about their future interest payments, but can only borrow at 10% fixed or LIBOR + 2% floating, as it has a lower credit rating than Rex Plc. Develop an interest rate swap in which both Rex Plc and Raptor Plc have equal cost savings in their borrowing costs.</a:t>
            </a:r>
          </a:p>
          <a:p>
            <a:pPr>
              <a:buFontTx/>
              <a:buNone/>
            </a:pPr>
            <a:endParaRPr lang="en-US" altLang="en-US" dirty="0"/>
          </a:p>
        </p:txBody>
      </p:sp>
      <p:sp>
        <p:nvSpPr>
          <p:cNvPr id="4" name="Rectangle 2"/>
          <p:cNvSpPr txBox="1">
            <a:spLocks noChangeArrowheads="1"/>
          </p:cNvSpPr>
          <p:nvPr/>
        </p:nvSpPr>
        <p:spPr>
          <a:xfrm>
            <a:off x="1275522" y="1217544"/>
            <a:ext cx="8077200" cy="571500"/>
          </a:xfrm>
          <a:prstGeom prst="rect">
            <a:avLst/>
          </a:prstGeom>
          <a:noFill/>
          <a:ln/>
        </p:spPr>
        <p:txBody>
          <a:bodyPr lIns="92075" tIns="46038" rIns="92075" bIns="46038"/>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3400" b="1" dirty="0" smtClean="0"/>
              <a:t>Designing a swap</a:t>
            </a:r>
            <a:endParaRPr lang="en-US" altLang="en-US" sz="3400" b="1" dirty="0"/>
          </a:p>
        </p:txBody>
      </p:sp>
    </p:spTree>
    <p:extLst>
      <p:ext uri="{BB962C8B-B14F-4D97-AF65-F5344CB8AC3E}">
        <p14:creationId xmlns:p14="http://schemas.microsoft.com/office/powerpoint/2010/main" val="273630476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1"/>
          <p:cNvSpPr>
            <a:spLocks noGrp="1"/>
          </p:cNvSpPr>
          <p:nvPr>
            <p:ph type="body" sz="quarter" idx="10"/>
          </p:nvPr>
        </p:nvSpPr>
        <p:spPr>
          <a:xfrm>
            <a:off x="163513" y="130175"/>
            <a:ext cx="8569007" cy="522288"/>
          </a:xfrm>
        </p:spPr>
        <p:txBody>
          <a:bodyPr/>
          <a:lstStyle/>
          <a:p>
            <a:pPr algn="l"/>
            <a:r>
              <a:rPr lang="en-GB" sz="4000" dirty="0" smtClean="0">
                <a:solidFill>
                  <a:schemeClr val="bg1"/>
                </a:solidFill>
              </a:rPr>
              <a:t>Cap</a:t>
            </a:r>
            <a:endParaRPr lang="en-GB" sz="4000" dirty="0">
              <a:solidFill>
                <a:schemeClr val="bg1"/>
              </a:solidFill>
            </a:endParaRPr>
          </a:p>
        </p:txBody>
      </p:sp>
      <p:sp>
        <p:nvSpPr>
          <p:cNvPr id="2" name="Rectangle 1"/>
          <p:cNvSpPr/>
          <p:nvPr/>
        </p:nvSpPr>
        <p:spPr>
          <a:xfrm>
            <a:off x="1110343" y="1558220"/>
            <a:ext cx="10210800" cy="1569660"/>
          </a:xfrm>
          <a:prstGeom prst="rect">
            <a:avLst/>
          </a:prstGeom>
        </p:spPr>
        <p:txBody>
          <a:bodyPr wrap="square">
            <a:spAutoFit/>
          </a:bodyPr>
          <a:lstStyle/>
          <a:p>
            <a:r>
              <a:rPr lang="en-GB" sz="2400" dirty="0"/>
              <a:t>An interest rate cap is a derivative in which the buyer receives payments at the end of each period in which the interest rate exceeds the agreed strike price. An example of a cap would be an agreement to receive a payment for each month the LIBOR rate exceeds 2.5%.</a:t>
            </a:r>
          </a:p>
        </p:txBody>
      </p:sp>
    </p:spTree>
    <p:extLst>
      <p:ext uri="{BB962C8B-B14F-4D97-AF65-F5344CB8AC3E}">
        <p14:creationId xmlns:p14="http://schemas.microsoft.com/office/powerpoint/2010/main" val="136335638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1"/>
          <p:cNvSpPr>
            <a:spLocks noGrp="1"/>
          </p:cNvSpPr>
          <p:nvPr>
            <p:ph type="body" sz="quarter" idx="10"/>
          </p:nvPr>
        </p:nvSpPr>
        <p:spPr>
          <a:xfrm>
            <a:off x="163513" y="130175"/>
            <a:ext cx="8569007" cy="522288"/>
          </a:xfrm>
        </p:spPr>
        <p:txBody>
          <a:bodyPr/>
          <a:lstStyle/>
          <a:p>
            <a:pPr algn="l"/>
            <a:r>
              <a:rPr lang="en-GB" sz="4000" dirty="0" smtClean="0">
                <a:solidFill>
                  <a:schemeClr val="bg1"/>
                </a:solidFill>
              </a:rPr>
              <a:t>Cap</a:t>
            </a:r>
            <a:endParaRPr lang="en-GB" sz="4000" dirty="0">
              <a:solidFill>
                <a:schemeClr val="bg1"/>
              </a:solidFill>
            </a:endParaRP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8477" y="1165767"/>
            <a:ext cx="11448966" cy="39767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3398706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1"/>
          <p:cNvSpPr>
            <a:spLocks noGrp="1"/>
          </p:cNvSpPr>
          <p:nvPr>
            <p:ph type="body" sz="quarter" idx="10"/>
          </p:nvPr>
        </p:nvSpPr>
        <p:spPr>
          <a:xfrm>
            <a:off x="163513" y="130175"/>
            <a:ext cx="8569007" cy="522288"/>
          </a:xfrm>
        </p:spPr>
        <p:txBody>
          <a:bodyPr/>
          <a:lstStyle/>
          <a:p>
            <a:pPr algn="l"/>
            <a:r>
              <a:rPr lang="en-GB" sz="4000" dirty="0" smtClean="0">
                <a:solidFill>
                  <a:schemeClr val="bg1"/>
                </a:solidFill>
              </a:rPr>
              <a:t>Floor</a:t>
            </a:r>
          </a:p>
        </p:txBody>
      </p:sp>
      <p:sp>
        <p:nvSpPr>
          <p:cNvPr id="2" name="Rectangle 1"/>
          <p:cNvSpPr/>
          <p:nvPr/>
        </p:nvSpPr>
        <p:spPr>
          <a:xfrm>
            <a:off x="1110343" y="1558220"/>
            <a:ext cx="10210800" cy="1569660"/>
          </a:xfrm>
          <a:prstGeom prst="rect">
            <a:avLst/>
          </a:prstGeom>
        </p:spPr>
        <p:txBody>
          <a:bodyPr wrap="square">
            <a:spAutoFit/>
          </a:bodyPr>
          <a:lstStyle/>
          <a:p>
            <a:r>
              <a:rPr lang="en-GB" sz="2400" dirty="0" smtClean="0"/>
              <a:t>An </a:t>
            </a:r>
            <a:r>
              <a:rPr lang="en-GB" sz="2400" dirty="0"/>
              <a:t>interest rate floor is a derivative contract in which the buyer receives payments at the end of each period in which the interest rate is below the agreed strike price. Caps and floors can be used to hedge against interest rate fluctuations.</a:t>
            </a:r>
          </a:p>
        </p:txBody>
      </p:sp>
    </p:spTree>
    <p:extLst>
      <p:ext uri="{BB962C8B-B14F-4D97-AF65-F5344CB8AC3E}">
        <p14:creationId xmlns:p14="http://schemas.microsoft.com/office/powerpoint/2010/main" val="390284987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1"/>
          <p:cNvSpPr>
            <a:spLocks noGrp="1"/>
          </p:cNvSpPr>
          <p:nvPr>
            <p:ph type="body" sz="quarter" idx="10"/>
          </p:nvPr>
        </p:nvSpPr>
        <p:spPr>
          <a:xfrm>
            <a:off x="163513" y="130175"/>
            <a:ext cx="8569007" cy="522288"/>
          </a:xfrm>
        </p:spPr>
        <p:txBody>
          <a:bodyPr/>
          <a:lstStyle/>
          <a:p>
            <a:pPr algn="l"/>
            <a:r>
              <a:rPr lang="en-GB" sz="4000" dirty="0" smtClean="0">
                <a:solidFill>
                  <a:schemeClr val="bg1"/>
                </a:solidFill>
              </a:rPr>
              <a:t>Floor</a:t>
            </a:r>
            <a:endParaRPr lang="en-GB" sz="4000" dirty="0">
              <a:solidFill>
                <a:schemeClr val="bg1"/>
              </a:solidFill>
            </a:endParaRPr>
          </a:p>
        </p:txBody>
      </p:sp>
      <p:sp>
        <p:nvSpPr>
          <p:cNvPr id="3" name="TextBox 2"/>
          <p:cNvSpPr txBox="1"/>
          <p:nvPr/>
        </p:nvSpPr>
        <p:spPr>
          <a:xfrm>
            <a:off x="818145" y="911994"/>
            <a:ext cx="10548409" cy="2585323"/>
          </a:xfrm>
          <a:prstGeom prst="rect">
            <a:avLst/>
          </a:prstGeom>
          <a:noFill/>
        </p:spPr>
        <p:txBody>
          <a:bodyPr wrap="square" rtlCol="0">
            <a:spAutoFit/>
          </a:bodyPr>
          <a:lstStyle/>
          <a:p>
            <a:endParaRPr lang="en-GB" dirty="0" smtClean="0"/>
          </a:p>
          <a:p>
            <a:r>
              <a:rPr lang="en-GB" dirty="0" smtClean="0"/>
              <a:t>Suppose </a:t>
            </a:r>
            <a:r>
              <a:rPr lang="en-GB" dirty="0"/>
              <a:t>that a 1-year floor has a floor rate of 4% and a notional amount of $20 million. The frequency of settlement is quarterly and the reference rate is 3-month LIBOR. Assume that 3-month LIBOR for the next four quarters is as shown below. What is the payoff for each quarter?</a:t>
            </a:r>
          </a:p>
          <a:p>
            <a:endParaRPr lang="en-GB" dirty="0"/>
          </a:p>
          <a:p>
            <a:endParaRPr lang="en-GB" dirty="0"/>
          </a:p>
          <a:p>
            <a:endParaRPr lang="en-GB" dirty="0"/>
          </a:p>
          <a:p>
            <a:endParaRPr lang="en-GB" dirty="0"/>
          </a:p>
          <a:p>
            <a:endParaRPr lang="en-GB" dirty="0"/>
          </a:p>
        </p:txBody>
      </p:sp>
      <p:graphicFrame>
        <p:nvGraphicFramePr>
          <p:cNvPr id="2" name="Table 1"/>
          <p:cNvGraphicFramePr>
            <a:graphicFrameLocks noGrp="1"/>
          </p:cNvGraphicFramePr>
          <p:nvPr>
            <p:extLst>
              <p:ext uri="{D42A27DB-BD31-4B8C-83A1-F6EECF244321}">
                <p14:modId xmlns:p14="http://schemas.microsoft.com/office/powerpoint/2010/main" val="2160612303"/>
              </p:ext>
            </p:extLst>
          </p:nvPr>
        </p:nvGraphicFramePr>
        <p:xfrm>
          <a:off x="2678386" y="2834091"/>
          <a:ext cx="5418666" cy="1854200"/>
        </p:xfrm>
        <a:graphic>
          <a:graphicData uri="http://schemas.openxmlformats.org/drawingml/2006/table">
            <a:tbl>
              <a:tblPr firstRow="1" bandRow="1">
                <a:tableStyleId>{5C22544A-7EE6-4342-B048-85BDC9FD1C3A}</a:tableStyleId>
              </a:tblPr>
              <a:tblGrid>
                <a:gridCol w="2709333"/>
                <a:gridCol w="2709333"/>
              </a:tblGrid>
              <a:tr h="370840">
                <a:tc>
                  <a:txBody>
                    <a:bodyPr/>
                    <a:lstStyle/>
                    <a:p>
                      <a:r>
                        <a:rPr lang="en-GB" dirty="0" smtClean="0"/>
                        <a:t>Period</a:t>
                      </a:r>
                      <a:endParaRPr lang="en-GB" dirty="0"/>
                    </a:p>
                  </a:txBody>
                  <a:tcPr/>
                </a:tc>
                <a:tc>
                  <a:txBody>
                    <a:bodyPr/>
                    <a:lstStyle/>
                    <a:p>
                      <a:r>
                        <a:rPr lang="en-GB" dirty="0" smtClean="0"/>
                        <a:t>3-month LIBOR</a:t>
                      </a:r>
                      <a:endParaRPr lang="en-GB" dirty="0"/>
                    </a:p>
                  </a:txBody>
                  <a:tcPr/>
                </a:tc>
              </a:tr>
              <a:tr h="370840">
                <a:tc>
                  <a:txBody>
                    <a:bodyPr/>
                    <a:lstStyle/>
                    <a:p>
                      <a:r>
                        <a:rPr lang="en-GB" dirty="0" smtClean="0"/>
                        <a:t>1</a:t>
                      </a:r>
                    </a:p>
                  </a:txBody>
                  <a:tcPr/>
                </a:tc>
                <a:tc>
                  <a:txBody>
                    <a:bodyPr/>
                    <a:lstStyle/>
                    <a:p>
                      <a:r>
                        <a:rPr lang="en-GB" dirty="0" smtClean="0"/>
                        <a:t>4.7%</a:t>
                      </a:r>
                      <a:endParaRPr lang="en-GB" dirty="0"/>
                    </a:p>
                  </a:txBody>
                  <a:tcPr/>
                </a:tc>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2</a:t>
                      </a:r>
                    </a:p>
                  </a:txBody>
                  <a:tcPr/>
                </a:tc>
                <a:tc>
                  <a:txBody>
                    <a:bodyPr/>
                    <a:lstStyle/>
                    <a:p>
                      <a:r>
                        <a:rPr lang="en-GB" dirty="0" smtClean="0"/>
                        <a:t>4.4%</a:t>
                      </a:r>
                      <a:endParaRPr lang="en-GB" dirty="0"/>
                    </a:p>
                  </a:txBody>
                  <a:tcPr/>
                </a:tc>
              </a:tr>
              <a:tr h="370840">
                <a:tc>
                  <a:txBody>
                    <a:bodyPr/>
                    <a:lstStyle/>
                    <a:p>
                      <a:r>
                        <a:rPr lang="en-GB" dirty="0" smtClean="0"/>
                        <a:t>3</a:t>
                      </a:r>
                      <a:endParaRPr lang="en-GB" dirty="0"/>
                    </a:p>
                  </a:txBody>
                  <a:tcPr/>
                </a:tc>
                <a:tc>
                  <a:txBody>
                    <a:bodyPr/>
                    <a:lstStyle/>
                    <a:p>
                      <a:r>
                        <a:rPr lang="en-GB" dirty="0" smtClean="0"/>
                        <a:t>3.8%</a:t>
                      </a:r>
                      <a:endParaRPr lang="en-GB" dirty="0"/>
                    </a:p>
                  </a:txBody>
                  <a:tcPr/>
                </a:tc>
              </a:tr>
              <a:tr h="370840">
                <a:tc>
                  <a:txBody>
                    <a:bodyPr/>
                    <a:lstStyle/>
                    <a:p>
                      <a:r>
                        <a:rPr lang="en-GB" dirty="0" smtClean="0"/>
                        <a:t>4</a:t>
                      </a:r>
                    </a:p>
                  </a:txBody>
                  <a:tcPr/>
                </a:tc>
                <a:tc>
                  <a:txBody>
                    <a:bodyPr/>
                    <a:lstStyle/>
                    <a:p>
                      <a:r>
                        <a:rPr lang="en-GB" dirty="0" smtClean="0"/>
                        <a:t>3.4%</a:t>
                      </a:r>
                    </a:p>
                  </a:txBody>
                  <a:tcPr/>
                </a:tc>
              </a:tr>
            </a:tbl>
          </a:graphicData>
        </a:graphic>
      </p:graphicFrame>
    </p:spTree>
    <p:extLst>
      <p:ext uri="{BB962C8B-B14F-4D97-AF65-F5344CB8AC3E}">
        <p14:creationId xmlns:p14="http://schemas.microsoft.com/office/powerpoint/2010/main" val="226452334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1"/>
          <p:cNvSpPr>
            <a:spLocks noGrp="1"/>
          </p:cNvSpPr>
          <p:nvPr>
            <p:ph type="body" sz="quarter" idx="10"/>
          </p:nvPr>
        </p:nvSpPr>
        <p:spPr>
          <a:xfrm>
            <a:off x="163513" y="130175"/>
            <a:ext cx="8569007" cy="522288"/>
          </a:xfrm>
        </p:spPr>
        <p:txBody>
          <a:bodyPr/>
          <a:lstStyle/>
          <a:p>
            <a:pPr algn="l"/>
            <a:r>
              <a:rPr lang="en-GB" sz="4000" dirty="0" err="1" smtClean="0">
                <a:solidFill>
                  <a:schemeClr val="bg1"/>
                </a:solidFill>
              </a:rPr>
              <a:t>Swaption</a:t>
            </a:r>
            <a:endParaRPr lang="en-GB" sz="4000" dirty="0">
              <a:solidFill>
                <a:schemeClr val="bg1"/>
              </a:solidFill>
            </a:endParaRPr>
          </a:p>
        </p:txBody>
      </p:sp>
      <p:sp>
        <p:nvSpPr>
          <p:cNvPr id="3" name="TextBox 2"/>
          <p:cNvSpPr txBox="1"/>
          <p:nvPr/>
        </p:nvSpPr>
        <p:spPr>
          <a:xfrm>
            <a:off x="818145" y="911994"/>
            <a:ext cx="10548409" cy="5262979"/>
          </a:xfrm>
          <a:prstGeom prst="rect">
            <a:avLst/>
          </a:prstGeom>
          <a:noFill/>
        </p:spPr>
        <p:txBody>
          <a:bodyPr wrap="square" rtlCol="0">
            <a:spAutoFit/>
          </a:bodyPr>
          <a:lstStyle/>
          <a:p>
            <a:endParaRPr lang="en-GB" sz="2400" dirty="0" smtClean="0"/>
          </a:p>
          <a:p>
            <a:r>
              <a:rPr lang="en-GB" sz="2400" dirty="0"/>
              <a:t>An option on an interest-rate swap is called a </a:t>
            </a:r>
            <a:r>
              <a:rPr lang="en-GB" sz="2400" dirty="0" err="1"/>
              <a:t>swaption</a:t>
            </a:r>
            <a:r>
              <a:rPr lang="en-GB" sz="2400" dirty="0"/>
              <a:t>.  </a:t>
            </a:r>
            <a:r>
              <a:rPr lang="en-GB" sz="2400" dirty="0" err="1"/>
              <a:t>Swaption</a:t>
            </a:r>
            <a:r>
              <a:rPr lang="en-GB" sz="2400" dirty="0"/>
              <a:t> grants the option buyer the right (but not the obligation) to enter into an interest-rate swap at a future date. The buyer of the </a:t>
            </a:r>
            <a:r>
              <a:rPr lang="en-GB" sz="2400" dirty="0" err="1"/>
              <a:t>swaption</a:t>
            </a:r>
            <a:r>
              <a:rPr lang="en-GB" sz="2400" dirty="0"/>
              <a:t> must pay the </a:t>
            </a:r>
            <a:r>
              <a:rPr lang="en-GB" sz="2400" dirty="0" err="1"/>
              <a:t>swaption</a:t>
            </a:r>
            <a:r>
              <a:rPr lang="en-GB" sz="2400" dirty="0"/>
              <a:t> seller a fee, the </a:t>
            </a:r>
            <a:r>
              <a:rPr lang="en-GB" sz="2400" dirty="0" err="1"/>
              <a:t>swaption</a:t>
            </a:r>
            <a:r>
              <a:rPr lang="en-GB" sz="2400" dirty="0"/>
              <a:t>  price or premium.  The time until expiration of the swap, the term of the swap, and the swap rate are specified. The swap rate is the strike rate for the </a:t>
            </a:r>
            <a:r>
              <a:rPr lang="en-GB" sz="2400" dirty="0" err="1"/>
              <a:t>swaption</a:t>
            </a:r>
            <a:r>
              <a:rPr lang="en-GB" sz="2400" dirty="0"/>
              <a:t>. A </a:t>
            </a:r>
            <a:r>
              <a:rPr lang="en-GB" sz="2400" dirty="0" err="1"/>
              <a:t>swaption</a:t>
            </a:r>
            <a:r>
              <a:rPr lang="en-GB" sz="2400" dirty="0"/>
              <a:t> can have either an American or European style exercise provision.</a:t>
            </a:r>
          </a:p>
          <a:p>
            <a:r>
              <a:rPr lang="en-GB" sz="2400" dirty="0"/>
              <a:t>There are two types of </a:t>
            </a:r>
            <a:r>
              <a:rPr lang="en-GB" sz="2400" dirty="0" err="1"/>
              <a:t>swaption</a:t>
            </a:r>
            <a:r>
              <a:rPr lang="en-GB" sz="2400" dirty="0"/>
              <a:t> – a </a:t>
            </a:r>
            <a:r>
              <a:rPr lang="en-GB" sz="2400" b="1" dirty="0"/>
              <a:t>payer </a:t>
            </a:r>
            <a:r>
              <a:rPr lang="en-GB" sz="2400" b="1" dirty="0" err="1"/>
              <a:t>swaption</a:t>
            </a:r>
            <a:r>
              <a:rPr lang="en-GB" sz="2400" b="1" dirty="0"/>
              <a:t> </a:t>
            </a:r>
            <a:r>
              <a:rPr lang="en-GB" sz="2400" dirty="0"/>
              <a:t>and a </a:t>
            </a:r>
            <a:r>
              <a:rPr lang="en-GB" sz="2400" b="1" dirty="0"/>
              <a:t>receiver </a:t>
            </a:r>
            <a:r>
              <a:rPr lang="en-GB" sz="2400" b="1" dirty="0" err="1"/>
              <a:t>swaption</a:t>
            </a:r>
            <a:r>
              <a:rPr lang="en-GB" sz="2400" dirty="0"/>
              <a:t>. The payer </a:t>
            </a:r>
            <a:r>
              <a:rPr lang="en-GB" sz="2400" dirty="0" err="1"/>
              <a:t>swaption</a:t>
            </a:r>
            <a:r>
              <a:rPr lang="en-GB" sz="2400" dirty="0"/>
              <a:t> entitles the option buyer to enter into an interest-rate swap in which the option buyer pays a fixed rate and receives a floating rate.  In a receiver </a:t>
            </a:r>
            <a:r>
              <a:rPr lang="en-GB" sz="2400" dirty="0" err="1"/>
              <a:t>swaption</a:t>
            </a:r>
            <a:r>
              <a:rPr lang="en-GB" sz="2400" dirty="0"/>
              <a:t> the </a:t>
            </a:r>
            <a:r>
              <a:rPr lang="en-GB" sz="2400" dirty="0" err="1"/>
              <a:t>swaption</a:t>
            </a:r>
            <a:r>
              <a:rPr lang="en-GB" sz="2400" dirty="0"/>
              <a:t> buyer has the right to enter into an interest-rate swap that requires paying a floating-rate and receiving a fixed-rate</a:t>
            </a:r>
            <a:r>
              <a:rPr lang="en-GB" sz="2400" dirty="0" smtClean="0"/>
              <a:t>.</a:t>
            </a:r>
            <a:endParaRPr lang="en-GB" sz="2400" dirty="0"/>
          </a:p>
        </p:txBody>
      </p:sp>
    </p:spTree>
    <p:extLst>
      <p:ext uri="{BB962C8B-B14F-4D97-AF65-F5344CB8AC3E}">
        <p14:creationId xmlns:p14="http://schemas.microsoft.com/office/powerpoint/2010/main" val="42892304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1"/>
          <p:cNvSpPr>
            <a:spLocks noGrp="1"/>
          </p:cNvSpPr>
          <p:nvPr>
            <p:ph type="body" sz="quarter" idx="10"/>
          </p:nvPr>
        </p:nvSpPr>
        <p:spPr>
          <a:xfrm>
            <a:off x="163513" y="130175"/>
            <a:ext cx="8569007" cy="522288"/>
          </a:xfrm>
        </p:spPr>
        <p:txBody>
          <a:bodyPr/>
          <a:lstStyle/>
          <a:p>
            <a:pPr algn="l"/>
            <a:r>
              <a:rPr lang="en-GB" sz="4000" dirty="0" err="1" smtClean="0">
                <a:solidFill>
                  <a:schemeClr val="bg1"/>
                </a:solidFill>
              </a:rPr>
              <a:t>Swaption</a:t>
            </a:r>
            <a:endParaRPr lang="en-GB" sz="4000" dirty="0">
              <a:solidFill>
                <a:schemeClr val="bg1"/>
              </a:solidFill>
            </a:endParaRPr>
          </a:p>
        </p:txBody>
      </p:sp>
      <p:sp>
        <p:nvSpPr>
          <p:cNvPr id="3" name="TextBox 2"/>
          <p:cNvSpPr txBox="1"/>
          <p:nvPr/>
        </p:nvSpPr>
        <p:spPr>
          <a:xfrm>
            <a:off x="818145" y="911994"/>
            <a:ext cx="10548409" cy="5170646"/>
          </a:xfrm>
          <a:prstGeom prst="rect">
            <a:avLst/>
          </a:prstGeom>
          <a:noFill/>
        </p:spPr>
        <p:txBody>
          <a:bodyPr wrap="square" rtlCol="0">
            <a:spAutoFit/>
          </a:bodyPr>
          <a:lstStyle/>
          <a:p>
            <a:r>
              <a:rPr lang="en-GB" sz="2200" dirty="0"/>
              <a:t>The convention used to describe a </a:t>
            </a:r>
            <a:r>
              <a:rPr lang="en-GB" sz="2200" dirty="0" err="1"/>
              <a:t>swaption</a:t>
            </a:r>
            <a:r>
              <a:rPr lang="en-GB" sz="2200" dirty="0"/>
              <a:t> is as follows:  “A X B” where A is the number of years when the option expires and B is the number of years (term) of the swap if the option is exercised. This is also described as an “A into B” </a:t>
            </a:r>
            <a:r>
              <a:rPr lang="en-GB" sz="2200" dirty="0" err="1"/>
              <a:t>swaption</a:t>
            </a:r>
            <a:r>
              <a:rPr lang="en-GB" sz="2200" dirty="0"/>
              <a:t>.  For example, 3 X 10 European </a:t>
            </a:r>
            <a:r>
              <a:rPr lang="en-GB" sz="2200" dirty="0" err="1"/>
              <a:t>swaption</a:t>
            </a:r>
            <a:r>
              <a:rPr lang="en-GB" sz="2200" dirty="0"/>
              <a:t> is one in which the </a:t>
            </a:r>
            <a:r>
              <a:rPr lang="en-GB" sz="2200" dirty="0" err="1"/>
              <a:t>swaption</a:t>
            </a:r>
            <a:r>
              <a:rPr lang="en-GB" sz="2200" dirty="0"/>
              <a:t> buyer has the right three years from now to enter into a 10-year swap.</a:t>
            </a:r>
          </a:p>
          <a:p>
            <a:r>
              <a:rPr lang="en-GB" sz="2200" dirty="0"/>
              <a:t>Let’s say you want to increase the interest rate risk exposure of the portfolio. With a futures contract, this is done by buying Treasury futures and with an interest-rate swap this is accomplished by being the fixed-rate receiver. Using an option-type instrument such as a </a:t>
            </a:r>
            <a:r>
              <a:rPr lang="en-GB" sz="2200" dirty="0" err="1"/>
              <a:t>swaption</a:t>
            </a:r>
            <a:r>
              <a:rPr lang="en-GB" sz="2200" dirty="0"/>
              <a:t>, you want a nonlinear payoff whereby if interest rates decline, the portfolio will have a payoff similar to the benchmark that has a duration of 4. Yet, if interest rates rise, the portfolio does not decline in value by as much as a portfolio with duration of 4. Increasing upside potential but limiting downside risk is what characterizes option-type instruments such as a </a:t>
            </a:r>
            <a:r>
              <a:rPr lang="en-GB" sz="2200" dirty="0" err="1"/>
              <a:t>swaption</a:t>
            </a:r>
            <a:r>
              <a:rPr lang="en-GB" sz="2200" dirty="0"/>
              <a:t>. Of course, this is not free; it requires the payment of a fee, the </a:t>
            </a:r>
            <a:r>
              <a:rPr lang="en-GB" sz="2200" dirty="0" err="1"/>
              <a:t>swaption</a:t>
            </a:r>
            <a:r>
              <a:rPr lang="en-GB" sz="2200" dirty="0"/>
              <a:t> premium.</a:t>
            </a:r>
          </a:p>
          <a:p>
            <a:endParaRPr lang="en-GB" sz="2200" dirty="0"/>
          </a:p>
        </p:txBody>
      </p:sp>
    </p:spTree>
    <p:extLst>
      <p:ext uri="{BB962C8B-B14F-4D97-AF65-F5344CB8AC3E}">
        <p14:creationId xmlns:p14="http://schemas.microsoft.com/office/powerpoint/2010/main" val="151137481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1"/>
          <p:cNvSpPr>
            <a:spLocks noGrp="1"/>
          </p:cNvSpPr>
          <p:nvPr>
            <p:ph type="body" sz="quarter" idx="10"/>
          </p:nvPr>
        </p:nvSpPr>
        <p:spPr>
          <a:xfrm>
            <a:off x="163513" y="130175"/>
            <a:ext cx="8569007" cy="522288"/>
          </a:xfrm>
        </p:spPr>
        <p:txBody>
          <a:bodyPr/>
          <a:lstStyle/>
          <a:p>
            <a:pPr algn="l"/>
            <a:r>
              <a:rPr lang="en-GB" sz="4000" dirty="0" err="1" smtClean="0">
                <a:solidFill>
                  <a:schemeClr val="bg1"/>
                </a:solidFill>
              </a:rPr>
              <a:t>Swaption</a:t>
            </a:r>
            <a:endParaRPr lang="en-GB" sz="4000" dirty="0">
              <a:solidFill>
                <a:schemeClr val="bg1"/>
              </a:solidFill>
            </a:endParaRPr>
          </a:p>
        </p:txBody>
      </p:sp>
      <p:sp>
        <p:nvSpPr>
          <p:cNvPr id="3" name="TextBox 2"/>
          <p:cNvSpPr txBox="1"/>
          <p:nvPr/>
        </p:nvSpPr>
        <p:spPr>
          <a:xfrm>
            <a:off x="818145" y="911994"/>
            <a:ext cx="10548409" cy="5847755"/>
          </a:xfrm>
          <a:prstGeom prst="rect">
            <a:avLst/>
          </a:prstGeom>
          <a:noFill/>
        </p:spPr>
        <p:txBody>
          <a:bodyPr wrap="square" rtlCol="0">
            <a:spAutoFit/>
          </a:bodyPr>
          <a:lstStyle/>
          <a:p>
            <a:r>
              <a:rPr lang="en-GB" sz="2200" dirty="0"/>
              <a:t>To illustrate how a </a:t>
            </a:r>
            <a:r>
              <a:rPr lang="en-GB" sz="2200" dirty="0" err="1"/>
              <a:t>swaption</a:t>
            </a:r>
            <a:r>
              <a:rPr lang="en-GB" sz="2200" dirty="0"/>
              <a:t> can be used in asset-liability management, let’s say a bank makes fixed-rate payments in the interest-rate swap of 10% using the interest rate it is earning on the loans outstanding (at 10%).  Support that the commercial loan borrowers default on their obligations. The bank then will not receive from the loans the 10% to make its swap payments.  The problem can be addressed at the outset of the initial swap transaction by the bank entering into a </a:t>
            </a:r>
            <a:r>
              <a:rPr lang="en-GB" sz="2200" dirty="0" err="1"/>
              <a:t>swaption</a:t>
            </a:r>
            <a:r>
              <a:rPr lang="en-GB" sz="2200" dirty="0"/>
              <a:t> that effectively gives it the right to terminate or cancel the swap. That is, the bank will enter into receiver </a:t>
            </a:r>
            <a:r>
              <a:rPr lang="en-GB" sz="2200" dirty="0" err="1"/>
              <a:t>swaption</a:t>
            </a:r>
            <a:r>
              <a:rPr lang="en-GB" sz="2200" dirty="0"/>
              <a:t> – receiving fixed 10% so as to offset the fixed rate it is obligated to pay under the initial swap. In fact, the borrowers do not have to fail for the swap to have an adverse impact on the bank’s earnings. Suppose the commercial loans can be prepaid. Then, the bank has a similar problem. For example, suppose rates on commercial loans decline to 7% and the borrowers prepay. Then, the bank would be obligated to make the 10% payments under the terms of the swap. With the proceeds received from the prepayment of the commercial loans, the bank may be able to invest only in similar loans at 7%, for example, a rate that is less than the bank’s obligations. </a:t>
            </a:r>
          </a:p>
          <a:p>
            <a:endParaRPr lang="en-GB" sz="2200" dirty="0"/>
          </a:p>
        </p:txBody>
      </p:sp>
    </p:spTree>
    <p:extLst>
      <p:ext uri="{BB962C8B-B14F-4D97-AF65-F5344CB8AC3E}">
        <p14:creationId xmlns:p14="http://schemas.microsoft.com/office/powerpoint/2010/main" val="184543303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883920" y="1325880"/>
            <a:ext cx="10210800" cy="4493538"/>
          </a:xfrm>
          <a:prstGeom prst="rect">
            <a:avLst/>
          </a:prstGeom>
          <a:noFill/>
        </p:spPr>
        <p:txBody>
          <a:bodyPr wrap="square" rtlCol="0">
            <a:spAutoFit/>
          </a:bodyPr>
          <a:lstStyle/>
          <a:p>
            <a:r>
              <a:rPr lang="en-GB" sz="2200" b="1" dirty="0" smtClean="0"/>
              <a:t>Recommended reading for Introduction to Derivatives:</a:t>
            </a:r>
          </a:p>
          <a:p>
            <a:endParaRPr lang="en-GB" sz="2200" dirty="0"/>
          </a:p>
          <a:p>
            <a:r>
              <a:rPr lang="en-GB" sz="2200" dirty="0" err="1" smtClean="0"/>
              <a:t>Fabozzi</a:t>
            </a:r>
            <a:r>
              <a:rPr lang="en-GB" sz="2200" dirty="0" smtClean="0"/>
              <a:t>, Bond Markets, Analysis and Strategies, Chapters 21, 22 and 23 (Interest rate futures, Interest rate options and Interest rate swaps </a:t>
            </a:r>
          </a:p>
          <a:p>
            <a:endParaRPr lang="en-GB" sz="2200" dirty="0"/>
          </a:p>
          <a:p>
            <a:r>
              <a:rPr lang="en-GB" sz="2200" dirty="0" err="1" smtClean="0"/>
              <a:t>Fabozzi</a:t>
            </a:r>
            <a:r>
              <a:rPr lang="en-GB" sz="2200" dirty="0" smtClean="0"/>
              <a:t>, Fixed Income Analysis, Chapters 13 and 14 (Interest rate derivatives and Valuation of interest rate derivatives)</a:t>
            </a:r>
          </a:p>
          <a:p>
            <a:endParaRPr lang="en-GB" sz="2200" dirty="0" smtClean="0"/>
          </a:p>
          <a:p>
            <a:r>
              <a:rPr lang="en-GB" sz="2200" dirty="0" smtClean="0"/>
              <a:t>Choudhry (Introduction to Bond Markets): Chapter 11, Introduction to derivative instruments</a:t>
            </a:r>
          </a:p>
          <a:p>
            <a:endParaRPr lang="en-GB" sz="2200" dirty="0"/>
          </a:p>
          <a:p>
            <a:r>
              <a:rPr lang="en-GB" sz="2200" dirty="0" smtClean="0"/>
              <a:t>Chance &amp; Brooks, Introduction to Derivatives and Risk Management, Chapters 2, 3, 8, 9, 12, 13</a:t>
            </a:r>
          </a:p>
        </p:txBody>
      </p:sp>
    </p:spTree>
    <p:extLst>
      <p:ext uri="{BB962C8B-B14F-4D97-AF65-F5344CB8AC3E}">
        <p14:creationId xmlns:p14="http://schemas.microsoft.com/office/powerpoint/2010/main" val="47014220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Custom 1">
      <a:dk1>
        <a:sysClr val="windowText" lastClr="000000"/>
      </a:dk1>
      <a:lt1>
        <a:sysClr val="window" lastClr="FFFFFF"/>
      </a:lt1>
      <a:dk2>
        <a:srgbClr val="44546A"/>
      </a:dk2>
      <a:lt2>
        <a:srgbClr val="E7E6E6"/>
      </a:lt2>
      <a:accent1>
        <a:srgbClr val="083FA4"/>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32907</TotalTime>
  <Words>2630</Words>
  <Application>Microsoft Office PowerPoint</Application>
  <PresentationFormat>Custom</PresentationFormat>
  <Paragraphs>209</Paragraphs>
  <Slides>16</Slides>
  <Notes>10</Notes>
  <HiddenSlides>0</HiddenSlides>
  <MMClips>0</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Office Theme</vt:lpstr>
      <vt:lpstr>PowerPoint Presentation</vt:lpstr>
      <vt:lpstr>PowerPoint Presentation</vt:lpstr>
      <vt:lpstr>PowerPoint Presentation</vt:lpstr>
      <vt:lpstr>PowerPoint Presentation</vt:lpstr>
      <vt:lpstr>An Example of a “Plain Vanilla” Interest Rate Swap</vt:lpstr>
      <vt:lpstr>Cash Flows to Microsoft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Mark</dc:creator>
  <cp:lastModifiedBy>Qobiljon Yunusov</cp:lastModifiedBy>
  <cp:revision>263</cp:revision>
  <dcterms:created xsi:type="dcterms:W3CDTF">2015-06-15T09:27:21Z</dcterms:created>
  <dcterms:modified xsi:type="dcterms:W3CDTF">2016-11-20T14:58:42Z</dcterms:modified>
</cp:coreProperties>
</file>