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handoutMasterIdLst>
    <p:handoutMasterId r:id="rId26"/>
  </p:handoutMasterIdLst>
  <p:sldIdLst>
    <p:sldId id="256" r:id="rId2"/>
    <p:sldId id="326" r:id="rId3"/>
    <p:sldId id="317" r:id="rId4"/>
    <p:sldId id="327" r:id="rId5"/>
    <p:sldId id="328" r:id="rId6"/>
    <p:sldId id="329" r:id="rId7"/>
    <p:sldId id="330" r:id="rId8"/>
    <p:sldId id="325" r:id="rId9"/>
    <p:sldId id="336" r:id="rId10"/>
    <p:sldId id="321" r:id="rId11"/>
    <p:sldId id="322" r:id="rId12"/>
    <p:sldId id="323" r:id="rId13"/>
    <p:sldId id="324" r:id="rId14"/>
    <p:sldId id="331" r:id="rId15"/>
    <p:sldId id="332" r:id="rId16"/>
    <p:sldId id="333" r:id="rId17"/>
    <p:sldId id="334" r:id="rId18"/>
    <p:sldId id="337" r:id="rId19"/>
    <p:sldId id="335" r:id="rId20"/>
    <p:sldId id="338" r:id="rId21"/>
    <p:sldId id="339" r:id="rId22"/>
    <p:sldId id="340" r:id="rId23"/>
    <p:sldId id="314"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31395"/>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1281" autoAdjust="0"/>
  </p:normalViewPr>
  <p:slideViewPr>
    <p:cSldViewPr snapToGrid="0">
      <p:cViewPr varScale="1">
        <p:scale>
          <a:sx n="63" d="100"/>
          <a:sy n="63" d="100"/>
        </p:scale>
        <p:origin x="-864" y="-10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11/6/2016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A50E15-2679-4C47-A3CB-CF496674DBD8}" type="datetimeFigureOut">
              <a:rPr lang="en-GB" smtClean="0"/>
              <a:t>06/11/2016</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6A5A34-7172-4D9E-89ED-8E47AF30E254}" type="slidenum">
              <a:rPr lang="en-GB" smtClean="0"/>
              <a:t>‹#›</a:t>
            </a:fld>
            <a:endParaRPr lang="en-GB"/>
          </a:p>
        </p:txBody>
      </p:sp>
    </p:spTree>
    <p:extLst>
      <p:ext uri="{BB962C8B-B14F-4D97-AF65-F5344CB8AC3E}">
        <p14:creationId xmlns:p14="http://schemas.microsoft.com/office/powerpoint/2010/main" val="3662235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2</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3</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4</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5</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6</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7</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8</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10</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11</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12</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13</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14</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15</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16</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17</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Longer</a:t>
            </a:r>
            <a:r>
              <a:rPr lang="en-GB" baseline="0" dirty="0" smtClean="0"/>
              <a:t> dated</a:t>
            </a:r>
          </a:p>
          <a:p>
            <a:r>
              <a:rPr lang="en-GB" baseline="0" dirty="0" err="1" smtClean="0"/>
              <a:t>Transactionally</a:t>
            </a:r>
            <a:r>
              <a:rPr lang="en-GB" baseline="0" dirty="0" smtClean="0"/>
              <a:t> more efficient</a:t>
            </a:r>
          </a:p>
          <a:p>
            <a:r>
              <a:rPr lang="en-GB" baseline="0" dirty="0" smtClean="0"/>
              <a:t>More liquid</a:t>
            </a:r>
          </a:p>
        </p:txBody>
      </p:sp>
      <p:sp>
        <p:nvSpPr>
          <p:cNvPr id="4" name="Slide Number Placeholder 3"/>
          <p:cNvSpPr>
            <a:spLocks noGrp="1"/>
          </p:cNvSpPr>
          <p:nvPr>
            <p:ph type="sldNum" sz="quarter" idx="10"/>
          </p:nvPr>
        </p:nvSpPr>
        <p:spPr/>
        <p:txBody>
          <a:bodyPr/>
          <a:lstStyle/>
          <a:p>
            <a:fld id="{776A5A34-7172-4D9E-89ED-8E47AF30E254}" type="slidenum">
              <a:rPr lang="en-GB" smtClean="0"/>
              <a:t>18</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19</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20</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21</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22</a:t>
            </a:fld>
            <a:endParaRPr lang="en-GB"/>
          </a:p>
        </p:txBody>
      </p:sp>
    </p:spTree>
    <p:extLst>
      <p:ext uri="{BB962C8B-B14F-4D97-AF65-F5344CB8AC3E}">
        <p14:creationId xmlns:p14="http://schemas.microsoft.com/office/powerpoint/2010/main" val="16945459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62464" y="1089306"/>
            <a:ext cx="10376095" cy="4370427"/>
          </a:xfrm>
          <a:prstGeom prst="rect">
            <a:avLst/>
          </a:prstGeom>
          <a:noFill/>
          <a:ln>
            <a:noFill/>
          </a:ln>
        </p:spPr>
        <p:txBody>
          <a:bodyPr wrap="square" rtlCol="0" anchor="ctr">
            <a:spAutoFit/>
          </a:bodyPr>
          <a:lstStyle/>
          <a:p>
            <a:pPr algn="ctr"/>
            <a:r>
              <a:rPr lang="en-GB" sz="4400" b="1" dirty="0" smtClean="0"/>
              <a:t>Financial Securities (</a:t>
            </a:r>
            <a:r>
              <a:rPr lang="en-US" sz="4400" b="1" dirty="0"/>
              <a:t>2UZB605)</a:t>
            </a:r>
            <a:endParaRPr lang="en-GB" sz="4400" b="1" dirty="0"/>
          </a:p>
          <a:p>
            <a:pPr algn="ctr"/>
            <a:endParaRPr lang="en-GB" sz="4400" dirty="0" smtClean="0"/>
          </a:p>
          <a:p>
            <a:pPr algn="ctr"/>
            <a:r>
              <a:rPr lang="en-GB" sz="3800" b="1" dirty="0" smtClean="0"/>
              <a:t>Weeks 7 and 8: </a:t>
            </a:r>
          </a:p>
          <a:p>
            <a:pPr marL="571500" indent="-571500">
              <a:buFont typeface="Arial" panose="020B0604020202020204" pitchFamily="34" charset="0"/>
              <a:buChar char="•"/>
            </a:pPr>
            <a:endParaRPr lang="en-GB" sz="3800" dirty="0" smtClean="0"/>
          </a:p>
          <a:p>
            <a:pPr marL="571500" indent="-571500">
              <a:buFont typeface="Arial" panose="020B0604020202020204" pitchFamily="34" charset="0"/>
              <a:buChar char="•"/>
            </a:pPr>
            <a:r>
              <a:rPr lang="en-GB" sz="3800" dirty="0" smtClean="0"/>
              <a:t>Interest Rate Futures</a:t>
            </a:r>
          </a:p>
          <a:p>
            <a:pPr marL="571500" indent="-571500">
              <a:buFont typeface="Arial" panose="020B0604020202020204" pitchFamily="34" charset="0"/>
              <a:buChar char="•"/>
            </a:pPr>
            <a:r>
              <a:rPr lang="en-GB" sz="3800" dirty="0" smtClean="0"/>
              <a:t>Forwards</a:t>
            </a:r>
            <a:endParaRPr lang="en-GB" sz="3800" dirty="0" smtClean="0"/>
          </a:p>
          <a:p>
            <a:pPr marL="571500" indent="-571500">
              <a:buFont typeface="Arial" panose="020B0604020202020204" pitchFamily="34" charset="0"/>
              <a:buChar char="•"/>
            </a:pPr>
            <a:r>
              <a:rPr lang="en-GB" sz="3800" dirty="0" smtClean="0"/>
              <a:t>Interest Rate Swaps</a:t>
            </a:r>
          </a:p>
        </p:txBody>
      </p:sp>
    </p:spTree>
    <p:extLst>
      <p:ext uri="{BB962C8B-B14F-4D97-AF65-F5344CB8AC3E}">
        <p14:creationId xmlns:p14="http://schemas.microsoft.com/office/powerpoint/2010/main" val="34903838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Why use interes</a:t>
            </a:r>
            <a:r>
              <a:rPr lang="en-GB" sz="4000" dirty="0" smtClean="0">
                <a:solidFill>
                  <a:schemeClr val="bg1"/>
                </a:solidFill>
              </a:rPr>
              <a:t>t rate derivatives?</a:t>
            </a:r>
            <a:endParaRPr lang="en-GB" sz="4000" dirty="0">
              <a:solidFill>
                <a:schemeClr val="bg1"/>
              </a:solidFill>
            </a:endParaRPr>
          </a:p>
        </p:txBody>
      </p:sp>
      <p:sp>
        <p:nvSpPr>
          <p:cNvPr id="3" name="TextBox 2"/>
          <p:cNvSpPr txBox="1"/>
          <p:nvPr/>
        </p:nvSpPr>
        <p:spPr>
          <a:xfrm>
            <a:off x="818144" y="1094874"/>
            <a:ext cx="10548409" cy="5078313"/>
          </a:xfrm>
          <a:prstGeom prst="rect">
            <a:avLst/>
          </a:prstGeom>
          <a:noFill/>
        </p:spPr>
        <p:txBody>
          <a:bodyPr wrap="square" rtlCol="0">
            <a:spAutoFit/>
          </a:bodyPr>
          <a:lstStyle/>
          <a:p>
            <a:pPr>
              <a:lnSpc>
                <a:spcPct val="150000"/>
              </a:lnSpc>
            </a:pPr>
            <a:r>
              <a:rPr lang="en-GB" dirty="0" smtClean="0"/>
              <a:t>There </a:t>
            </a:r>
            <a:r>
              <a:rPr lang="en-GB" dirty="0"/>
              <a:t>are three principal reasons for doing </a:t>
            </a:r>
            <a:r>
              <a:rPr lang="en-GB" dirty="0" smtClean="0"/>
              <a:t>this when </a:t>
            </a:r>
            <a:r>
              <a:rPr lang="en-GB" dirty="0"/>
              <a:t>there is a well-developed interest rate derivatives market for a particular cash </a:t>
            </a:r>
            <a:r>
              <a:rPr lang="en-GB" dirty="0" smtClean="0"/>
              <a:t>market instrument</a:t>
            </a:r>
            <a:r>
              <a:rPr lang="en-GB" dirty="0"/>
              <a:t>. </a:t>
            </a:r>
            <a:endParaRPr lang="en-GB" dirty="0" smtClean="0"/>
          </a:p>
          <a:p>
            <a:pPr marL="342900" indent="-342900">
              <a:lnSpc>
                <a:spcPct val="150000"/>
              </a:lnSpc>
              <a:buAutoNum type="arabicPeriod"/>
            </a:pPr>
            <a:r>
              <a:rPr lang="en-GB" b="1" dirty="0" smtClean="0"/>
              <a:t>Cost (thanks to leverage). </a:t>
            </a:r>
            <a:r>
              <a:rPr lang="en-GB" dirty="0" smtClean="0"/>
              <a:t>It </a:t>
            </a:r>
            <a:r>
              <a:rPr lang="en-GB" dirty="0"/>
              <a:t>costs less to execute a transaction </a:t>
            </a:r>
            <a:r>
              <a:rPr lang="en-GB" dirty="0" smtClean="0"/>
              <a:t>in </a:t>
            </a:r>
            <a:r>
              <a:rPr lang="en-GB" dirty="0"/>
              <a:t>the interest </a:t>
            </a:r>
            <a:r>
              <a:rPr lang="en-GB" dirty="0" smtClean="0"/>
              <a:t>rate derivatives </a:t>
            </a:r>
            <a:r>
              <a:rPr lang="en-GB" dirty="0"/>
              <a:t>market in order to alter the interest </a:t>
            </a:r>
            <a:r>
              <a:rPr lang="en-GB" dirty="0" smtClean="0"/>
              <a:t>rate </a:t>
            </a:r>
            <a:r>
              <a:rPr lang="en-GB" dirty="0"/>
              <a:t>risk exposure of a portfolio than to </a:t>
            </a:r>
            <a:r>
              <a:rPr lang="en-GB" dirty="0" smtClean="0"/>
              <a:t>make the </a:t>
            </a:r>
            <a:r>
              <a:rPr lang="en-GB" dirty="0"/>
              <a:t>adjustment in the corresponding cash market. </a:t>
            </a:r>
            <a:endParaRPr lang="en-GB" dirty="0" smtClean="0"/>
          </a:p>
          <a:p>
            <a:pPr marL="342900" indent="-342900">
              <a:lnSpc>
                <a:spcPct val="150000"/>
              </a:lnSpc>
              <a:buAutoNum type="arabicPeriod"/>
            </a:pPr>
            <a:r>
              <a:rPr lang="en-GB" b="1" dirty="0" smtClean="0"/>
              <a:t>Speed (thanks to the availability of Exchange-traded instruments). </a:t>
            </a:r>
            <a:r>
              <a:rPr lang="en-GB" dirty="0" smtClean="0"/>
              <a:t>Portfolio </a:t>
            </a:r>
            <a:r>
              <a:rPr lang="en-GB" dirty="0"/>
              <a:t>adjustments </a:t>
            </a:r>
            <a:r>
              <a:rPr lang="en-GB" dirty="0" smtClean="0"/>
              <a:t>typically can </a:t>
            </a:r>
            <a:r>
              <a:rPr lang="en-GB" dirty="0"/>
              <a:t>be accomplished faster in the interest rate derivatives market than in the </a:t>
            </a:r>
            <a:r>
              <a:rPr lang="en-GB" dirty="0" smtClean="0"/>
              <a:t>corresponding cash </a:t>
            </a:r>
            <a:r>
              <a:rPr lang="en-GB" dirty="0"/>
              <a:t>market. </a:t>
            </a:r>
            <a:endParaRPr lang="en-GB" dirty="0" smtClean="0"/>
          </a:p>
          <a:p>
            <a:pPr marL="342900" indent="-342900">
              <a:lnSpc>
                <a:spcPct val="150000"/>
              </a:lnSpc>
              <a:buAutoNum type="arabicPeriod"/>
            </a:pPr>
            <a:r>
              <a:rPr lang="en-GB" b="1" dirty="0" smtClean="0"/>
              <a:t>Liquidity (thanks to the higher volume of transactions). </a:t>
            </a:r>
            <a:r>
              <a:rPr lang="en-GB" dirty="0" smtClean="0"/>
              <a:t>Interest </a:t>
            </a:r>
            <a:r>
              <a:rPr lang="en-GB" dirty="0"/>
              <a:t>rate derivative may be able to absorb a greater dollar </a:t>
            </a:r>
            <a:r>
              <a:rPr lang="en-GB" dirty="0" smtClean="0"/>
              <a:t>transaction amount </a:t>
            </a:r>
            <a:r>
              <a:rPr lang="en-GB" dirty="0"/>
              <a:t>without an adverse effect on the price of the derivative instrument compared to </a:t>
            </a:r>
            <a:r>
              <a:rPr lang="en-GB" dirty="0" smtClean="0"/>
              <a:t>the price </a:t>
            </a:r>
            <a:r>
              <a:rPr lang="en-GB" dirty="0"/>
              <a:t>effect on the cash market instrument; that is, the interest rate derivative may be </a:t>
            </a:r>
            <a:r>
              <a:rPr lang="en-GB" dirty="0" smtClean="0"/>
              <a:t>more liquid </a:t>
            </a:r>
            <a:r>
              <a:rPr lang="en-GB" dirty="0"/>
              <a:t>than the cash market.</a:t>
            </a:r>
            <a:endParaRPr lang="en-GB" dirty="0"/>
          </a:p>
        </p:txBody>
      </p:sp>
    </p:spTree>
    <p:extLst>
      <p:ext uri="{BB962C8B-B14F-4D97-AF65-F5344CB8AC3E}">
        <p14:creationId xmlns:p14="http://schemas.microsoft.com/office/powerpoint/2010/main" val="2660429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Futures contracts</a:t>
            </a:r>
            <a:endParaRPr lang="en-GB" sz="4000" dirty="0">
              <a:solidFill>
                <a:schemeClr val="bg1"/>
              </a:solidFill>
            </a:endParaRPr>
          </a:p>
        </p:txBody>
      </p:sp>
      <p:sp>
        <p:nvSpPr>
          <p:cNvPr id="3" name="TextBox 2"/>
          <p:cNvSpPr txBox="1"/>
          <p:nvPr/>
        </p:nvSpPr>
        <p:spPr>
          <a:xfrm>
            <a:off x="818144" y="1094874"/>
            <a:ext cx="10548409" cy="4247317"/>
          </a:xfrm>
          <a:prstGeom prst="rect">
            <a:avLst/>
          </a:prstGeom>
          <a:noFill/>
        </p:spPr>
        <p:txBody>
          <a:bodyPr wrap="square" rtlCol="0">
            <a:spAutoFit/>
          </a:bodyPr>
          <a:lstStyle/>
          <a:p>
            <a:pPr>
              <a:lnSpc>
                <a:spcPct val="150000"/>
              </a:lnSpc>
            </a:pPr>
            <a:r>
              <a:rPr lang="en-GB" dirty="0" smtClean="0"/>
              <a:t>Futures </a:t>
            </a:r>
            <a:r>
              <a:rPr lang="en-GB" dirty="0"/>
              <a:t>contract is an agreement that requires a party to the agreement either to buy or </a:t>
            </a:r>
            <a:r>
              <a:rPr lang="en-GB" dirty="0" smtClean="0"/>
              <a:t>sell something </a:t>
            </a:r>
            <a:r>
              <a:rPr lang="en-GB" dirty="0"/>
              <a:t>at a designated future date at a predetermined price. Futures contracts are </a:t>
            </a:r>
            <a:r>
              <a:rPr lang="en-GB" dirty="0" smtClean="0"/>
              <a:t>products created </a:t>
            </a:r>
            <a:r>
              <a:rPr lang="en-GB" dirty="0"/>
              <a:t>by exchanges. </a:t>
            </a:r>
            <a:r>
              <a:rPr lang="en-GB" dirty="0" smtClean="0"/>
              <a:t>Futures contracts based on a financial instrument or a financial index are known as financial futures. </a:t>
            </a:r>
          </a:p>
          <a:p>
            <a:pPr>
              <a:lnSpc>
                <a:spcPct val="150000"/>
              </a:lnSpc>
            </a:pPr>
            <a:endParaRPr lang="en-GB" dirty="0" smtClean="0"/>
          </a:p>
          <a:p>
            <a:pPr>
              <a:lnSpc>
                <a:spcPct val="150000"/>
              </a:lnSpc>
            </a:pPr>
            <a:r>
              <a:rPr lang="en-GB" dirty="0" smtClean="0"/>
              <a:t>Financial </a:t>
            </a:r>
            <a:r>
              <a:rPr lang="en-GB" dirty="0"/>
              <a:t>futures can be classified </a:t>
            </a:r>
            <a:r>
              <a:rPr lang="en-GB" dirty="0" smtClean="0"/>
              <a:t>as:</a:t>
            </a:r>
          </a:p>
          <a:p>
            <a:pPr marL="342900" indent="-342900">
              <a:lnSpc>
                <a:spcPct val="150000"/>
              </a:lnSpc>
              <a:buAutoNum type="arabicParenBoth"/>
            </a:pPr>
            <a:r>
              <a:rPr lang="en-GB" dirty="0" smtClean="0"/>
              <a:t>stock </a:t>
            </a:r>
            <a:r>
              <a:rPr lang="en-GB" dirty="0"/>
              <a:t>index </a:t>
            </a:r>
            <a:r>
              <a:rPr lang="en-GB" dirty="0" smtClean="0"/>
              <a:t>futures</a:t>
            </a:r>
          </a:p>
          <a:p>
            <a:pPr>
              <a:lnSpc>
                <a:spcPct val="150000"/>
              </a:lnSpc>
            </a:pPr>
            <a:r>
              <a:rPr lang="en-GB" dirty="0" smtClean="0"/>
              <a:t>(</a:t>
            </a:r>
            <a:r>
              <a:rPr lang="en-GB" dirty="0"/>
              <a:t>2) interest rate futures, and </a:t>
            </a:r>
            <a:endParaRPr lang="en-GB" dirty="0" smtClean="0"/>
          </a:p>
          <a:p>
            <a:pPr>
              <a:lnSpc>
                <a:spcPct val="150000"/>
              </a:lnSpc>
            </a:pPr>
            <a:r>
              <a:rPr lang="en-GB" dirty="0" smtClean="0"/>
              <a:t>(</a:t>
            </a:r>
            <a:r>
              <a:rPr lang="en-GB" dirty="0"/>
              <a:t>3) currency futures. </a:t>
            </a:r>
            <a:endParaRPr lang="en-GB" dirty="0" smtClean="0"/>
          </a:p>
          <a:p>
            <a:pPr>
              <a:lnSpc>
                <a:spcPct val="150000"/>
              </a:lnSpc>
            </a:pPr>
            <a:r>
              <a:rPr lang="en-GB" dirty="0" smtClean="0"/>
              <a:t>We will focus on interest rate futures instruments.</a:t>
            </a:r>
            <a:endParaRPr lang="en-GB" dirty="0"/>
          </a:p>
        </p:txBody>
      </p:sp>
    </p:spTree>
    <p:extLst>
      <p:ext uri="{BB962C8B-B14F-4D97-AF65-F5344CB8AC3E}">
        <p14:creationId xmlns:p14="http://schemas.microsoft.com/office/powerpoint/2010/main" val="8377807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Futures terminology</a:t>
            </a:r>
            <a:endParaRPr lang="en-GB" sz="4000" dirty="0">
              <a:solidFill>
                <a:schemeClr val="bg1"/>
              </a:solidFill>
            </a:endParaRPr>
          </a:p>
        </p:txBody>
      </p:sp>
      <p:sp>
        <p:nvSpPr>
          <p:cNvPr id="3" name="TextBox 2"/>
          <p:cNvSpPr txBox="1"/>
          <p:nvPr/>
        </p:nvSpPr>
        <p:spPr>
          <a:xfrm>
            <a:off x="833384" y="1094874"/>
            <a:ext cx="10548409" cy="3831818"/>
          </a:xfrm>
          <a:prstGeom prst="rect">
            <a:avLst/>
          </a:prstGeom>
          <a:noFill/>
        </p:spPr>
        <p:txBody>
          <a:bodyPr wrap="square" rtlCol="0">
            <a:spAutoFit/>
          </a:bodyPr>
          <a:lstStyle/>
          <a:p>
            <a:pPr>
              <a:lnSpc>
                <a:spcPct val="150000"/>
              </a:lnSpc>
            </a:pPr>
            <a:r>
              <a:rPr lang="en-GB" dirty="0"/>
              <a:t>A futures contract is an agreement between a buyer </a:t>
            </a:r>
            <a:r>
              <a:rPr lang="en-GB" b="1" dirty="0"/>
              <a:t>(seller) </a:t>
            </a:r>
            <a:r>
              <a:rPr lang="en-GB" dirty="0"/>
              <a:t>and an established exchange or</a:t>
            </a:r>
          </a:p>
          <a:p>
            <a:pPr>
              <a:lnSpc>
                <a:spcPct val="150000"/>
              </a:lnSpc>
            </a:pPr>
            <a:r>
              <a:rPr lang="en-GB" dirty="0"/>
              <a:t>its clearinghouse in which the </a:t>
            </a:r>
            <a:r>
              <a:rPr lang="en-GB" b="1" dirty="0"/>
              <a:t>buyer</a:t>
            </a:r>
            <a:r>
              <a:rPr lang="en-GB" dirty="0"/>
              <a:t> (seller) agrees to take (make) delivery of something </a:t>
            </a:r>
            <a:r>
              <a:rPr lang="en-GB" b="1" dirty="0"/>
              <a:t>(the</a:t>
            </a:r>
          </a:p>
          <a:p>
            <a:pPr>
              <a:lnSpc>
                <a:spcPct val="150000"/>
              </a:lnSpc>
            </a:pPr>
            <a:r>
              <a:rPr lang="en-GB" b="1" dirty="0"/>
              <a:t>underlying)</a:t>
            </a:r>
            <a:r>
              <a:rPr lang="en-GB" dirty="0"/>
              <a:t> at a specified price at the end of a designated period of time. </a:t>
            </a:r>
            <a:endParaRPr lang="en-GB" dirty="0" smtClean="0"/>
          </a:p>
          <a:p>
            <a:pPr>
              <a:lnSpc>
                <a:spcPct val="150000"/>
              </a:lnSpc>
            </a:pPr>
            <a:endParaRPr lang="en-GB" dirty="0" smtClean="0"/>
          </a:p>
          <a:p>
            <a:pPr>
              <a:lnSpc>
                <a:spcPct val="150000"/>
              </a:lnSpc>
            </a:pPr>
            <a:r>
              <a:rPr lang="en-GB" dirty="0" smtClean="0"/>
              <a:t>The </a:t>
            </a:r>
            <a:r>
              <a:rPr lang="en-GB" dirty="0"/>
              <a:t>price at </a:t>
            </a:r>
            <a:r>
              <a:rPr lang="en-GB" dirty="0" smtClean="0"/>
              <a:t>which the </a:t>
            </a:r>
            <a:r>
              <a:rPr lang="en-GB" dirty="0"/>
              <a:t>parties agree to transact in the future is called the </a:t>
            </a:r>
            <a:r>
              <a:rPr lang="en-GB" b="1" dirty="0"/>
              <a:t>futures price</a:t>
            </a:r>
            <a:r>
              <a:rPr lang="en-GB" dirty="0"/>
              <a:t>. The designated date </a:t>
            </a:r>
            <a:r>
              <a:rPr lang="en-GB" dirty="0" smtClean="0"/>
              <a:t>at which </a:t>
            </a:r>
            <a:r>
              <a:rPr lang="en-GB" dirty="0"/>
              <a:t>the parties must transact is called the </a:t>
            </a:r>
            <a:r>
              <a:rPr lang="en-GB" b="1" dirty="0"/>
              <a:t>settlement date </a:t>
            </a:r>
            <a:r>
              <a:rPr lang="en-GB" dirty="0"/>
              <a:t>or </a:t>
            </a:r>
            <a:r>
              <a:rPr lang="en-GB" b="1" dirty="0"/>
              <a:t>delivery date</a:t>
            </a:r>
            <a:r>
              <a:rPr lang="en-GB" dirty="0" smtClean="0"/>
              <a:t>.</a:t>
            </a:r>
          </a:p>
          <a:p>
            <a:pPr>
              <a:lnSpc>
                <a:spcPct val="150000"/>
              </a:lnSpc>
            </a:pPr>
            <a:endParaRPr lang="en-GB" dirty="0"/>
          </a:p>
          <a:p>
            <a:pPr>
              <a:lnSpc>
                <a:spcPct val="150000"/>
              </a:lnSpc>
            </a:pPr>
            <a:r>
              <a:rPr lang="en-GB" dirty="0"/>
              <a:t>Most financial futures contracts have </a:t>
            </a:r>
            <a:r>
              <a:rPr lang="en-GB" b="1" dirty="0"/>
              <a:t>settlement dates </a:t>
            </a:r>
            <a:r>
              <a:rPr lang="en-GB" dirty="0"/>
              <a:t>in </a:t>
            </a:r>
            <a:r>
              <a:rPr lang="en-GB" dirty="0" smtClean="0"/>
              <a:t>the months </a:t>
            </a:r>
            <a:r>
              <a:rPr lang="en-GB" dirty="0"/>
              <a:t>of </a:t>
            </a:r>
            <a:r>
              <a:rPr lang="en-GB" b="1" dirty="0"/>
              <a:t>March, June, September, and December</a:t>
            </a:r>
            <a:r>
              <a:rPr lang="en-GB" b="1" dirty="0" smtClean="0"/>
              <a:t>.</a:t>
            </a:r>
          </a:p>
        </p:txBody>
      </p:sp>
    </p:spTree>
    <p:extLst>
      <p:ext uri="{BB962C8B-B14F-4D97-AF65-F5344CB8AC3E}">
        <p14:creationId xmlns:p14="http://schemas.microsoft.com/office/powerpoint/2010/main" val="12542253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a:solidFill>
                  <a:schemeClr val="bg1"/>
                </a:solidFill>
              </a:rPr>
              <a:t>The Role of the </a:t>
            </a:r>
            <a:r>
              <a:rPr lang="en-GB" sz="4000" dirty="0" smtClean="0">
                <a:solidFill>
                  <a:schemeClr val="bg1"/>
                </a:solidFill>
              </a:rPr>
              <a:t>Clearinghouse</a:t>
            </a:r>
            <a:endParaRPr lang="en-GB" sz="4000" dirty="0">
              <a:solidFill>
                <a:schemeClr val="bg1"/>
              </a:solidFill>
            </a:endParaRPr>
          </a:p>
        </p:txBody>
      </p:sp>
      <p:sp>
        <p:nvSpPr>
          <p:cNvPr id="3" name="TextBox 2"/>
          <p:cNvSpPr txBox="1"/>
          <p:nvPr/>
        </p:nvSpPr>
        <p:spPr>
          <a:xfrm>
            <a:off x="833384" y="1094874"/>
            <a:ext cx="10548409" cy="5078313"/>
          </a:xfrm>
          <a:prstGeom prst="rect">
            <a:avLst/>
          </a:prstGeom>
          <a:noFill/>
        </p:spPr>
        <p:txBody>
          <a:bodyPr wrap="square" rtlCol="0">
            <a:spAutoFit/>
          </a:bodyPr>
          <a:lstStyle/>
          <a:p>
            <a:pPr>
              <a:lnSpc>
                <a:spcPct val="150000"/>
              </a:lnSpc>
            </a:pPr>
            <a:r>
              <a:rPr lang="en-GB" dirty="0" smtClean="0"/>
              <a:t>Clearinghouse, which </a:t>
            </a:r>
            <a:r>
              <a:rPr lang="en-GB" dirty="0"/>
              <a:t>performs several functions. </a:t>
            </a:r>
            <a:endParaRPr lang="en-GB" dirty="0" smtClean="0"/>
          </a:p>
          <a:p>
            <a:pPr>
              <a:lnSpc>
                <a:spcPct val="150000"/>
              </a:lnSpc>
              <a:tabLst>
                <a:tab pos="274638" algn="l"/>
              </a:tabLst>
            </a:pPr>
            <a:r>
              <a:rPr lang="en-GB" dirty="0" smtClean="0"/>
              <a:t>1.  One </a:t>
            </a:r>
            <a:r>
              <a:rPr lang="en-GB" dirty="0"/>
              <a:t>of these functions is to guarantee that the </a:t>
            </a:r>
            <a:r>
              <a:rPr lang="en-GB" dirty="0" smtClean="0"/>
              <a:t>two parties </a:t>
            </a:r>
            <a:r>
              <a:rPr lang="en-GB" dirty="0"/>
              <a:t>to the transaction will perform</a:t>
            </a:r>
            <a:r>
              <a:rPr lang="en-GB" dirty="0" smtClean="0"/>
              <a:t>. When </a:t>
            </a:r>
            <a:r>
              <a:rPr lang="en-GB" dirty="0"/>
              <a:t>an investor takes a position in the futures market, the clearinghouse takes </a:t>
            </a:r>
            <a:r>
              <a:rPr lang="en-GB" dirty="0" smtClean="0"/>
              <a:t>the opposite </a:t>
            </a:r>
            <a:r>
              <a:rPr lang="en-GB" dirty="0"/>
              <a:t>position and agrees to satisfy the terms set forth in the contract. Because of </a:t>
            </a:r>
            <a:r>
              <a:rPr lang="en-GB" dirty="0" smtClean="0"/>
              <a:t>the clearinghouse</a:t>
            </a:r>
            <a:r>
              <a:rPr lang="en-GB" dirty="0"/>
              <a:t>, the investor need not worry about the financial strength and integrity </a:t>
            </a:r>
            <a:r>
              <a:rPr lang="en-GB" dirty="0" smtClean="0"/>
              <a:t>of the </a:t>
            </a:r>
            <a:r>
              <a:rPr lang="en-GB" dirty="0"/>
              <a:t>party taking the opposite side of the contract. After initial execution of an order, </a:t>
            </a:r>
            <a:r>
              <a:rPr lang="en-GB" dirty="0" smtClean="0"/>
              <a:t>the relationship </a:t>
            </a:r>
            <a:r>
              <a:rPr lang="en-GB" dirty="0"/>
              <a:t>between the two parties ends. </a:t>
            </a:r>
            <a:r>
              <a:rPr lang="en-GB" dirty="0" smtClean="0"/>
              <a:t>The </a:t>
            </a:r>
            <a:r>
              <a:rPr lang="en-GB" dirty="0"/>
              <a:t>clearinghouse interposes itself as the buyer </a:t>
            </a:r>
            <a:r>
              <a:rPr lang="en-GB" dirty="0" smtClean="0"/>
              <a:t>for every </a:t>
            </a:r>
            <a:r>
              <a:rPr lang="en-GB" dirty="0"/>
              <a:t>sale and the seller for every purchase. Thus investors are free to liquidate their </a:t>
            </a:r>
            <a:r>
              <a:rPr lang="en-GB" dirty="0" smtClean="0"/>
              <a:t>positions without </a:t>
            </a:r>
            <a:r>
              <a:rPr lang="en-GB" dirty="0"/>
              <a:t>involving the other party in the original contract, and without worrying that the </a:t>
            </a:r>
            <a:r>
              <a:rPr lang="en-GB" dirty="0" smtClean="0"/>
              <a:t>other party </a:t>
            </a:r>
            <a:r>
              <a:rPr lang="en-GB" dirty="0"/>
              <a:t>may default. </a:t>
            </a:r>
            <a:r>
              <a:rPr lang="en-GB" b="1" dirty="0" smtClean="0"/>
              <a:t>Thus, we can define </a:t>
            </a:r>
            <a:r>
              <a:rPr lang="en-GB" b="1" dirty="0"/>
              <a:t>a futures contract as an agreement </a:t>
            </a:r>
            <a:r>
              <a:rPr lang="en-GB" b="1" dirty="0" smtClean="0"/>
              <a:t>between a </a:t>
            </a:r>
            <a:r>
              <a:rPr lang="en-GB" b="1" dirty="0"/>
              <a:t>party and a clearinghouse associated with an exchange</a:t>
            </a:r>
            <a:r>
              <a:rPr lang="en-GB" dirty="0"/>
              <a:t>. </a:t>
            </a:r>
            <a:endParaRPr lang="en-GB" dirty="0" smtClean="0"/>
          </a:p>
          <a:p>
            <a:pPr>
              <a:lnSpc>
                <a:spcPct val="150000"/>
              </a:lnSpc>
            </a:pPr>
            <a:r>
              <a:rPr lang="en-GB" dirty="0" smtClean="0"/>
              <a:t>2.  The clearinghouse </a:t>
            </a:r>
            <a:r>
              <a:rPr lang="en-GB" dirty="0"/>
              <a:t>makes it simple for parties to a futures contract to unwind their positions </a:t>
            </a:r>
            <a:r>
              <a:rPr lang="en-GB" dirty="0" smtClean="0"/>
              <a:t>prior to </a:t>
            </a:r>
            <a:r>
              <a:rPr lang="en-GB" dirty="0"/>
              <a:t>the settlement date</a:t>
            </a:r>
            <a:r>
              <a:rPr lang="en-GB" dirty="0" smtClean="0"/>
              <a:t>.</a:t>
            </a:r>
            <a:endParaRPr lang="en-GB" dirty="0"/>
          </a:p>
        </p:txBody>
      </p:sp>
    </p:spTree>
    <p:extLst>
      <p:ext uri="{BB962C8B-B14F-4D97-AF65-F5344CB8AC3E}">
        <p14:creationId xmlns:p14="http://schemas.microsoft.com/office/powerpoint/2010/main" val="6546790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Margin requirements</a:t>
            </a:r>
            <a:endParaRPr lang="en-GB" sz="4000" dirty="0">
              <a:solidFill>
                <a:schemeClr val="bg1"/>
              </a:solidFill>
            </a:endParaRPr>
          </a:p>
        </p:txBody>
      </p:sp>
      <p:sp>
        <p:nvSpPr>
          <p:cNvPr id="3" name="TextBox 2"/>
          <p:cNvSpPr txBox="1"/>
          <p:nvPr/>
        </p:nvSpPr>
        <p:spPr>
          <a:xfrm>
            <a:off x="833384" y="1094874"/>
            <a:ext cx="10548409" cy="5133713"/>
          </a:xfrm>
          <a:prstGeom prst="rect">
            <a:avLst/>
          </a:prstGeom>
          <a:noFill/>
        </p:spPr>
        <p:txBody>
          <a:bodyPr wrap="square" rtlCol="0">
            <a:spAutoFit/>
          </a:bodyPr>
          <a:lstStyle/>
          <a:p>
            <a:pPr>
              <a:lnSpc>
                <a:spcPct val="130000"/>
              </a:lnSpc>
            </a:pPr>
            <a:r>
              <a:rPr lang="en-GB" dirty="0"/>
              <a:t>When a position is first taken in a futures contract, </a:t>
            </a:r>
            <a:r>
              <a:rPr lang="en-GB" dirty="0" smtClean="0"/>
              <a:t>the investor </a:t>
            </a:r>
            <a:r>
              <a:rPr lang="en-GB" dirty="0"/>
              <a:t>must deposit a minimum dollar amount per contract as specified by the exchange</a:t>
            </a:r>
            <a:r>
              <a:rPr lang="en-GB" dirty="0" smtClean="0"/>
              <a:t>. This </a:t>
            </a:r>
            <a:r>
              <a:rPr lang="en-GB" dirty="0"/>
              <a:t>amount is called </a:t>
            </a:r>
            <a:r>
              <a:rPr lang="en-GB" b="1" dirty="0"/>
              <a:t>initial margin </a:t>
            </a:r>
            <a:r>
              <a:rPr lang="en-GB" dirty="0"/>
              <a:t>and is required as deposit for the contract. The </a:t>
            </a:r>
            <a:r>
              <a:rPr lang="en-GB" dirty="0" smtClean="0"/>
              <a:t>initial margin </a:t>
            </a:r>
            <a:r>
              <a:rPr lang="en-GB" dirty="0"/>
              <a:t>may be in the form of an interest-bearing security such as a Treasury bill. As </a:t>
            </a:r>
            <a:r>
              <a:rPr lang="en-GB" dirty="0" smtClean="0"/>
              <a:t>the price </a:t>
            </a:r>
            <a:r>
              <a:rPr lang="en-GB" dirty="0"/>
              <a:t>of the futures contract fluctuates, the value of the margin account changes. </a:t>
            </a:r>
            <a:r>
              <a:rPr lang="en-GB" dirty="0" smtClean="0"/>
              <a:t>Marking to </a:t>
            </a:r>
            <a:r>
              <a:rPr lang="en-GB" dirty="0"/>
              <a:t>market means effectively replacing the initiation price with a current settlement price</a:t>
            </a:r>
            <a:r>
              <a:rPr lang="en-GB" dirty="0" smtClean="0"/>
              <a:t>. The </a:t>
            </a:r>
            <a:r>
              <a:rPr lang="en-GB" dirty="0"/>
              <a:t>contract thus has a new settlement price. At the end of each trading day, the </a:t>
            </a:r>
            <a:r>
              <a:rPr lang="en-GB" dirty="0" smtClean="0"/>
              <a:t>exchange determines </a:t>
            </a:r>
            <a:r>
              <a:rPr lang="en-GB" dirty="0"/>
              <a:t>the current settlement price for the futures contract. This price is used to </a:t>
            </a:r>
            <a:r>
              <a:rPr lang="en-GB" dirty="0" smtClean="0"/>
              <a:t>mark to </a:t>
            </a:r>
            <a:r>
              <a:rPr lang="en-GB" dirty="0"/>
              <a:t>market the investor’s position, so that any gain or loss from the position is </a:t>
            </a:r>
            <a:r>
              <a:rPr lang="en-GB" dirty="0" smtClean="0"/>
              <a:t>reflected in </a:t>
            </a:r>
            <a:r>
              <a:rPr lang="en-GB" dirty="0"/>
              <a:t>the margin </a:t>
            </a:r>
            <a:r>
              <a:rPr lang="en-GB" dirty="0" smtClean="0"/>
              <a:t>account. </a:t>
            </a:r>
            <a:endParaRPr lang="en-GB" dirty="0"/>
          </a:p>
          <a:p>
            <a:pPr>
              <a:lnSpc>
                <a:spcPct val="130000"/>
              </a:lnSpc>
            </a:pPr>
            <a:endParaRPr lang="en-GB" b="1" dirty="0" smtClean="0"/>
          </a:p>
          <a:p>
            <a:pPr>
              <a:lnSpc>
                <a:spcPct val="130000"/>
              </a:lnSpc>
            </a:pPr>
            <a:r>
              <a:rPr lang="en-GB" b="1" dirty="0" smtClean="0"/>
              <a:t>Initial margin </a:t>
            </a:r>
            <a:r>
              <a:rPr lang="en-GB" dirty="0" smtClean="0"/>
              <a:t>– minimum deposit amount to initiate a futures contract</a:t>
            </a:r>
          </a:p>
          <a:p>
            <a:pPr>
              <a:lnSpc>
                <a:spcPct val="130000"/>
              </a:lnSpc>
            </a:pPr>
            <a:r>
              <a:rPr lang="en-GB" b="1" dirty="0" smtClean="0"/>
              <a:t>Maintenance margin </a:t>
            </a:r>
            <a:r>
              <a:rPr lang="en-GB" dirty="0" smtClean="0"/>
              <a:t>– the minimum level by which an investor’s equity position may fall as a result of an unfavourable price movement before the investor is required to deposit additional margin. The additional margin deposited, called the </a:t>
            </a:r>
            <a:r>
              <a:rPr lang="en-GB" b="1" dirty="0" smtClean="0"/>
              <a:t>variation deposit, </a:t>
            </a:r>
            <a:r>
              <a:rPr lang="en-GB" dirty="0" smtClean="0"/>
              <a:t>is the amount necessary to bring the equity in the account back to its initial margin level.</a:t>
            </a:r>
          </a:p>
        </p:txBody>
      </p:sp>
    </p:spTree>
    <p:extLst>
      <p:ext uri="{BB962C8B-B14F-4D97-AF65-F5344CB8AC3E}">
        <p14:creationId xmlns:p14="http://schemas.microsoft.com/office/powerpoint/2010/main" val="9237349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Margin requirements</a:t>
            </a:r>
            <a:endParaRPr lang="en-GB" sz="4000" dirty="0">
              <a:solidFill>
                <a:schemeClr val="bg1"/>
              </a:solidFill>
            </a:endParaRPr>
          </a:p>
        </p:txBody>
      </p:sp>
      <p:sp>
        <p:nvSpPr>
          <p:cNvPr id="3" name="TextBox 2"/>
          <p:cNvSpPr txBox="1"/>
          <p:nvPr/>
        </p:nvSpPr>
        <p:spPr>
          <a:xfrm>
            <a:off x="833384" y="1094874"/>
            <a:ext cx="10548409" cy="3416320"/>
          </a:xfrm>
          <a:prstGeom prst="rect">
            <a:avLst/>
          </a:prstGeom>
          <a:noFill/>
        </p:spPr>
        <p:txBody>
          <a:bodyPr wrap="square" rtlCol="0">
            <a:spAutoFit/>
          </a:bodyPr>
          <a:lstStyle/>
          <a:p>
            <a:pPr>
              <a:lnSpc>
                <a:spcPct val="150000"/>
              </a:lnSpc>
            </a:pPr>
            <a:r>
              <a:rPr lang="en-GB" dirty="0" smtClean="0"/>
              <a:t>Although </a:t>
            </a:r>
            <a:r>
              <a:rPr lang="en-GB" dirty="0"/>
              <a:t>there are initial and maintenance margin requirements for buying securities on</a:t>
            </a:r>
          </a:p>
          <a:p>
            <a:pPr>
              <a:lnSpc>
                <a:spcPct val="150000"/>
              </a:lnSpc>
            </a:pPr>
            <a:r>
              <a:rPr lang="en-GB" dirty="0"/>
              <a:t>margin, the concept of margin differs for securities and futures. When securities are acquired</a:t>
            </a:r>
          </a:p>
          <a:p>
            <a:pPr>
              <a:lnSpc>
                <a:spcPct val="150000"/>
              </a:lnSpc>
            </a:pPr>
            <a:r>
              <a:rPr lang="en-GB" dirty="0"/>
              <a:t>on margin, the difference between the price of the security and the initial margin is borrowed</a:t>
            </a:r>
          </a:p>
          <a:p>
            <a:pPr>
              <a:lnSpc>
                <a:spcPct val="150000"/>
              </a:lnSpc>
            </a:pPr>
            <a:r>
              <a:rPr lang="en-GB" dirty="0"/>
              <a:t>from the broker. The security purchased serves as collateral for the loan, and the investor pays</a:t>
            </a:r>
          </a:p>
          <a:p>
            <a:pPr>
              <a:lnSpc>
                <a:spcPct val="150000"/>
              </a:lnSpc>
            </a:pPr>
            <a:r>
              <a:rPr lang="en-GB" dirty="0"/>
              <a:t>interest. For futures contracts, the initial margin, in effect, serves as ‘‘good faith’’ money, an</a:t>
            </a:r>
          </a:p>
          <a:p>
            <a:pPr>
              <a:lnSpc>
                <a:spcPct val="150000"/>
              </a:lnSpc>
            </a:pPr>
            <a:r>
              <a:rPr lang="en-GB" dirty="0"/>
              <a:t>indication that the investor will satisfy the obligation of the contract</a:t>
            </a:r>
            <a:r>
              <a:rPr lang="en-GB" dirty="0" smtClean="0"/>
              <a:t>.</a:t>
            </a:r>
          </a:p>
          <a:p>
            <a:pPr>
              <a:lnSpc>
                <a:spcPct val="150000"/>
              </a:lnSpc>
            </a:pPr>
            <a:endParaRPr lang="en-GB" dirty="0"/>
          </a:p>
          <a:p>
            <a:pPr>
              <a:lnSpc>
                <a:spcPct val="150000"/>
              </a:lnSpc>
            </a:pPr>
            <a:endParaRPr lang="en-GB" dirty="0"/>
          </a:p>
        </p:txBody>
      </p:sp>
    </p:spTree>
    <p:extLst>
      <p:ext uri="{BB962C8B-B14F-4D97-AF65-F5344CB8AC3E}">
        <p14:creationId xmlns:p14="http://schemas.microsoft.com/office/powerpoint/2010/main" val="40574602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10641647" cy="522288"/>
          </a:xfrm>
        </p:spPr>
        <p:txBody>
          <a:bodyPr/>
          <a:lstStyle/>
          <a:p>
            <a:pPr algn="l"/>
            <a:r>
              <a:rPr lang="en-GB" sz="4000" dirty="0" smtClean="0">
                <a:solidFill>
                  <a:schemeClr val="bg1"/>
                </a:solidFill>
              </a:rPr>
              <a:t>Futures trading example</a:t>
            </a:r>
            <a:endParaRPr lang="en-GB" sz="4000" dirty="0">
              <a:solidFill>
                <a:schemeClr val="bg1"/>
              </a:solidFill>
            </a:endParaRPr>
          </a:p>
        </p:txBody>
      </p:sp>
      <p:sp>
        <p:nvSpPr>
          <p:cNvPr id="3" name="TextBox 2"/>
          <p:cNvSpPr txBox="1"/>
          <p:nvPr/>
        </p:nvSpPr>
        <p:spPr>
          <a:xfrm>
            <a:off x="818145" y="911994"/>
            <a:ext cx="10548409" cy="3139321"/>
          </a:xfrm>
          <a:prstGeom prst="rect">
            <a:avLst/>
          </a:prstGeom>
          <a:noFill/>
        </p:spPr>
        <p:txBody>
          <a:bodyPr wrap="square" rtlCol="0">
            <a:spAutoFit/>
          </a:bodyPr>
          <a:lstStyle/>
          <a:p>
            <a:r>
              <a:rPr lang="en-GB" b="1" dirty="0" smtClean="0"/>
              <a:t>Eurodollar </a:t>
            </a:r>
            <a:r>
              <a:rPr lang="en-GB" b="1" dirty="0" smtClean="0"/>
              <a:t>Futures – </a:t>
            </a:r>
            <a:r>
              <a:rPr lang="en-GB" dirty="0" smtClean="0"/>
              <a:t>interest rate futures contract whose underlying asset is Eurodollar time deposit with a principal value of $1 million and 3 months to maturity. Eurodollar is a dollar-denominated time deposit issued outside of the U.S.. The rate paid on Eurodollar time deposit is the 3 month LIBOR rate.</a:t>
            </a:r>
          </a:p>
          <a:p>
            <a:r>
              <a:rPr lang="en-GB" b="1" dirty="0" smtClean="0"/>
              <a:t>Basically, the parties to Eurodollar futures contract are agreeing to buy and sell 3-m LIBOR.</a:t>
            </a:r>
          </a:p>
          <a:p>
            <a:endParaRPr lang="en-GB" dirty="0"/>
          </a:p>
          <a:p>
            <a:r>
              <a:rPr lang="en-GB" dirty="0" smtClean="0"/>
              <a:t>E.g. Eurodollar future price is 94.52. Then, the </a:t>
            </a:r>
            <a:r>
              <a:rPr lang="en-GB" b="1" i="1" dirty="0" smtClean="0"/>
              <a:t>annualised</a:t>
            </a:r>
            <a:r>
              <a:rPr lang="en-GB" dirty="0" smtClean="0"/>
              <a:t> 3-month LIBOR is determined by </a:t>
            </a:r>
            <a:r>
              <a:rPr lang="en-GB" b="1" dirty="0" smtClean="0"/>
              <a:t>100 – Futures price </a:t>
            </a:r>
            <a:r>
              <a:rPr lang="en-GB" dirty="0" smtClean="0"/>
              <a:t>= 100 – 94.52 = 5.48 (%) which is annualised 3-month LIBOR.</a:t>
            </a:r>
          </a:p>
          <a:p>
            <a:r>
              <a:rPr lang="en-GB" dirty="0" smtClean="0"/>
              <a:t>Simple interest on $1 million principal for 3 months is equal to = $1,000,000 </a:t>
            </a:r>
            <a:r>
              <a:rPr lang="en-GB" dirty="0"/>
              <a:t>* (LIBOR * 3/12) </a:t>
            </a:r>
          </a:p>
          <a:p>
            <a:endParaRPr lang="en-GB" dirty="0" smtClean="0"/>
          </a:p>
          <a:p>
            <a:r>
              <a:rPr lang="en-GB" dirty="0" smtClean="0"/>
              <a:t>If LIBOR changes by 1 bps, then the futures price will change by: $1,000,000 </a:t>
            </a:r>
            <a:r>
              <a:rPr lang="en-GB" dirty="0"/>
              <a:t>* </a:t>
            </a:r>
            <a:r>
              <a:rPr lang="en-GB" dirty="0" smtClean="0"/>
              <a:t>(0.0001 </a:t>
            </a:r>
            <a:r>
              <a:rPr lang="en-GB" dirty="0"/>
              <a:t>* 3/12) </a:t>
            </a:r>
            <a:r>
              <a:rPr lang="en-GB" dirty="0" smtClean="0"/>
              <a:t>= $</a:t>
            </a:r>
            <a:r>
              <a:rPr lang="en-GB" dirty="0" smtClean="0"/>
              <a:t>25</a:t>
            </a:r>
          </a:p>
          <a:p>
            <a:endParaRPr lang="en-GB" dirty="0"/>
          </a:p>
        </p:txBody>
      </p:sp>
    </p:spTree>
    <p:extLst>
      <p:ext uri="{BB962C8B-B14F-4D97-AF65-F5344CB8AC3E}">
        <p14:creationId xmlns:p14="http://schemas.microsoft.com/office/powerpoint/2010/main" val="23112729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762015" y="-2166006"/>
            <a:ext cx="6883996" cy="111612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602732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Treasury bond futures</a:t>
            </a:r>
            <a:endParaRPr lang="en-GB" sz="4000" dirty="0">
              <a:solidFill>
                <a:schemeClr val="bg1"/>
              </a:solidFill>
            </a:endParaRPr>
          </a:p>
        </p:txBody>
      </p:sp>
      <p:sp>
        <p:nvSpPr>
          <p:cNvPr id="3" name="TextBox 2"/>
          <p:cNvSpPr txBox="1"/>
          <p:nvPr/>
        </p:nvSpPr>
        <p:spPr>
          <a:xfrm>
            <a:off x="818145" y="911994"/>
            <a:ext cx="10548409" cy="5078313"/>
          </a:xfrm>
          <a:prstGeom prst="rect">
            <a:avLst/>
          </a:prstGeom>
          <a:noFill/>
        </p:spPr>
        <p:txBody>
          <a:bodyPr wrap="square" rtlCol="0">
            <a:spAutoFit/>
          </a:bodyPr>
          <a:lstStyle/>
          <a:p>
            <a:r>
              <a:rPr lang="en-GB" b="1" dirty="0" smtClean="0"/>
              <a:t>The underlying security </a:t>
            </a:r>
            <a:r>
              <a:rPr lang="en-GB" dirty="0" smtClean="0"/>
              <a:t>– $100,000 par value of 20 year 6% coupon Treasury bond.</a:t>
            </a:r>
          </a:p>
          <a:p>
            <a:r>
              <a:rPr lang="en-GB" dirty="0" smtClean="0"/>
              <a:t>Because </a:t>
            </a:r>
            <a:r>
              <a:rPr lang="en-GB" dirty="0" smtClean="0"/>
              <a:t>no such bond exists, </a:t>
            </a:r>
            <a:r>
              <a:rPr lang="en-GB" b="1" dirty="0" smtClean="0"/>
              <a:t>conversion factor </a:t>
            </a:r>
            <a:r>
              <a:rPr lang="en-GB" dirty="0" smtClean="0"/>
              <a:t>is applied to T-bonds that are acceptable for delivery.</a:t>
            </a:r>
          </a:p>
          <a:p>
            <a:r>
              <a:rPr lang="en-GB" b="1" dirty="0" smtClean="0"/>
              <a:t>Invoice </a:t>
            </a:r>
            <a:r>
              <a:rPr lang="en-GB" b="1" dirty="0" smtClean="0"/>
              <a:t>price = contract size x futures contract settlement size x conversion factor + accrued interest</a:t>
            </a:r>
          </a:p>
          <a:p>
            <a:endParaRPr lang="en-GB" dirty="0" smtClean="0"/>
          </a:p>
          <a:p>
            <a:r>
              <a:rPr lang="en-GB" dirty="0"/>
              <a:t>Suppose the Treasury March 2006 futures contract settles at 105–16 and that the </a:t>
            </a:r>
            <a:r>
              <a:rPr lang="en-GB" dirty="0" smtClean="0"/>
              <a:t>issue delivered </a:t>
            </a:r>
            <a:r>
              <a:rPr lang="en-GB" dirty="0"/>
              <a:t>is the 8% of 11/15/21. The futures contract settlement price of 105–16 </a:t>
            </a:r>
            <a:r>
              <a:rPr lang="en-GB" dirty="0" smtClean="0"/>
              <a:t>means 105.5</a:t>
            </a:r>
            <a:r>
              <a:rPr lang="en-GB" dirty="0"/>
              <a:t>% of par value or 1.055 times par value. As indicated in Exhibit 1, the conversion </a:t>
            </a:r>
            <a:r>
              <a:rPr lang="en-GB" dirty="0" smtClean="0"/>
              <a:t>factor for </a:t>
            </a:r>
            <a:r>
              <a:rPr lang="en-GB" dirty="0"/>
              <a:t>this issue for </a:t>
            </a:r>
            <a:r>
              <a:rPr lang="en-GB" dirty="0" smtClean="0"/>
              <a:t>the </a:t>
            </a:r>
            <a:r>
              <a:rPr lang="en-GB" dirty="0"/>
              <a:t>March 2006 contract is 1.2000. Since the contract size is $100,000, </a:t>
            </a:r>
            <a:r>
              <a:rPr lang="en-GB" dirty="0" smtClean="0"/>
              <a:t>the invoice </a:t>
            </a:r>
            <a:r>
              <a:rPr lang="en-GB" dirty="0"/>
              <a:t>price the buyer pays the seller is:</a:t>
            </a:r>
          </a:p>
          <a:p>
            <a:r>
              <a:rPr lang="en-GB" dirty="0"/>
              <a:t>$100, 000 × 1.055 × 1.2000 + accrued interest = $126, 600 + accrued </a:t>
            </a:r>
            <a:r>
              <a:rPr lang="en-GB" dirty="0" smtClean="0"/>
              <a:t>interest.</a:t>
            </a:r>
            <a:endParaRPr lang="en-GB" dirty="0" smtClean="0"/>
          </a:p>
          <a:p>
            <a:endParaRPr lang="en-GB" dirty="0"/>
          </a:p>
          <a:p>
            <a:r>
              <a:rPr lang="en-GB" dirty="0" smtClean="0"/>
              <a:t>Futures </a:t>
            </a:r>
            <a:r>
              <a:rPr lang="en-GB" dirty="0" smtClean="0"/>
              <a:t>price is quoted in terms of par being 100.</a:t>
            </a:r>
          </a:p>
          <a:p>
            <a:r>
              <a:rPr lang="en-GB" dirty="0" smtClean="0"/>
              <a:t>Quotes </a:t>
            </a:r>
            <a:r>
              <a:rPr lang="en-GB" dirty="0" smtClean="0"/>
              <a:t>are in </a:t>
            </a:r>
            <a:r>
              <a:rPr lang="en-GB" b="1" dirty="0" smtClean="0"/>
              <a:t>32nds of 1%. </a:t>
            </a:r>
            <a:r>
              <a:rPr lang="en-GB" dirty="0" smtClean="0"/>
              <a:t>E.g. 97–16 means 97 plus 16/32 or 97.5. If someone agreed to buy Treasury bond futures at 97-16 then it means they agree to pay 97.5% of par value. Because par value is $100,000, the price agreed would be $97,500.</a:t>
            </a:r>
          </a:p>
          <a:p>
            <a:r>
              <a:rPr lang="en-GB" dirty="0" smtClean="0"/>
              <a:t>Minimum </a:t>
            </a:r>
            <a:r>
              <a:rPr lang="en-GB" dirty="0" smtClean="0"/>
              <a:t>price fluctuation for the Treasury bond futures is 32</a:t>
            </a:r>
            <a:r>
              <a:rPr lang="en-GB" baseline="30000" dirty="0" smtClean="0"/>
              <a:t>nd</a:t>
            </a:r>
            <a:r>
              <a:rPr lang="en-GB" dirty="0" smtClean="0"/>
              <a:t> of 1%. The dollar value of a 32</a:t>
            </a:r>
            <a:r>
              <a:rPr lang="en-GB" baseline="30000" dirty="0" smtClean="0"/>
              <a:t>nd</a:t>
            </a:r>
            <a:r>
              <a:rPr lang="en-GB" dirty="0" smtClean="0"/>
              <a:t> for $100,000 par will be $31.25 (this is the minimum change in the value of T-bond futures</a:t>
            </a:r>
            <a:r>
              <a:rPr lang="en-GB" dirty="0" smtClean="0"/>
              <a:t>).</a:t>
            </a:r>
            <a:endParaRPr lang="en-GB" dirty="0" smtClean="0"/>
          </a:p>
        </p:txBody>
      </p:sp>
    </p:spTree>
    <p:extLst>
      <p:ext uri="{BB962C8B-B14F-4D97-AF65-F5344CB8AC3E}">
        <p14:creationId xmlns:p14="http://schemas.microsoft.com/office/powerpoint/2010/main" val="30258196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843327" cy="522288"/>
          </a:xfrm>
        </p:spPr>
        <p:txBody>
          <a:bodyPr/>
          <a:lstStyle/>
          <a:p>
            <a:pPr algn="l"/>
            <a:r>
              <a:rPr lang="en-GB" sz="4000" dirty="0" smtClean="0">
                <a:solidFill>
                  <a:schemeClr val="bg1"/>
                </a:solidFill>
              </a:rPr>
              <a:t>Futures arbitrage: SHORT</a:t>
            </a:r>
            <a:endParaRPr lang="en-GB" sz="4000" dirty="0">
              <a:solidFill>
                <a:schemeClr val="bg1"/>
              </a:solidFill>
            </a:endParaRPr>
          </a:p>
        </p:txBody>
      </p:sp>
      <p:sp>
        <p:nvSpPr>
          <p:cNvPr id="3" name="TextBox 2"/>
          <p:cNvSpPr txBox="1"/>
          <p:nvPr/>
        </p:nvSpPr>
        <p:spPr>
          <a:xfrm>
            <a:off x="818145" y="911994"/>
            <a:ext cx="10548409" cy="5632311"/>
          </a:xfrm>
          <a:prstGeom prst="rect">
            <a:avLst/>
          </a:prstGeom>
          <a:noFill/>
        </p:spPr>
        <p:txBody>
          <a:bodyPr wrap="square" rtlCol="0">
            <a:spAutoFit/>
          </a:bodyPr>
          <a:lstStyle/>
          <a:p>
            <a:r>
              <a:rPr lang="en-GB" dirty="0" smtClean="0"/>
              <a:t>Suppose that a 20-year 100-par-value bond with a coupon rate of 12% is selling at par. Suppose this bond is the underlying deliverable for a futures contract that expires in 3 months.</a:t>
            </a:r>
          </a:p>
          <a:p>
            <a:r>
              <a:rPr lang="en-GB" dirty="0" smtClean="0"/>
              <a:t>If the current 3-month interest rate at which funds can be loaned or borrowed is 8% per year, what should be the price of this futures contract? Suppose the futures price is 107. Consider the following:</a:t>
            </a:r>
          </a:p>
          <a:p>
            <a:pPr marL="285750" indent="-285750">
              <a:buFont typeface="Arial" panose="020B0604020202020204" pitchFamily="34" charset="0"/>
              <a:buChar char="•"/>
            </a:pPr>
            <a:r>
              <a:rPr lang="en-GB" dirty="0" smtClean="0"/>
              <a:t>Sell the futures contract for 107</a:t>
            </a:r>
          </a:p>
          <a:p>
            <a:pPr marL="285750" indent="-285750">
              <a:buFont typeface="Arial" panose="020B0604020202020204" pitchFamily="34" charset="0"/>
              <a:buChar char="•"/>
            </a:pPr>
            <a:r>
              <a:rPr lang="en-GB" dirty="0" smtClean="0"/>
              <a:t>Borrow 100 for three months at 8%</a:t>
            </a:r>
          </a:p>
          <a:p>
            <a:pPr marL="285750" indent="-285750">
              <a:buFont typeface="Arial" panose="020B0604020202020204" pitchFamily="34" charset="0"/>
              <a:buChar char="•"/>
            </a:pPr>
            <a:r>
              <a:rPr lang="en-GB" dirty="0"/>
              <a:t>Purchase the bond for 100</a:t>
            </a:r>
          </a:p>
          <a:p>
            <a:endParaRPr lang="en-GB" dirty="0" smtClean="0"/>
          </a:p>
          <a:p>
            <a:r>
              <a:rPr lang="en-GB" dirty="0" smtClean="0"/>
              <a:t>Borrowed funds are used to buy the futures contract. In 3 months, the bond must be delivered to settle short futures position and the loan must be repaid. </a:t>
            </a:r>
          </a:p>
          <a:p>
            <a:endParaRPr lang="en-GB" dirty="0"/>
          </a:p>
          <a:p>
            <a:r>
              <a:rPr lang="en-GB" dirty="0" smtClean="0"/>
              <a:t>Flat price of the bond: 		107</a:t>
            </a:r>
          </a:p>
          <a:p>
            <a:r>
              <a:rPr lang="en-GB" dirty="0" smtClean="0"/>
              <a:t>Accrued interest @ 12%		   3	</a:t>
            </a:r>
          </a:p>
          <a:p>
            <a:r>
              <a:rPr lang="en-GB" dirty="0" smtClean="0"/>
              <a:t>Total proceeds:			110</a:t>
            </a:r>
          </a:p>
          <a:p>
            <a:endParaRPr lang="en-GB" dirty="0"/>
          </a:p>
          <a:p>
            <a:r>
              <a:rPr lang="en-GB" dirty="0" smtClean="0"/>
              <a:t>Repayment of loan:		100</a:t>
            </a:r>
          </a:p>
          <a:p>
            <a:r>
              <a:rPr lang="en-GB" dirty="0" smtClean="0"/>
              <a:t>Repayment of interest:		    2</a:t>
            </a:r>
          </a:p>
          <a:p>
            <a:r>
              <a:rPr lang="en-GB" dirty="0" smtClean="0"/>
              <a:t>Total payments:			102</a:t>
            </a:r>
          </a:p>
          <a:p>
            <a:r>
              <a:rPr lang="en-GB" b="1" dirty="0" smtClean="0"/>
              <a:t>Profit:				   8</a:t>
            </a:r>
            <a:r>
              <a:rPr lang="en-GB" dirty="0" smtClean="0"/>
              <a:t>	</a:t>
            </a:r>
            <a:endParaRPr lang="en-GB" dirty="0"/>
          </a:p>
          <a:p>
            <a:endParaRPr lang="en-GB" dirty="0"/>
          </a:p>
        </p:txBody>
      </p:sp>
    </p:spTree>
    <p:extLst>
      <p:ext uri="{BB962C8B-B14F-4D97-AF65-F5344CB8AC3E}">
        <p14:creationId xmlns:p14="http://schemas.microsoft.com/office/powerpoint/2010/main" val="8696606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9117647" cy="522288"/>
          </a:xfrm>
        </p:spPr>
        <p:txBody>
          <a:bodyPr/>
          <a:lstStyle/>
          <a:p>
            <a:pPr algn="l"/>
            <a:r>
              <a:rPr lang="en-GB" sz="4000" dirty="0" smtClean="0">
                <a:solidFill>
                  <a:schemeClr val="bg1"/>
                </a:solidFill>
              </a:rPr>
              <a:t>Futures arbitrage </a:t>
            </a:r>
            <a:r>
              <a:rPr lang="en-GB" sz="4000" dirty="0" smtClean="0">
                <a:solidFill>
                  <a:schemeClr val="bg1"/>
                </a:solidFill>
              </a:rPr>
              <a:t>LONG</a:t>
            </a:r>
            <a:endParaRPr lang="en-GB" sz="4000" dirty="0">
              <a:solidFill>
                <a:schemeClr val="bg1"/>
              </a:solidFill>
            </a:endParaRPr>
          </a:p>
        </p:txBody>
      </p:sp>
      <p:sp>
        <p:nvSpPr>
          <p:cNvPr id="3" name="TextBox 2"/>
          <p:cNvSpPr txBox="1"/>
          <p:nvPr/>
        </p:nvSpPr>
        <p:spPr>
          <a:xfrm>
            <a:off x="818145" y="911994"/>
            <a:ext cx="10548409" cy="5355312"/>
          </a:xfrm>
          <a:prstGeom prst="rect">
            <a:avLst/>
          </a:prstGeom>
          <a:noFill/>
        </p:spPr>
        <p:txBody>
          <a:bodyPr wrap="square" rtlCol="0">
            <a:spAutoFit/>
          </a:bodyPr>
          <a:lstStyle/>
          <a:p>
            <a:r>
              <a:rPr lang="en-GB" dirty="0" smtClean="0"/>
              <a:t>Suppose that a 20-year 100-par-value bond with a coupon rate of 12% is selling at par. Suppose this bond is the underlying deliverable for a futures contract that expires in 3 months.</a:t>
            </a:r>
          </a:p>
          <a:p>
            <a:r>
              <a:rPr lang="en-GB" dirty="0" smtClean="0"/>
              <a:t>If the current 3-month interest rate at which funds can be loaned or borrowed is 8% per year, what should be the price of this futures contract? Suppose the futures price is </a:t>
            </a:r>
            <a:r>
              <a:rPr lang="en-GB" b="1" dirty="0" smtClean="0"/>
              <a:t>92</a:t>
            </a:r>
            <a:r>
              <a:rPr lang="en-GB" dirty="0" smtClean="0"/>
              <a:t>. Consider the following:</a:t>
            </a:r>
          </a:p>
          <a:p>
            <a:pPr marL="285750" indent="-285750">
              <a:buFont typeface="Arial" panose="020B0604020202020204" pitchFamily="34" charset="0"/>
              <a:buChar char="•"/>
            </a:pPr>
            <a:r>
              <a:rPr lang="en-GB" dirty="0" smtClean="0"/>
              <a:t>Buy the futures contract for 92</a:t>
            </a:r>
          </a:p>
          <a:p>
            <a:pPr marL="285750" indent="-285750">
              <a:buFont typeface="Arial" panose="020B0604020202020204" pitchFamily="34" charset="0"/>
              <a:buChar char="•"/>
            </a:pPr>
            <a:r>
              <a:rPr lang="en-GB" dirty="0" smtClean="0"/>
              <a:t>Short sell bond for 100 </a:t>
            </a:r>
          </a:p>
          <a:p>
            <a:pPr marL="285750" indent="-285750">
              <a:buFont typeface="Arial" panose="020B0604020202020204" pitchFamily="34" charset="0"/>
              <a:buChar char="•"/>
            </a:pPr>
            <a:r>
              <a:rPr lang="en-GB" dirty="0" smtClean="0"/>
              <a:t>Invest the proceeds for 3 months </a:t>
            </a:r>
            <a:r>
              <a:rPr lang="en-GB" dirty="0"/>
              <a:t>at 8%</a:t>
            </a:r>
            <a:endParaRPr lang="en-GB" dirty="0" smtClean="0"/>
          </a:p>
          <a:p>
            <a:r>
              <a:rPr lang="en-GB" dirty="0" smtClean="0"/>
              <a:t>Proceeds from the short sold bond are invested. In 3 months, the bond must be purchased to settle the short position on bond and to close the futures contract. </a:t>
            </a:r>
          </a:p>
          <a:p>
            <a:endParaRPr lang="en-GB" dirty="0"/>
          </a:p>
          <a:p>
            <a:r>
              <a:rPr lang="en-GB" dirty="0"/>
              <a:t>Principal received: 		100</a:t>
            </a:r>
          </a:p>
          <a:p>
            <a:r>
              <a:rPr lang="en-GB" dirty="0"/>
              <a:t>Interest earned @ 8%		    2	</a:t>
            </a:r>
          </a:p>
          <a:p>
            <a:r>
              <a:rPr lang="en-GB" dirty="0"/>
              <a:t>Total proceeds:			102</a:t>
            </a:r>
          </a:p>
          <a:p>
            <a:endParaRPr lang="en-GB" dirty="0" smtClean="0"/>
          </a:p>
          <a:p>
            <a:r>
              <a:rPr lang="en-GB" dirty="0" smtClean="0"/>
              <a:t>Buy the bond:</a:t>
            </a:r>
            <a:r>
              <a:rPr lang="en-GB" dirty="0"/>
              <a:t>	</a:t>
            </a:r>
            <a:r>
              <a:rPr lang="en-GB" dirty="0" smtClean="0"/>
              <a:t>	</a:t>
            </a:r>
            <a:r>
              <a:rPr lang="en-GB" dirty="0"/>
              <a:t>	</a:t>
            </a:r>
            <a:r>
              <a:rPr lang="en-GB" dirty="0" smtClean="0"/>
              <a:t>  92 </a:t>
            </a:r>
            <a:endParaRPr lang="en-GB" dirty="0"/>
          </a:p>
          <a:p>
            <a:r>
              <a:rPr lang="en-GB" dirty="0" smtClean="0"/>
              <a:t>Pay accrued interest (12%):</a:t>
            </a:r>
            <a:r>
              <a:rPr lang="en-GB" dirty="0"/>
              <a:t>	    </a:t>
            </a:r>
            <a:r>
              <a:rPr lang="en-GB" dirty="0" smtClean="0"/>
              <a:t>3</a:t>
            </a:r>
            <a:endParaRPr lang="en-GB" dirty="0"/>
          </a:p>
          <a:p>
            <a:r>
              <a:rPr lang="en-GB" dirty="0"/>
              <a:t>Total payments:			 </a:t>
            </a:r>
            <a:r>
              <a:rPr lang="en-GB" dirty="0" smtClean="0"/>
              <a:t> 95</a:t>
            </a:r>
            <a:endParaRPr lang="en-GB" dirty="0"/>
          </a:p>
          <a:p>
            <a:endParaRPr lang="en-GB" dirty="0"/>
          </a:p>
          <a:p>
            <a:r>
              <a:rPr lang="en-GB" b="1" dirty="0" smtClean="0"/>
              <a:t>Profit:				   7</a:t>
            </a:r>
            <a:endParaRPr lang="en-GB" dirty="0"/>
          </a:p>
        </p:txBody>
      </p:sp>
    </p:spTree>
    <p:extLst>
      <p:ext uri="{BB962C8B-B14F-4D97-AF65-F5344CB8AC3E}">
        <p14:creationId xmlns:p14="http://schemas.microsoft.com/office/powerpoint/2010/main" val="11482886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9117647" cy="522288"/>
          </a:xfrm>
        </p:spPr>
        <p:txBody>
          <a:bodyPr/>
          <a:lstStyle/>
          <a:p>
            <a:pPr algn="l"/>
            <a:r>
              <a:rPr lang="en-GB" sz="4000" dirty="0" smtClean="0">
                <a:solidFill>
                  <a:schemeClr val="bg1"/>
                </a:solidFill>
              </a:rPr>
              <a:t>Pricing of a futures contract</a:t>
            </a:r>
            <a:endParaRPr lang="en-GB" sz="4000" dirty="0">
              <a:solidFill>
                <a:schemeClr val="bg1"/>
              </a:solidFill>
            </a:endParaRPr>
          </a:p>
        </p:txBody>
      </p:sp>
      <p:sp>
        <p:nvSpPr>
          <p:cNvPr id="3" name="TextBox 2"/>
          <p:cNvSpPr txBox="1"/>
          <p:nvPr/>
        </p:nvSpPr>
        <p:spPr>
          <a:xfrm>
            <a:off x="818145" y="911994"/>
            <a:ext cx="10548409" cy="5355312"/>
          </a:xfrm>
          <a:prstGeom prst="rect">
            <a:avLst/>
          </a:prstGeom>
          <a:noFill/>
        </p:spPr>
        <p:txBody>
          <a:bodyPr wrap="square" rtlCol="0">
            <a:spAutoFit/>
          </a:bodyPr>
          <a:lstStyle/>
          <a:p>
            <a:r>
              <a:rPr lang="en-GB" dirty="0" smtClean="0"/>
              <a:t>Theoretical futures price based on arbitrage model. The futures price depends on the following factors:</a:t>
            </a:r>
          </a:p>
          <a:p>
            <a:pPr marL="285750" indent="-285750">
              <a:buFont typeface="Arial" panose="020B0604020202020204" pitchFamily="34" charset="0"/>
              <a:buChar char="•"/>
            </a:pPr>
            <a:r>
              <a:rPr lang="en-GB" dirty="0" smtClean="0"/>
              <a:t>Price of bond in cash market</a:t>
            </a:r>
          </a:p>
          <a:p>
            <a:pPr marL="285750" indent="-285750">
              <a:buFont typeface="Arial" panose="020B0604020202020204" pitchFamily="34" charset="0"/>
              <a:buChar char="•"/>
            </a:pPr>
            <a:r>
              <a:rPr lang="en-GB" dirty="0" smtClean="0"/>
              <a:t>Coupon rate on this bond</a:t>
            </a:r>
            <a:endParaRPr lang="en-GB" dirty="0"/>
          </a:p>
          <a:p>
            <a:pPr marL="285750" indent="-285750">
              <a:buFont typeface="Arial" panose="020B0604020202020204" pitchFamily="34" charset="0"/>
              <a:buChar char="•"/>
            </a:pPr>
            <a:r>
              <a:rPr lang="en-GB" dirty="0" smtClean="0"/>
              <a:t>Interest rate for borrowing and lending until the settlement date (also, called </a:t>
            </a:r>
            <a:r>
              <a:rPr lang="en-GB" b="1" dirty="0" smtClean="0"/>
              <a:t>financing rate)</a:t>
            </a:r>
          </a:p>
          <a:p>
            <a:endParaRPr lang="en-GB" dirty="0"/>
          </a:p>
          <a:p>
            <a:r>
              <a:rPr lang="en-GB" dirty="0" smtClean="0"/>
              <a:t>r = financing rate</a:t>
            </a:r>
          </a:p>
          <a:p>
            <a:r>
              <a:rPr lang="en-GB" dirty="0" smtClean="0"/>
              <a:t>c = current yield (coupon rate divided by the </a:t>
            </a:r>
            <a:r>
              <a:rPr lang="en-GB" smtClean="0"/>
              <a:t>market price)</a:t>
            </a:r>
            <a:endParaRPr lang="en-GB" dirty="0" smtClean="0"/>
          </a:p>
          <a:p>
            <a:r>
              <a:rPr lang="en-GB" dirty="0" smtClean="0"/>
              <a:t>P = cash price of bond</a:t>
            </a:r>
          </a:p>
          <a:p>
            <a:r>
              <a:rPr lang="en-GB" dirty="0" smtClean="0"/>
              <a:t>F= futures prices</a:t>
            </a:r>
          </a:p>
          <a:p>
            <a:r>
              <a:rPr lang="en-GB" dirty="0" smtClean="0"/>
              <a:t>t = time to the futures delivery date</a:t>
            </a:r>
          </a:p>
          <a:p>
            <a:endParaRPr lang="en-GB" dirty="0" smtClean="0"/>
          </a:p>
          <a:p>
            <a:r>
              <a:rPr lang="en-GB" dirty="0" smtClean="0"/>
              <a:t>Consider the following strategy: Sell futures at </a:t>
            </a:r>
            <a:r>
              <a:rPr lang="en-GB" i="1" dirty="0" smtClean="0"/>
              <a:t>F,</a:t>
            </a:r>
            <a:r>
              <a:rPr lang="en-GB" dirty="0" smtClean="0"/>
              <a:t> borrow </a:t>
            </a:r>
            <a:r>
              <a:rPr lang="en-GB" i="1" dirty="0" smtClean="0"/>
              <a:t>P </a:t>
            </a:r>
            <a:r>
              <a:rPr lang="en-GB" dirty="0" smtClean="0"/>
              <a:t>at </a:t>
            </a:r>
            <a:r>
              <a:rPr lang="en-GB" i="1" dirty="0" smtClean="0"/>
              <a:t>r </a:t>
            </a:r>
            <a:r>
              <a:rPr lang="en-GB" dirty="0" smtClean="0"/>
              <a:t>until </a:t>
            </a:r>
            <a:r>
              <a:rPr lang="en-GB" i="1" dirty="0" smtClean="0"/>
              <a:t>t, </a:t>
            </a:r>
            <a:r>
              <a:rPr lang="en-GB" dirty="0" smtClean="0"/>
              <a:t>buy bond at </a:t>
            </a:r>
            <a:r>
              <a:rPr lang="en-GB" i="1" dirty="0" smtClean="0"/>
              <a:t>P.</a:t>
            </a:r>
          </a:p>
          <a:p>
            <a:r>
              <a:rPr lang="en-GB" dirty="0" smtClean="0"/>
              <a:t>Proceeds = F + </a:t>
            </a:r>
            <a:r>
              <a:rPr lang="en-GB" dirty="0" err="1" smtClean="0"/>
              <a:t>ctP</a:t>
            </a:r>
            <a:endParaRPr lang="en-GB" dirty="0" smtClean="0"/>
          </a:p>
          <a:p>
            <a:r>
              <a:rPr lang="en-GB" dirty="0" smtClean="0"/>
              <a:t>Payments = P + </a:t>
            </a:r>
            <a:r>
              <a:rPr lang="en-GB" dirty="0" err="1" smtClean="0"/>
              <a:t>rtP</a:t>
            </a:r>
            <a:endParaRPr lang="en-GB" dirty="0" smtClean="0"/>
          </a:p>
          <a:p>
            <a:r>
              <a:rPr lang="en-GB" dirty="0" smtClean="0"/>
              <a:t>Profit = F + </a:t>
            </a:r>
            <a:r>
              <a:rPr lang="en-GB" dirty="0" err="1" smtClean="0"/>
              <a:t>ctP</a:t>
            </a:r>
            <a:r>
              <a:rPr lang="en-GB" dirty="0" smtClean="0"/>
              <a:t> – P – </a:t>
            </a:r>
            <a:r>
              <a:rPr lang="en-GB" dirty="0" err="1" smtClean="0"/>
              <a:t>rtP</a:t>
            </a:r>
            <a:r>
              <a:rPr lang="en-GB" dirty="0" smtClean="0"/>
              <a:t> = 0 (</a:t>
            </a:r>
            <a:r>
              <a:rPr lang="en-GB" b="1" dirty="0" smtClean="0"/>
              <a:t>based on Law of One Price)</a:t>
            </a:r>
          </a:p>
          <a:p>
            <a:endParaRPr lang="en-GB" b="1" dirty="0"/>
          </a:p>
          <a:p>
            <a:r>
              <a:rPr lang="en-GB" dirty="0" smtClean="0"/>
              <a:t>F = P + </a:t>
            </a:r>
            <a:r>
              <a:rPr lang="en-GB" dirty="0" err="1" smtClean="0"/>
              <a:t>tP</a:t>
            </a:r>
            <a:r>
              <a:rPr lang="en-GB" dirty="0" smtClean="0"/>
              <a:t>(r – c) = P*[1 + t*(r – c)]</a:t>
            </a:r>
          </a:p>
          <a:p>
            <a:endParaRPr lang="en-GB" dirty="0"/>
          </a:p>
          <a:p>
            <a:r>
              <a:rPr lang="en-GB" dirty="0" smtClean="0"/>
              <a:t>(r – c) is called </a:t>
            </a:r>
            <a:r>
              <a:rPr lang="en-GB" b="1" dirty="0" smtClean="0"/>
              <a:t>net financing cost </a:t>
            </a:r>
            <a:r>
              <a:rPr lang="en-GB" dirty="0" smtClean="0"/>
              <a:t>or </a:t>
            </a:r>
            <a:r>
              <a:rPr lang="en-GB" b="1" dirty="0" smtClean="0"/>
              <a:t>cost of carry</a:t>
            </a:r>
            <a:r>
              <a:rPr lang="en-GB" dirty="0" smtClean="0"/>
              <a:t>.</a:t>
            </a:r>
          </a:p>
        </p:txBody>
      </p:sp>
    </p:spTree>
    <p:extLst>
      <p:ext uri="{BB962C8B-B14F-4D97-AF65-F5344CB8AC3E}">
        <p14:creationId xmlns:p14="http://schemas.microsoft.com/office/powerpoint/2010/main" val="618229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Forward contracts</a:t>
            </a:r>
          </a:p>
        </p:txBody>
      </p:sp>
      <p:sp>
        <p:nvSpPr>
          <p:cNvPr id="3" name="TextBox 2"/>
          <p:cNvSpPr txBox="1"/>
          <p:nvPr/>
        </p:nvSpPr>
        <p:spPr>
          <a:xfrm>
            <a:off x="833383" y="911994"/>
            <a:ext cx="10548409" cy="5493812"/>
          </a:xfrm>
          <a:prstGeom prst="rect">
            <a:avLst/>
          </a:prstGeom>
          <a:noFill/>
        </p:spPr>
        <p:txBody>
          <a:bodyPr wrap="square" rtlCol="0">
            <a:spAutoFit/>
          </a:bodyPr>
          <a:lstStyle/>
          <a:p>
            <a:pPr>
              <a:lnSpc>
                <a:spcPct val="150000"/>
              </a:lnSpc>
            </a:pPr>
            <a:r>
              <a:rPr lang="en-GB" dirty="0" smtClean="0"/>
              <a:t>A </a:t>
            </a:r>
            <a:r>
              <a:rPr lang="en-GB" dirty="0"/>
              <a:t>forward contract, just like a futures contract, is an agreement for the future delivery </a:t>
            </a:r>
            <a:r>
              <a:rPr lang="en-GB" dirty="0" smtClean="0"/>
              <a:t>of something </a:t>
            </a:r>
            <a:r>
              <a:rPr lang="en-GB" dirty="0"/>
              <a:t>at a specified price at the end of a designated period of time. Futures </a:t>
            </a:r>
            <a:r>
              <a:rPr lang="en-GB" dirty="0" smtClean="0"/>
              <a:t>contracts are </a:t>
            </a:r>
            <a:r>
              <a:rPr lang="en-GB" dirty="0"/>
              <a:t>standardized agreements as to the delivery date (or month) and quality of the deliverable</a:t>
            </a:r>
            <a:r>
              <a:rPr lang="en-GB" dirty="0" smtClean="0"/>
              <a:t>, and </a:t>
            </a:r>
            <a:r>
              <a:rPr lang="en-GB" dirty="0"/>
              <a:t>are traded on organized exchanges. </a:t>
            </a:r>
            <a:endParaRPr lang="en-GB" dirty="0" smtClean="0"/>
          </a:p>
          <a:p>
            <a:pPr>
              <a:lnSpc>
                <a:spcPct val="150000"/>
              </a:lnSpc>
            </a:pPr>
            <a:endParaRPr lang="en-GB" dirty="0" smtClean="0"/>
          </a:p>
          <a:p>
            <a:pPr>
              <a:lnSpc>
                <a:spcPct val="150000"/>
              </a:lnSpc>
            </a:pPr>
            <a:r>
              <a:rPr lang="en-GB" dirty="0" smtClean="0"/>
              <a:t>A </a:t>
            </a:r>
            <a:r>
              <a:rPr lang="en-GB" dirty="0"/>
              <a:t>forward contract differs in that it is usually </a:t>
            </a:r>
            <a:r>
              <a:rPr lang="en-GB" dirty="0" smtClean="0"/>
              <a:t>non-standardized (</a:t>
            </a:r>
            <a:r>
              <a:rPr lang="en-GB" dirty="0"/>
              <a:t>that is, the terms of each contract are negotiated individually between buyer </a:t>
            </a:r>
            <a:r>
              <a:rPr lang="en-GB" dirty="0" smtClean="0"/>
              <a:t>and seller</a:t>
            </a:r>
            <a:r>
              <a:rPr lang="en-GB" dirty="0"/>
              <a:t>), there is no clearinghouse, and secondary markets are often non-existent or </a:t>
            </a:r>
            <a:r>
              <a:rPr lang="en-GB" dirty="0" smtClean="0"/>
              <a:t>extremely thin</a:t>
            </a:r>
            <a:r>
              <a:rPr lang="en-GB" dirty="0"/>
              <a:t>. Unlike a futures contract, which is an exchange-traded product, a forward contract is </a:t>
            </a:r>
            <a:r>
              <a:rPr lang="en-GB" dirty="0" smtClean="0"/>
              <a:t>an over-the-counter </a:t>
            </a:r>
            <a:r>
              <a:rPr lang="en-GB" dirty="0"/>
              <a:t>instrument</a:t>
            </a:r>
            <a:r>
              <a:rPr lang="en-GB" dirty="0" smtClean="0"/>
              <a:t>.</a:t>
            </a:r>
          </a:p>
          <a:p>
            <a:pPr>
              <a:lnSpc>
                <a:spcPct val="150000"/>
              </a:lnSpc>
            </a:pPr>
            <a:endParaRPr lang="en-GB" dirty="0" smtClean="0"/>
          </a:p>
          <a:p>
            <a:pPr>
              <a:lnSpc>
                <a:spcPct val="150000"/>
              </a:lnSpc>
            </a:pPr>
            <a:r>
              <a:rPr lang="en-GB" dirty="0" smtClean="0"/>
              <a:t>Futures </a:t>
            </a:r>
            <a:r>
              <a:rPr lang="en-GB" dirty="0"/>
              <a:t>contracts are marked to market at the end of each trading day. Consequently, futures contracts are subject to interim cash flows as additional margin may be required in the case of adverse price movements, or as cash is withdrawn in the case of favourable price movements.</a:t>
            </a:r>
          </a:p>
        </p:txBody>
      </p:sp>
    </p:spTree>
    <p:extLst>
      <p:ext uri="{BB962C8B-B14F-4D97-AF65-F5344CB8AC3E}">
        <p14:creationId xmlns:p14="http://schemas.microsoft.com/office/powerpoint/2010/main" val="26984238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Forward contracts</a:t>
            </a:r>
          </a:p>
        </p:txBody>
      </p:sp>
      <p:sp>
        <p:nvSpPr>
          <p:cNvPr id="3" name="TextBox 2"/>
          <p:cNvSpPr txBox="1"/>
          <p:nvPr/>
        </p:nvSpPr>
        <p:spPr>
          <a:xfrm>
            <a:off x="833383" y="972954"/>
            <a:ext cx="10548409" cy="5078313"/>
          </a:xfrm>
          <a:prstGeom prst="rect">
            <a:avLst/>
          </a:prstGeom>
          <a:noFill/>
        </p:spPr>
        <p:txBody>
          <a:bodyPr wrap="square" rtlCol="0">
            <a:spAutoFit/>
          </a:bodyPr>
          <a:lstStyle/>
          <a:p>
            <a:pPr>
              <a:lnSpc>
                <a:spcPct val="150000"/>
              </a:lnSpc>
            </a:pPr>
            <a:r>
              <a:rPr lang="en-GB" dirty="0" smtClean="0"/>
              <a:t>A </a:t>
            </a:r>
            <a:r>
              <a:rPr lang="en-GB" dirty="0"/>
              <a:t>forward contract may or may not be marked to market, depending on the wishes of the two parties. For a forward contract that is not marked to market, there are no interim cash flow effects because no additional margin is required. </a:t>
            </a:r>
            <a:endParaRPr lang="en-GB" dirty="0" smtClean="0"/>
          </a:p>
          <a:p>
            <a:pPr>
              <a:lnSpc>
                <a:spcPct val="150000"/>
              </a:lnSpc>
            </a:pPr>
            <a:endParaRPr lang="en-GB" dirty="0"/>
          </a:p>
          <a:p>
            <a:pPr>
              <a:lnSpc>
                <a:spcPct val="150000"/>
              </a:lnSpc>
            </a:pPr>
            <a:r>
              <a:rPr lang="en-GB" dirty="0" smtClean="0"/>
              <a:t>Finally</a:t>
            </a:r>
            <a:r>
              <a:rPr lang="en-GB" dirty="0"/>
              <a:t>, the parties in a forward contract are exposed to credit risk because either </a:t>
            </a:r>
            <a:r>
              <a:rPr lang="en-GB" dirty="0" smtClean="0"/>
              <a:t>party may </a:t>
            </a:r>
            <a:r>
              <a:rPr lang="en-GB" dirty="0"/>
              <a:t>default on its obligation. This risk is called counterparty risk. This risk is minimal in </a:t>
            </a:r>
            <a:r>
              <a:rPr lang="en-GB" dirty="0" smtClean="0"/>
              <a:t>the case </a:t>
            </a:r>
            <a:r>
              <a:rPr lang="en-GB" dirty="0"/>
              <a:t>of futures contracts because the clearinghouse associated with the exchange guarantees </a:t>
            </a:r>
            <a:r>
              <a:rPr lang="en-GB" dirty="0" smtClean="0"/>
              <a:t>the other </a:t>
            </a:r>
            <a:r>
              <a:rPr lang="en-GB" dirty="0"/>
              <a:t>side of the transaction. In the case of a forward contract, both parties face </a:t>
            </a:r>
            <a:r>
              <a:rPr lang="en-GB" dirty="0" smtClean="0"/>
              <a:t>counterparty risk</a:t>
            </a:r>
            <a:r>
              <a:rPr lang="en-GB" dirty="0"/>
              <a:t>. Thus, there exists bilateral counterparty risk.</a:t>
            </a:r>
          </a:p>
          <a:p>
            <a:pPr>
              <a:lnSpc>
                <a:spcPct val="150000"/>
              </a:lnSpc>
            </a:pPr>
            <a:r>
              <a:rPr lang="en-GB" dirty="0"/>
              <a:t>Other than these differences, most of what we say about futures contracts applies equally</a:t>
            </a:r>
          </a:p>
          <a:p>
            <a:pPr>
              <a:lnSpc>
                <a:spcPct val="150000"/>
              </a:lnSpc>
            </a:pPr>
            <a:r>
              <a:rPr lang="en-GB" dirty="0"/>
              <a:t>to forward contracts.</a:t>
            </a:r>
          </a:p>
          <a:p>
            <a:pPr>
              <a:lnSpc>
                <a:spcPct val="150000"/>
              </a:lnSpc>
            </a:pPr>
            <a:endParaRPr lang="en-GB" dirty="0"/>
          </a:p>
        </p:txBody>
      </p:sp>
    </p:spTree>
    <p:extLst>
      <p:ext uri="{BB962C8B-B14F-4D97-AF65-F5344CB8AC3E}">
        <p14:creationId xmlns:p14="http://schemas.microsoft.com/office/powerpoint/2010/main" val="121229586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Forward contracts</a:t>
            </a:r>
          </a:p>
        </p:txBody>
      </p:sp>
      <p:sp>
        <p:nvSpPr>
          <p:cNvPr id="3" name="TextBox 2"/>
          <p:cNvSpPr txBox="1"/>
          <p:nvPr/>
        </p:nvSpPr>
        <p:spPr>
          <a:xfrm>
            <a:off x="833383" y="972954"/>
            <a:ext cx="10548409" cy="5078313"/>
          </a:xfrm>
          <a:prstGeom prst="rect">
            <a:avLst/>
          </a:prstGeom>
          <a:noFill/>
        </p:spPr>
        <p:txBody>
          <a:bodyPr wrap="square" rtlCol="0">
            <a:spAutoFit/>
          </a:bodyPr>
          <a:lstStyle/>
          <a:p>
            <a:pPr>
              <a:lnSpc>
                <a:spcPct val="150000"/>
              </a:lnSpc>
            </a:pPr>
            <a:r>
              <a:rPr lang="en-GB" dirty="0" smtClean="0"/>
              <a:t>A </a:t>
            </a:r>
            <a:r>
              <a:rPr lang="en-GB" dirty="0"/>
              <a:t>forward contract may or may not be marked to market, depending on the wishes of the two parties. For a forward contract that is not marked to market, there are no interim cash flow effects because no additional margin is required. </a:t>
            </a:r>
            <a:endParaRPr lang="en-GB" dirty="0" smtClean="0"/>
          </a:p>
          <a:p>
            <a:pPr>
              <a:lnSpc>
                <a:spcPct val="150000"/>
              </a:lnSpc>
            </a:pPr>
            <a:endParaRPr lang="en-GB" dirty="0"/>
          </a:p>
          <a:p>
            <a:pPr>
              <a:lnSpc>
                <a:spcPct val="150000"/>
              </a:lnSpc>
            </a:pPr>
            <a:r>
              <a:rPr lang="en-GB" dirty="0" smtClean="0"/>
              <a:t>Finally</a:t>
            </a:r>
            <a:r>
              <a:rPr lang="en-GB" dirty="0"/>
              <a:t>, the parties in a forward contract are exposed to credit risk because either </a:t>
            </a:r>
            <a:r>
              <a:rPr lang="en-GB" dirty="0" smtClean="0"/>
              <a:t>party may </a:t>
            </a:r>
            <a:r>
              <a:rPr lang="en-GB" dirty="0"/>
              <a:t>default on its obligation. This risk is called counterparty risk. This risk is minimal in </a:t>
            </a:r>
            <a:r>
              <a:rPr lang="en-GB" dirty="0" smtClean="0"/>
              <a:t>the case </a:t>
            </a:r>
            <a:r>
              <a:rPr lang="en-GB" dirty="0"/>
              <a:t>of futures contracts because the clearinghouse associated with the exchange guarantees </a:t>
            </a:r>
            <a:r>
              <a:rPr lang="en-GB" dirty="0" smtClean="0"/>
              <a:t>the other </a:t>
            </a:r>
            <a:r>
              <a:rPr lang="en-GB" dirty="0"/>
              <a:t>side of the transaction. In the case of a forward contract, both parties face </a:t>
            </a:r>
            <a:r>
              <a:rPr lang="en-GB" dirty="0" smtClean="0"/>
              <a:t>counterparty risk</a:t>
            </a:r>
            <a:r>
              <a:rPr lang="en-GB" dirty="0"/>
              <a:t>. Thus, there exists bilateral counterparty risk.</a:t>
            </a:r>
          </a:p>
          <a:p>
            <a:pPr>
              <a:lnSpc>
                <a:spcPct val="150000"/>
              </a:lnSpc>
            </a:pPr>
            <a:r>
              <a:rPr lang="en-GB" dirty="0"/>
              <a:t>Other than these differences, most of what we say about futures contracts applies equally</a:t>
            </a:r>
          </a:p>
          <a:p>
            <a:pPr>
              <a:lnSpc>
                <a:spcPct val="150000"/>
              </a:lnSpc>
            </a:pPr>
            <a:r>
              <a:rPr lang="en-GB" dirty="0"/>
              <a:t>to forward contracts.</a:t>
            </a:r>
          </a:p>
          <a:p>
            <a:pPr>
              <a:lnSpc>
                <a:spcPct val="150000"/>
              </a:lnSpc>
            </a:pPr>
            <a:endParaRPr lang="en-GB" dirty="0"/>
          </a:p>
        </p:txBody>
      </p:sp>
    </p:spTree>
    <p:extLst>
      <p:ext uri="{BB962C8B-B14F-4D97-AF65-F5344CB8AC3E}">
        <p14:creationId xmlns:p14="http://schemas.microsoft.com/office/powerpoint/2010/main" val="13305473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Risk return characteristics</a:t>
            </a:r>
          </a:p>
        </p:txBody>
      </p:sp>
      <p:sp>
        <p:nvSpPr>
          <p:cNvPr id="3" name="TextBox 2"/>
          <p:cNvSpPr txBox="1"/>
          <p:nvPr/>
        </p:nvSpPr>
        <p:spPr>
          <a:xfrm>
            <a:off x="833383" y="972954"/>
            <a:ext cx="10548409" cy="3831818"/>
          </a:xfrm>
          <a:prstGeom prst="rect">
            <a:avLst/>
          </a:prstGeom>
          <a:noFill/>
        </p:spPr>
        <p:txBody>
          <a:bodyPr wrap="square" rtlCol="0">
            <a:spAutoFit/>
          </a:bodyPr>
          <a:lstStyle/>
          <a:p>
            <a:pPr>
              <a:lnSpc>
                <a:spcPct val="150000"/>
              </a:lnSpc>
            </a:pPr>
            <a:r>
              <a:rPr lang="en-GB" dirty="0"/>
              <a:t>When a position is taken in a futures contract, the party need not put up the </a:t>
            </a:r>
            <a:r>
              <a:rPr lang="en-GB" dirty="0" smtClean="0"/>
              <a:t>entire amount </a:t>
            </a:r>
            <a:r>
              <a:rPr lang="en-GB" dirty="0"/>
              <a:t>of the investment. Instead, only initial margin must be put up. Consequently, </a:t>
            </a:r>
            <a:r>
              <a:rPr lang="en-GB" dirty="0" smtClean="0"/>
              <a:t>an investor </a:t>
            </a:r>
            <a:r>
              <a:rPr lang="en-GB" dirty="0"/>
              <a:t>can effectively create a leveraged position by using futures. At first, the </a:t>
            </a:r>
            <a:r>
              <a:rPr lang="en-GB" dirty="0" smtClean="0"/>
              <a:t>leverage available </a:t>
            </a:r>
            <a:r>
              <a:rPr lang="en-GB" dirty="0"/>
              <a:t>in the futures market may suggest that the market benefits only those who </a:t>
            </a:r>
            <a:r>
              <a:rPr lang="en-GB" dirty="0" smtClean="0"/>
              <a:t>want to </a:t>
            </a:r>
            <a:r>
              <a:rPr lang="en-GB" dirty="0"/>
              <a:t>speculate on price movements. This is not true. </a:t>
            </a:r>
            <a:r>
              <a:rPr lang="en-GB" dirty="0" smtClean="0"/>
              <a:t> </a:t>
            </a:r>
          </a:p>
          <a:p>
            <a:pPr>
              <a:lnSpc>
                <a:spcPct val="150000"/>
              </a:lnSpc>
            </a:pPr>
            <a:endParaRPr lang="en-GB" dirty="0" smtClean="0"/>
          </a:p>
          <a:p>
            <a:pPr>
              <a:lnSpc>
                <a:spcPct val="150000"/>
              </a:lnSpc>
            </a:pPr>
            <a:r>
              <a:rPr lang="en-GB" dirty="0" smtClean="0"/>
              <a:t>Futures </a:t>
            </a:r>
            <a:r>
              <a:rPr lang="en-GB" dirty="0"/>
              <a:t>markets </a:t>
            </a:r>
            <a:r>
              <a:rPr lang="en-GB" dirty="0" smtClean="0"/>
              <a:t>can be </a:t>
            </a:r>
            <a:r>
              <a:rPr lang="en-GB" dirty="0"/>
              <a:t>used to control interest rate risk. Without the effective leverage possible in </a:t>
            </a:r>
            <a:r>
              <a:rPr lang="en-GB" dirty="0" smtClean="0"/>
              <a:t>futures transactions</a:t>
            </a:r>
            <a:r>
              <a:rPr lang="en-GB" dirty="0"/>
              <a:t>, the cost of reducing price risk using futures would be too high for many </a:t>
            </a:r>
            <a:r>
              <a:rPr lang="en-GB" dirty="0" smtClean="0"/>
              <a:t>market participants</a:t>
            </a:r>
            <a:r>
              <a:rPr lang="en-GB" dirty="0"/>
              <a:t>.</a:t>
            </a:r>
          </a:p>
        </p:txBody>
      </p:sp>
    </p:spTree>
    <p:extLst>
      <p:ext uri="{BB962C8B-B14F-4D97-AF65-F5344CB8AC3E}">
        <p14:creationId xmlns:p14="http://schemas.microsoft.com/office/powerpoint/2010/main" val="27332691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Interest rate swaps</a:t>
            </a:r>
          </a:p>
        </p:txBody>
      </p:sp>
      <p:sp>
        <p:nvSpPr>
          <p:cNvPr id="3" name="TextBox 2"/>
          <p:cNvSpPr txBox="1"/>
          <p:nvPr/>
        </p:nvSpPr>
        <p:spPr>
          <a:xfrm>
            <a:off x="670560" y="972954"/>
            <a:ext cx="10970055" cy="5493812"/>
          </a:xfrm>
          <a:prstGeom prst="rect">
            <a:avLst/>
          </a:prstGeom>
          <a:noFill/>
        </p:spPr>
        <p:txBody>
          <a:bodyPr wrap="square" rtlCol="0">
            <a:spAutoFit/>
          </a:bodyPr>
          <a:lstStyle/>
          <a:p>
            <a:pPr>
              <a:lnSpc>
                <a:spcPct val="150000"/>
              </a:lnSpc>
            </a:pPr>
            <a:r>
              <a:rPr lang="en-GB" dirty="0"/>
              <a:t>In an interest rate swap, </a:t>
            </a:r>
            <a:r>
              <a:rPr lang="en-GB" b="1" dirty="0"/>
              <a:t>two parties agree to exchange periodic interest payments</a:t>
            </a:r>
            <a:r>
              <a:rPr lang="en-GB" dirty="0"/>
              <a:t>. </a:t>
            </a:r>
            <a:r>
              <a:rPr lang="en-GB" dirty="0" smtClean="0"/>
              <a:t>The dollar </a:t>
            </a:r>
            <a:r>
              <a:rPr lang="en-GB" dirty="0"/>
              <a:t>amount of the interest payments exchanged is based on some predetermined </a:t>
            </a:r>
            <a:r>
              <a:rPr lang="en-GB" dirty="0" smtClean="0"/>
              <a:t>dollar principal</a:t>
            </a:r>
            <a:r>
              <a:rPr lang="en-GB" dirty="0"/>
              <a:t>, which is called the notional principal or notional amount. The dollar </a:t>
            </a:r>
            <a:r>
              <a:rPr lang="en-GB" dirty="0" smtClean="0"/>
              <a:t>amount each </a:t>
            </a:r>
            <a:r>
              <a:rPr lang="en-GB" dirty="0"/>
              <a:t>counterparty pays to the other is the agreed-upon periodic interest rate times </a:t>
            </a:r>
            <a:r>
              <a:rPr lang="en-GB" dirty="0" smtClean="0"/>
              <a:t>the notional </a:t>
            </a:r>
            <a:r>
              <a:rPr lang="en-GB" dirty="0"/>
              <a:t>principal. The only dollars that are exchanged between the parties are the </a:t>
            </a:r>
            <a:r>
              <a:rPr lang="en-GB" dirty="0" smtClean="0"/>
              <a:t>interest payments</a:t>
            </a:r>
            <a:r>
              <a:rPr lang="en-GB" dirty="0"/>
              <a:t>, not the notional principal. In the most common type of swap, one party </a:t>
            </a:r>
            <a:r>
              <a:rPr lang="en-GB" dirty="0" smtClean="0"/>
              <a:t>agrees to </a:t>
            </a:r>
            <a:r>
              <a:rPr lang="en-GB" dirty="0"/>
              <a:t>pay the other party fixed interest payments at designated dates for the life of </a:t>
            </a:r>
            <a:r>
              <a:rPr lang="en-GB" dirty="0" smtClean="0"/>
              <a:t>the contract</a:t>
            </a:r>
            <a:r>
              <a:rPr lang="en-GB" dirty="0"/>
              <a:t>. This party is referred to as the fixed-rate payer. The fixed rate that the </a:t>
            </a:r>
            <a:r>
              <a:rPr lang="en-GB" dirty="0" smtClean="0"/>
              <a:t>fixed rate payer </a:t>
            </a:r>
            <a:r>
              <a:rPr lang="en-GB" dirty="0"/>
              <a:t>must make is called the swap rate. The other party, who agrees to </a:t>
            </a:r>
            <a:r>
              <a:rPr lang="en-GB" dirty="0" smtClean="0"/>
              <a:t>make interest </a:t>
            </a:r>
            <a:r>
              <a:rPr lang="en-GB" dirty="0"/>
              <a:t>rate payments that float with some reference rate, is referred to as the </a:t>
            </a:r>
            <a:r>
              <a:rPr lang="en-GB" dirty="0" smtClean="0"/>
              <a:t>fixed-rate receiver.</a:t>
            </a:r>
          </a:p>
          <a:p>
            <a:pPr>
              <a:lnSpc>
                <a:spcPct val="150000"/>
              </a:lnSpc>
            </a:pPr>
            <a:r>
              <a:rPr lang="en-GB" dirty="0"/>
              <a:t>The most common is the London interbank offered rate (LIBOR). </a:t>
            </a:r>
            <a:r>
              <a:rPr lang="en-GB" dirty="0" smtClean="0"/>
              <a:t>LIBOR is </a:t>
            </a:r>
            <a:r>
              <a:rPr lang="en-GB" dirty="0"/>
              <a:t>the rate at which prime banks offer to pay on Eurodollar deposits available to other </a:t>
            </a:r>
            <a:r>
              <a:rPr lang="en-GB" dirty="0" smtClean="0"/>
              <a:t>prime banks </a:t>
            </a:r>
            <a:r>
              <a:rPr lang="en-GB" dirty="0"/>
              <a:t>for a given maturity. Basically, it is viewed as the global cost of bank borrowing. </a:t>
            </a:r>
            <a:r>
              <a:rPr lang="en-GB" dirty="0" smtClean="0"/>
              <a:t>There is </a:t>
            </a:r>
            <a:r>
              <a:rPr lang="en-GB" dirty="0"/>
              <a:t>not just one rate but a rate for different maturities. For example, there is a 1-month LIBOR</a:t>
            </a:r>
            <a:r>
              <a:rPr lang="en-GB" dirty="0" smtClean="0"/>
              <a:t>, 3-month </a:t>
            </a:r>
            <a:r>
              <a:rPr lang="en-GB" dirty="0"/>
              <a:t>LIBOR, 6-month LIBOR, etc.</a:t>
            </a:r>
          </a:p>
        </p:txBody>
      </p:sp>
    </p:spTree>
    <p:extLst>
      <p:ext uri="{BB962C8B-B14F-4D97-AF65-F5344CB8AC3E}">
        <p14:creationId xmlns:p14="http://schemas.microsoft.com/office/powerpoint/2010/main" val="12885786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Interest rate swaps</a:t>
            </a:r>
          </a:p>
        </p:txBody>
      </p:sp>
      <p:sp>
        <p:nvSpPr>
          <p:cNvPr id="3" name="TextBox 2"/>
          <p:cNvSpPr txBox="1"/>
          <p:nvPr/>
        </p:nvSpPr>
        <p:spPr>
          <a:xfrm>
            <a:off x="833383" y="972954"/>
            <a:ext cx="10548409" cy="5078313"/>
          </a:xfrm>
          <a:prstGeom prst="rect">
            <a:avLst/>
          </a:prstGeom>
          <a:noFill/>
        </p:spPr>
        <p:txBody>
          <a:bodyPr wrap="square" rtlCol="0">
            <a:spAutoFit/>
          </a:bodyPr>
          <a:lstStyle/>
          <a:p>
            <a:pPr>
              <a:lnSpc>
                <a:spcPct val="150000"/>
              </a:lnSpc>
            </a:pPr>
            <a:r>
              <a:rPr lang="en-GB" dirty="0"/>
              <a:t>To illustrate an interest rate swap, suppose that for the next five years party X agrees </a:t>
            </a:r>
            <a:r>
              <a:rPr lang="en-GB" dirty="0" smtClean="0"/>
              <a:t>to pay </a:t>
            </a:r>
            <a:r>
              <a:rPr lang="en-GB" dirty="0"/>
              <a:t>party Y 6% per year (the swap rate), while party Y agrees to pay party X 6-month </a:t>
            </a:r>
            <a:r>
              <a:rPr lang="en-GB" dirty="0" smtClean="0"/>
              <a:t>LIBOR (</a:t>
            </a:r>
            <a:r>
              <a:rPr lang="en-GB" dirty="0"/>
              <a:t>the reference rate). Party X is the fixed-rate payer, while party Y is the fixed-rate receiver.</a:t>
            </a:r>
          </a:p>
          <a:p>
            <a:pPr>
              <a:lnSpc>
                <a:spcPct val="150000"/>
              </a:lnSpc>
            </a:pPr>
            <a:r>
              <a:rPr lang="en-GB" dirty="0"/>
              <a:t>Assume that the </a:t>
            </a:r>
            <a:r>
              <a:rPr lang="en-GB" b="1" dirty="0"/>
              <a:t>notional principal is $50 million</a:t>
            </a:r>
            <a:r>
              <a:rPr lang="en-GB" dirty="0"/>
              <a:t>, and that payments are </a:t>
            </a:r>
            <a:r>
              <a:rPr lang="en-GB" b="1" dirty="0"/>
              <a:t>exchanged every </a:t>
            </a:r>
            <a:r>
              <a:rPr lang="en-GB" b="1" dirty="0" smtClean="0"/>
              <a:t>6 months </a:t>
            </a:r>
            <a:r>
              <a:rPr lang="en-GB" b="1" dirty="0"/>
              <a:t>for the next </a:t>
            </a:r>
            <a:r>
              <a:rPr lang="en-GB" b="1" dirty="0" smtClean="0"/>
              <a:t>5 </a:t>
            </a:r>
            <a:r>
              <a:rPr lang="en-GB" b="1" dirty="0"/>
              <a:t>years</a:t>
            </a:r>
            <a:r>
              <a:rPr lang="en-GB" dirty="0"/>
              <a:t>. This means that every </a:t>
            </a:r>
            <a:r>
              <a:rPr lang="en-GB" dirty="0" smtClean="0"/>
              <a:t>6 </a:t>
            </a:r>
            <a:r>
              <a:rPr lang="en-GB" dirty="0"/>
              <a:t>months, party X (the fixed-rate payer</a:t>
            </a:r>
            <a:r>
              <a:rPr lang="en-GB" dirty="0" smtClean="0"/>
              <a:t>) will </a:t>
            </a:r>
            <a:r>
              <a:rPr lang="en-GB" dirty="0"/>
              <a:t>pay party Y </a:t>
            </a:r>
            <a:r>
              <a:rPr lang="en-GB" b="1" dirty="0"/>
              <a:t>$1.5 million (6% times $50 million divided by 2</a:t>
            </a:r>
            <a:r>
              <a:rPr lang="en-GB" dirty="0" smtClean="0"/>
              <a:t>). </a:t>
            </a:r>
          </a:p>
          <a:p>
            <a:pPr>
              <a:lnSpc>
                <a:spcPct val="150000"/>
              </a:lnSpc>
            </a:pPr>
            <a:r>
              <a:rPr lang="en-GB" dirty="0" smtClean="0"/>
              <a:t>The </a:t>
            </a:r>
            <a:r>
              <a:rPr lang="en-GB" dirty="0"/>
              <a:t>amount that </a:t>
            </a:r>
            <a:r>
              <a:rPr lang="en-GB" dirty="0" smtClean="0"/>
              <a:t>party Y </a:t>
            </a:r>
            <a:r>
              <a:rPr lang="en-GB" dirty="0"/>
              <a:t>(the fixed-rate receiver) will pay party X will be </a:t>
            </a:r>
            <a:r>
              <a:rPr lang="en-GB" b="1" dirty="0"/>
              <a:t>6-month LIBOR times $50 million </a:t>
            </a:r>
            <a:r>
              <a:rPr lang="en-GB" b="1" dirty="0" smtClean="0"/>
              <a:t>divided by </a:t>
            </a:r>
            <a:r>
              <a:rPr lang="en-GB" b="1" dirty="0"/>
              <a:t>2</a:t>
            </a:r>
            <a:r>
              <a:rPr lang="en-GB" dirty="0"/>
              <a:t>. If 6-month LIBOR is 5% at the beginning of the 6-month period, party Y will </a:t>
            </a:r>
            <a:r>
              <a:rPr lang="en-GB" dirty="0" smtClean="0"/>
              <a:t>pay party </a:t>
            </a:r>
            <a:r>
              <a:rPr lang="en-GB" dirty="0"/>
              <a:t>X $1.25 million (5% times $50 million divided by 2). Mechanically, the floating-rate </a:t>
            </a:r>
            <a:r>
              <a:rPr lang="en-GB" dirty="0" smtClean="0"/>
              <a:t>is determined </a:t>
            </a:r>
            <a:r>
              <a:rPr lang="en-GB" dirty="0"/>
              <a:t>at the beginning of a period and paid in arrears—that is, it is paid at the end </a:t>
            </a:r>
            <a:r>
              <a:rPr lang="en-GB" dirty="0" smtClean="0"/>
              <a:t>of the </a:t>
            </a:r>
            <a:r>
              <a:rPr lang="en-GB" dirty="0"/>
              <a:t>period. The two payments are actually netted out so that $0.25 million will be paid </a:t>
            </a:r>
            <a:r>
              <a:rPr lang="en-GB" dirty="0" smtClean="0"/>
              <a:t>from party </a:t>
            </a:r>
            <a:r>
              <a:rPr lang="en-GB" dirty="0"/>
              <a:t>X to party Y. Note that we divide by two because one-half year’s interest is being paid</a:t>
            </a:r>
            <a:r>
              <a:rPr lang="en-GB" dirty="0" smtClean="0"/>
              <a:t>. This </a:t>
            </a:r>
            <a:r>
              <a:rPr lang="en-GB" dirty="0"/>
              <a:t>is illustrated in panel a of Exhibit 4.</a:t>
            </a:r>
          </a:p>
        </p:txBody>
      </p:sp>
    </p:spTree>
    <p:extLst>
      <p:ext uri="{BB962C8B-B14F-4D97-AF65-F5344CB8AC3E}">
        <p14:creationId xmlns:p14="http://schemas.microsoft.com/office/powerpoint/2010/main" val="4114190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Swap spread and value</a:t>
            </a:r>
          </a:p>
        </p:txBody>
      </p:sp>
      <p:sp>
        <p:nvSpPr>
          <p:cNvPr id="3" name="TextBox 2"/>
          <p:cNvSpPr txBox="1"/>
          <p:nvPr/>
        </p:nvSpPr>
        <p:spPr>
          <a:xfrm>
            <a:off x="833383" y="972954"/>
            <a:ext cx="10548409" cy="2118529"/>
          </a:xfrm>
          <a:prstGeom prst="rect">
            <a:avLst/>
          </a:prstGeom>
          <a:noFill/>
        </p:spPr>
        <p:txBody>
          <a:bodyPr wrap="square" rtlCol="0">
            <a:spAutoFit/>
          </a:bodyPr>
          <a:lstStyle/>
          <a:p>
            <a:pPr>
              <a:lnSpc>
                <a:spcPct val="150000"/>
              </a:lnSpc>
            </a:pPr>
            <a:r>
              <a:rPr lang="en-GB" dirty="0"/>
              <a:t>The convention that has evolved for quoting a swap rate is that a dealer sets the floating</a:t>
            </a:r>
          </a:p>
          <a:p>
            <a:pPr>
              <a:lnSpc>
                <a:spcPct val="150000"/>
              </a:lnSpc>
            </a:pPr>
            <a:r>
              <a:rPr lang="en-GB" dirty="0"/>
              <a:t>rate equal to the reference rate and then quotes the fixed rate that will apply. The fixed rate</a:t>
            </a:r>
          </a:p>
          <a:p>
            <a:pPr>
              <a:lnSpc>
                <a:spcPct val="150000"/>
              </a:lnSpc>
            </a:pPr>
            <a:r>
              <a:rPr lang="en-GB" dirty="0"/>
              <a:t>is the swap rate and reflects a ‘‘spread’’ above the Treasury yield curve with the same term to</a:t>
            </a:r>
          </a:p>
          <a:p>
            <a:pPr>
              <a:lnSpc>
                <a:spcPct val="150000"/>
              </a:lnSpc>
            </a:pPr>
            <a:r>
              <a:rPr lang="en-GB" dirty="0"/>
              <a:t>maturity as the swap. This spread is called the </a:t>
            </a:r>
            <a:r>
              <a:rPr lang="en-GB" b="1" dirty="0"/>
              <a:t>swap spread</a:t>
            </a:r>
            <a:r>
              <a:rPr lang="en-GB" b="1" dirty="0" smtClean="0"/>
              <a:t>.</a:t>
            </a:r>
          </a:p>
          <a:p>
            <a:pPr>
              <a:lnSpc>
                <a:spcPct val="150000"/>
              </a:lnSpc>
            </a:pPr>
            <a:endParaRPr lang="en-GB" b="1"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2123" y="2923842"/>
            <a:ext cx="9078277" cy="35254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115613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Interpreting a swap position</a:t>
            </a:r>
          </a:p>
        </p:txBody>
      </p:sp>
      <p:sp>
        <p:nvSpPr>
          <p:cNvPr id="3" name="TextBox 2"/>
          <p:cNvSpPr txBox="1"/>
          <p:nvPr/>
        </p:nvSpPr>
        <p:spPr>
          <a:xfrm>
            <a:off x="833383" y="972954"/>
            <a:ext cx="10548409" cy="5909310"/>
          </a:xfrm>
          <a:prstGeom prst="rect">
            <a:avLst/>
          </a:prstGeom>
          <a:noFill/>
        </p:spPr>
        <p:txBody>
          <a:bodyPr wrap="square" rtlCol="0">
            <a:spAutoFit/>
          </a:bodyPr>
          <a:lstStyle/>
          <a:p>
            <a:pPr marL="342900" indent="-342900">
              <a:lnSpc>
                <a:spcPct val="150000"/>
              </a:lnSpc>
              <a:buAutoNum type="arabicPeriod"/>
            </a:pPr>
            <a:r>
              <a:rPr lang="en-GB" b="1" dirty="0" smtClean="0"/>
              <a:t>Package </a:t>
            </a:r>
            <a:r>
              <a:rPr lang="en-GB" b="1" dirty="0"/>
              <a:t>of Forward (Futures) Contracts </a:t>
            </a:r>
            <a:endParaRPr lang="en-GB" b="1" dirty="0" smtClean="0"/>
          </a:p>
          <a:p>
            <a:pPr>
              <a:lnSpc>
                <a:spcPct val="150000"/>
              </a:lnSpc>
            </a:pPr>
            <a:r>
              <a:rPr lang="en-GB" dirty="0" smtClean="0"/>
              <a:t>Contrast </a:t>
            </a:r>
            <a:r>
              <a:rPr lang="en-GB" dirty="0"/>
              <a:t>the position of the </a:t>
            </a:r>
            <a:r>
              <a:rPr lang="en-GB" dirty="0" smtClean="0"/>
              <a:t>counterparties in </a:t>
            </a:r>
            <a:r>
              <a:rPr lang="en-GB" dirty="0"/>
              <a:t>an interest rate swap summarized above to the position of the long and short </a:t>
            </a:r>
            <a:r>
              <a:rPr lang="en-GB" dirty="0" smtClean="0"/>
              <a:t>interest rate </a:t>
            </a:r>
            <a:r>
              <a:rPr lang="en-GB" dirty="0"/>
              <a:t>futures (forward) contract. The long futures position gains if interest rates </a:t>
            </a:r>
            <a:r>
              <a:rPr lang="en-GB" dirty="0" smtClean="0"/>
              <a:t>decline and </a:t>
            </a:r>
            <a:r>
              <a:rPr lang="en-GB" dirty="0"/>
              <a:t>loses if interest rates rise—this is similar to the risk/return profile for a floating-rate</a:t>
            </a:r>
          </a:p>
          <a:p>
            <a:pPr>
              <a:lnSpc>
                <a:spcPct val="150000"/>
              </a:lnSpc>
            </a:pPr>
            <a:r>
              <a:rPr lang="en-GB" dirty="0"/>
              <a:t>payer. The risk/return profile for a fixed-rate payer is similar to that of the short </a:t>
            </a:r>
            <a:r>
              <a:rPr lang="en-GB" dirty="0" smtClean="0"/>
              <a:t>futures position</a:t>
            </a:r>
            <a:r>
              <a:rPr lang="en-GB" dirty="0"/>
              <a:t>: a gain if interest rates increase and a loss if interest rates decrease. </a:t>
            </a:r>
            <a:endParaRPr lang="en-GB" dirty="0" smtClean="0"/>
          </a:p>
          <a:p>
            <a:pPr>
              <a:lnSpc>
                <a:spcPct val="150000"/>
              </a:lnSpc>
            </a:pPr>
            <a:r>
              <a:rPr lang="en-GB" dirty="0"/>
              <a:t>Consider party X’s position in our previous swap illustration. Party X has </a:t>
            </a:r>
            <a:r>
              <a:rPr lang="en-GB" dirty="0" smtClean="0"/>
              <a:t>agreed to </a:t>
            </a:r>
            <a:r>
              <a:rPr lang="en-GB" dirty="0"/>
              <a:t>pay 6% and receive 6-month LIBOR. More specifically, assuming a $50 </a:t>
            </a:r>
            <a:r>
              <a:rPr lang="en-GB" dirty="0" smtClean="0"/>
              <a:t>million notional </a:t>
            </a:r>
            <a:r>
              <a:rPr lang="en-GB" dirty="0"/>
              <a:t>principal, X has agreed to buy a commodity called ‘‘6-month LIBOR’’ </a:t>
            </a:r>
            <a:r>
              <a:rPr lang="en-GB" dirty="0" smtClean="0"/>
              <a:t>for $</a:t>
            </a:r>
            <a:r>
              <a:rPr lang="en-GB" dirty="0"/>
              <a:t>1.5 million. This is effectively a 6-month forward contract where X agrees to </a:t>
            </a:r>
            <a:r>
              <a:rPr lang="en-GB" dirty="0" smtClean="0"/>
              <a:t>pay $</a:t>
            </a:r>
            <a:r>
              <a:rPr lang="en-GB" dirty="0"/>
              <a:t>1.5 million in exchange for delivery of 6-month LIBOR. If interest rates increase </a:t>
            </a:r>
            <a:r>
              <a:rPr lang="en-GB" dirty="0" smtClean="0"/>
              <a:t>to 7</a:t>
            </a:r>
            <a:r>
              <a:rPr lang="en-GB" dirty="0"/>
              <a:t>%, the price of that commodity (6-month LIBOR) is higher, resulting in a gain for</a:t>
            </a:r>
          </a:p>
          <a:p>
            <a:pPr>
              <a:lnSpc>
                <a:spcPct val="150000"/>
              </a:lnSpc>
            </a:pPr>
            <a:r>
              <a:rPr lang="en-GB" dirty="0"/>
              <a:t>the fixed-rate payer, who is effectively long a 6-month forward contract on </a:t>
            </a:r>
            <a:r>
              <a:rPr lang="en-GB" dirty="0" smtClean="0"/>
              <a:t>6-month LIBOR</a:t>
            </a:r>
            <a:r>
              <a:rPr lang="en-GB" dirty="0"/>
              <a:t>. The floating-rate payer is effectively short a 6-month forward contract on </a:t>
            </a:r>
            <a:r>
              <a:rPr lang="en-GB" dirty="0" smtClean="0"/>
              <a:t>6-month LIBOR</a:t>
            </a:r>
            <a:r>
              <a:rPr lang="en-GB" dirty="0"/>
              <a:t>.</a:t>
            </a:r>
            <a:endParaRPr lang="en-GB" dirty="0" smtClean="0"/>
          </a:p>
          <a:p>
            <a:pPr>
              <a:lnSpc>
                <a:spcPct val="150000"/>
              </a:lnSpc>
            </a:pPr>
            <a:endParaRPr lang="en-GB" b="1" dirty="0"/>
          </a:p>
        </p:txBody>
      </p:sp>
    </p:spTree>
    <p:extLst>
      <p:ext uri="{BB962C8B-B14F-4D97-AF65-F5344CB8AC3E}">
        <p14:creationId xmlns:p14="http://schemas.microsoft.com/office/powerpoint/2010/main" val="25818163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Interpreting a swap position</a:t>
            </a:r>
          </a:p>
        </p:txBody>
      </p:sp>
      <p:sp>
        <p:nvSpPr>
          <p:cNvPr id="3" name="TextBox 2"/>
          <p:cNvSpPr txBox="1"/>
          <p:nvPr/>
        </p:nvSpPr>
        <p:spPr>
          <a:xfrm>
            <a:off x="833383" y="972954"/>
            <a:ext cx="10548409" cy="4247317"/>
          </a:xfrm>
          <a:prstGeom prst="rect">
            <a:avLst/>
          </a:prstGeom>
          <a:noFill/>
        </p:spPr>
        <p:txBody>
          <a:bodyPr wrap="square" rtlCol="0">
            <a:spAutoFit/>
          </a:bodyPr>
          <a:lstStyle/>
          <a:p>
            <a:pPr>
              <a:lnSpc>
                <a:spcPct val="150000"/>
              </a:lnSpc>
            </a:pPr>
            <a:r>
              <a:rPr lang="en-GB" b="1" dirty="0" smtClean="0"/>
              <a:t>2</a:t>
            </a:r>
            <a:r>
              <a:rPr lang="en-GB" b="1" dirty="0"/>
              <a:t>. Package of Cash Market Instruments </a:t>
            </a:r>
            <a:endParaRPr lang="en-GB" b="1" dirty="0" smtClean="0"/>
          </a:p>
          <a:p>
            <a:pPr>
              <a:lnSpc>
                <a:spcPct val="150000"/>
              </a:lnSpc>
            </a:pPr>
            <a:r>
              <a:rPr lang="en-GB" dirty="0" smtClean="0"/>
              <a:t>To </a:t>
            </a:r>
            <a:r>
              <a:rPr lang="en-GB" dirty="0"/>
              <a:t>understand why a swap can also be </a:t>
            </a:r>
            <a:r>
              <a:rPr lang="en-GB" dirty="0" smtClean="0"/>
              <a:t>interpreted as </a:t>
            </a:r>
            <a:r>
              <a:rPr lang="en-GB" dirty="0"/>
              <a:t>a package of cash market instruments, consider an investor who enters into </a:t>
            </a:r>
            <a:r>
              <a:rPr lang="en-GB" dirty="0" smtClean="0"/>
              <a:t>the transaction </a:t>
            </a:r>
            <a:r>
              <a:rPr lang="en-GB" dirty="0"/>
              <a:t>below</a:t>
            </a:r>
            <a:r>
              <a:rPr lang="en-GB" dirty="0" smtClean="0"/>
              <a:t>: </a:t>
            </a:r>
            <a:endParaRPr lang="en-GB" dirty="0"/>
          </a:p>
          <a:p>
            <a:pPr marL="742950" lvl="1" indent="-285750">
              <a:lnSpc>
                <a:spcPct val="150000"/>
              </a:lnSpc>
              <a:buFont typeface="Arial" panose="020B0604020202020204" pitchFamily="34" charset="0"/>
              <a:buChar char="•"/>
            </a:pPr>
            <a:r>
              <a:rPr lang="en-GB" dirty="0" smtClean="0"/>
              <a:t>buy </a:t>
            </a:r>
            <a:r>
              <a:rPr lang="en-GB" dirty="0"/>
              <a:t>$50 million par of a 5-year floating-rate bond that pays 6-month LIBOR every </a:t>
            </a:r>
            <a:r>
              <a:rPr lang="en-GB" dirty="0" smtClean="0"/>
              <a:t>six months</a:t>
            </a:r>
            <a:endParaRPr lang="en-GB" dirty="0"/>
          </a:p>
          <a:p>
            <a:pPr marL="742950" lvl="1" indent="-285750">
              <a:lnSpc>
                <a:spcPct val="150000"/>
              </a:lnSpc>
              <a:buFont typeface="Arial" panose="020B0604020202020204" pitchFamily="34" charset="0"/>
              <a:buChar char="•"/>
            </a:pPr>
            <a:r>
              <a:rPr lang="en-GB" dirty="0" smtClean="0"/>
              <a:t>finance </a:t>
            </a:r>
            <a:r>
              <a:rPr lang="en-GB" dirty="0"/>
              <a:t>the purchase by borrowing $50 million for five years on terms requiring a 6</a:t>
            </a:r>
            <a:r>
              <a:rPr lang="en-GB" dirty="0" smtClean="0"/>
              <a:t>% annual </a:t>
            </a:r>
            <a:r>
              <a:rPr lang="en-GB" dirty="0"/>
              <a:t>interest rate payable every six </a:t>
            </a:r>
            <a:r>
              <a:rPr lang="en-GB" dirty="0" smtClean="0"/>
              <a:t>months</a:t>
            </a:r>
          </a:p>
          <a:p>
            <a:pPr marL="15875" lvl="1" indent="-15875">
              <a:lnSpc>
                <a:spcPct val="150000"/>
              </a:lnSpc>
            </a:pPr>
            <a:r>
              <a:rPr lang="en-GB" dirty="0"/>
              <a:t>As a result of this transaction, the investor</a:t>
            </a:r>
          </a:p>
          <a:p>
            <a:pPr marL="473075" lvl="2" indent="-15875">
              <a:lnSpc>
                <a:spcPct val="150000"/>
              </a:lnSpc>
            </a:pPr>
            <a:r>
              <a:rPr lang="en-GB" dirty="0"/>
              <a:t>• receives a floating rate every six months for the next five years</a:t>
            </a:r>
          </a:p>
          <a:p>
            <a:pPr marL="473075" lvl="2" indent="-15875">
              <a:lnSpc>
                <a:spcPct val="150000"/>
              </a:lnSpc>
            </a:pPr>
            <a:r>
              <a:rPr lang="en-GB" dirty="0"/>
              <a:t>• pays a fixed rate every six months for the next five years</a:t>
            </a:r>
            <a:endParaRPr lang="en-GB" b="1" dirty="0"/>
          </a:p>
          <a:p>
            <a:pPr>
              <a:lnSpc>
                <a:spcPct val="150000"/>
              </a:lnSpc>
            </a:pPr>
            <a:endParaRPr lang="en-GB" b="1" dirty="0"/>
          </a:p>
        </p:txBody>
      </p:sp>
    </p:spTree>
    <p:extLst>
      <p:ext uri="{BB962C8B-B14F-4D97-AF65-F5344CB8AC3E}">
        <p14:creationId xmlns:p14="http://schemas.microsoft.com/office/powerpoint/2010/main" val="34846667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83920" y="1325880"/>
            <a:ext cx="10210800" cy="4493538"/>
          </a:xfrm>
          <a:prstGeom prst="rect">
            <a:avLst/>
          </a:prstGeom>
          <a:noFill/>
        </p:spPr>
        <p:txBody>
          <a:bodyPr wrap="square" rtlCol="0">
            <a:spAutoFit/>
          </a:bodyPr>
          <a:lstStyle/>
          <a:p>
            <a:r>
              <a:rPr lang="en-GB" sz="2200" b="1" dirty="0" smtClean="0"/>
              <a:t>Recommended reading for Introduction to Derivatives:</a:t>
            </a:r>
          </a:p>
          <a:p>
            <a:endParaRPr lang="en-GB" sz="2200" dirty="0"/>
          </a:p>
          <a:p>
            <a:r>
              <a:rPr lang="en-GB" sz="2200" dirty="0" err="1" smtClean="0"/>
              <a:t>Fabozzi</a:t>
            </a:r>
            <a:r>
              <a:rPr lang="en-GB" sz="2200" dirty="0" smtClean="0"/>
              <a:t>, Bond Markets, Analysis and Strategies, Chapters 21, 22 and 23 (Interest rate futures, Interest rate options and Interest rate swaps </a:t>
            </a:r>
          </a:p>
          <a:p>
            <a:endParaRPr lang="en-GB" sz="2200" dirty="0"/>
          </a:p>
          <a:p>
            <a:r>
              <a:rPr lang="en-GB" sz="2200" dirty="0" err="1" smtClean="0"/>
              <a:t>Fabozzi</a:t>
            </a:r>
            <a:r>
              <a:rPr lang="en-GB" sz="2200" dirty="0" smtClean="0"/>
              <a:t>, Fixed Income Analysis, Chapters 13 and 14 (Interest rate derivatives and Valuation of interest rate derivatives)</a:t>
            </a:r>
          </a:p>
          <a:p>
            <a:endParaRPr lang="en-GB" sz="2200" dirty="0" smtClean="0"/>
          </a:p>
          <a:p>
            <a:r>
              <a:rPr lang="en-GB" sz="2200" dirty="0" smtClean="0"/>
              <a:t>Choudhry (Introduction to Bond Markets): Chapter 11, Introduction to derivative instruments</a:t>
            </a:r>
          </a:p>
          <a:p>
            <a:endParaRPr lang="en-GB" sz="2200" dirty="0"/>
          </a:p>
          <a:p>
            <a:r>
              <a:rPr lang="en-GB" sz="2200" dirty="0" smtClean="0"/>
              <a:t>Chance &amp; Brooks, Introduction to Derivatives and Risk Management, Chapters 2, 3, 8, 9, 12, 13</a:t>
            </a:r>
          </a:p>
        </p:txBody>
      </p:sp>
    </p:spTree>
    <p:extLst>
      <p:ext uri="{BB962C8B-B14F-4D97-AF65-F5344CB8AC3E}">
        <p14:creationId xmlns:p14="http://schemas.microsoft.com/office/powerpoint/2010/main" val="470142204"/>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23812</TotalTime>
  <Words>3352</Words>
  <Application>Microsoft Office PowerPoint</Application>
  <PresentationFormat>Custom</PresentationFormat>
  <Paragraphs>197</Paragraphs>
  <Slides>23</Slides>
  <Notes>20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Qobiljon Yunusov</cp:lastModifiedBy>
  <cp:revision>287</cp:revision>
  <dcterms:created xsi:type="dcterms:W3CDTF">2015-06-15T09:27:21Z</dcterms:created>
  <dcterms:modified xsi:type="dcterms:W3CDTF">2016-11-08T22:59:40Z</dcterms:modified>
</cp:coreProperties>
</file>