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1"/>
  </p:notesMasterIdLst>
  <p:handoutMasterIdLst>
    <p:handoutMasterId r:id="rId42"/>
  </p:handoutMasterIdLst>
  <p:sldIdLst>
    <p:sldId id="256" r:id="rId2"/>
    <p:sldId id="260" r:id="rId3"/>
    <p:sldId id="259" r:id="rId4"/>
    <p:sldId id="263" r:id="rId5"/>
    <p:sldId id="262" r:id="rId6"/>
    <p:sldId id="265" r:id="rId7"/>
    <p:sldId id="264" r:id="rId8"/>
    <p:sldId id="266" r:id="rId9"/>
    <p:sldId id="267" r:id="rId10"/>
    <p:sldId id="269" r:id="rId11"/>
    <p:sldId id="268" r:id="rId12"/>
    <p:sldId id="291" r:id="rId13"/>
    <p:sldId id="292" r:id="rId14"/>
    <p:sldId id="293" r:id="rId15"/>
    <p:sldId id="294" r:id="rId16"/>
    <p:sldId id="295" r:id="rId17"/>
    <p:sldId id="299" r:id="rId18"/>
    <p:sldId id="296" r:id="rId19"/>
    <p:sldId id="304" r:id="rId20"/>
    <p:sldId id="300" r:id="rId21"/>
    <p:sldId id="297" r:id="rId22"/>
    <p:sldId id="307" r:id="rId23"/>
    <p:sldId id="301" r:id="rId24"/>
    <p:sldId id="302" r:id="rId25"/>
    <p:sldId id="306" r:id="rId26"/>
    <p:sldId id="303" r:id="rId27"/>
    <p:sldId id="305" r:id="rId28"/>
    <p:sldId id="272" r:id="rId29"/>
    <p:sldId id="274" r:id="rId30"/>
    <p:sldId id="273" r:id="rId31"/>
    <p:sldId id="275" r:id="rId32"/>
    <p:sldId id="276" r:id="rId33"/>
    <p:sldId id="277" r:id="rId34"/>
    <p:sldId id="278" r:id="rId35"/>
    <p:sldId id="279" r:id="rId36"/>
    <p:sldId id="280" r:id="rId37"/>
    <p:sldId id="281" r:id="rId38"/>
    <p:sldId id="282" r:id="rId39"/>
    <p:sldId id="283" r:id="rId4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 uri="{2D200454-40CA-4A62-9FC3-DE9A4176ACB9}">
      <p15:notes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80000"/>
    <a:srgbClr val="740000"/>
    <a:srgbClr val="7E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p:scale>
          <a:sx n="77" d="100"/>
          <a:sy n="77" d="100"/>
        </p:scale>
        <p:origin x="-306" y="-42"/>
      </p:cViewPr>
      <p:guideLst>
        <p:guide orient="horz" pos="2160"/>
        <p:guide pos="3840"/>
      </p:guideLst>
    </p:cSldViewPr>
  </p:slideViewPr>
  <p:notesTextViewPr>
    <p:cViewPr>
      <p:scale>
        <a:sx n="1" d="1"/>
        <a:sy n="1" d="1"/>
      </p:scale>
      <p:origin x="0" y="0"/>
    </p:cViewPr>
  </p:notesTextViewPr>
  <p:notesViewPr>
    <p:cSldViewPr snapToGrid="0">
      <p:cViewPr varScale="1">
        <p:scale>
          <a:sx n="88" d="100"/>
          <a:sy n="88" d="100"/>
        </p:scale>
        <p:origin x="3822" y="10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handoutMaster" Target="handoutMasters/handout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C2272412-ECD9-4589-8F80-ED35644F1A6B}" type="datetimeFigureOut">
              <a:rPr lang="en-US" smtClean="0"/>
              <a:pPr/>
              <a:t>2/20/2017</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6A4C0F7-5F49-42B7-B90C-A2B4D6FD848C}" type="slidenum">
              <a:rPr lang="en-US" smtClean="0"/>
              <a:pPr/>
              <a:t>‹#›</a:t>
            </a:fld>
            <a:endParaRPr lang="en-US"/>
          </a:p>
        </p:txBody>
      </p:sp>
    </p:spTree>
    <p:extLst>
      <p:ext uri="{BB962C8B-B14F-4D97-AF65-F5344CB8AC3E}">
        <p14:creationId xmlns:p14="http://schemas.microsoft.com/office/powerpoint/2010/main" val="272937246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5A86BA0-82F4-48FA-AF58-031D868F5C39}" type="datetimeFigureOut">
              <a:rPr lang="en-US" smtClean="0"/>
              <a:pPr/>
              <a:t>2/20/2017</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2E38A95-7AC7-45E8-AD36-2DEA23A6E1EA}" type="slidenum">
              <a:rPr lang="en-US" smtClean="0"/>
              <a:pPr/>
              <a:t>‹#›</a:t>
            </a:fld>
            <a:endParaRPr lang="en-US"/>
          </a:p>
        </p:txBody>
      </p:sp>
    </p:spTree>
    <p:extLst>
      <p:ext uri="{BB962C8B-B14F-4D97-AF65-F5344CB8AC3E}">
        <p14:creationId xmlns:p14="http://schemas.microsoft.com/office/powerpoint/2010/main" val="161144461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Footer Placeholder 3"/>
          <p:cNvSpPr>
            <a:spLocks noGrp="1"/>
          </p:cNvSpPr>
          <p:nvPr>
            <p:ph type="ftr" sz="quarter" idx="10"/>
          </p:nvPr>
        </p:nvSpPr>
        <p:spPr/>
        <p:txBody>
          <a:bodyPr/>
          <a:lstStyle/>
          <a:p>
            <a:pPr>
              <a:defRPr/>
            </a:pPr>
            <a:endParaRPr lang="en-GB"/>
          </a:p>
        </p:txBody>
      </p:sp>
      <p:sp>
        <p:nvSpPr>
          <p:cNvPr id="5" name="Slide Number Placeholder 4"/>
          <p:cNvSpPr>
            <a:spLocks noGrp="1"/>
          </p:cNvSpPr>
          <p:nvPr>
            <p:ph type="sldNum" sz="quarter" idx="11"/>
          </p:nvPr>
        </p:nvSpPr>
        <p:spPr/>
        <p:txBody>
          <a:bodyPr/>
          <a:lstStyle/>
          <a:p>
            <a:pPr>
              <a:defRPr/>
            </a:pPr>
            <a:fld id="{0A71450F-C5B8-46A6-ACD5-0879DEEF7747}" type="slidenum">
              <a:rPr lang="en-GB" smtClean="0"/>
              <a:pPr>
                <a:defRPr/>
              </a:pPr>
              <a:t>38</a:t>
            </a:fld>
            <a:endParaRPr lang="en-GB" dirty="0"/>
          </a:p>
        </p:txBody>
      </p:sp>
    </p:spTree>
    <p:extLst>
      <p:ext uri="{BB962C8B-B14F-4D97-AF65-F5344CB8AC3E}">
        <p14:creationId xmlns:p14="http://schemas.microsoft.com/office/powerpoint/2010/main" val="243587876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7" name="Rectangle 6"/>
          <p:cNvSpPr/>
          <p:nvPr userDrawn="1"/>
        </p:nvSpPr>
        <p:spPr>
          <a:xfrm>
            <a:off x="0" y="0"/>
            <a:ext cx="12192000" cy="775607"/>
          </a:xfrm>
          <a:prstGeom prst="rect">
            <a:avLst/>
          </a:prstGeom>
          <a:gradFill flip="none" rotWithShape="1">
            <a:gsLst>
              <a:gs pos="0">
                <a:srgbClr val="680000">
                  <a:shade val="30000"/>
                  <a:satMod val="115000"/>
                </a:srgbClr>
              </a:gs>
              <a:gs pos="50000">
                <a:srgbClr val="680000">
                  <a:shade val="67500"/>
                  <a:satMod val="115000"/>
                </a:srgbClr>
              </a:gs>
              <a:gs pos="100000">
                <a:srgbClr val="680000">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userDrawn="1"/>
        </p:nvSpPr>
        <p:spPr>
          <a:xfrm>
            <a:off x="0" y="6596743"/>
            <a:ext cx="12192000" cy="261257"/>
          </a:xfrm>
          <a:prstGeom prst="rect">
            <a:avLst/>
          </a:prstGeom>
          <a:gradFill flip="none" rotWithShape="1">
            <a:gsLst>
              <a:gs pos="0">
                <a:srgbClr val="680000">
                  <a:shade val="30000"/>
                  <a:satMod val="115000"/>
                </a:srgbClr>
              </a:gs>
              <a:gs pos="50000">
                <a:srgbClr val="680000">
                  <a:shade val="67500"/>
                  <a:satMod val="115000"/>
                </a:srgbClr>
              </a:gs>
              <a:gs pos="100000">
                <a:srgbClr val="680000">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184821" y="65530"/>
            <a:ext cx="2925543" cy="640960"/>
          </a:xfrm>
          <a:prstGeom prst="rect">
            <a:avLst/>
          </a:prstGeom>
        </p:spPr>
      </p:pic>
      <p:sp>
        <p:nvSpPr>
          <p:cNvPr id="12" name="Text Placeholder 11"/>
          <p:cNvSpPr>
            <a:spLocks noGrp="1"/>
          </p:cNvSpPr>
          <p:nvPr>
            <p:ph type="body" sz="quarter" idx="10" hasCustomPrompt="1"/>
          </p:nvPr>
        </p:nvSpPr>
        <p:spPr>
          <a:xfrm>
            <a:off x="2709863" y="2522538"/>
            <a:ext cx="6753225" cy="1314450"/>
          </a:xfrm>
          <a:prstGeom prst="rect">
            <a:avLst/>
          </a:prstGeom>
        </p:spPr>
        <p:txBody>
          <a:bodyPr anchor="ctr"/>
          <a:lstStyle>
            <a:lvl1pPr marL="0" indent="0" algn="ctr">
              <a:buNone/>
              <a:defRPr sz="4400" b="1"/>
            </a:lvl1pPr>
          </a:lstStyle>
          <a:p>
            <a:pPr lvl="0"/>
            <a:r>
              <a:rPr lang="en-GB" dirty="0" smtClean="0"/>
              <a:t>Presentation Title </a:t>
            </a:r>
            <a:endParaRPr lang="en-US" dirty="0"/>
          </a:p>
        </p:txBody>
      </p:sp>
    </p:spTree>
    <p:extLst>
      <p:ext uri="{BB962C8B-B14F-4D97-AF65-F5344CB8AC3E}">
        <p14:creationId xmlns:p14="http://schemas.microsoft.com/office/powerpoint/2010/main" val="2673065374"/>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Custom Layout">
    <p:spTree>
      <p:nvGrpSpPr>
        <p:cNvPr id="1" name=""/>
        <p:cNvGrpSpPr/>
        <p:nvPr/>
      </p:nvGrpSpPr>
      <p:grpSpPr>
        <a:xfrm>
          <a:off x="0" y="0"/>
          <a:ext cx="0" cy="0"/>
          <a:chOff x="0" y="0"/>
          <a:chExt cx="0" cy="0"/>
        </a:xfrm>
      </p:grpSpPr>
      <p:sp>
        <p:nvSpPr>
          <p:cNvPr id="3" name="Rectangle 2"/>
          <p:cNvSpPr/>
          <p:nvPr userDrawn="1"/>
        </p:nvSpPr>
        <p:spPr>
          <a:xfrm>
            <a:off x="0" y="0"/>
            <a:ext cx="12192000" cy="775607"/>
          </a:xfrm>
          <a:prstGeom prst="rect">
            <a:avLst/>
          </a:prstGeom>
          <a:gradFill flip="none" rotWithShape="1">
            <a:gsLst>
              <a:gs pos="0">
                <a:srgbClr val="680000">
                  <a:shade val="30000"/>
                  <a:satMod val="115000"/>
                </a:srgbClr>
              </a:gs>
              <a:gs pos="50000">
                <a:srgbClr val="680000">
                  <a:shade val="67500"/>
                  <a:satMod val="115000"/>
                </a:srgbClr>
              </a:gs>
              <a:gs pos="100000">
                <a:srgbClr val="680000">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p:cNvSpPr/>
          <p:nvPr userDrawn="1"/>
        </p:nvSpPr>
        <p:spPr>
          <a:xfrm>
            <a:off x="0" y="6596743"/>
            <a:ext cx="12192000" cy="261257"/>
          </a:xfrm>
          <a:prstGeom prst="rect">
            <a:avLst/>
          </a:prstGeom>
          <a:gradFill flip="none" rotWithShape="1">
            <a:gsLst>
              <a:gs pos="0">
                <a:srgbClr val="680000">
                  <a:shade val="30000"/>
                  <a:satMod val="115000"/>
                </a:srgbClr>
              </a:gs>
              <a:gs pos="50000">
                <a:srgbClr val="680000">
                  <a:shade val="67500"/>
                  <a:satMod val="115000"/>
                </a:srgbClr>
              </a:gs>
              <a:gs pos="100000">
                <a:srgbClr val="680000">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184821" y="65530"/>
            <a:ext cx="2925543" cy="640960"/>
          </a:xfrm>
          <a:prstGeom prst="rect">
            <a:avLst/>
          </a:prstGeom>
        </p:spPr>
      </p:pic>
      <p:sp>
        <p:nvSpPr>
          <p:cNvPr id="7" name="Text Placeholder 6"/>
          <p:cNvSpPr>
            <a:spLocks noGrp="1"/>
          </p:cNvSpPr>
          <p:nvPr>
            <p:ph type="body" sz="quarter" idx="10" hasCustomPrompt="1"/>
          </p:nvPr>
        </p:nvSpPr>
        <p:spPr>
          <a:xfrm>
            <a:off x="163513" y="130175"/>
            <a:ext cx="7151687" cy="522288"/>
          </a:xfrm>
          <a:prstGeom prst="rect">
            <a:avLst/>
          </a:prstGeom>
        </p:spPr>
        <p:txBody>
          <a:bodyPr anchor="ctr"/>
          <a:lstStyle>
            <a:lvl1pPr marL="0" indent="0">
              <a:buNone/>
              <a:defRPr sz="4000" b="1">
                <a:solidFill>
                  <a:schemeClr val="bg1"/>
                </a:solidFill>
              </a:defRPr>
            </a:lvl1pPr>
          </a:lstStyle>
          <a:p>
            <a:pPr lvl="0"/>
            <a:r>
              <a:rPr lang="en-GB" dirty="0" smtClean="0"/>
              <a:t>Slide title </a:t>
            </a:r>
            <a:endParaRPr lang="en-US" dirty="0" smtClean="0"/>
          </a:p>
        </p:txBody>
      </p:sp>
      <p:sp>
        <p:nvSpPr>
          <p:cNvPr id="9" name="Content Placeholder 8"/>
          <p:cNvSpPr>
            <a:spLocks noGrp="1"/>
          </p:cNvSpPr>
          <p:nvPr>
            <p:ph sz="quarter" idx="11" hasCustomPrompt="1"/>
          </p:nvPr>
        </p:nvSpPr>
        <p:spPr>
          <a:xfrm>
            <a:off x="538163" y="1143000"/>
            <a:ext cx="11193462" cy="5005388"/>
          </a:xfrm>
          <a:prstGeom prst="rect">
            <a:avLst/>
          </a:prstGeom>
        </p:spPr>
        <p:txBody>
          <a:bodyPr/>
          <a:lstStyle>
            <a:lvl1pPr>
              <a:defRPr sz="2400"/>
            </a:lvl1pPr>
          </a:lstStyle>
          <a:p>
            <a:pPr lvl="0"/>
            <a:r>
              <a:rPr lang="en-US" dirty="0" smtClean="0"/>
              <a:t>Text</a:t>
            </a:r>
          </a:p>
        </p:txBody>
      </p:sp>
    </p:spTree>
    <p:extLst>
      <p:ext uri="{BB962C8B-B14F-4D97-AF65-F5344CB8AC3E}">
        <p14:creationId xmlns:p14="http://schemas.microsoft.com/office/powerpoint/2010/main" val="3361738400"/>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RD Main Slide">
    <p:spTree>
      <p:nvGrpSpPr>
        <p:cNvPr id="1" name=""/>
        <p:cNvGrpSpPr/>
        <p:nvPr/>
      </p:nvGrpSpPr>
      <p:grpSpPr>
        <a:xfrm>
          <a:off x="0" y="0"/>
          <a:ext cx="0" cy="0"/>
          <a:chOff x="0" y="0"/>
          <a:chExt cx="0" cy="0"/>
        </a:xfrm>
      </p:grpSpPr>
      <p:sp>
        <p:nvSpPr>
          <p:cNvPr id="4" name="Rectangle 41"/>
          <p:cNvSpPr>
            <a:spLocks noChangeArrowheads="1"/>
          </p:cNvSpPr>
          <p:nvPr/>
        </p:nvSpPr>
        <p:spPr bwMode="auto">
          <a:xfrm>
            <a:off x="12457723" y="38100"/>
            <a:ext cx="1406769" cy="615950"/>
          </a:xfrm>
          <a:prstGeom prst="rect">
            <a:avLst/>
          </a:prstGeom>
          <a:noFill/>
          <a:ln w="9525" algn="ctr">
            <a:noFill/>
            <a:miter lim="800000"/>
            <a:headEnd/>
            <a:tailEnd/>
          </a:ln>
          <a:effectLst/>
        </p:spPr>
        <p:txBody>
          <a:bodyPr lIns="0" tIns="0" rIns="0" bIns="0" anchor="ctr">
            <a:spAutoFit/>
          </a:bodyPr>
          <a:lstStyle/>
          <a:p>
            <a:pPr>
              <a:defRPr/>
            </a:pPr>
            <a:r>
              <a:rPr lang="en-GB" sz="1000" dirty="0">
                <a:solidFill>
                  <a:schemeClr val="tx1"/>
                </a:solidFill>
              </a:rPr>
              <a:t>Always use capital letters for all substantives  and verbs in title</a:t>
            </a:r>
            <a:endParaRPr lang="en-GB" sz="800" i="1" dirty="0">
              <a:solidFill>
                <a:schemeClr val="tx1"/>
              </a:solidFill>
            </a:endParaRPr>
          </a:p>
        </p:txBody>
      </p:sp>
      <p:cxnSp>
        <p:nvCxnSpPr>
          <p:cNvPr id="6" name="Connecteur droit 24"/>
          <p:cNvCxnSpPr>
            <a:cxnSpLocks noChangeShapeType="1"/>
          </p:cNvCxnSpPr>
          <p:nvPr/>
        </p:nvCxnSpPr>
        <p:spPr bwMode="auto">
          <a:xfrm rot="5400000">
            <a:off x="12056696" y="360973"/>
            <a:ext cx="647700" cy="1954"/>
          </a:xfrm>
          <a:prstGeom prst="line">
            <a:avLst/>
          </a:prstGeom>
          <a:noFill/>
          <a:ln w="19050" algn="ctr">
            <a:solidFill>
              <a:schemeClr val="tx1"/>
            </a:solidFill>
            <a:round/>
            <a:headEnd type="oval" w="med" len="med"/>
            <a:tailEnd type="oval" w="med" len="med"/>
          </a:ln>
        </p:spPr>
      </p:cxnSp>
      <p:sp>
        <p:nvSpPr>
          <p:cNvPr id="7" name="Rectangle 41"/>
          <p:cNvSpPr>
            <a:spLocks noChangeArrowheads="1"/>
          </p:cNvSpPr>
          <p:nvPr userDrawn="1"/>
        </p:nvSpPr>
        <p:spPr bwMode="auto">
          <a:xfrm>
            <a:off x="12457723" y="38100"/>
            <a:ext cx="1406769" cy="615950"/>
          </a:xfrm>
          <a:prstGeom prst="rect">
            <a:avLst/>
          </a:prstGeom>
          <a:noFill/>
          <a:ln w="9525" algn="ctr">
            <a:noFill/>
            <a:miter lim="800000"/>
            <a:headEnd/>
            <a:tailEnd/>
          </a:ln>
          <a:effectLst/>
        </p:spPr>
        <p:txBody>
          <a:bodyPr lIns="0" tIns="0" rIns="0" bIns="0" anchor="ctr">
            <a:spAutoFit/>
          </a:bodyPr>
          <a:lstStyle/>
          <a:p>
            <a:pPr>
              <a:defRPr/>
            </a:pPr>
            <a:r>
              <a:rPr lang="en-GB" sz="1000" dirty="0">
                <a:solidFill>
                  <a:schemeClr val="tx1"/>
                </a:solidFill>
              </a:rPr>
              <a:t>Always use capital letters for all substantives  and verbs in title</a:t>
            </a:r>
            <a:endParaRPr lang="en-GB" sz="800" i="1" dirty="0">
              <a:solidFill>
                <a:schemeClr val="tx1"/>
              </a:solidFill>
            </a:endParaRPr>
          </a:p>
        </p:txBody>
      </p:sp>
      <p:cxnSp>
        <p:nvCxnSpPr>
          <p:cNvPr id="8" name="Connecteur droit 24"/>
          <p:cNvCxnSpPr>
            <a:cxnSpLocks noChangeShapeType="1"/>
          </p:cNvCxnSpPr>
          <p:nvPr userDrawn="1"/>
        </p:nvCxnSpPr>
        <p:spPr bwMode="auto">
          <a:xfrm rot="5400000">
            <a:off x="12056696" y="360973"/>
            <a:ext cx="647700" cy="1954"/>
          </a:xfrm>
          <a:prstGeom prst="line">
            <a:avLst/>
          </a:prstGeom>
          <a:noFill/>
          <a:ln w="19050" algn="ctr">
            <a:solidFill>
              <a:schemeClr val="tx1"/>
            </a:solidFill>
            <a:round/>
            <a:headEnd type="oval" w="med" len="med"/>
            <a:tailEnd type="oval" w="med" len="med"/>
          </a:ln>
        </p:spPr>
      </p:cxnSp>
      <p:sp>
        <p:nvSpPr>
          <p:cNvPr id="5" name="Text Placeholder 4"/>
          <p:cNvSpPr>
            <a:spLocks noGrp="1"/>
          </p:cNvSpPr>
          <p:nvPr>
            <p:ph type="body" sz="quarter" idx="11"/>
          </p:nvPr>
        </p:nvSpPr>
        <p:spPr>
          <a:xfrm>
            <a:off x="625231" y="1103313"/>
            <a:ext cx="11347938" cy="5511800"/>
          </a:xfrm>
          <a:prstGeom prst="rect">
            <a:avLst/>
          </a:prstGeo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noProof="0" dirty="0" smtClean="0"/>
              <a:t>Click to edit Master text styles</a:t>
            </a:r>
          </a:p>
          <a:p>
            <a:pPr lvl="1"/>
            <a:r>
              <a:rPr lang="en-US" noProof="0" dirty="0" smtClean="0"/>
              <a:t>Second level</a:t>
            </a:r>
          </a:p>
          <a:p>
            <a:pPr lvl="2"/>
            <a:r>
              <a:rPr lang="en-US" noProof="0" dirty="0" smtClean="0"/>
              <a:t>Third level</a:t>
            </a:r>
          </a:p>
          <a:p>
            <a:pPr lvl="3"/>
            <a:r>
              <a:rPr lang="en-US" noProof="0" dirty="0" smtClean="0"/>
              <a:t>Fourth level</a:t>
            </a:r>
          </a:p>
          <a:p>
            <a:pPr lvl="4"/>
            <a:r>
              <a:rPr lang="en-US" noProof="0" dirty="0" smtClean="0"/>
              <a:t>Fifth level</a:t>
            </a:r>
            <a:endParaRPr lang="en-GB" noProof="0" dirty="0"/>
          </a:p>
        </p:txBody>
      </p:sp>
      <p:sp>
        <p:nvSpPr>
          <p:cNvPr id="10" name="Title 9"/>
          <p:cNvSpPr>
            <a:spLocks noGrp="1"/>
          </p:cNvSpPr>
          <p:nvPr>
            <p:ph type="title"/>
          </p:nvPr>
        </p:nvSpPr>
        <p:spPr>
          <a:xfrm>
            <a:off x="609600" y="22225"/>
            <a:ext cx="9425354" cy="812800"/>
          </a:xfrm>
          <a:prstGeom prst="rect">
            <a:avLst/>
          </a:prstGeom>
        </p:spPr>
        <p:txBody>
          <a:bodyPr/>
          <a:lstStyle/>
          <a:p>
            <a:r>
              <a:rPr lang="en-US" noProof="0" dirty="0" smtClean="0"/>
              <a:t>Click to edit Master title style</a:t>
            </a:r>
            <a:endParaRPr lang="en-GB" noProof="0" dirty="0"/>
          </a:p>
        </p:txBody>
      </p:sp>
      <p:sp>
        <p:nvSpPr>
          <p:cNvPr id="9" name="Date Placeholder 12"/>
          <p:cNvSpPr>
            <a:spLocks noGrp="1"/>
          </p:cNvSpPr>
          <p:nvPr>
            <p:ph type="dt" sz="half" idx="12"/>
          </p:nvPr>
        </p:nvSpPr>
        <p:spPr>
          <a:xfrm>
            <a:off x="10879016" y="6651625"/>
            <a:ext cx="859692" cy="185738"/>
          </a:xfrm>
          <a:prstGeom prst="rect">
            <a:avLst/>
          </a:prstGeom>
        </p:spPr>
        <p:txBody>
          <a:bodyPr/>
          <a:lstStyle>
            <a:lvl1pPr>
              <a:defRPr/>
            </a:lvl1pPr>
          </a:lstStyle>
          <a:p>
            <a:pPr>
              <a:defRPr/>
            </a:pPr>
            <a:r>
              <a:rPr lang="en-US" dirty="0" smtClean="0"/>
              <a:t>16/06/2009</a:t>
            </a:r>
            <a:endParaRPr lang="en-GB" dirty="0"/>
          </a:p>
        </p:txBody>
      </p:sp>
      <p:sp>
        <p:nvSpPr>
          <p:cNvPr id="11" name="Slide Number Placeholder 13"/>
          <p:cNvSpPr>
            <a:spLocks noGrp="1"/>
          </p:cNvSpPr>
          <p:nvPr>
            <p:ph type="sldNum" sz="quarter" idx="13"/>
          </p:nvPr>
        </p:nvSpPr>
        <p:spPr>
          <a:xfrm>
            <a:off x="11754338" y="6651625"/>
            <a:ext cx="422031" cy="185738"/>
          </a:xfrm>
          <a:prstGeom prst="rect">
            <a:avLst/>
          </a:prstGeom>
        </p:spPr>
        <p:txBody>
          <a:bodyPr/>
          <a:lstStyle>
            <a:lvl1pPr>
              <a:defRPr/>
            </a:lvl1pPr>
          </a:lstStyle>
          <a:p>
            <a:pPr>
              <a:defRPr/>
            </a:pPr>
            <a:fld id="{FF109A7C-E429-4C11-9BAB-F0537655AF57}" type="slidenum">
              <a:rPr lang="en-GB"/>
              <a:pPr>
                <a:defRPr/>
              </a:pPr>
              <a:t>‹#›</a:t>
            </a:fld>
            <a:endParaRPr lang="en-GB"/>
          </a:p>
        </p:txBody>
      </p:sp>
      <p:sp>
        <p:nvSpPr>
          <p:cNvPr id="12" name="Footer Placeholder 14"/>
          <p:cNvSpPr>
            <a:spLocks noGrp="1"/>
          </p:cNvSpPr>
          <p:nvPr>
            <p:ph type="ftr" sz="quarter" idx="14"/>
          </p:nvPr>
        </p:nvSpPr>
        <p:spPr>
          <a:xfrm>
            <a:off x="3548185" y="6651625"/>
            <a:ext cx="7315200" cy="185738"/>
          </a:xfrm>
          <a:prstGeom prst="rect">
            <a:avLst/>
          </a:prstGeom>
        </p:spPr>
        <p:txBody>
          <a:bodyPr/>
          <a:lstStyle>
            <a:lvl1pPr>
              <a:defRPr/>
            </a:lvl1pPr>
          </a:lstStyle>
          <a:p>
            <a:pPr>
              <a:defRPr/>
            </a:pPr>
            <a:r>
              <a:rPr lang="en-GB" dirty="0" smtClean="0"/>
              <a:t>Final Report – Initial Conceptual Validation – RLPL Models – PD Model</a:t>
            </a:r>
            <a:endParaRPr lang="en-GB" dirty="0"/>
          </a:p>
        </p:txBody>
      </p:sp>
    </p:spTree>
  </p:cSld>
  <p:clrMapOvr>
    <a:masterClrMapping/>
  </p:clrMapOvr>
  <p:transition spd="med">
    <p:cover dir="u"/>
  </p:transition>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userDrawn="1"/>
        </p:nvSpPr>
        <p:spPr>
          <a:xfrm>
            <a:off x="0" y="0"/>
            <a:ext cx="12192000" cy="6858000"/>
          </a:xfrm>
          <a:prstGeom prst="rect">
            <a:avLst/>
          </a:prstGeom>
          <a:gradFill flip="none" rotWithShape="1">
            <a:gsLst>
              <a:gs pos="0">
                <a:srgbClr val="680000">
                  <a:shade val="30000"/>
                  <a:satMod val="115000"/>
                </a:srgbClr>
              </a:gs>
              <a:gs pos="50000">
                <a:srgbClr val="680000">
                  <a:shade val="67500"/>
                  <a:satMod val="115000"/>
                </a:srgbClr>
              </a:gs>
              <a:gs pos="100000">
                <a:srgbClr val="680000">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2743193" y="2694430"/>
            <a:ext cx="6705614" cy="1469139"/>
          </a:xfrm>
          <a:prstGeom prst="rect">
            <a:avLst/>
          </a:prstGeom>
        </p:spPr>
      </p:pic>
    </p:spTree>
    <p:extLst>
      <p:ext uri="{BB962C8B-B14F-4D97-AF65-F5344CB8AC3E}">
        <p14:creationId xmlns:p14="http://schemas.microsoft.com/office/powerpoint/2010/main" val="92763823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2" r:id="rId3"/>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098589" y="1206033"/>
            <a:ext cx="7867135" cy="4770537"/>
          </a:xfrm>
          <a:prstGeom prst="rect">
            <a:avLst/>
          </a:prstGeom>
          <a:noFill/>
        </p:spPr>
        <p:txBody>
          <a:bodyPr wrap="square" rtlCol="0" anchor="ctr">
            <a:spAutoFit/>
          </a:bodyPr>
          <a:lstStyle/>
          <a:p>
            <a:pPr algn="ctr"/>
            <a:r>
              <a:rPr lang="en-GB" sz="4400" b="1" dirty="0" smtClean="0"/>
              <a:t>IRM</a:t>
            </a:r>
          </a:p>
          <a:p>
            <a:pPr algn="ctr"/>
            <a:endParaRPr lang="en-GB" sz="4400" b="1" dirty="0" smtClean="0"/>
          </a:p>
          <a:p>
            <a:pPr algn="ctr"/>
            <a:r>
              <a:rPr lang="en-GB" sz="4400" b="1" dirty="0" smtClean="0"/>
              <a:t>Risk management decisions: an overview of key risk types</a:t>
            </a:r>
          </a:p>
          <a:p>
            <a:pPr algn="ctr"/>
            <a:endParaRPr lang="en-GB" sz="4400" b="1" dirty="0" smtClean="0"/>
          </a:p>
          <a:p>
            <a:pPr algn="ctr"/>
            <a:r>
              <a:rPr lang="en-US" sz="4000" b="1" dirty="0" smtClean="0"/>
              <a:t>Focusing on Credit Risk</a:t>
            </a:r>
            <a:endParaRPr lang="en-US" sz="4000" b="1" dirty="0"/>
          </a:p>
        </p:txBody>
      </p:sp>
    </p:spTree>
    <p:extLst>
      <p:ext uri="{BB962C8B-B14F-4D97-AF65-F5344CB8AC3E}">
        <p14:creationId xmlns:p14="http://schemas.microsoft.com/office/powerpoint/2010/main" val="349038380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sz="3600" dirty="0" smtClean="0"/>
              <a:t>Objectives</a:t>
            </a:r>
            <a:endParaRPr lang="en-US" dirty="0"/>
          </a:p>
        </p:txBody>
      </p:sp>
      <p:sp>
        <p:nvSpPr>
          <p:cNvPr id="3" name="Content Placeholder 2"/>
          <p:cNvSpPr>
            <a:spLocks noGrp="1"/>
          </p:cNvSpPr>
          <p:nvPr>
            <p:ph sz="quarter" idx="11"/>
          </p:nvPr>
        </p:nvSpPr>
        <p:spPr/>
        <p:txBody>
          <a:bodyPr/>
          <a:lstStyle/>
          <a:p>
            <a:pPr marL="457200" indent="-457200"/>
            <a:r>
              <a:rPr lang="en-US" sz="3200" dirty="0" smtClean="0"/>
              <a:t>Understanding main financial risks faced when making risk management decision</a:t>
            </a:r>
          </a:p>
          <a:p>
            <a:pPr marL="457200" indent="-457200"/>
            <a:r>
              <a:rPr lang="en-US" sz="3200" dirty="0" smtClean="0"/>
              <a:t>Defining credit risk and its components</a:t>
            </a:r>
          </a:p>
          <a:p>
            <a:pPr marL="457200" indent="-457200"/>
            <a:r>
              <a:rPr lang="en-US" sz="3200" dirty="0" smtClean="0"/>
              <a:t>Understanding key concepts and metrics of credit risk </a:t>
            </a:r>
          </a:p>
          <a:p>
            <a:pPr marL="457200" indent="-457200"/>
            <a:r>
              <a:rPr lang="en-US" sz="3200" dirty="0" smtClean="0"/>
              <a:t>Understanding </a:t>
            </a:r>
            <a:r>
              <a:rPr lang="en-GB" sz="3200" dirty="0" smtClean="0"/>
              <a:t>a broad classification of credit risk models </a:t>
            </a:r>
            <a:r>
              <a:rPr lang="en-US" sz="3200" dirty="0" smtClean="0"/>
              <a:t>  </a:t>
            </a:r>
          </a:p>
          <a:p>
            <a:pPr marL="457200" indent="-457200"/>
            <a:r>
              <a:rPr lang="en-US" sz="3200" dirty="0" smtClean="0"/>
              <a:t>Revising selected credit risk PD models</a:t>
            </a:r>
            <a:endParaRPr lang="en-US"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0"/>
          </p:nvPr>
        </p:nvSpPr>
        <p:spPr/>
        <p:txBody>
          <a:bodyPr/>
          <a:lstStyle/>
          <a:p>
            <a:r>
              <a:rPr lang="en-US" sz="3600" dirty="0" smtClean="0"/>
              <a:t>Agenda</a:t>
            </a:r>
            <a:endParaRPr lang="en-US" dirty="0"/>
          </a:p>
        </p:txBody>
      </p:sp>
      <p:sp>
        <p:nvSpPr>
          <p:cNvPr id="5" name="Content Placeholder 4"/>
          <p:cNvSpPr>
            <a:spLocks noGrp="1"/>
          </p:cNvSpPr>
          <p:nvPr>
            <p:ph sz="quarter" idx="11"/>
          </p:nvPr>
        </p:nvSpPr>
        <p:spPr>
          <a:xfrm>
            <a:off x="365760" y="1136469"/>
            <a:ext cx="11365865" cy="5016137"/>
          </a:xfrm>
        </p:spPr>
        <p:txBody>
          <a:bodyPr/>
          <a:lstStyle/>
          <a:p>
            <a:pPr marL="457200" indent="-457200">
              <a:buFont typeface="+mj-lt"/>
              <a:buAutoNum type="arabicPeriod"/>
            </a:pPr>
            <a:r>
              <a:rPr lang="en-US" dirty="0" smtClean="0"/>
              <a:t>Financial risks: a helicopter view</a:t>
            </a:r>
          </a:p>
          <a:p>
            <a:pPr marL="914400" lvl="1" indent="-457200">
              <a:buFont typeface="+mj-lt"/>
              <a:buAutoNum type="alphaLcPeriod"/>
            </a:pPr>
            <a:r>
              <a:rPr lang="en-US" dirty="0" smtClean="0"/>
              <a:t>risk management process</a:t>
            </a:r>
          </a:p>
          <a:p>
            <a:pPr marL="914400" lvl="1" indent="-457200">
              <a:buFont typeface="+mj-lt"/>
              <a:buAutoNum type="alphaLcPeriod"/>
            </a:pPr>
            <a:r>
              <a:rPr lang="en-US" dirty="0" smtClean="0"/>
              <a:t>key risk classes</a:t>
            </a:r>
          </a:p>
          <a:p>
            <a:pPr marL="914400" lvl="1" indent="-457200">
              <a:buFont typeface="+mj-lt"/>
              <a:buAutoNum type="alphaLcPeriod"/>
            </a:pPr>
            <a:endParaRPr lang="en-US" dirty="0" smtClean="0"/>
          </a:p>
          <a:p>
            <a:pPr marL="457200" indent="-457200">
              <a:buFont typeface="+mj-lt"/>
              <a:buAutoNum type="arabicPeriod"/>
            </a:pPr>
            <a:r>
              <a:rPr lang="en-US" dirty="0" smtClean="0"/>
              <a:t>Credit risk</a:t>
            </a:r>
          </a:p>
          <a:p>
            <a:pPr marL="914400" lvl="1" indent="-457200">
              <a:buFont typeface="+mj-lt"/>
              <a:buAutoNum type="alphaLcPeriod"/>
            </a:pPr>
            <a:r>
              <a:rPr lang="en-US" dirty="0" smtClean="0"/>
              <a:t>the credit decision</a:t>
            </a:r>
          </a:p>
          <a:p>
            <a:pPr marL="914400" lvl="1" indent="-457200">
              <a:buFont typeface="+mj-lt"/>
              <a:buAutoNum type="alphaLcPeriod"/>
            </a:pPr>
            <a:r>
              <a:rPr lang="en-US" dirty="0" smtClean="0"/>
              <a:t>credit risk evaluation: quantitative vs. qualitative</a:t>
            </a:r>
          </a:p>
          <a:p>
            <a:pPr marL="914400" lvl="1" indent="-457200">
              <a:buFont typeface="+mj-lt"/>
              <a:buAutoNum type="alphaLcPeriod"/>
            </a:pPr>
            <a:r>
              <a:rPr lang="en-US" dirty="0" smtClean="0"/>
              <a:t>credit risk measurements</a:t>
            </a:r>
          </a:p>
          <a:p>
            <a:pPr marL="914400" lvl="1" indent="-457200">
              <a:buFont typeface="+mj-lt"/>
              <a:buAutoNum type="alphaLcPeriod"/>
            </a:pPr>
            <a:r>
              <a:rPr lang="en-US" dirty="0" smtClean="0"/>
              <a:t>methods for computing the default risk</a:t>
            </a:r>
          </a:p>
          <a:p>
            <a:pPr marL="914400" lvl="1" indent="-457200">
              <a:buFont typeface="+mj-lt"/>
              <a:buAutoNum type="alphaLcPeriod"/>
            </a:pPr>
            <a:r>
              <a:rPr lang="en-US" dirty="0" smtClean="0"/>
              <a:t>overview of PD models</a:t>
            </a:r>
          </a:p>
          <a:p>
            <a:pPr marL="914400" lvl="1" indent="-457200">
              <a:buNone/>
            </a:pPr>
            <a:endParaRPr lang="en-US"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0"/>
          </p:nvPr>
        </p:nvSpPr>
        <p:spPr/>
        <p:txBody>
          <a:bodyPr/>
          <a:lstStyle/>
          <a:p>
            <a:r>
              <a:rPr lang="en-US" sz="3600" dirty="0" smtClean="0"/>
              <a:t>Agenda</a:t>
            </a:r>
            <a:endParaRPr lang="en-US" dirty="0"/>
          </a:p>
        </p:txBody>
      </p:sp>
      <p:sp>
        <p:nvSpPr>
          <p:cNvPr id="5" name="Content Placeholder 4"/>
          <p:cNvSpPr>
            <a:spLocks noGrp="1"/>
          </p:cNvSpPr>
          <p:nvPr>
            <p:ph sz="quarter" idx="11"/>
          </p:nvPr>
        </p:nvSpPr>
        <p:spPr>
          <a:xfrm>
            <a:off x="365760" y="1136469"/>
            <a:ext cx="11365865" cy="5016137"/>
          </a:xfrm>
        </p:spPr>
        <p:txBody>
          <a:bodyPr/>
          <a:lstStyle/>
          <a:p>
            <a:pPr marL="457200" indent="-457200">
              <a:buFont typeface="+mj-lt"/>
              <a:buAutoNum type="arabicPeriod"/>
            </a:pPr>
            <a:r>
              <a:rPr lang="en-US" dirty="0" smtClean="0"/>
              <a:t>Financial risks: a helicopter view</a:t>
            </a:r>
          </a:p>
          <a:p>
            <a:pPr marL="914400" lvl="1" indent="-457200">
              <a:buFont typeface="+mj-lt"/>
              <a:buAutoNum type="alphaLcPeriod"/>
            </a:pPr>
            <a:r>
              <a:rPr lang="en-US" dirty="0" smtClean="0"/>
              <a:t>risk management process</a:t>
            </a:r>
          </a:p>
          <a:p>
            <a:pPr marL="914400" lvl="1" indent="-457200">
              <a:buFont typeface="+mj-lt"/>
              <a:buAutoNum type="alphaLcPeriod"/>
            </a:pPr>
            <a:r>
              <a:rPr lang="en-US" dirty="0" smtClean="0">
                <a:solidFill>
                  <a:schemeClr val="accent3"/>
                </a:solidFill>
              </a:rPr>
              <a:t>key risk classes</a:t>
            </a:r>
          </a:p>
          <a:p>
            <a:pPr marL="914400" lvl="1" indent="-457200">
              <a:buFont typeface="+mj-lt"/>
              <a:buAutoNum type="alphaLcPeriod"/>
            </a:pPr>
            <a:endParaRPr lang="en-US" dirty="0" smtClean="0">
              <a:solidFill>
                <a:schemeClr val="accent3"/>
              </a:solidFill>
            </a:endParaRPr>
          </a:p>
          <a:p>
            <a:pPr marL="457200" indent="-457200">
              <a:buFont typeface="+mj-lt"/>
              <a:buAutoNum type="arabicPeriod"/>
            </a:pPr>
            <a:r>
              <a:rPr lang="en-US" dirty="0" smtClean="0">
                <a:solidFill>
                  <a:schemeClr val="accent3"/>
                </a:solidFill>
              </a:rPr>
              <a:t>Credit risk</a:t>
            </a:r>
          </a:p>
          <a:p>
            <a:pPr marL="914400" lvl="1" indent="-457200">
              <a:buFont typeface="+mj-lt"/>
              <a:buAutoNum type="alphaLcPeriod"/>
            </a:pPr>
            <a:r>
              <a:rPr lang="en-US" dirty="0" smtClean="0">
                <a:solidFill>
                  <a:schemeClr val="accent3"/>
                </a:solidFill>
              </a:rPr>
              <a:t>the credit decision</a:t>
            </a:r>
          </a:p>
          <a:p>
            <a:pPr marL="914400" lvl="1" indent="-457200">
              <a:buFont typeface="+mj-lt"/>
              <a:buAutoNum type="alphaLcPeriod"/>
            </a:pPr>
            <a:r>
              <a:rPr lang="en-US" dirty="0" smtClean="0">
                <a:solidFill>
                  <a:schemeClr val="accent3"/>
                </a:solidFill>
              </a:rPr>
              <a:t>credit risk evaluation: quantitative vs. qualitative</a:t>
            </a:r>
          </a:p>
          <a:p>
            <a:pPr marL="914400" lvl="1" indent="-457200">
              <a:buFont typeface="+mj-lt"/>
              <a:buAutoNum type="alphaLcPeriod"/>
            </a:pPr>
            <a:r>
              <a:rPr lang="en-US" dirty="0" smtClean="0">
                <a:solidFill>
                  <a:schemeClr val="accent3"/>
                </a:solidFill>
              </a:rPr>
              <a:t>credit risk measurements  </a:t>
            </a:r>
          </a:p>
          <a:p>
            <a:pPr marL="914400" lvl="1" indent="-457200">
              <a:buFont typeface="+mj-lt"/>
              <a:buAutoNum type="alphaLcPeriod"/>
            </a:pPr>
            <a:r>
              <a:rPr lang="en-US" dirty="0" smtClean="0">
                <a:solidFill>
                  <a:schemeClr val="accent3"/>
                </a:solidFill>
              </a:rPr>
              <a:t>methods for computing the default risk</a:t>
            </a:r>
          </a:p>
          <a:p>
            <a:pPr marL="914400" lvl="1" indent="-457200">
              <a:buFont typeface="+mj-lt"/>
              <a:buAutoNum type="alphaLcPeriod"/>
            </a:pPr>
            <a:r>
              <a:rPr lang="en-US" dirty="0" smtClean="0">
                <a:solidFill>
                  <a:schemeClr val="accent3"/>
                </a:solidFill>
              </a:rPr>
              <a:t>overview of PD models</a:t>
            </a:r>
            <a:endParaRPr lang="en-US" dirty="0" smtClean="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63513" y="130174"/>
            <a:ext cx="8275093" cy="601345"/>
          </a:xfrm>
        </p:spPr>
        <p:txBody>
          <a:bodyPr/>
          <a:lstStyle/>
          <a:p>
            <a:r>
              <a:rPr lang="en-US" sz="3600" dirty="0" smtClean="0"/>
              <a:t>Financial risks: a helicopter view</a:t>
            </a:r>
          </a:p>
        </p:txBody>
      </p:sp>
      <p:sp>
        <p:nvSpPr>
          <p:cNvPr id="3" name="Content Placeholder 2"/>
          <p:cNvSpPr>
            <a:spLocks noGrp="1"/>
          </p:cNvSpPr>
          <p:nvPr>
            <p:ph sz="quarter" idx="11"/>
          </p:nvPr>
        </p:nvSpPr>
        <p:spPr/>
        <p:txBody>
          <a:bodyPr/>
          <a:lstStyle/>
          <a:p>
            <a:pPr marL="228600" lvl="1">
              <a:spcBef>
                <a:spcPts val="1000"/>
              </a:spcBef>
              <a:buNone/>
            </a:pPr>
            <a:r>
              <a:rPr lang="en-US" sz="2800" dirty="0" smtClean="0"/>
              <a:t>What are the steps of risk management process?</a:t>
            </a:r>
          </a:p>
          <a:p>
            <a:pPr>
              <a:buNone/>
            </a:pPr>
            <a:endParaRPr lang="en-GB" b="1" dirty="0" smtClean="0"/>
          </a:p>
          <a:p>
            <a:pPr>
              <a:buNone/>
            </a:pPr>
            <a:r>
              <a:rPr lang="en-GB" b="1" dirty="0" smtClean="0"/>
              <a:t>Step 1</a:t>
            </a:r>
            <a:r>
              <a:rPr lang="en-GB" dirty="0" smtClean="0"/>
              <a:t>: Identify the risks</a:t>
            </a:r>
          </a:p>
          <a:p>
            <a:pPr>
              <a:buNone/>
            </a:pPr>
            <a:r>
              <a:rPr lang="en-GB" b="1" dirty="0" smtClean="0"/>
              <a:t>Step 2</a:t>
            </a:r>
            <a:r>
              <a:rPr lang="en-GB" dirty="0" smtClean="0"/>
              <a:t>: Quantify and estimate the risk exposures or determine appropriate methods to </a:t>
            </a:r>
            <a:r>
              <a:rPr lang="en-US" dirty="0" smtClean="0"/>
              <a:t>transfer the risks</a:t>
            </a:r>
          </a:p>
          <a:p>
            <a:pPr>
              <a:buNone/>
            </a:pPr>
            <a:r>
              <a:rPr lang="en-GB" b="1" dirty="0" smtClean="0"/>
              <a:t>Step 3</a:t>
            </a:r>
            <a:r>
              <a:rPr lang="en-GB" dirty="0" smtClean="0"/>
              <a:t>: Determine the collective effects of the risk exposures or perform a cost-benefit analysis on risk transfer methods</a:t>
            </a:r>
          </a:p>
          <a:p>
            <a:pPr>
              <a:buNone/>
            </a:pPr>
            <a:r>
              <a:rPr lang="en-GB" b="1" dirty="0" smtClean="0"/>
              <a:t>Step 4</a:t>
            </a:r>
            <a:r>
              <a:rPr lang="en-GB" dirty="0" smtClean="0"/>
              <a:t>: Develop a risk mitigation strategy (i.e., avoid, transfer, mitigate, or assume risk)</a:t>
            </a:r>
          </a:p>
          <a:p>
            <a:pPr>
              <a:buNone/>
            </a:pPr>
            <a:r>
              <a:rPr lang="en-GB" b="1" dirty="0" smtClean="0"/>
              <a:t>Step 5</a:t>
            </a:r>
            <a:r>
              <a:rPr lang="en-GB" dirty="0" smtClean="0"/>
              <a:t>: Assess performance and amend risk mitigation strategy as needed</a:t>
            </a:r>
            <a:endParaRPr lang="en-US"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0"/>
          </p:nvPr>
        </p:nvSpPr>
        <p:spPr/>
        <p:txBody>
          <a:bodyPr/>
          <a:lstStyle/>
          <a:p>
            <a:r>
              <a:rPr lang="en-US" sz="3600" dirty="0" smtClean="0"/>
              <a:t>Agenda</a:t>
            </a:r>
            <a:endParaRPr lang="en-US" sz="3600" dirty="0"/>
          </a:p>
        </p:txBody>
      </p:sp>
      <p:sp>
        <p:nvSpPr>
          <p:cNvPr id="5" name="Content Placeholder 4"/>
          <p:cNvSpPr>
            <a:spLocks noGrp="1"/>
          </p:cNvSpPr>
          <p:nvPr>
            <p:ph sz="quarter" idx="11"/>
          </p:nvPr>
        </p:nvSpPr>
        <p:spPr>
          <a:xfrm>
            <a:off x="365760" y="1136469"/>
            <a:ext cx="11365865" cy="5016137"/>
          </a:xfrm>
        </p:spPr>
        <p:txBody>
          <a:bodyPr/>
          <a:lstStyle/>
          <a:p>
            <a:pPr marL="457200" indent="-457200">
              <a:buFont typeface="+mj-lt"/>
              <a:buAutoNum type="arabicPeriod"/>
            </a:pPr>
            <a:r>
              <a:rPr lang="en-US" dirty="0" smtClean="0">
                <a:solidFill>
                  <a:schemeClr val="accent3"/>
                </a:solidFill>
              </a:rPr>
              <a:t>Financial risks: a helicopter view</a:t>
            </a:r>
          </a:p>
          <a:p>
            <a:pPr marL="914400" lvl="1" indent="-457200">
              <a:buFont typeface="+mj-lt"/>
              <a:buAutoNum type="alphaLcPeriod"/>
            </a:pPr>
            <a:r>
              <a:rPr lang="en-US" dirty="0" smtClean="0">
                <a:solidFill>
                  <a:schemeClr val="accent3"/>
                </a:solidFill>
              </a:rPr>
              <a:t>risk management process</a:t>
            </a:r>
          </a:p>
          <a:p>
            <a:pPr marL="914400" lvl="1" indent="-457200">
              <a:buFont typeface="+mj-lt"/>
              <a:buAutoNum type="alphaLcPeriod"/>
            </a:pPr>
            <a:r>
              <a:rPr lang="en-US" dirty="0" smtClean="0"/>
              <a:t>key risk classes</a:t>
            </a:r>
          </a:p>
          <a:p>
            <a:pPr marL="914400" lvl="1" indent="-457200">
              <a:buFont typeface="+mj-lt"/>
              <a:buAutoNum type="alphaLcPeriod"/>
            </a:pPr>
            <a:endParaRPr lang="en-US" dirty="0" smtClean="0">
              <a:solidFill>
                <a:schemeClr val="accent3"/>
              </a:solidFill>
            </a:endParaRPr>
          </a:p>
          <a:p>
            <a:pPr marL="457200" indent="-457200">
              <a:buFont typeface="+mj-lt"/>
              <a:buAutoNum type="arabicPeriod"/>
            </a:pPr>
            <a:r>
              <a:rPr lang="en-US" dirty="0" smtClean="0">
                <a:solidFill>
                  <a:schemeClr val="accent3"/>
                </a:solidFill>
              </a:rPr>
              <a:t>Credit risk</a:t>
            </a:r>
          </a:p>
          <a:p>
            <a:pPr marL="914400" lvl="1" indent="-457200">
              <a:buFont typeface="+mj-lt"/>
              <a:buAutoNum type="alphaLcPeriod"/>
            </a:pPr>
            <a:r>
              <a:rPr lang="en-US" dirty="0" smtClean="0">
                <a:solidFill>
                  <a:schemeClr val="accent3"/>
                </a:solidFill>
              </a:rPr>
              <a:t>the credit decision</a:t>
            </a:r>
          </a:p>
          <a:p>
            <a:pPr marL="914400" lvl="1" indent="-457200">
              <a:buFont typeface="+mj-lt"/>
              <a:buAutoNum type="alphaLcPeriod"/>
            </a:pPr>
            <a:r>
              <a:rPr lang="en-US" dirty="0" smtClean="0">
                <a:solidFill>
                  <a:schemeClr val="accent3"/>
                </a:solidFill>
              </a:rPr>
              <a:t>credit risk evaluation: quantitative vs. qualitative</a:t>
            </a:r>
          </a:p>
          <a:p>
            <a:pPr marL="914400" lvl="1" indent="-457200">
              <a:buFont typeface="+mj-lt"/>
              <a:buAutoNum type="alphaLcPeriod"/>
            </a:pPr>
            <a:r>
              <a:rPr lang="en-US" dirty="0" smtClean="0">
                <a:solidFill>
                  <a:schemeClr val="accent3"/>
                </a:solidFill>
              </a:rPr>
              <a:t>classification of credit risk </a:t>
            </a:r>
          </a:p>
          <a:p>
            <a:pPr marL="914400" lvl="1" indent="-457200">
              <a:buFont typeface="+mj-lt"/>
              <a:buAutoNum type="alphaLcPeriod"/>
            </a:pPr>
            <a:r>
              <a:rPr lang="en-US" dirty="0" smtClean="0">
                <a:solidFill>
                  <a:schemeClr val="accent3"/>
                </a:solidFill>
              </a:rPr>
              <a:t>methods for computing the default risk</a:t>
            </a:r>
          </a:p>
          <a:p>
            <a:pPr marL="914400" lvl="1" indent="-457200">
              <a:buFont typeface="+mj-lt"/>
              <a:buAutoNum type="alphaLcPeriod"/>
            </a:pPr>
            <a:r>
              <a:rPr lang="en-US" dirty="0" smtClean="0">
                <a:solidFill>
                  <a:schemeClr val="accent3"/>
                </a:solidFill>
              </a:rPr>
              <a:t>overview of PD models</a:t>
            </a:r>
            <a:endParaRPr lang="en-US" dirty="0" smtClean="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sz="3600" dirty="0" smtClean="0"/>
              <a:t>Key risk classes</a:t>
            </a:r>
            <a:endParaRPr lang="en-US" sz="3600" dirty="0"/>
          </a:p>
        </p:txBody>
      </p:sp>
      <p:sp>
        <p:nvSpPr>
          <p:cNvPr id="3" name="Content Placeholder 2"/>
          <p:cNvSpPr>
            <a:spLocks noGrp="1"/>
          </p:cNvSpPr>
          <p:nvPr>
            <p:ph sz="quarter" idx="11"/>
          </p:nvPr>
        </p:nvSpPr>
        <p:spPr/>
        <p:txBody>
          <a:bodyPr/>
          <a:lstStyle/>
          <a:p>
            <a:pPr marL="457200" indent="-457200">
              <a:buFont typeface="+mj-lt"/>
              <a:buAutoNum type="arabicPeriod"/>
            </a:pPr>
            <a:r>
              <a:rPr lang="en-US" b="1" dirty="0" smtClean="0"/>
              <a:t>Market Risk </a:t>
            </a:r>
            <a:r>
              <a:rPr lang="en-GB" dirty="0" smtClean="0"/>
              <a:t>considers how changes in market prices and rates will result in investment losses. </a:t>
            </a:r>
          </a:p>
          <a:p>
            <a:r>
              <a:rPr lang="en-GB" dirty="0" smtClean="0"/>
              <a:t>four subtypes: </a:t>
            </a:r>
          </a:p>
          <a:p>
            <a:pPr lvl="1">
              <a:buNone/>
            </a:pPr>
            <a:r>
              <a:rPr lang="en-GB" i="1" u="sng" dirty="0" smtClean="0"/>
              <a:t>interest rate risk </a:t>
            </a:r>
            <a:r>
              <a:rPr lang="en-GB" dirty="0" smtClean="0"/>
              <a:t>– the risk that an investment's value will change due to a change in the absolute level of interest rates, in the spread between two rates, in the shape of the yield curve, or in any other interest rate relationship</a:t>
            </a:r>
          </a:p>
          <a:p>
            <a:pPr lvl="1">
              <a:buNone/>
            </a:pPr>
            <a:r>
              <a:rPr lang="en-GB" i="1" u="sng" dirty="0" smtClean="0"/>
              <a:t>equity price risk </a:t>
            </a:r>
            <a:r>
              <a:rPr lang="en-GB" dirty="0" smtClean="0"/>
              <a:t>– general market risk and specific risk (unique factors of the entity)</a:t>
            </a:r>
          </a:p>
          <a:p>
            <a:pPr lvl="1">
              <a:buNone/>
            </a:pPr>
            <a:r>
              <a:rPr lang="en-GB" i="1" u="sng" dirty="0" smtClean="0"/>
              <a:t>foreign exchange risk </a:t>
            </a:r>
            <a:r>
              <a:rPr lang="en-GB" dirty="0" smtClean="0"/>
              <a:t>- monetary losses that arise because of </a:t>
            </a:r>
            <a:r>
              <a:rPr lang="en-GB" dirty="0" err="1" smtClean="0"/>
              <a:t>unhedged</a:t>
            </a:r>
            <a:r>
              <a:rPr lang="en-GB" dirty="0" smtClean="0"/>
              <a:t> or not fully </a:t>
            </a:r>
            <a:r>
              <a:rPr lang="en-US" dirty="0" smtClean="0"/>
              <a:t>hedged foreign currency positions</a:t>
            </a:r>
            <a:endParaRPr lang="en-GB" dirty="0" smtClean="0"/>
          </a:p>
          <a:p>
            <a:pPr lvl="1">
              <a:buNone/>
            </a:pPr>
            <a:r>
              <a:rPr lang="en-GB" i="1" u="sng" dirty="0" smtClean="0"/>
              <a:t>commodity price risk </a:t>
            </a:r>
            <a:r>
              <a:rPr lang="en-GB" dirty="0" smtClean="0"/>
              <a:t>- the price volatility of commodities (e.g., precious metals, </a:t>
            </a:r>
            <a:r>
              <a:rPr lang="en-US" dirty="0" smtClean="0"/>
              <a:t>base metals, agricultural products, energy)</a:t>
            </a:r>
            <a:endParaRPr lang="en-US"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sz="3600" dirty="0" smtClean="0"/>
              <a:t>Key risk classes</a:t>
            </a:r>
            <a:endParaRPr lang="en-US" sz="3600" dirty="0"/>
          </a:p>
        </p:txBody>
      </p:sp>
      <p:sp>
        <p:nvSpPr>
          <p:cNvPr id="3" name="Content Placeholder 2"/>
          <p:cNvSpPr>
            <a:spLocks noGrp="1"/>
          </p:cNvSpPr>
          <p:nvPr>
            <p:ph sz="quarter" idx="11"/>
          </p:nvPr>
        </p:nvSpPr>
        <p:spPr/>
        <p:txBody>
          <a:bodyPr/>
          <a:lstStyle/>
          <a:p>
            <a:pPr marL="457200" indent="-457200">
              <a:buFont typeface="+mj-lt"/>
              <a:buAutoNum type="arabicPeriod" startAt="2"/>
            </a:pPr>
            <a:r>
              <a:rPr lang="en-US" b="1" dirty="0" smtClean="0"/>
              <a:t>Credit Risk</a:t>
            </a:r>
          </a:p>
          <a:p>
            <a:r>
              <a:rPr lang="en-GB" dirty="0" smtClean="0"/>
              <a:t>a loss suffered by a party whereby the counterparty fails to meet its financial obligations to the party under the contract. </a:t>
            </a:r>
          </a:p>
          <a:p>
            <a:r>
              <a:rPr lang="en-GB" dirty="0" smtClean="0"/>
              <a:t>four subtypes of credit risk:</a:t>
            </a:r>
          </a:p>
          <a:p>
            <a:pPr lvl="1">
              <a:buNone/>
            </a:pPr>
            <a:r>
              <a:rPr lang="en-GB" i="1" u="sng" dirty="0" smtClean="0"/>
              <a:t>default risk </a:t>
            </a:r>
            <a:r>
              <a:rPr lang="en-GB" dirty="0" smtClean="0"/>
              <a:t>- non-payment of interest and/ or principal on a loan </a:t>
            </a:r>
          </a:p>
          <a:p>
            <a:pPr lvl="1">
              <a:buNone/>
            </a:pPr>
            <a:r>
              <a:rPr lang="en-GB" i="1" u="sng" dirty="0" smtClean="0"/>
              <a:t>bankruptcy risk </a:t>
            </a:r>
            <a:r>
              <a:rPr lang="en-GB" dirty="0" smtClean="0"/>
              <a:t>-  the risk is that the liquidation value of the collateral is insufficient to recover the full loss on default. </a:t>
            </a:r>
          </a:p>
          <a:p>
            <a:pPr lvl="1">
              <a:buNone/>
            </a:pPr>
            <a:r>
              <a:rPr lang="en-GB" i="1" u="sng" dirty="0" smtClean="0"/>
              <a:t>downgrade risk</a:t>
            </a:r>
            <a:r>
              <a:rPr lang="en-GB" dirty="0" smtClean="0"/>
              <a:t> - decreased creditworthiness (based on recent financial performance) of a counterparty to a transaction </a:t>
            </a:r>
          </a:p>
          <a:p>
            <a:pPr lvl="1">
              <a:buNone/>
            </a:pPr>
            <a:r>
              <a:rPr lang="en-GB" i="1" u="sng" dirty="0" smtClean="0"/>
              <a:t>settlement risk </a:t>
            </a:r>
            <a:r>
              <a:rPr lang="en-GB" dirty="0" smtClean="0"/>
              <a:t>– </a:t>
            </a:r>
            <a:r>
              <a:rPr lang="en-US" dirty="0" smtClean="0"/>
              <a:t>at the settlement date </a:t>
            </a:r>
            <a:r>
              <a:rPr lang="en-GB" dirty="0" smtClean="0"/>
              <a:t>the position that is losing may simply refuse to pay and fulfil its obligations</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sz="3600" dirty="0" smtClean="0"/>
              <a:t>Key risk classes</a:t>
            </a:r>
            <a:endParaRPr lang="en-US" sz="3600" dirty="0"/>
          </a:p>
        </p:txBody>
      </p:sp>
      <p:sp>
        <p:nvSpPr>
          <p:cNvPr id="3" name="Content Placeholder 2"/>
          <p:cNvSpPr>
            <a:spLocks noGrp="1"/>
          </p:cNvSpPr>
          <p:nvPr>
            <p:ph sz="quarter" idx="11"/>
          </p:nvPr>
        </p:nvSpPr>
        <p:spPr/>
        <p:txBody>
          <a:bodyPr/>
          <a:lstStyle/>
          <a:p>
            <a:pPr marL="457200" indent="-457200">
              <a:buFont typeface="+mj-lt"/>
              <a:buAutoNum type="arabicPeriod" startAt="3"/>
            </a:pPr>
            <a:r>
              <a:rPr lang="en-US" b="1" dirty="0" smtClean="0"/>
              <a:t>Liquidity risk</a:t>
            </a:r>
          </a:p>
          <a:p>
            <a:r>
              <a:rPr lang="en-GB" dirty="0" smtClean="0"/>
              <a:t>two subtypes:</a:t>
            </a:r>
          </a:p>
          <a:p>
            <a:pPr lvl="1">
              <a:buNone/>
            </a:pPr>
            <a:r>
              <a:rPr lang="en-GB" i="1" u="sng" dirty="0" smtClean="0"/>
              <a:t>funding liquidity risk </a:t>
            </a:r>
            <a:r>
              <a:rPr lang="en-GB" dirty="0" smtClean="0"/>
              <a:t>- when an entity is unable to pay down or refinance its debt, satisfy any cash obligations to counterparties, or fund any capital withdrawals. </a:t>
            </a:r>
          </a:p>
          <a:p>
            <a:pPr lvl="1">
              <a:buNone/>
            </a:pPr>
            <a:r>
              <a:rPr lang="en-GB" i="1" u="sng" dirty="0" smtClean="0"/>
              <a:t>trading liquidity risk </a:t>
            </a:r>
            <a:r>
              <a:rPr lang="en-GB" dirty="0" smtClean="0"/>
              <a:t>- when an entity is unable to buy or sell a security at the market price </a:t>
            </a:r>
            <a:r>
              <a:rPr lang="en-US" dirty="0" smtClean="0"/>
              <a:t>due to a temporary </a:t>
            </a:r>
            <a:r>
              <a:rPr lang="en-GB" dirty="0" smtClean="0"/>
              <a:t>inability to find a counterparty to transact on the other side of the trade</a:t>
            </a:r>
          </a:p>
          <a:p>
            <a:pPr marL="457200" indent="-457200">
              <a:buFont typeface="+mj-lt"/>
              <a:buAutoNum type="arabicPeriod" startAt="4"/>
            </a:pPr>
            <a:r>
              <a:rPr lang="en-US" b="1" dirty="0" smtClean="0"/>
              <a:t>Operational Risk</a:t>
            </a:r>
          </a:p>
          <a:p>
            <a:r>
              <a:rPr lang="en-GB" dirty="0" smtClean="0"/>
              <a:t>considers a wide range of "non-financial" problems such as inadequate computer systems (technology risk), insufficient internal controls, incompetent management, fraud (e.g., losses due to intentional falsification of information), human error (e.g., losses due to incorrect data entry or accidental deletion of a file), and natural disasters.</a:t>
            </a:r>
            <a:endParaRPr lang="en-US"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0"/>
          </p:nvPr>
        </p:nvSpPr>
        <p:spPr/>
        <p:txBody>
          <a:bodyPr/>
          <a:lstStyle/>
          <a:p>
            <a:r>
              <a:rPr lang="en-US" sz="3600" dirty="0" smtClean="0"/>
              <a:t>Agenda</a:t>
            </a:r>
            <a:endParaRPr lang="en-US" sz="3600" dirty="0"/>
          </a:p>
        </p:txBody>
      </p:sp>
      <p:sp>
        <p:nvSpPr>
          <p:cNvPr id="5" name="Content Placeholder 4"/>
          <p:cNvSpPr>
            <a:spLocks noGrp="1"/>
          </p:cNvSpPr>
          <p:nvPr>
            <p:ph sz="quarter" idx="11"/>
          </p:nvPr>
        </p:nvSpPr>
        <p:spPr>
          <a:xfrm>
            <a:off x="365760" y="1136469"/>
            <a:ext cx="11365865" cy="5016137"/>
          </a:xfrm>
        </p:spPr>
        <p:txBody>
          <a:bodyPr/>
          <a:lstStyle/>
          <a:p>
            <a:pPr marL="457200" indent="-457200">
              <a:buFont typeface="+mj-lt"/>
              <a:buAutoNum type="arabicPeriod"/>
            </a:pPr>
            <a:r>
              <a:rPr lang="en-US" dirty="0" smtClean="0">
                <a:solidFill>
                  <a:schemeClr val="accent3"/>
                </a:solidFill>
              </a:rPr>
              <a:t>Financial risks: a helicopter view</a:t>
            </a:r>
          </a:p>
          <a:p>
            <a:pPr marL="914400" lvl="1" indent="-457200">
              <a:buFont typeface="+mj-lt"/>
              <a:buAutoNum type="alphaLcPeriod"/>
            </a:pPr>
            <a:r>
              <a:rPr lang="en-US" dirty="0" smtClean="0">
                <a:solidFill>
                  <a:schemeClr val="accent3"/>
                </a:solidFill>
              </a:rPr>
              <a:t>risk management process</a:t>
            </a:r>
          </a:p>
          <a:p>
            <a:pPr marL="914400" lvl="1" indent="-457200">
              <a:buFont typeface="+mj-lt"/>
              <a:buAutoNum type="alphaLcPeriod"/>
            </a:pPr>
            <a:r>
              <a:rPr lang="en-US" dirty="0" smtClean="0">
                <a:solidFill>
                  <a:schemeClr val="accent3"/>
                </a:solidFill>
              </a:rPr>
              <a:t>key risk classes</a:t>
            </a:r>
          </a:p>
          <a:p>
            <a:pPr marL="914400" lvl="1" indent="-457200">
              <a:buFont typeface="+mj-lt"/>
              <a:buAutoNum type="alphaLcPeriod"/>
            </a:pPr>
            <a:endParaRPr lang="en-US" dirty="0" smtClean="0">
              <a:solidFill>
                <a:schemeClr val="accent3"/>
              </a:solidFill>
            </a:endParaRPr>
          </a:p>
          <a:p>
            <a:pPr marL="457200" indent="-457200">
              <a:buFont typeface="+mj-lt"/>
              <a:buAutoNum type="arabicPeriod"/>
            </a:pPr>
            <a:r>
              <a:rPr lang="en-US" dirty="0" smtClean="0"/>
              <a:t>Credit risk</a:t>
            </a:r>
          </a:p>
          <a:p>
            <a:pPr marL="914400" lvl="1" indent="-457200">
              <a:buFont typeface="+mj-lt"/>
              <a:buAutoNum type="alphaLcPeriod"/>
            </a:pPr>
            <a:r>
              <a:rPr lang="en-US" dirty="0" smtClean="0"/>
              <a:t>the credit decision</a:t>
            </a:r>
          </a:p>
          <a:p>
            <a:pPr marL="914400" lvl="1" indent="-457200">
              <a:buFont typeface="+mj-lt"/>
              <a:buAutoNum type="alphaLcPeriod"/>
            </a:pPr>
            <a:r>
              <a:rPr lang="en-US" dirty="0" smtClean="0">
                <a:solidFill>
                  <a:schemeClr val="accent3"/>
                </a:solidFill>
              </a:rPr>
              <a:t>credit risk evaluation: quantitative vs. qualitative</a:t>
            </a:r>
          </a:p>
          <a:p>
            <a:pPr marL="914400" lvl="1" indent="-457200">
              <a:buFont typeface="+mj-lt"/>
              <a:buAutoNum type="alphaLcPeriod"/>
            </a:pPr>
            <a:r>
              <a:rPr lang="en-US" dirty="0" smtClean="0">
                <a:solidFill>
                  <a:schemeClr val="accent3"/>
                </a:solidFill>
              </a:rPr>
              <a:t>credit risk measurements  </a:t>
            </a:r>
          </a:p>
          <a:p>
            <a:pPr marL="914400" lvl="1" indent="-457200">
              <a:buFont typeface="+mj-lt"/>
              <a:buAutoNum type="alphaLcPeriod"/>
            </a:pPr>
            <a:r>
              <a:rPr lang="en-US" dirty="0" smtClean="0">
                <a:solidFill>
                  <a:schemeClr val="accent3"/>
                </a:solidFill>
              </a:rPr>
              <a:t>methods for computing the default risk</a:t>
            </a:r>
          </a:p>
          <a:p>
            <a:pPr marL="914400" lvl="1" indent="-457200">
              <a:buFont typeface="+mj-lt"/>
              <a:buAutoNum type="alphaLcPeriod"/>
            </a:pPr>
            <a:r>
              <a:rPr lang="en-US" dirty="0" smtClean="0">
                <a:solidFill>
                  <a:schemeClr val="accent3"/>
                </a:solidFill>
              </a:rPr>
              <a:t>overview of PD models</a:t>
            </a:r>
            <a:endParaRPr lang="en-US" dirty="0" smtClean="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sz="3600" dirty="0" smtClean="0"/>
              <a:t>Credit risk: a broader view</a:t>
            </a:r>
          </a:p>
        </p:txBody>
      </p:sp>
      <p:sp>
        <p:nvSpPr>
          <p:cNvPr id="3" name="Content Placeholder 2"/>
          <p:cNvSpPr>
            <a:spLocks noGrp="1"/>
          </p:cNvSpPr>
          <p:nvPr>
            <p:ph sz="quarter" idx="11"/>
          </p:nvPr>
        </p:nvSpPr>
        <p:spPr/>
        <p:txBody>
          <a:bodyPr/>
          <a:lstStyle/>
          <a:p>
            <a:r>
              <a:rPr lang="en-GB" b="1" dirty="0" smtClean="0"/>
              <a:t>Credit risk </a:t>
            </a:r>
            <a:r>
              <a:rPr lang="en-GB" dirty="0" smtClean="0"/>
              <a:t>- probability that a borrower will not pay back a loan in accordance with the terms of the credit agreement. Two key participants:</a:t>
            </a:r>
          </a:p>
          <a:p>
            <a:pPr lvl="1">
              <a:buNone/>
            </a:pPr>
            <a:r>
              <a:rPr lang="en-GB" i="1" u="sng" dirty="0" smtClean="0"/>
              <a:t>Borrower, obligor, counterparty</a:t>
            </a:r>
            <a:r>
              <a:rPr lang="en-GB" u="sng" dirty="0" smtClean="0"/>
              <a:t>, </a:t>
            </a:r>
            <a:r>
              <a:rPr lang="en-GB" i="1" u="sng" dirty="0" smtClean="0"/>
              <a:t>issuer </a:t>
            </a:r>
            <a:r>
              <a:rPr lang="en-GB" dirty="0" smtClean="0"/>
              <a:t>- the party receiving credit. </a:t>
            </a:r>
          </a:p>
          <a:p>
            <a:pPr lvl="1">
              <a:buNone/>
            </a:pPr>
            <a:r>
              <a:rPr lang="en-GB" i="1" u="sng" dirty="0" smtClean="0"/>
              <a:t>Lender, creditor, and </a:t>
            </a:r>
            <a:r>
              <a:rPr lang="en-GB" i="1" u="sng" dirty="0" err="1" smtClean="0"/>
              <a:t>obligee</a:t>
            </a:r>
            <a:r>
              <a:rPr lang="en-GB" i="1" u="sng" dirty="0" smtClean="0"/>
              <a:t> </a:t>
            </a:r>
            <a:r>
              <a:rPr lang="en-GB" dirty="0" smtClean="0"/>
              <a:t>- the party granting credit</a:t>
            </a:r>
          </a:p>
          <a:p>
            <a:r>
              <a:rPr lang="en-GB" dirty="0" smtClean="0"/>
              <a:t> The risk can result from:</a:t>
            </a:r>
          </a:p>
          <a:p>
            <a:pPr lvl="1">
              <a:buNone/>
            </a:pPr>
            <a:r>
              <a:rPr lang="en-GB" dirty="0" smtClean="0"/>
              <a:t>- default on a financial obligation</a:t>
            </a:r>
          </a:p>
          <a:p>
            <a:pPr lvl="1">
              <a:buNone/>
            </a:pPr>
            <a:r>
              <a:rPr lang="en-GB" dirty="0" smtClean="0"/>
              <a:t>- an increased probability of default on a financial obligation</a:t>
            </a:r>
          </a:p>
          <a:p>
            <a:pPr lvl="1">
              <a:buNone/>
            </a:pPr>
            <a:r>
              <a:rPr lang="en-GB" dirty="0" smtClean="0"/>
              <a:t>- a more severe loss than expected due to a greater than expected exposure at the time of a </a:t>
            </a:r>
            <a:r>
              <a:rPr lang="en-US" dirty="0" smtClean="0"/>
              <a:t>default</a:t>
            </a:r>
          </a:p>
          <a:p>
            <a:pPr lvl="1">
              <a:buNone/>
            </a:pPr>
            <a:r>
              <a:rPr lang="en-US" dirty="0" smtClean="0"/>
              <a:t>- a</a:t>
            </a:r>
            <a:r>
              <a:rPr lang="en-GB" dirty="0" smtClean="0"/>
              <a:t> more severe loss than expected due to a lower than expected recovery at the time of a </a:t>
            </a:r>
            <a:r>
              <a:rPr lang="en-US" dirty="0" smtClean="0"/>
              <a:t>default</a:t>
            </a:r>
          </a:p>
          <a:p>
            <a:pPr lvl="1">
              <a:buNone/>
            </a:pPr>
            <a:r>
              <a:rPr lang="en-GB" dirty="0" smtClean="0"/>
              <a:t>- default on payment for goods or services already rendered (i.e., settlement risk)</a:t>
            </a:r>
            <a:endParaRPr lang="en-US"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0"/>
          </p:nvPr>
        </p:nvSpPr>
        <p:spPr/>
        <p:txBody>
          <a:bodyPr/>
          <a:lstStyle/>
          <a:p>
            <a:r>
              <a:rPr lang="en-US" sz="3600" dirty="0" smtClean="0"/>
              <a:t>Agenda</a:t>
            </a:r>
            <a:endParaRPr lang="en-US" sz="3600" dirty="0"/>
          </a:p>
        </p:txBody>
      </p:sp>
      <p:sp>
        <p:nvSpPr>
          <p:cNvPr id="5" name="Content Placeholder 4"/>
          <p:cNvSpPr>
            <a:spLocks noGrp="1"/>
          </p:cNvSpPr>
          <p:nvPr>
            <p:ph sz="quarter" idx="11"/>
          </p:nvPr>
        </p:nvSpPr>
        <p:spPr>
          <a:xfrm>
            <a:off x="365760" y="1136469"/>
            <a:ext cx="11365865" cy="5016137"/>
          </a:xfrm>
        </p:spPr>
        <p:txBody>
          <a:bodyPr/>
          <a:lstStyle/>
          <a:p>
            <a:pPr marL="457200" indent="-457200">
              <a:buFont typeface="+mj-lt"/>
              <a:buAutoNum type="arabicPeriod"/>
            </a:pPr>
            <a:r>
              <a:rPr lang="en-US" dirty="0" smtClean="0">
                <a:solidFill>
                  <a:schemeClr val="accent3"/>
                </a:solidFill>
              </a:rPr>
              <a:t>Financial risks: a helicopter view</a:t>
            </a:r>
          </a:p>
          <a:p>
            <a:pPr marL="914400" lvl="1" indent="-457200">
              <a:buFont typeface="+mj-lt"/>
              <a:buAutoNum type="alphaLcPeriod"/>
            </a:pPr>
            <a:r>
              <a:rPr lang="en-US" dirty="0" smtClean="0">
                <a:solidFill>
                  <a:schemeClr val="accent3"/>
                </a:solidFill>
              </a:rPr>
              <a:t>risk management process</a:t>
            </a:r>
          </a:p>
          <a:p>
            <a:pPr marL="914400" lvl="1" indent="-457200">
              <a:buFont typeface="+mj-lt"/>
              <a:buAutoNum type="alphaLcPeriod"/>
            </a:pPr>
            <a:r>
              <a:rPr lang="en-US" dirty="0" smtClean="0">
                <a:solidFill>
                  <a:schemeClr val="accent3"/>
                </a:solidFill>
              </a:rPr>
              <a:t>key risk classes</a:t>
            </a:r>
          </a:p>
          <a:p>
            <a:pPr marL="914400" lvl="1" indent="-457200">
              <a:buFont typeface="+mj-lt"/>
              <a:buAutoNum type="alphaLcPeriod"/>
            </a:pPr>
            <a:endParaRPr lang="en-US" dirty="0" smtClean="0">
              <a:solidFill>
                <a:schemeClr val="accent3"/>
              </a:solidFill>
            </a:endParaRPr>
          </a:p>
          <a:p>
            <a:pPr marL="457200" indent="-457200">
              <a:buFont typeface="+mj-lt"/>
              <a:buAutoNum type="arabicPeriod"/>
            </a:pPr>
            <a:r>
              <a:rPr lang="en-US" dirty="0" smtClean="0">
                <a:solidFill>
                  <a:schemeClr val="accent3"/>
                </a:solidFill>
              </a:rPr>
              <a:t>Credit risk</a:t>
            </a:r>
          </a:p>
          <a:p>
            <a:pPr marL="914400" lvl="1" indent="-457200">
              <a:buFont typeface="+mj-lt"/>
              <a:buAutoNum type="alphaLcPeriod"/>
            </a:pPr>
            <a:r>
              <a:rPr lang="en-US" dirty="0" smtClean="0">
                <a:solidFill>
                  <a:schemeClr val="accent3"/>
                </a:solidFill>
              </a:rPr>
              <a:t>the credit decision</a:t>
            </a:r>
          </a:p>
          <a:p>
            <a:pPr marL="914400" lvl="1" indent="-457200">
              <a:buFont typeface="+mj-lt"/>
              <a:buAutoNum type="alphaLcPeriod"/>
            </a:pPr>
            <a:r>
              <a:rPr lang="en-US" dirty="0" smtClean="0"/>
              <a:t>credit risk evaluation: quantitative vs. qualitative</a:t>
            </a:r>
          </a:p>
          <a:p>
            <a:pPr marL="914400" lvl="1" indent="-457200">
              <a:buFont typeface="+mj-lt"/>
              <a:buAutoNum type="alphaLcPeriod"/>
            </a:pPr>
            <a:r>
              <a:rPr lang="en-US" dirty="0" smtClean="0">
                <a:solidFill>
                  <a:schemeClr val="accent3"/>
                </a:solidFill>
              </a:rPr>
              <a:t>credit risk measurements  </a:t>
            </a:r>
          </a:p>
          <a:p>
            <a:pPr marL="914400" lvl="1" indent="-457200">
              <a:buFont typeface="+mj-lt"/>
              <a:buAutoNum type="alphaLcPeriod"/>
            </a:pPr>
            <a:r>
              <a:rPr lang="en-US" dirty="0" smtClean="0">
                <a:solidFill>
                  <a:schemeClr val="accent3"/>
                </a:solidFill>
              </a:rPr>
              <a:t>methods for computing the default risk</a:t>
            </a:r>
          </a:p>
          <a:p>
            <a:pPr marL="914400" lvl="1" indent="-457200">
              <a:buFont typeface="+mj-lt"/>
              <a:buAutoNum type="alphaLcPeriod"/>
            </a:pPr>
            <a:r>
              <a:rPr lang="en-US" dirty="0" smtClean="0">
                <a:solidFill>
                  <a:schemeClr val="accent3"/>
                </a:solidFill>
              </a:rPr>
              <a:t>overview of PD models</a:t>
            </a:r>
            <a:endParaRPr lang="en-US" dirty="0" smtClean="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63513" y="130174"/>
            <a:ext cx="8980487" cy="575219"/>
          </a:xfrm>
        </p:spPr>
        <p:txBody>
          <a:bodyPr/>
          <a:lstStyle/>
          <a:p>
            <a:pPr marL="0" lvl="1" indent="0">
              <a:spcBef>
                <a:spcPts val="1000"/>
              </a:spcBef>
              <a:buNone/>
            </a:pPr>
            <a:r>
              <a:rPr lang="en-US" sz="3200" b="1" dirty="0" smtClean="0">
                <a:solidFill>
                  <a:schemeClr val="bg1"/>
                </a:solidFill>
              </a:rPr>
              <a:t>credit risk evaluation: quantitative vs. qualitative</a:t>
            </a:r>
          </a:p>
        </p:txBody>
      </p:sp>
      <p:sp>
        <p:nvSpPr>
          <p:cNvPr id="3" name="Content Placeholder 2"/>
          <p:cNvSpPr>
            <a:spLocks noGrp="1"/>
          </p:cNvSpPr>
          <p:nvPr>
            <p:ph sz="quarter" idx="11"/>
          </p:nvPr>
        </p:nvSpPr>
        <p:spPr/>
        <p:txBody>
          <a:bodyPr/>
          <a:lstStyle/>
          <a:p>
            <a:pPr algn="ctr">
              <a:buNone/>
            </a:pPr>
            <a:endParaRPr lang="en-US" i="1" dirty="0" smtClean="0"/>
          </a:p>
          <a:p>
            <a:pPr algn="ctr">
              <a:buNone/>
            </a:pPr>
            <a:r>
              <a:rPr lang="en-US" sz="3200" i="1" dirty="0" smtClean="0"/>
              <a:t>willingness to pay vs. capacity to pay </a:t>
            </a:r>
            <a:endParaRPr lang="en-US" dirty="0" smtClean="0"/>
          </a:p>
          <a:p>
            <a:r>
              <a:rPr lang="en-US" u="sng" dirty="0" smtClean="0"/>
              <a:t>Qualitative techniques </a:t>
            </a:r>
            <a:r>
              <a:rPr lang="en-US" dirty="0" smtClean="0"/>
              <a:t>are used to evaluate the borrower’s willingness to repay e.g. face-to-face meetings, information gathering, “name lending“, etc.</a:t>
            </a:r>
          </a:p>
          <a:p>
            <a:pPr marL="685800" lvl="2">
              <a:spcBef>
                <a:spcPts val="1000"/>
              </a:spcBef>
              <a:buNone/>
            </a:pPr>
            <a:r>
              <a:rPr lang="en-GB" sz="2400" i="1" dirty="0" smtClean="0"/>
              <a:t>limitations</a:t>
            </a:r>
            <a:r>
              <a:rPr lang="en-GB" dirty="0" smtClean="0"/>
              <a:t>: </a:t>
            </a:r>
            <a:r>
              <a:rPr lang="en-GB" sz="2400" dirty="0" smtClean="0"/>
              <a:t>subjectivity</a:t>
            </a:r>
          </a:p>
          <a:p>
            <a:pPr marL="685800" lvl="2">
              <a:spcBef>
                <a:spcPts val="1000"/>
              </a:spcBef>
              <a:buNone/>
            </a:pPr>
            <a:endParaRPr lang="en-US" dirty="0" smtClean="0"/>
          </a:p>
          <a:p>
            <a:r>
              <a:rPr lang="en-US" u="sng" dirty="0" smtClean="0"/>
              <a:t>Quantitative techniques </a:t>
            </a:r>
            <a:r>
              <a:rPr lang="en-US" dirty="0" smtClean="0"/>
              <a:t>are used to </a:t>
            </a:r>
            <a:r>
              <a:rPr lang="en-GB" dirty="0" smtClean="0"/>
              <a:t>evaluate the borrower's ability to repay e.g. financial statements analysis </a:t>
            </a:r>
          </a:p>
          <a:p>
            <a:pPr lvl="1">
              <a:buNone/>
            </a:pPr>
            <a:r>
              <a:rPr lang="en-GB" i="1" dirty="0" smtClean="0"/>
              <a:t>limitations</a:t>
            </a:r>
            <a:r>
              <a:rPr lang="en-GB" dirty="0" smtClean="0"/>
              <a:t>:</a:t>
            </a:r>
          </a:p>
          <a:p>
            <a:pPr lvl="1">
              <a:buFontTx/>
              <a:buChar char="-"/>
            </a:pPr>
            <a:r>
              <a:rPr lang="en-GB" dirty="0" smtClean="0"/>
              <a:t>historical nature of the data</a:t>
            </a:r>
          </a:p>
          <a:p>
            <a:pPr lvl="1">
              <a:buFontTx/>
              <a:buChar char="-"/>
            </a:pPr>
            <a:r>
              <a:rPr lang="en-GB" dirty="0" smtClean="0"/>
              <a:t>difficulties to make accurate projections </a:t>
            </a:r>
          </a:p>
          <a:p>
            <a:pPr>
              <a:buNone/>
            </a:pPr>
            <a:endParaRPr lang="en-US" u="sng" dirty="0" smtClean="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0"/>
          </p:nvPr>
        </p:nvSpPr>
        <p:spPr/>
        <p:txBody>
          <a:bodyPr/>
          <a:lstStyle/>
          <a:p>
            <a:r>
              <a:rPr lang="en-US" sz="3600" dirty="0" smtClean="0"/>
              <a:t>Agenda</a:t>
            </a:r>
            <a:endParaRPr lang="en-US" sz="3600" dirty="0"/>
          </a:p>
        </p:txBody>
      </p:sp>
      <p:sp>
        <p:nvSpPr>
          <p:cNvPr id="5" name="Content Placeholder 4"/>
          <p:cNvSpPr>
            <a:spLocks noGrp="1"/>
          </p:cNvSpPr>
          <p:nvPr>
            <p:ph sz="quarter" idx="11"/>
          </p:nvPr>
        </p:nvSpPr>
        <p:spPr>
          <a:xfrm>
            <a:off x="365760" y="1136469"/>
            <a:ext cx="11365865" cy="5016137"/>
          </a:xfrm>
        </p:spPr>
        <p:txBody>
          <a:bodyPr/>
          <a:lstStyle/>
          <a:p>
            <a:pPr marL="457200" indent="-457200">
              <a:buFont typeface="+mj-lt"/>
              <a:buAutoNum type="arabicPeriod"/>
            </a:pPr>
            <a:r>
              <a:rPr lang="en-US" dirty="0" smtClean="0">
                <a:solidFill>
                  <a:schemeClr val="accent3"/>
                </a:solidFill>
              </a:rPr>
              <a:t>Financial risks: a helicopter view</a:t>
            </a:r>
          </a:p>
          <a:p>
            <a:pPr marL="914400" lvl="1" indent="-457200">
              <a:buFont typeface="+mj-lt"/>
              <a:buAutoNum type="alphaLcPeriod"/>
            </a:pPr>
            <a:r>
              <a:rPr lang="en-US" dirty="0" smtClean="0">
                <a:solidFill>
                  <a:schemeClr val="accent3"/>
                </a:solidFill>
              </a:rPr>
              <a:t>risk management process</a:t>
            </a:r>
          </a:p>
          <a:p>
            <a:pPr marL="914400" lvl="1" indent="-457200">
              <a:buFont typeface="+mj-lt"/>
              <a:buAutoNum type="alphaLcPeriod"/>
            </a:pPr>
            <a:r>
              <a:rPr lang="en-US" dirty="0" smtClean="0">
                <a:solidFill>
                  <a:schemeClr val="accent3"/>
                </a:solidFill>
              </a:rPr>
              <a:t>key risk classes</a:t>
            </a:r>
          </a:p>
          <a:p>
            <a:pPr marL="914400" lvl="1" indent="-457200">
              <a:buFont typeface="+mj-lt"/>
              <a:buAutoNum type="alphaLcPeriod"/>
            </a:pPr>
            <a:endParaRPr lang="en-US" dirty="0" smtClean="0">
              <a:solidFill>
                <a:schemeClr val="accent3"/>
              </a:solidFill>
            </a:endParaRPr>
          </a:p>
          <a:p>
            <a:pPr marL="457200" indent="-457200">
              <a:buFont typeface="+mj-lt"/>
              <a:buAutoNum type="arabicPeriod"/>
            </a:pPr>
            <a:r>
              <a:rPr lang="en-US" dirty="0" smtClean="0">
                <a:solidFill>
                  <a:schemeClr val="accent3"/>
                </a:solidFill>
              </a:rPr>
              <a:t>Credit risk</a:t>
            </a:r>
          </a:p>
          <a:p>
            <a:pPr marL="914400" lvl="1" indent="-457200">
              <a:buFont typeface="+mj-lt"/>
              <a:buAutoNum type="alphaLcPeriod"/>
            </a:pPr>
            <a:r>
              <a:rPr lang="en-US" dirty="0" smtClean="0">
                <a:solidFill>
                  <a:schemeClr val="accent3"/>
                </a:solidFill>
              </a:rPr>
              <a:t>the credit decision</a:t>
            </a:r>
          </a:p>
          <a:p>
            <a:pPr marL="914400" lvl="1" indent="-457200">
              <a:buFont typeface="+mj-lt"/>
              <a:buAutoNum type="alphaLcPeriod"/>
            </a:pPr>
            <a:r>
              <a:rPr lang="en-US" dirty="0" smtClean="0">
                <a:solidFill>
                  <a:schemeClr val="accent3"/>
                </a:solidFill>
              </a:rPr>
              <a:t>credit risk evaluation: quantitative vs. qualitative</a:t>
            </a:r>
          </a:p>
          <a:p>
            <a:pPr marL="914400" lvl="1" indent="-457200">
              <a:buFont typeface="+mj-lt"/>
              <a:buAutoNum type="alphaLcPeriod"/>
            </a:pPr>
            <a:r>
              <a:rPr lang="en-US" dirty="0" smtClean="0"/>
              <a:t>credit risk measurements  </a:t>
            </a:r>
          </a:p>
          <a:p>
            <a:pPr marL="914400" lvl="1" indent="-457200">
              <a:buFont typeface="+mj-lt"/>
              <a:buAutoNum type="alphaLcPeriod"/>
            </a:pPr>
            <a:r>
              <a:rPr lang="en-US" dirty="0" smtClean="0">
                <a:solidFill>
                  <a:schemeClr val="accent3"/>
                </a:solidFill>
              </a:rPr>
              <a:t>methods for computing the default risk</a:t>
            </a:r>
          </a:p>
          <a:p>
            <a:pPr marL="914400" lvl="1" indent="-457200">
              <a:buFont typeface="+mj-lt"/>
              <a:buAutoNum type="alphaLcPeriod"/>
            </a:pPr>
            <a:r>
              <a:rPr lang="en-US" dirty="0" smtClean="0">
                <a:solidFill>
                  <a:schemeClr val="accent3"/>
                </a:solidFill>
              </a:rPr>
              <a:t>overview of PD models</a:t>
            </a:r>
            <a:endParaRPr lang="en-US" dirty="0" smtClean="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sz="3600" dirty="0" smtClean="0"/>
              <a:t>Credit risk measurements</a:t>
            </a:r>
            <a:endParaRPr lang="en-US" sz="3600" dirty="0"/>
          </a:p>
        </p:txBody>
      </p:sp>
      <p:sp>
        <p:nvSpPr>
          <p:cNvPr id="3" name="Content Placeholder 2"/>
          <p:cNvSpPr>
            <a:spLocks noGrp="1"/>
          </p:cNvSpPr>
          <p:nvPr>
            <p:ph sz="quarter" idx="11"/>
          </p:nvPr>
        </p:nvSpPr>
        <p:spPr/>
        <p:txBody>
          <a:bodyPr/>
          <a:lstStyle/>
          <a:p>
            <a:pPr>
              <a:lnSpc>
                <a:spcPct val="100000"/>
              </a:lnSpc>
            </a:pPr>
            <a:r>
              <a:rPr lang="en-GB" u="sng" dirty="0" smtClean="0"/>
              <a:t>Probability of default (PD) </a:t>
            </a:r>
            <a:r>
              <a:rPr lang="en-GB" dirty="0" smtClean="0"/>
              <a:t>The likelihood that a borrower will default.  </a:t>
            </a:r>
          </a:p>
          <a:p>
            <a:pPr lvl="1">
              <a:lnSpc>
                <a:spcPct val="100000"/>
              </a:lnSpc>
              <a:buNone/>
            </a:pPr>
            <a:r>
              <a:rPr lang="en-GB" dirty="0" smtClean="0"/>
              <a:t>- </a:t>
            </a:r>
            <a:r>
              <a:rPr lang="en-GB" sz="2200" dirty="0" smtClean="0"/>
              <a:t>however, a borrower may briefly default and then quickly correct the situation by making a payment, paying interest charges or penalties for missed payments.</a:t>
            </a:r>
          </a:p>
          <a:p>
            <a:pPr>
              <a:lnSpc>
                <a:spcPct val="100000"/>
              </a:lnSpc>
            </a:pPr>
            <a:r>
              <a:rPr lang="en-GB" u="sng" dirty="0" smtClean="0"/>
              <a:t>Loss given default </a:t>
            </a:r>
            <a:r>
              <a:rPr lang="en-GB" dirty="0" smtClean="0"/>
              <a:t>(LGD) LGD represents the likely percentage loss if the borrower defaults. </a:t>
            </a:r>
          </a:p>
          <a:p>
            <a:pPr lvl="1">
              <a:lnSpc>
                <a:spcPct val="100000"/>
              </a:lnSpc>
              <a:buNone/>
            </a:pPr>
            <a:r>
              <a:rPr lang="en-GB" dirty="0" smtClean="0"/>
              <a:t>- </a:t>
            </a:r>
            <a:r>
              <a:rPr lang="en-GB" sz="2200" dirty="0" smtClean="0"/>
              <a:t>both PD and LGD are expressed as percentages.</a:t>
            </a:r>
          </a:p>
          <a:p>
            <a:pPr>
              <a:lnSpc>
                <a:spcPct val="100000"/>
              </a:lnSpc>
            </a:pPr>
            <a:r>
              <a:rPr lang="en-GB" u="sng" dirty="0" smtClean="0"/>
              <a:t>Exposure at default </a:t>
            </a:r>
            <a:r>
              <a:rPr lang="en-GB" dirty="0" smtClean="0"/>
              <a:t>(EAD) The loss exposure may be stated as a dollar amount. EAD can also be stated as a % of the nominal amount of the loan or the maximum amount available on a credit line.</a:t>
            </a:r>
          </a:p>
          <a:p>
            <a:pPr>
              <a:lnSpc>
                <a:spcPct val="100000"/>
              </a:lnSpc>
            </a:pPr>
            <a:r>
              <a:rPr lang="en-GB" u="sng" dirty="0" smtClean="0"/>
              <a:t>Expected loss (EL) </a:t>
            </a:r>
            <a:r>
              <a:rPr lang="en-GB" dirty="0" smtClean="0"/>
              <a:t>Expected loss for a given time horizon is calculated as the product of the PD, LGD, and EAD (i.e., PD x LGD x EAD).</a:t>
            </a:r>
          </a:p>
          <a:p>
            <a:pPr>
              <a:lnSpc>
                <a:spcPct val="100000"/>
              </a:lnSpc>
            </a:pPr>
            <a:r>
              <a:rPr lang="en-GB" u="sng" dirty="0" smtClean="0"/>
              <a:t>Time horizon (tenor) </a:t>
            </a:r>
            <a:r>
              <a:rPr lang="en-GB" dirty="0" smtClean="0"/>
              <a:t>the longer the tenor, the greater the risk to the lender</a:t>
            </a:r>
            <a:endParaRPr lang="en-US" u="sng"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0"/>
          </p:nvPr>
        </p:nvSpPr>
        <p:spPr/>
        <p:txBody>
          <a:bodyPr/>
          <a:lstStyle/>
          <a:p>
            <a:r>
              <a:rPr lang="en-US" sz="3600" dirty="0" smtClean="0"/>
              <a:t>Agenda</a:t>
            </a:r>
            <a:endParaRPr lang="en-US" sz="3600" dirty="0"/>
          </a:p>
        </p:txBody>
      </p:sp>
      <p:sp>
        <p:nvSpPr>
          <p:cNvPr id="5" name="Content Placeholder 4"/>
          <p:cNvSpPr>
            <a:spLocks noGrp="1"/>
          </p:cNvSpPr>
          <p:nvPr>
            <p:ph sz="quarter" idx="11"/>
          </p:nvPr>
        </p:nvSpPr>
        <p:spPr>
          <a:xfrm>
            <a:off x="365760" y="1136469"/>
            <a:ext cx="11365865" cy="5016137"/>
          </a:xfrm>
        </p:spPr>
        <p:txBody>
          <a:bodyPr/>
          <a:lstStyle/>
          <a:p>
            <a:pPr marL="457200" indent="-457200">
              <a:buFont typeface="+mj-lt"/>
              <a:buAutoNum type="arabicPeriod"/>
            </a:pPr>
            <a:r>
              <a:rPr lang="en-US" dirty="0" smtClean="0">
                <a:solidFill>
                  <a:schemeClr val="accent3"/>
                </a:solidFill>
              </a:rPr>
              <a:t>Financial risks: a helicopter view</a:t>
            </a:r>
          </a:p>
          <a:p>
            <a:pPr marL="914400" lvl="1" indent="-457200">
              <a:buFont typeface="+mj-lt"/>
              <a:buAutoNum type="alphaLcPeriod"/>
            </a:pPr>
            <a:r>
              <a:rPr lang="en-US" dirty="0" smtClean="0">
                <a:solidFill>
                  <a:schemeClr val="accent3"/>
                </a:solidFill>
              </a:rPr>
              <a:t>risk management process</a:t>
            </a:r>
          </a:p>
          <a:p>
            <a:pPr marL="914400" lvl="1" indent="-457200">
              <a:buFont typeface="+mj-lt"/>
              <a:buAutoNum type="alphaLcPeriod"/>
            </a:pPr>
            <a:r>
              <a:rPr lang="en-US" dirty="0" smtClean="0">
                <a:solidFill>
                  <a:schemeClr val="accent3"/>
                </a:solidFill>
              </a:rPr>
              <a:t>key risk classes</a:t>
            </a:r>
          </a:p>
          <a:p>
            <a:pPr marL="914400" lvl="1" indent="-457200">
              <a:buFont typeface="+mj-lt"/>
              <a:buAutoNum type="alphaLcPeriod"/>
            </a:pPr>
            <a:endParaRPr lang="en-US" dirty="0" smtClean="0">
              <a:solidFill>
                <a:schemeClr val="accent3"/>
              </a:solidFill>
            </a:endParaRPr>
          </a:p>
          <a:p>
            <a:pPr marL="457200" indent="-457200">
              <a:buFont typeface="+mj-lt"/>
              <a:buAutoNum type="arabicPeriod"/>
            </a:pPr>
            <a:r>
              <a:rPr lang="en-US" dirty="0" smtClean="0">
                <a:solidFill>
                  <a:schemeClr val="accent3"/>
                </a:solidFill>
              </a:rPr>
              <a:t>Credit risk</a:t>
            </a:r>
          </a:p>
          <a:p>
            <a:pPr marL="914400" lvl="1" indent="-457200">
              <a:buFont typeface="+mj-lt"/>
              <a:buAutoNum type="alphaLcPeriod"/>
            </a:pPr>
            <a:r>
              <a:rPr lang="en-US" dirty="0" smtClean="0">
                <a:solidFill>
                  <a:schemeClr val="accent3"/>
                </a:solidFill>
              </a:rPr>
              <a:t>the credit decision</a:t>
            </a:r>
          </a:p>
          <a:p>
            <a:pPr marL="914400" lvl="1" indent="-457200">
              <a:buFont typeface="+mj-lt"/>
              <a:buAutoNum type="alphaLcPeriod"/>
            </a:pPr>
            <a:r>
              <a:rPr lang="en-US" dirty="0" smtClean="0">
                <a:solidFill>
                  <a:schemeClr val="accent3"/>
                </a:solidFill>
              </a:rPr>
              <a:t>credit risk evaluation: quantitative vs. qualitative</a:t>
            </a:r>
          </a:p>
          <a:p>
            <a:pPr marL="914400" lvl="1" indent="-457200">
              <a:buFont typeface="+mj-lt"/>
              <a:buAutoNum type="alphaLcPeriod"/>
            </a:pPr>
            <a:r>
              <a:rPr lang="en-US" dirty="0" smtClean="0">
                <a:solidFill>
                  <a:schemeClr val="accent3"/>
                </a:solidFill>
              </a:rPr>
              <a:t>credit risk measurements  </a:t>
            </a:r>
          </a:p>
          <a:p>
            <a:pPr marL="914400" lvl="1" indent="-457200">
              <a:buFont typeface="+mj-lt"/>
              <a:buAutoNum type="alphaLcPeriod"/>
            </a:pPr>
            <a:r>
              <a:rPr lang="en-US" dirty="0" smtClean="0"/>
              <a:t>methods for computing the default risk</a:t>
            </a:r>
          </a:p>
          <a:p>
            <a:pPr marL="914400" lvl="1" indent="-457200">
              <a:buFont typeface="+mj-lt"/>
              <a:buAutoNum type="alphaLcPeriod"/>
            </a:pPr>
            <a:r>
              <a:rPr lang="en-US" dirty="0" smtClean="0">
                <a:solidFill>
                  <a:schemeClr val="accent3"/>
                </a:solidFill>
              </a:rPr>
              <a:t>overview of PD models</a:t>
            </a:r>
            <a:endParaRPr lang="en-US" dirty="0" smtClean="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63512" y="130175"/>
            <a:ext cx="9045801" cy="549094"/>
          </a:xfrm>
        </p:spPr>
        <p:txBody>
          <a:bodyPr/>
          <a:lstStyle/>
          <a:p>
            <a:r>
              <a:rPr lang="en-US" sz="3600" dirty="0" smtClean="0"/>
              <a:t>Methods for computing the default risk</a:t>
            </a:r>
            <a:endParaRPr lang="en-US" sz="3600" dirty="0"/>
          </a:p>
        </p:txBody>
      </p:sp>
      <p:sp>
        <p:nvSpPr>
          <p:cNvPr id="3" name="Content Placeholder 2"/>
          <p:cNvSpPr>
            <a:spLocks noGrp="1"/>
          </p:cNvSpPr>
          <p:nvPr>
            <p:ph sz="quarter" idx="11"/>
          </p:nvPr>
        </p:nvSpPr>
        <p:spPr/>
        <p:txBody>
          <a:bodyPr/>
          <a:lstStyle/>
          <a:p>
            <a:r>
              <a:rPr lang="en-GB" b="1" dirty="0" smtClean="0"/>
              <a:t>Expert system </a:t>
            </a:r>
            <a:r>
              <a:rPr lang="en-GB" dirty="0" smtClean="0"/>
              <a:t>- based on the so called 5 C’s of credit quality</a:t>
            </a:r>
          </a:p>
          <a:p>
            <a:pPr lvl="1"/>
            <a:r>
              <a:rPr lang="en-US" altLang="en-US" dirty="0" smtClean="0"/>
              <a:t>Character – reputation, repayment history</a:t>
            </a:r>
          </a:p>
          <a:p>
            <a:pPr lvl="1"/>
            <a:r>
              <a:rPr lang="en-US" altLang="en-US" dirty="0" smtClean="0"/>
              <a:t>Capital – equity contribution, leverage.</a:t>
            </a:r>
          </a:p>
          <a:p>
            <a:pPr lvl="1"/>
            <a:r>
              <a:rPr lang="en-US" altLang="en-US" dirty="0" smtClean="0"/>
              <a:t>Capacity – earnings, </a:t>
            </a:r>
            <a:r>
              <a:rPr lang="en-US" altLang="en-US" dirty="0" err="1" smtClean="0"/>
              <a:t>cashflows</a:t>
            </a:r>
            <a:r>
              <a:rPr lang="en-US" altLang="en-US" dirty="0" smtClean="0"/>
              <a:t>, volatility of earnings.</a:t>
            </a:r>
          </a:p>
          <a:p>
            <a:pPr lvl="1"/>
            <a:r>
              <a:rPr lang="en-US" altLang="en-US" dirty="0" smtClean="0"/>
              <a:t>Collateral – seniority, market value &amp; volatility of market value of collateral.</a:t>
            </a:r>
          </a:p>
          <a:p>
            <a:pPr lvl="1"/>
            <a:r>
              <a:rPr lang="en-US" altLang="en-US" dirty="0" smtClean="0"/>
              <a:t>Cycle – economic conditions</a:t>
            </a:r>
          </a:p>
          <a:p>
            <a:pPr lvl="1">
              <a:buNone/>
            </a:pPr>
            <a:r>
              <a:rPr lang="en-US" dirty="0" smtClean="0"/>
              <a:t>- </a:t>
            </a:r>
            <a:r>
              <a:rPr lang="en-US" i="1" dirty="0" smtClean="0"/>
              <a:t>limitations: </a:t>
            </a:r>
            <a:r>
              <a:rPr lang="en-US" dirty="0" smtClean="0"/>
              <a:t>inconsistency and subjectivity</a:t>
            </a:r>
            <a:endParaRPr lang="en-GB" dirty="0" smtClean="0"/>
          </a:p>
          <a:p>
            <a:r>
              <a:rPr lang="en-US" b="1" dirty="0" smtClean="0"/>
              <a:t>Credit scoring models - </a:t>
            </a:r>
            <a:r>
              <a:rPr lang="en-GB" dirty="0" smtClean="0"/>
              <a:t>pioneered by Beaver (1966) and Altman(1968). They assign a numerical value to a firm, which indicates whether a firm is likely to default or not. Mainly used for </a:t>
            </a:r>
            <a:r>
              <a:rPr lang="en-US" dirty="0" smtClean="0"/>
              <a:t>small and private firms.</a:t>
            </a:r>
          </a:p>
          <a:p>
            <a:pPr lvl="1">
              <a:buFontTx/>
              <a:buChar char="-"/>
            </a:pPr>
            <a:r>
              <a:rPr lang="en-GB" i="1" dirty="0" smtClean="0"/>
              <a:t>limitations</a:t>
            </a:r>
            <a:r>
              <a:rPr lang="en-GB" dirty="0" smtClean="0"/>
              <a:t>: the assumption of linearity, data limitations (balance sheet data), not well grounded in economic theory.</a:t>
            </a:r>
          </a:p>
          <a:p>
            <a:pPr lvl="1">
              <a:buNone/>
            </a:pPr>
            <a:endParaRPr lang="en-GB" dirty="0" smtClean="0"/>
          </a:p>
          <a:p>
            <a:pPr lvl="1">
              <a:buFontTx/>
              <a:buChar char="-"/>
            </a:pPr>
            <a:endParaRPr lang="en-US" i="1" u="sng" dirty="0" smtClean="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63512" y="130174"/>
            <a:ext cx="9045801" cy="575219"/>
          </a:xfrm>
        </p:spPr>
        <p:txBody>
          <a:bodyPr/>
          <a:lstStyle/>
          <a:p>
            <a:r>
              <a:rPr lang="en-US" sz="3600" dirty="0" smtClean="0"/>
              <a:t>Methods for computing the default risk</a:t>
            </a:r>
            <a:endParaRPr lang="en-US" sz="3600" dirty="0"/>
          </a:p>
        </p:txBody>
      </p:sp>
      <p:sp>
        <p:nvSpPr>
          <p:cNvPr id="3" name="Content Placeholder 2"/>
          <p:cNvSpPr>
            <a:spLocks noGrp="1"/>
          </p:cNvSpPr>
          <p:nvPr>
            <p:ph sz="quarter" idx="11"/>
          </p:nvPr>
        </p:nvSpPr>
        <p:spPr/>
        <p:txBody>
          <a:bodyPr/>
          <a:lstStyle/>
          <a:p>
            <a:pPr marL="228600" lvl="1">
              <a:spcBef>
                <a:spcPts val="1000"/>
              </a:spcBef>
              <a:buNone/>
            </a:pPr>
            <a:r>
              <a:rPr lang="en-US" dirty="0" smtClean="0"/>
              <a:t>E.g. linear </a:t>
            </a:r>
            <a:r>
              <a:rPr lang="en-US" dirty="0" err="1" smtClean="0"/>
              <a:t>discriminant</a:t>
            </a:r>
            <a:r>
              <a:rPr lang="en-US" dirty="0" smtClean="0"/>
              <a:t> analysis - Altman's Z score</a:t>
            </a:r>
          </a:p>
          <a:p>
            <a:pPr marL="228600" lvl="1">
              <a:spcBef>
                <a:spcPts val="1000"/>
              </a:spcBef>
              <a:buNone/>
            </a:pPr>
            <a:r>
              <a:rPr lang="en-US" dirty="0" smtClean="0"/>
              <a:t>	</a:t>
            </a:r>
            <a:r>
              <a:rPr lang="en-GB" dirty="0" smtClean="0"/>
              <a:t>Altman Z-score uses profitability, leverage, liquidity, solvency and activity to predict whether a company has a high degree of probability of being insolvent.</a:t>
            </a:r>
            <a:br>
              <a:rPr lang="en-GB" dirty="0" smtClean="0"/>
            </a:br>
            <a:endParaRPr lang="en-GB" dirty="0" smtClean="0"/>
          </a:p>
          <a:p>
            <a:pPr algn="ctr">
              <a:buNone/>
            </a:pPr>
            <a:r>
              <a:rPr lang="en-GB" b="1" dirty="0" smtClean="0"/>
              <a:t>Z-score = 1.2A + 1.4B + 3.3C + 0.6D + 1.0E</a:t>
            </a:r>
            <a:endParaRPr lang="en-GB" dirty="0" smtClean="0"/>
          </a:p>
          <a:p>
            <a:pPr>
              <a:buNone/>
            </a:pPr>
            <a:r>
              <a:rPr lang="en-GB" dirty="0" smtClean="0"/>
              <a:t>Where:</a:t>
            </a:r>
          </a:p>
          <a:p>
            <a:pPr lvl="1">
              <a:buNone/>
            </a:pPr>
            <a:r>
              <a:rPr lang="en-GB" dirty="0" smtClean="0"/>
              <a:t>A = working capital / total assets</a:t>
            </a:r>
          </a:p>
          <a:p>
            <a:pPr lvl="1">
              <a:buNone/>
            </a:pPr>
            <a:r>
              <a:rPr lang="en-GB" dirty="0" smtClean="0"/>
              <a:t>B = retained earnings / total assets</a:t>
            </a:r>
          </a:p>
          <a:p>
            <a:pPr lvl="1">
              <a:buNone/>
            </a:pPr>
            <a:r>
              <a:rPr lang="en-GB" dirty="0" smtClean="0"/>
              <a:t>C = earnings before interest and tax / total assets</a:t>
            </a:r>
          </a:p>
          <a:p>
            <a:pPr lvl="1">
              <a:buNone/>
            </a:pPr>
            <a:r>
              <a:rPr lang="en-GB" dirty="0" smtClean="0"/>
              <a:t>D = market value of equity / total liabilities</a:t>
            </a:r>
          </a:p>
          <a:p>
            <a:pPr lvl="1">
              <a:buNone/>
            </a:pPr>
            <a:r>
              <a:rPr lang="en-GB" dirty="0" smtClean="0"/>
              <a:t>E = sales / total assets</a:t>
            </a:r>
          </a:p>
          <a:p>
            <a:pPr lvl="1">
              <a:buNone/>
            </a:pPr>
            <a:r>
              <a:rPr lang="en-GB" dirty="0" smtClean="0"/>
              <a:t>A score below 1.8 means the company is probably headed for bankruptcy, scores above 3 are not likely to go bankrupt</a:t>
            </a:r>
            <a:endParaRPr lang="en-US" i="1" u="sng"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63513" y="130174"/>
            <a:ext cx="8902110" cy="601345"/>
          </a:xfrm>
        </p:spPr>
        <p:txBody>
          <a:bodyPr/>
          <a:lstStyle/>
          <a:p>
            <a:r>
              <a:rPr lang="en-US" sz="3600" dirty="0" smtClean="0"/>
              <a:t>Methods for computing the default risk</a:t>
            </a:r>
            <a:endParaRPr lang="en-US" sz="3600" dirty="0"/>
          </a:p>
        </p:txBody>
      </p:sp>
      <p:sp>
        <p:nvSpPr>
          <p:cNvPr id="3" name="Content Placeholder 2"/>
          <p:cNvSpPr>
            <a:spLocks noGrp="1"/>
          </p:cNvSpPr>
          <p:nvPr>
            <p:ph sz="quarter" idx="11"/>
          </p:nvPr>
        </p:nvSpPr>
        <p:spPr>
          <a:xfrm>
            <a:off x="446722" y="724988"/>
            <a:ext cx="11231471" cy="3259183"/>
          </a:xfrm>
        </p:spPr>
        <p:txBody>
          <a:bodyPr/>
          <a:lstStyle/>
          <a:p>
            <a:r>
              <a:rPr lang="en-GB" b="1" dirty="0" smtClean="0"/>
              <a:t>Rating system</a:t>
            </a:r>
          </a:p>
          <a:p>
            <a:pPr lvl="1">
              <a:buFontTx/>
              <a:buChar char="-"/>
            </a:pPr>
            <a:r>
              <a:rPr lang="en-GB" dirty="0" smtClean="0"/>
              <a:t>a credit rating is an alphanumeric grade assigned by </a:t>
            </a:r>
            <a:r>
              <a:rPr lang="en-GB" i="1" dirty="0" smtClean="0"/>
              <a:t>credit rating agencies </a:t>
            </a:r>
            <a:r>
              <a:rPr lang="en-GB" dirty="0" smtClean="0"/>
              <a:t>that summarizes the creditworthiness of a particular security or entity. </a:t>
            </a:r>
          </a:p>
          <a:p>
            <a:pPr lvl="1">
              <a:buFontTx/>
              <a:buChar char="-"/>
            </a:pPr>
            <a:r>
              <a:rPr lang="en-GB" dirty="0" smtClean="0"/>
              <a:t>big three: Standard and Poor's (S&amp;P), Moody's, and Fitch Ratings (Fitch)</a:t>
            </a:r>
            <a:endParaRPr lang="en-GB" altLang="en-US" dirty="0" smtClean="0"/>
          </a:p>
          <a:p>
            <a:pPr lvl="1">
              <a:buFontTx/>
              <a:buChar char="-"/>
            </a:pPr>
            <a:r>
              <a:rPr lang="en-GB" dirty="0" smtClean="0"/>
              <a:t>AAA securities are considered virtually free of default risk, while a D rating signifies default.</a:t>
            </a:r>
          </a:p>
          <a:p>
            <a:pPr lvl="1">
              <a:buFontTx/>
              <a:buChar char="-"/>
            </a:pPr>
            <a:r>
              <a:rPr lang="en-GB" i="1" dirty="0" smtClean="0"/>
              <a:t>rating migration </a:t>
            </a:r>
            <a:r>
              <a:rPr lang="en-GB" dirty="0" smtClean="0"/>
              <a:t>(changes in ratings). Probability estimates are summarized in </a:t>
            </a:r>
            <a:r>
              <a:rPr lang="en-GB" i="1" dirty="0" smtClean="0"/>
              <a:t>transition matrices</a:t>
            </a:r>
            <a:r>
              <a:rPr lang="en-GB" dirty="0" smtClean="0"/>
              <a:t>, which show the estimated likelihood of a rating change for a company within a specified time period (usually one year).</a:t>
            </a:r>
          </a:p>
          <a:p>
            <a:pPr lvl="1">
              <a:buFontTx/>
              <a:buChar char="-"/>
            </a:pPr>
            <a:endParaRPr lang="en-US" altLang="en-US" dirty="0" smtClean="0"/>
          </a:p>
        </p:txBody>
      </p:sp>
      <p:pic>
        <p:nvPicPr>
          <p:cNvPr id="1028" name="Picture 4"/>
          <p:cNvPicPr>
            <a:picLocks noChangeAspect="1" noChangeArrowheads="1"/>
          </p:cNvPicPr>
          <p:nvPr/>
        </p:nvPicPr>
        <p:blipFill>
          <a:blip r:embed="rId2" cstate="print"/>
          <a:srcRect/>
          <a:stretch>
            <a:fillRect/>
          </a:stretch>
        </p:blipFill>
        <p:spPr bwMode="auto">
          <a:xfrm>
            <a:off x="1345475" y="3988230"/>
            <a:ext cx="9575074" cy="2621575"/>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63512" y="130175"/>
            <a:ext cx="9006613" cy="549094"/>
          </a:xfrm>
        </p:spPr>
        <p:txBody>
          <a:bodyPr/>
          <a:lstStyle/>
          <a:p>
            <a:r>
              <a:rPr lang="en-US" sz="3600" dirty="0" smtClean="0"/>
              <a:t>Methods for computing the default risk</a:t>
            </a:r>
            <a:endParaRPr lang="en-US" sz="3600" dirty="0"/>
          </a:p>
        </p:txBody>
      </p:sp>
      <p:sp>
        <p:nvSpPr>
          <p:cNvPr id="3" name="Content Placeholder 2"/>
          <p:cNvSpPr>
            <a:spLocks noGrp="1"/>
          </p:cNvSpPr>
          <p:nvPr>
            <p:ph sz="quarter" idx="11"/>
          </p:nvPr>
        </p:nvSpPr>
        <p:spPr>
          <a:xfrm>
            <a:off x="342220" y="724989"/>
            <a:ext cx="11193462" cy="3494314"/>
          </a:xfrm>
        </p:spPr>
        <p:txBody>
          <a:bodyPr/>
          <a:lstStyle/>
          <a:p>
            <a:r>
              <a:rPr lang="en-US" b="1" dirty="0" smtClean="0"/>
              <a:t>Option-theoretic structural approach </a:t>
            </a:r>
            <a:r>
              <a:rPr lang="en-US" dirty="0" smtClean="0"/>
              <a:t>(</a:t>
            </a:r>
            <a:r>
              <a:rPr lang="en-GB" dirty="0" smtClean="0"/>
              <a:t>value-based models</a:t>
            </a:r>
            <a:r>
              <a:rPr lang="en-US" dirty="0" smtClean="0"/>
              <a:t>)</a:t>
            </a:r>
          </a:p>
          <a:p>
            <a:pPr>
              <a:buNone/>
            </a:pPr>
            <a:r>
              <a:rPr lang="en-US" dirty="0" smtClean="0"/>
              <a:t>	</a:t>
            </a:r>
            <a:r>
              <a:rPr lang="en-US" i="1" u="sng" dirty="0" smtClean="0"/>
              <a:t>Merton model</a:t>
            </a:r>
            <a:r>
              <a:rPr lang="en-US" dirty="0" smtClean="0"/>
              <a:t>: (Black-</a:t>
            </a:r>
            <a:r>
              <a:rPr lang="en-US" dirty="0" err="1" smtClean="0"/>
              <a:t>Scholes</a:t>
            </a:r>
            <a:r>
              <a:rPr lang="en-US" dirty="0" smtClean="0"/>
              <a:t>-Merton option pricing theory) </a:t>
            </a:r>
          </a:p>
          <a:p>
            <a:pPr lvl="1">
              <a:buFontTx/>
              <a:buChar char="-"/>
            </a:pPr>
            <a:r>
              <a:rPr lang="en-GB" dirty="0" smtClean="0"/>
              <a:t>firm’s debt consists of a single zero-coupon bond issue that matures at time M at face value F</a:t>
            </a:r>
            <a:r>
              <a:rPr lang="en-GB" sz="1400" dirty="0" smtClean="0"/>
              <a:t>M</a:t>
            </a:r>
            <a:r>
              <a:rPr lang="en-GB" dirty="0" smtClean="0"/>
              <a:t>. At the maturity of the debt, if the value of the firm‘s assets is less than the value of the debt, then the firm must default.</a:t>
            </a:r>
          </a:p>
          <a:p>
            <a:pPr lvl="1">
              <a:buFontTx/>
              <a:buChar char="-"/>
            </a:pPr>
            <a:r>
              <a:rPr lang="en-GB" dirty="0" smtClean="0"/>
              <a:t>Payoffs are the same as the payoffs for a call option, with the firm value (</a:t>
            </a:r>
            <a:r>
              <a:rPr lang="en-US" dirty="0" smtClean="0"/>
              <a:t>V</a:t>
            </a:r>
            <a:r>
              <a:rPr lang="en-US" sz="1400" dirty="0" smtClean="0"/>
              <a:t>M</a:t>
            </a:r>
            <a:r>
              <a:rPr lang="en-GB" dirty="0" smtClean="0"/>
              <a:t>) as the underlying asset and principal amount as the exercise price</a:t>
            </a:r>
            <a:endParaRPr lang="en-US" dirty="0" smtClean="0"/>
          </a:p>
          <a:p>
            <a:pPr lvl="1">
              <a:buNone/>
            </a:pPr>
            <a:r>
              <a:rPr lang="en-US" dirty="0" smtClean="0"/>
              <a:t>			</a:t>
            </a:r>
            <a:r>
              <a:rPr lang="en-GB" dirty="0" smtClean="0"/>
              <a:t>payment to stockholders = max(</a:t>
            </a:r>
            <a:r>
              <a:rPr lang="en-US" dirty="0" smtClean="0"/>
              <a:t>V</a:t>
            </a:r>
            <a:r>
              <a:rPr lang="en-US" sz="1400" dirty="0" smtClean="0"/>
              <a:t>M</a:t>
            </a:r>
            <a:r>
              <a:rPr lang="en-GB" dirty="0" smtClean="0"/>
              <a:t> - </a:t>
            </a:r>
            <a:r>
              <a:rPr lang="en-US" dirty="0" smtClean="0"/>
              <a:t>F</a:t>
            </a:r>
            <a:r>
              <a:rPr lang="en-US" sz="1400" dirty="0" smtClean="0"/>
              <a:t>M</a:t>
            </a:r>
            <a:r>
              <a:rPr lang="en-GB" dirty="0" smtClean="0"/>
              <a:t>, 0)</a:t>
            </a:r>
          </a:p>
          <a:p>
            <a:pPr lvl="1">
              <a:buNone/>
            </a:pPr>
            <a:r>
              <a:rPr lang="en-US" dirty="0" smtClean="0"/>
              <a:t>If F</a:t>
            </a:r>
            <a:r>
              <a:rPr lang="en-US" sz="1600" dirty="0" smtClean="0"/>
              <a:t>M&gt;</a:t>
            </a:r>
            <a:r>
              <a:rPr lang="en-US" dirty="0" smtClean="0"/>
              <a:t> V</a:t>
            </a:r>
            <a:r>
              <a:rPr lang="en-US" sz="1400" dirty="0" smtClean="0"/>
              <a:t>M</a:t>
            </a:r>
            <a:r>
              <a:rPr lang="en-US" dirty="0" smtClean="0"/>
              <a:t>, payment to </a:t>
            </a:r>
            <a:r>
              <a:rPr lang="en-US" dirty="0" err="1" smtClean="0"/>
              <a:t>debtholders</a:t>
            </a:r>
            <a:r>
              <a:rPr lang="en-US" dirty="0" smtClean="0"/>
              <a:t> = F</a:t>
            </a:r>
            <a:r>
              <a:rPr lang="en-US" sz="1400" dirty="0" smtClean="0"/>
              <a:t>M</a:t>
            </a:r>
            <a:r>
              <a:rPr lang="en-US" dirty="0" smtClean="0"/>
              <a:t> - max(F</a:t>
            </a:r>
            <a:r>
              <a:rPr lang="en-US" sz="1400" dirty="0" smtClean="0"/>
              <a:t>M</a:t>
            </a:r>
            <a:r>
              <a:rPr lang="en-US" dirty="0" smtClean="0"/>
              <a:t> – V</a:t>
            </a:r>
            <a:r>
              <a:rPr lang="en-US" sz="1400" dirty="0" smtClean="0"/>
              <a:t>M</a:t>
            </a:r>
            <a:r>
              <a:rPr lang="en-US" dirty="0" smtClean="0"/>
              <a:t>, 0)</a:t>
            </a:r>
          </a:p>
          <a:p>
            <a:pPr>
              <a:buNone/>
            </a:pPr>
            <a:endParaRPr lang="en-US" i="1" u="sng" dirty="0"/>
          </a:p>
        </p:txBody>
      </p:sp>
      <p:pic>
        <p:nvPicPr>
          <p:cNvPr id="2051" name="Picture 3"/>
          <p:cNvPicPr>
            <a:picLocks noChangeAspect="1" noChangeArrowheads="1"/>
          </p:cNvPicPr>
          <p:nvPr/>
        </p:nvPicPr>
        <p:blipFill>
          <a:blip r:embed="rId2" cstate="print"/>
          <a:srcRect/>
          <a:stretch>
            <a:fillRect/>
          </a:stretch>
        </p:blipFill>
        <p:spPr bwMode="auto">
          <a:xfrm>
            <a:off x="1227910" y="4127863"/>
            <a:ext cx="9078686" cy="2415268"/>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63512" y="130174"/>
            <a:ext cx="8915173" cy="575219"/>
          </a:xfrm>
        </p:spPr>
        <p:txBody>
          <a:bodyPr/>
          <a:lstStyle/>
          <a:p>
            <a:r>
              <a:rPr lang="en-US" sz="3600" dirty="0" smtClean="0"/>
              <a:t>Methods for computing the default risk</a:t>
            </a:r>
            <a:endParaRPr lang="en-US" sz="3600" dirty="0"/>
          </a:p>
        </p:txBody>
      </p:sp>
      <p:sp>
        <p:nvSpPr>
          <p:cNvPr id="3" name="Content Placeholder 2"/>
          <p:cNvSpPr>
            <a:spLocks noGrp="1"/>
          </p:cNvSpPr>
          <p:nvPr>
            <p:ph sz="quarter" idx="11"/>
          </p:nvPr>
        </p:nvSpPr>
        <p:spPr/>
        <p:txBody>
          <a:bodyPr/>
          <a:lstStyle/>
          <a:p>
            <a:pPr lvl="1">
              <a:buNone/>
            </a:pPr>
            <a:r>
              <a:rPr lang="en-US" i="1" dirty="0" smtClean="0"/>
              <a:t>assumptions:</a:t>
            </a:r>
            <a:endParaRPr lang="en-US" dirty="0" smtClean="0"/>
          </a:p>
          <a:p>
            <a:pPr marL="914400" lvl="1" indent="-457200"/>
            <a:r>
              <a:rPr lang="en-GB" dirty="0" smtClean="0"/>
              <a:t>there is only one issue of equity and debt, and the debt is in the form of a zero-coupon</a:t>
            </a:r>
          </a:p>
          <a:p>
            <a:pPr marL="914400" lvl="1" indent="-457200"/>
            <a:r>
              <a:rPr lang="en-GB" dirty="0" smtClean="0"/>
              <a:t>bond that matures at a given date.</a:t>
            </a:r>
          </a:p>
          <a:p>
            <a:pPr marL="914400" lvl="1" indent="-457200"/>
            <a:r>
              <a:rPr lang="en-GB" dirty="0" smtClean="0"/>
              <a:t>default can</a:t>
            </a:r>
            <a:r>
              <a:rPr lang="en-GB" sz="1600" dirty="0" smtClean="0"/>
              <a:t> </a:t>
            </a:r>
            <a:r>
              <a:rPr lang="en-GB" dirty="0" smtClean="0"/>
              <a:t>only occur at the maturity date.</a:t>
            </a:r>
          </a:p>
          <a:p>
            <a:pPr marL="914400" lvl="1" indent="-457200"/>
            <a:r>
              <a:rPr lang="en-GB" dirty="0" smtClean="0"/>
              <a:t>the value of the firm is observable and follows a lognormal diffusion process (geometric </a:t>
            </a:r>
            <a:r>
              <a:rPr lang="en-US" dirty="0" smtClean="0"/>
              <a:t>Brownian motion).</a:t>
            </a:r>
          </a:p>
          <a:p>
            <a:pPr marL="914400" lvl="1" indent="-457200"/>
            <a:r>
              <a:rPr lang="en-GB" dirty="0" smtClean="0"/>
              <a:t>the risk-free interest rate is constant through time.</a:t>
            </a:r>
          </a:p>
          <a:p>
            <a:pPr marL="914400" lvl="1" indent="-457200"/>
            <a:r>
              <a:rPr lang="en-GB" dirty="0" smtClean="0"/>
              <a:t>there is no negotiation between equity and bondholders.</a:t>
            </a:r>
          </a:p>
          <a:p>
            <a:pPr marL="914400" lvl="1" indent="-457200"/>
            <a:r>
              <a:rPr lang="en-GB" dirty="0" smtClean="0"/>
              <a:t>there is no need to adjust for liquidity</a:t>
            </a:r>
          </a:p>
          <a:p>
            <a:pPr marL="914400" lvl="1" indent="-457200">
              <a:buNone/>
            </a:pPr>
            <a:endParaRPr lang="en-US" i="1" dirty="0" smtClean="0"/>
          </a:p>
          <a:p>
            <a:pPr marL="914400" lvl="1" indent="-457200">
              <a:buNone/>
            </a:pPr>
            <a:r>
              <a:rPr lang="en-US" i="1" dirty="0" smtClean="0"/>
              <a:t>limitations:</a:t>
            </a:r>
            <a:r>
              <a:rPr lang="en-US" dirty="0" smtClean="0"/>
              <a:t> assumptions are unrealistic</a:t>
            </a:r>
          </a:p>
          <a:p>
            <a:pPr marL="914400" lvl="1" indent="-457200">
              <a:buNone/>
            </a:pPr>
            <a:endParaRPr lang="en-US" dirty="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63512" y="130174"/>
            <a:ext cx="8915173" cy="575219"/>
          </a:xfrm>
        </p:spPr>
        <p:txBody>
          <a:bodyPr/>
          <a:lstStyle/>
          <a:p>
            <a:r>
              <a:rPr lang="en-US" sz="3600" dirty="0" smtClean="0"/>
              <a:t>Methods for computing the default risk</a:t>
            </a:r>
            <a:endParaRPr lang="en-US" sz="3600" dirty="0"/>
          </a:p>
        </p:txBody>
      </p:sp>
      <p:sp>
        <p:nvSpPr>
          <p:cNvPr id="3" name="Content Placeholder 2"/>
          <p:cNvSpPr>
            <a:spLocks noGrp="1"/>
          </p:cNvSpPr>
          <p:nvPr>
            <p:ph sz="quarter" idx="11"/>
          </p:nvPr>
        </p:nvSpPr>
        <p:spPr>
          <a:xfrm>
            <a:off x="538163" y="1143000"/>
            <a:ext cx="11193462" cy="463731"/>
          </a:xfrm>
        </p:spPr>
        <p:txBody>
          <a:bodyPr/>
          <a:lstStyle/>
          <a:p>
            <a:pPr lvl="1">
              <a:buFontTx/>
              <a:buChar char="-"/>
            </a:pPr>
            <a:r>
              <a:rPr lang="en-US" dirty="0" smtClean="0"/>
              <a:t>the Merton model for PD is (assuming </a:t>
            </a:r>
            <a:r>
              <a:rPr lang="el-GR" dirty="0" smtClean="0">
                <a:latin typeface="Times New Roman"/>
                <a:cs typeface="Times New Roman"/>
              </a:rPr>
              <a:t>μ</a:t>
            </a:r>
            <a:r>
              <a:rPr lang="en-GB" dirty="0" smtClean="0">
                <a:latin typeface="Times New Roman"/>
                <a:cs typeface="Times New Roman"/>
              </a:rPr>
              <a:t> – </a:t>
            </a:r>
            <a:r>
              <a:rPr lang="en-GB" dirty="0" smtClean="0"/>
              <a:t>the expected return on the firm value)</a:t>
            </a:r>
            <a:r>
              <a:rPr lang="en-US" dirty="0" smtClean="0"/>
              <a:t>:</a:t>
            </a:r>
          </a:p>
          <a:p>
            <a:pPr lvl="1">
              <a:buNone/>
            </a:pPr>
            <a:endParaRPr lang="en-US" dirty="0" smtClean="0"/>
          </a:p>
        </p:txBody>
      </p:sp>
      <p:pic>
        <p:nvPicPr>
          <p:cNvPr id="5123" name="Picture 3"/>
          <p:cNvPicPr>
            <a:picLocks noChangeAspect="1" noChangeArrowheads="1"/>
          </p:cNvPicPr>
          <p:nvPr/>
        </p:nvPicPr>
        <p:blipFill>
          <a:blip r:embed="rId2" cstate="print"/>
          <a:srcRect/>
          <a:stretch>
            <a:fillRect/>
          </a:stretch>
        </p:blipFill>
        <p:spPr bwMode="auto">
          <a:xfrm>
            <a:off x="1567544" y="1963877"/>
            <a:ext cx="7891711" cy="4306294"/>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63513" y="130174"/>
            <a:ext cx="8967424" cy="575219"/>
          </a:xfrm>
        </p:spPr>
        <p:txBody>
          <a:bodyPr/>
          <a:lstStyle/>
          <a:p>
            <a:r>
              <a:rPr lang="en-US" sz="3600" dirty="0" smtClean="0"/>
              <a:t>Methods for computing the default risk</a:t>
            </a:r>
            <a:endParaRPr lang="en-US" sz="3600" dirty="0"/>
          </a:p>
        </p:txBody>
      </p:sp>
      <p:sp>
        <p:nvSpPr>
          <p:cNvPr id="3" name="Content Placeholder 2"/>
          <p:cNvSpPr>
            <a:spLocks noGrp="1"/>
          </p:cNvSpPr>
          <p:nvPr>
            <p:ph sz="quarter" idx="11"/>
          </p:nvPr>
        </p:nvSpPr>
        <p:spPr>
          <a:xfrm>
            <a:off x="407534" y="842555"/>
            <a:ext cx="11061654" cy="2684417"/>
          </a:xfrm>
        </p:spPr>
        <p:txBody>
          <a:bodyPr/>
          <a:lstStyle/>
          <a:p>
            <a:pPr>
              <a:buNone/>
            </a:pPr>
            <a:r>
              <a:rPr lang="en-US" dirty="0" smtClean="0"/>
              <a:t>	The </a:t>
            </a:r>
            <a:r>
              <a:rPr lang="en-US" i="1" u="sng" dirty="0" smtClean="0"/>
              <a:t>KMV model</a:t>
            </a:r>
            <a:r>
              <a:rPr lang="en-GB" i="1" u="sng" dirty="0" smtClean="0"/>
              <a:t> </a:t>
            </a:r>
            <a:r>
              <a:rPr lang="en-GB" dirty="0" smtClean="0"/>
              <a:t>address some of the Merton model’s shortcomings (all the debt matures at the same time and the value of the firm follows a lognormal diffusion process). </a:t>
            </a:r>
          </a:p>
          <a:p>
            <a:pPr>
              <a:buNone/>
            </a:pPr>
            <a:r>
              <a:rPr lang="en-GB" dirty="0" smtClean="0"/>
              <a:t>	-  assumes: there are only two debt issues: the first matures before the chosen horizon, and the other matures after that horizon</a:t>
            </a:r>
          </a:p>
          <a:p>
            <a:pPr>
              <a:buNone/>
            </a:pPr>
            <a:r>
              <a:rPr lang="en-GB" dirty="0" smtClean="0"/>
              <a:t>	- calculates a </a:t>
            </a:r>
            <a:r>
              <a:rPr lang="en-GB" i="1" dirty="0" smtClean="0"/>
              <a:t>default point/default threshold</a:t>
            </a:r>
            <a:r>
              <a:rPr lang="en-GB" dirty="0" smtClean="0"/>
              <a:t>:  </a:t>
            </a:r>
          </a:p>
          <a:p>
            <a:pPr lvl="1">
              <a:buNone/>
            </a:pPr>
            <a:r>
              <a:rPr lang="en-GB" dirty="0" smtClean="0"/>
              <a:t>when the ratio of long-term liabilities to short-term liabilities </a:t>
            </a:r>
            <a:r>
              <a:rPr lang="en-US" dirty="0" smtClean="0"/>
              <a:t>is less than 1.5</a:t>
            </a:r>
          </a:p>
        </p:txBody>
      </p:sp>
      <p:pic>
        <p:nvPicPr>
          <p:cNvPr id="3076" name="Picture 4"/>
          <p:cNvPicPr>
            <a:picLocks noChangeAspect="1" noChangeArrowheads="1"/>
          </p:cNvPicPr>
          <p:nvPr/>
        </p:nvPicPr>
        <p:blipFill>
          <a:blip r:embed="rId2" cstate="print"/>
          <a:srcRect/>
          <a:stretch>
            <a:fillRect/>
          </a:stretch>
        </p:blipFill>
        <p:spPr bwMode="auto">
          <a:xfrm>
            <a:off x="1081469" y="5264331"/>
            <a:ext cx="9719946" cy="950187"/>
          </a:xfrm>
          <a:prstGeom prst="rect">
            <a:avLst/>
          </a:prstGeom>
          <a:noFill/>
          <a:ln w="9525">
            <a:noFill/>
            <a:miter lim="800000"/>
            <a:headEnd/>
            <a:tailEnd/>
          </a:ln>
          <a:effectLst/>
        </p:spPr>
      </p:pic>
      <p:sp>
        <p:nvSpPr>
          <p:cNvPr id="11" name="Rectangle 10"/>
          <p:cNvSpPr/>
          <p:nvPr/>
        </p:nvSpPr>
        <p:spPr>
          <a:xfrm>
            <a:off x="513805" y="4281494"/>
            <a:ext cx="6096000" cy="738664"/>
          </a:xfrm>
          <a:prstGeom prst="rect">
            <a:avLst/>
          </a:prstGeom>
        </p:spPr>
        <p:txBody>
          <a:bodyPr>
            <a:spAutoFit/>
          </a:bodyPr>
          <a:lstStyle/>
          <a:p>
            <a:pPr lvl="1">
              <a:buNone/>
            </a:pPr>
            <a:endParaRPr lang="en-US" dirty="0" smtClean="0"/>
          </a:p>
          <a:p>
            <a:pPr lvl="1">
              <a:buNone/>
            </a:pPr>
            <a:r>
              <a:rPr lang="en-US" dirty="0" smtClean="0"/>
              <a:t>- </a:t>
            </a:r>
            <a:r>
              <a:rPr lang="en-US" sz="2400" dirty="0" smtClean="0"/>
              <a:t>when </a:t>
            </a:r>
            <a:r>
              <a:rPr lang="en-GB" sz="2400" dirty="0" smtClean="0"/>
              <a:t>this ratio is greater than 1.5</a:t>
            </a:r>
            <a:endParaRPr lang="en-US" sz="2400" dirty="0" smtClean="0"/>
          </a:p>
        </p:txBody>
      </p:sp>
      <p:pic>
        <p:nvPicPr>
          <p:cNvPr id="3081" name="Picture 9"/>
          <p:cNvPicPr>
            <a:picLocks noChangeAspect="1" noChangeArrowheads="1"/>
          </p:cNvPicPr>
          <p:nvPr/>
        </p:nvPicPr>
        <p:blipFill>
          <a:blip r:embed="rId3" cstate="print"/>
          <a:srcRect/>
          <a:stretch>
            <a:fillRect/>
          </a:stretch>
        </p:blipFill>
        <p:spPr bwMode="auto">
          <a:xfrm>
            <a:off x="2458625" y="3775167"/>
            <a:ext cx="6306553" cy="522736"/>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63513" y="130175"/>
            <a:ext cx="8967424" cy="588282"/>
          </a:xfrm>
        </p:spPr>
        <p:txBody>
          <a:bodyPr/>
          <a:lstStyle/>
          <a:p>
            <a:r>
              <a:rPr lang="en-US" sz="3600" dirty="0" smtClean="0"/>
              <a:t>Methods for computing the default risk</a:t>
            </a:r>
            <a:endParaRPr lang="en-US" sz="3600" dirty="0"/>
          </a:p>
        </p:txBody>
      </p:sp>
      <p:sp>
        <p:nvSpPr>
          <p:cNvPr id="3" name="Content Placeholder 2"/>
          <p:cNvSpPr>
            <a:spLocks noGrp="1"/>
          </p:cNvSpPr>
          <p:nvPr>
            <p:ph sz="quarter" idx="11"/>
          </p:nvPr>
        </p:nvSpPr>
        <p:spPr>
          <a:xfrm>
            <a:off x="407534" y="907869"/>
            <a:ext cx="11193462" cy="463731"/>
          </a:xfrm>
        </p:spPr>
        <p:txBody>
          <a:bodyPr/>
          <a:lstStyle/>
          <a:p>
            <a:pPr lvl="1">
              <a:buFontTx/>
              <a:buChar char="-"/>
            </a:pPr>
            <a:r>
              <a:rPr lang="en-GB" dirty="0" smtClean="0"/>
              <a:t>calculates probability of default based on the </a:t>
            </a:r>
            <a:r>
              <a:rPr lang="en-US" i="1" dirty="0" smtClean="0"/>
              <a:t>distance to default </a:t>
            </a:r>
            <a:r>
              <a:rPr lang="en-US" dirty="0" smtClean="0"/>
              <a:t>(DD)</a:t>
            </a:r>
          </a:p>
          <a:p>
            <a:pPr>
              <a:buNone/>
            </a:pPr>
            <a:endParaRPr lang="en-US" dirty="0" smtClean="0"/>
          </a:p>
          <a:p>
            <a:pPr>
              <a:buNone/>
            </a:pPr>
            <a:r>
              <a:rPr lang="en-US" dirty="0" smtClean="0"/>
              <a:t>	</a:t>
            </a:r>
          </a:p>
          <a:p>
            <a:pPr>
              <a:buNone/>
            </a:pPr>
            <a:r>
              <a:rPr lang="en-US" dirty="0" smtClean="0"/>
              <a:t>	</a:t>
            </a:r>
          </a:p>
          <a:p>
            <a:pPr>
              <a:buNone/>
            </a:pPr>
            <a:endParaRPr lang="en-US" i="1" u="sng" dirty="0"/>
          </a:p>
        </p:txBody>
      </p:sp>
      <p:pic>
        <p:nvPicPr>
          <p:cNvPr id="4101" name="Picture 5"/>
          <p:cNvPicPr>
            <a:picLocks noChangeAspect="1" noChangeArrowheads="1"/>
          </p:cNvPicPr>
          <p:nvPr/>
        </p:nvPicPr>
        <p:blipFill>
          <a:blip r:embed="rId2" cstate="print"/>
          <a:srcRect/>
          <a:stretch>
            <a:fillRect/>
          </a:stretch>
        </p:blipFill>
        <p:spPr bwMode="auto">
          <a:xfrm>
            <a:off x="1319347" y="1522193"/>
            <a:ext cx="6701247" cy="1011508"/>
          </a:xfrm>
          <a:prstGeom prst="rect">
            <a:avLst/>
          </a:prstGeom>
          <a:noFill/>
          <a:ln w="9525">
            <a:noFill/>
            <a:miter lim="800000"/>
            <a:headEnd/>
            <a:tailEnd/>
          </a:ln>
          <a:effectLst/>
        </p:spPr>
      </p:pic>
      <p:pic>
        <p:nvPicPr>
          <p:cNvPr id="4103" name="Picture 7"/>
          <p:cNvPicPr>
            <a:picLocks noChangeAspect="1" noChangeArrowheads="1"/>
          </p:cNvPicPr>
          <p:nvPr/>
        </p:nvPicPr>
        <p:blipFill>
          <a:blip r:embed="rId3" cstate="print"/>
          <a:srcRect/>
          <a:stretch>
            <a:fillRect/>
          </a:stretch>
        </p:blipFill>
        <p:spPr bwMode="auto">
          <a:xfrm>
            <a:off x="1311621" y="3291839"/>
            <a:ext cx="8274532" cy="3056709"/>
          </a:xfrm>
          <a:prstGeom prst="rect">
            <a:avLst/>
          </a:prstGeom>
          <a:noFill/>
          <a:ln w="9525">
            <a:noFill/>
            <a:miter lim="800000"/>
            <a:headEnd/>
            <a:tailEnd/>
          </a:ln>
          <a:effectLst/>
        </p:spPr>
      </p:pic>
      <p:sp>
        <p:nvSpPr>
          <p:cNvPr id="11" name="Content Placeholder 2"/>
          <p:cNvSpPr txBox="1">
            <a:spLocks/>
          </p:cNvSpPr>
          <p:nvPr/>
        </p:nvSpPr>
        <p:spPr>
          <a:xfrm>
            <a:off x="559934" y="2849881"/>
            <a:ext cx="11193462" cy="463731"/>
          </a:xfrm>
          <a:prstGeom prst="rect">
            <a:avLst/>
          </a:prstGeom>
        </p:spPr>
        <p:txBody>
          <a:bodyPr/>
          <a:lstStyle/>
          <a:p>
            <a:pPr marL="685800" marR="0" lvl="1" indent="-228600" algn="l" defTabSz="914400" rtl="0" eaLnBrk="1" fontAlgn="auto" latinLnBrk="0" hangingPunct="1">
              <a:lnSpc>
                <a:spcPct val="90000"/>
              </a:lnSpc>
              <a:spcBef>
                <a:spcPts val="500"/>
              </a:spcBef>
              <a:spcAft>
                <a:spcPts val="0"/>
              </a:spcAft>
              <a:buClrTx/>
              <a:buSzTx/>
              <a:buFontTx/>
              <a:buChar char="-"/>
              <a:tabLst/>
              <a:defRPr/>
            </a:pPr>
            <a:r>
              <a:rPr kumimoji="0" lang="en-GB" sz="2400" b="0" i="0" u="none" strike="noStrike" kern="1200" cap="none" spc="0" normalizeH="0" baseline="0" noProof="0" dirty="0" smtClean="0">
                <a:ln>
                  <a:noFill/>
                </a:ln>
                <a:solidFill>
                  <a:schemeClr val="tx1"/>
                </a:solidFill>
                <a:effectLst/>
                <a:uLnTx/>
                <a:uFillTx/>
                <a:latin typeface="+mn-lt"/>
                <a:ea typeface="+mn-ea"/>
                <a:cs typeface="+mn-cs"/>
              </a:rPr>
              <a:t>if asset</a:t>
            </a:r>
            <a:r>
              <a:rPr kumimoji="0" lang="en-GB" sz="2400" b="0" i="0" u="none" strike="noStrike" kern="1200" cap="none" spc="0" normalizeH="0" noProof="0" dirty="0" smtClean="0">
                <a:ln>
                  <a:noFill/>
                </a:ln>
                <a:solidFill>
                  <a:schemeClr val="tx1"/>
                </a:solidFill>
                <a:effectLst/>
                <a:uLnTx/>
                <a:uFillTx/>
                <a:latin typeface="+mn-lt"/>
                <a:ea typeface="+mn-ea"/>
                <a:cs typeface="+mn-cs"/>
              </a:rPr>
              <a:t> prices are </a:t>
            </a:r>
            <a:r>
              <a:rPr kumimoji="0" lang="en-GB" sz="2400" b="0" i="0" u="none" strike="noStrike" kern="1200" cap="none" spc="0" normalizeH="0" noProof="0" dirty="0" err="1" smtClean="0">
                <a:ln>
                  <a:noFill/>
                </a:ln>
                <a:solidFill>
                  <a:schemeClr val="tx1"/>
                </a:solidFill>
                <a:effectLst/>
                <a:uLnTx/>
                <a:uFillTx/>
                <a:latin typeface="+mn-lt"/>
                <a:ea typeface="+mn-ea"/>
                <a:cs typeface="+mn-cs"/>
              </a:rPr>
              <a:t>lognormally</a:t>
            </a:r>
            <a:r>
              <a:rPr kumimoji="0" lang="en-GB" sz="2400" b="0" i="0" u="none" strike="noStrike" kern="1200" cap="none" spc="0" normalizeH="0" noProof="0" dirty="0" smtClean="0">
                <a:ln>
                  <a:noFill/>
                </a:ln>
                <a:solidFill>
                  <a:schemeClr val="tx1"/>
                </a:solidFill>
                <a:effectLst/>
                <a:uLnTx/>
                <a:uFillTx/>
                <a:latin typeface="+mn-lt"/>
                <a:ea typeface="+mn-ea"/>
                <a:cs typeface="+mn-cs"/>
              </a:rPr>
              <a:t> distributed, the DD is:</a:t>
            </a:r>
            <a:endParaRPr kumimoji="0" lang="en-US" sz="2400" b="0" i="0" u="none" strike="noStrike" kern="1200" cap="none" spc="0" normalizeH="0" baseline="0" noProof="0" dirty="0" smtClean="0">
              <a:ln>
                <a:noFill/>
              </a:ln>
              <a:solidFill>
                <a:schemeClr val="tx1"/>
              </a:solidFill>
              <a:effectLst/>
              <a:uLnTx/>
              <a:uFillTx/>
              <a:latin typeface="+mn-lt"/>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400" b="0" i="0" u="none" strike="noStrike" kern="1200" cap="none" spc="0" normalizeH="0" baseline="0" noProof="0" dirty="0" smtClean="0">
              <a:ln>
                <a:noFill/>
              </a:ln>
              <a:solidFill>
                <a:schemeClr val="tx1"/>
              </a:solidFill>
              <a:effectLst/>
              <a:uLnTx/>
              <a:uFillTx/>
              <a:latin typeface="+mn-lt"/>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400" b="0" i="0" u="none" strike="noStrike" kern="1200" cap="none" spc="0" normalizeH="0" baseline="0" noProof="0" dirty="0" smtClean="0">
                <a:ln>
                  <a:noFill/>
                </a:ln>
                <a:solidFill>
                  <a:schemeClr val="tx1"/>
                </a:solidFill>
                <a:effectLst/>
                <a:uLnTx/>
                <a:uFillTx/>
                <a:latin typeface="+mn-lt"/>
                <a:ea typeface="+mn-ea"/>
                <a:cs typeface="+mn-cs"/>
              </a:rPr>
              <a:t>	</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400" b="0" i="0" u="none" strike="noStrike" kern="1200" cap="none" spc="0" normalizeH="0" baseline="0" noProof="0" dirty="0" smtClean="0">
                <a:ln>
                  <a:noFill/>
                </a:ln>
                <a:solidFill>
                  <a:schemeClr val="tx1"/>
                </a:solidFill>
                <a:effectLst/>
                <a:uLnTx/>
                <a:uFillTx/>
                <a:latin typeface="+mn-lt"/>
                <a:ea typeface="+mn-ea"/>
                <a:cs typeface="+mn-cs"/>
              </a:rPr>
              <a:t>	</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400" b="0" i="1" u="sng" strike="noStrike" kern="1200" cap="none" spc="0" normalizeH="0" baseline="0" noProof="0" dirty="0">
              <a:ln>
                <a:noFill/>
              </a:ln>
              <a:solidFill>
                <a:schemeClr val="tx1"/>
              </a:solidFill>
              <a:effectLst/>
              <a:uLnTx/>
              <a:uFillTx/>
              <a:latin typeface="+mn-lt"/>
              <a:ea typeface="+mn-ea"/>
              <a:cs typeface="+mn-cs"/>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63513" y="130175"/>
            <a:ext cx="8967424" cy="588282"/>
          </a:xfrm>
        </p:spPr>
        <p:txBody>
          <a:bodyPr/>
          <a:lstStyle/>
          <a:p>
            <a:r>
              <a:rPr lang="en-US" sz="3600" dirty="0" smtClean="0"/>
              <a:t>Methods for computing the default risk</a:t>
            </a:r>
            <a:endParaRPr lang="en-US" sz="3600" dirty="0"/>
          </a:p>
        </p:txBody>
      </p:sp>
      <p:sp>
        <p:nvSpPr>
          <p:cNvPr id="3" name="Content Placeholder 2"/>
          <p:cNvSpPr>
            <a:spLocks noGrp="1"/>
          </p:cNvSpPr>
          <p:nvPr>
            <p:ph sz="quarter" idx="11"/>
          </p:nvPr>
        </p:nvSpPr>
        <p:spPr>
          <a:xfrm>
            <a:off x="407534" y="907869"/>
            <a:ext cx="11193462" cy="463731"/>
          </a:xfrm>
        </p:spPr>
        <p:txBody>
          <a:bodyPr/>
          <a:lstStyle/>
          <a:p>
            <a:pPr>
              <a:buNone/>
            </a:pPr>
            <a:r>
              <a:rPr lang="en-US" dirty="0" smtClean="0"/>
              <a:t>-once DD is computed, the expected default frequency (PD) can be found </a:t>
            </a:r>
          </a:p>
          <a:p>
            <a:pPr>
              <a:buNone/>
            </a:pPr>
            <a:r>
              <a:rPr lang="en-US" dirty="0" smtClean="0"/>
              <a:t>	</a:t>
            </a:r>
          </a:p>
          <a:p>
            <a:pPr>
              <a:buNone/>
            </a:pPr>
            <a:r>
              <a:rPr lang="en-US" dirty="0" smtClean="0"/>
              <a:t>	</a:t>
            </a:r>
          </a:p>
          <a:p>
            <a:pPr>
              <a:buNone/>
            </a:pPr>
            <a:endParaRPr lang="en-US" i="1" u="sng" dirty="0"/>
          </a:p>
        </p:txBody>
      </p:sp>
      <p:pic>
        <p:nvPicPr>
          <p:cNvPr id="4102" name="Picture 6"/>
          <p:cNvPicPr>
            <a:picLocks noChangeAspect="1" noChangeArrowheads="1"/>
          </p:cNvPicPr>
          <p:nvPr/>
        </p:nvPicPr>
        <p:blipFill>
          <a:blip r:embed="rId2" cstate="print"/>
          <a:srcRect/>
          <a:stretch>
            <a:fillRect/>
          </a:stretch>
        </p:blipFill>
        <p:spPr bwMode="auto">
          <a:xfrm>
            <a:off x="809429" y="1345474"/>
            <a:ext cx="9875988" cy="5212079"/>
          </a:xfrm>
          <a:prstGeom prst="rect">
            <a:avLst/>
          </a:prstGeom>
          <a:noFill/>
          <a:ln w="9525">
            <a:solidFill>
              <a:schemeClr val="accent1"/>
            </a:solidFill>
            <a:miter lim="800000"/>
            <a:headEnd/>
            <a:tailEnd/>
          </a:ln>
          <a:effectLst/>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63513" y="130174"/>
            <a:ext cx="8875984" cy="627471"/>
          </a:xfrm>
        </p:spPr>
        <p:txBody>
          <a:bodyPr/>
          <a:lstStyle/>
          <a:p>
            <a:r>
              <a:rPr lang="en-US" sz="3600" dirty="0" smtClean="0"/>
              <a:t>Methods for computing the default risk</a:t>
            </a:r>
            <a:endParaRPr lang="en-US" sz="3600" dirty="0"/>
          </a:p>
        </p:txBody>
      </p:sp>
      <p:sp>
        <p:nvSpPr>
          <p:cNvPr id="3" name="Content Placeholder 2"/>
          <p:cNvSpPr>
            <a:spLocks noGrp="1"/>
          </p:cNvSpPr>
          <p:nvPr>
            <p:ph sz="quarter" idx="11"/>
          </p:nvPr>
        </p:nvSpPr>
        <p:spPr/>
        <p:txBody>
          <a:bodyPr/>
          <a:lstStyle/>
          <a:p>
            <a:r>
              <a:rPr lang="en-GB" b="1" dirty="0" smtClean="0"/>
              <a:t>Reduced form </a:t>
            </a:r>
            <a:r>
              <a:rPr lang="en-GB" dirty="0" smtClean="0"/>
              <a:t>approach or intensity based models (fundamentally empirical) </a:t>
            </a:r>
          </a:p>
          <a:p>
            <a:pPr lvl="1">
              <a:buNone/>
            </a:pPr>
            <a:endParaRPr lang="en-GB" dirty="0" smtClean="0"/>
          </a:p>
          <a:p>
            <a:pPr lvl="1">
              <a:buNone/>
            </a:pPr>
            <a:r>
              <a:rPr lang="en-GB" dirty="0" smtClean="0"/>
              <a:t>- KPMG and Kamakura Corporation </a:t>
            </a:r>
          </a:p>
          <a:p>
            <a:endParaRPr lang="en-GB" dirty="0" smtClean="0"/>
          </a:p>
          <a:p>
            <a:r>
              <a:rPr lang="en-GB" b="1" dirty="0" smtClean="0"/>
              <a:t>Value at Risk models </a:t>
            </a:r>
            <a:r>
              <a:rPr lang="en-GB" dirty="0" smtClean="0"/>
              <a:t>(proprietary </a:t>
            </a:r>
            <a:r>
              <a:rPr lang="en-GB" dirty="0" err="1" smtClean="0"/>
              <a:t>VaR</a:t>
            </a:r>
            <a:r>
              <a:rPr lang="en-GB" dirty="0" smtClean="0"/>
              <a:t> Models of Credit Risk measurement) </a:t>
            </a:r>
          </a:p>
          <a:p>
            <a:pPr lvl="1">
              <a:buNone/>
            </a:pPr>
            <a:endParaRPr lang="en-US" dirty="0" smtClean="0"/>
          </a:p>
          <a:p>
            <a:pPr lvl="1">
              <a:buNone/>
            </a:pPr>
            <a:r>
              <a:rPr lang="en-US" dirty="0" smtClean="0"/>
              <a:t>-Credit Metrics (mark-to-market) </a:t>
            </a:r>
          </a:p>
          <a:p>
            <a:pPr lvl="1">
              <a:buNone/>
            </a:pPr>
            <a:r>
              <a:rPr lang="en-US" dirty="0" smtClean="0"/>
              <a:t>- Algorithmic (mark-to-future) </a:t>
            </a:r>
          </a:p>
          <a:p>
            <a:pPr lvl="1">
              <a:buNone/>
            </a:pPr>
            <a:r>
              <a:rPr lang="en-GB" dirty="0" smtClean="0"/>
              <a:t>- Mortality rate models (Credit Risk Plus by CSFP) </a:t>
            </a:r>
          </a:p>
          <a:p>
            <a:pPr>
              <a:buNone/>
            </a:pPr>
            <a:r>
              <a:rPr lang="en-US" dirty="0" smtClean="0"/>
              <a:t>	</a:t>
            </a: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0"/>
          </p:nvPr>
        </p:nvSpPr>
        <p:spPr/>
        <p:txBody>
          <a:bodyPr/>
          <a:lstStyle/>
          <a:p>
            <a:r>
              <a:rPr lang="en-US" sz="3600" dirty="0" smtClean="0"/>
              <a:t>Agenda</a:t>
            </a:r>
            <a:endParaRPr lang="en-US" sz="3600" dirty="0"/>
          </a:p>
        </p:txBody>
      </p:sp>
      <p:sp>
        <p:nvSpPr>
          <p:cNvPr id="5" name="Content Placeholder 4"/>
          <p:cNvSpPr>
            <a:spLocks noGrp="1"/>
          </p:cNvSpPr>
          <p:nvPr>
            <p:ph sz="quarter" idx="11"/>
          </p:nvPr>
        </p:nvSpPr>
        <p:spPr>
          <a:xfrm>
            <a:off x="365760" y="1136469"/>
            <a:ext cx="11365865" cy="5016137"/>
          </a:xfrm>
        </p:spPr>
        <p:txBody>
          <a:bodyPr/>
          <a:lstStyle/>
          <a:p>
            <a:pPr marL="457200" indent="-457200">
              <a:buFont typeface="+mj-lt"/>
              <a:buAutoNum type="arabicPeriod"/>
            </a:pPr>
            <a:r>
              <a:rPr lang="en-US" dirty="0" smtClean="0">
                <a:solidFill>
                  <a:schemeClr val="accent3"/>
                </a:solidFill>
              </a:rPr>
              <a:t>Financial risks: a helicopter view</a:t>
            </a:r>
          </a:p>
          <a:p>
            <a:pPr marL="914400" lvl="1" indent="-457200">
              <a:buFont typeface="+mj-lt"/>
              <a:buAutoNum type="alphaLcPeriod"/>
            </a:pPr>
            <a:r>
              <a:rPr lang="en-US" dirty="0" smtClean="0">
                <a:solidFill>
                  <a:schemeClr val="accent3"/>
                </a:solidFill>
              </a:rPr>
              <a:t>risk management process</a:t>
            </a:r>
          </a:p>
          <a:p>
            <a:pPr marL="914400" lvl="1" indent="-457200">
              <a:buFont typeface="+mj-lt"/>
              <a:buAutoNum type="alphaLcPeriod"/>
            </a:pPr>
            <a:r>
              <a:rPr lang="en-US" dirty="0" smtClean="0">
                <a:solidFill>
                  <a:schemeClr val="accent3"/>
                </a:solidFill>
              </a:rPr>
              <a:t>key risk classes</a:t>
            </a:r>
          </a:p>
          <a:p>
            <a:pPr marL="914400" lvl="1" indent="-457200">
              <a:buFont typeface="+mj-lt"/>
              <a:buAutoNum type="alphaLcPeriod"/>
            </a:pPr>
            <a:endParaRPr lang="en-US" dirty="0" smtClean="0">
              <a:solidFill>
                <a:schemeClr val="accent3"/>
              </a:solidFill>
            </a:endParaRPr>
          </a:p>
          <a:p>
            <a:pPr marL="457200" indent="-457200">
              <a:buFont typeface="+mj-lt"/>
              <a:buAutoNum type="arabicPeriod"/>
            </a:pPr>
            <a:r>
              <a:rPr lang="en-US" dirty="0" smtClean="0">
                <a:solidFill>
                  <a:schemeClr val="accent3"/>
                </a:solidFill>
              </a:rPr>
              <a:t>Credit risk</a:t>
            </a:r>
          </a:p>
          <a:p>
            <a:pPr marL="914400" lvl="1" indent="-457200">
              <a:buFont typeface="+mj-lt"/>
              <a:buAutoNum type="alphaLcPeriod"/>
            </a:pPr>
            <a:r>
              <a:rPr lang="en-US" dirty="0" smtClean="0">
                <a:solidFill>
                  <a:schemeClr val="accent3"/>
                </a:solidFill>
              </a:rPr>
              <a:t>the credit decision</a:t>
            </a:r>
          </a:p>
          <a:p>
            <a:pPr marL="914400" lvl="1" indent="-457200">
              <a:buFont typeface="+mj-lt"/>
              <a:buAutoNum type="alphaLcPeriod"/>
            </a:pPr>
            <a:r>
              <a:rPr lang="en-US" dirty="0" smtClean="0">
                <a:solidFill>
                  <a:schemeClr val="accent3"/>
                </a:solidFill>
              </a:rPr>
              <a:t>credit risk evaluation: quantitative vs. qualitative</a:t>
            </a:r>
          </a:p>
          <a:p>
            <a:pPr marL="914400" lvl="1" indent="-457200">
              <a:buFont typeface="+mj-lt"/>
              <a:buAutoNum type="alphaLcPeriod"/>
            </a:pPr>
            <a:r>
              <a:rPr lang="en-US" dirty="0" smtClean="0">
                <a:solidFill>
                  <a:schemeClr val="accent3"/>
                </a:solidFill>
              </a:rPr>
              <a:t>credit risk measurements  </a:t>
            </a:r>
          </a:p>
          <a:p>
            <a:pPr marL="914400" lvl="1" indent="-457200">
              <a:buFont typeface="+mj-lt"/>
              <a:buAutoNum type="alphaLcPeriod"/>
            </a:pPr>
            <a:r>
              <a:rPr lang="en-US" dirty="0" smtClean="0">
                <a:solidFill>
                  <a:schemeClr val="accent3"/>
                </a:solidFill>
              </a:rPr>
              <a:t>methods for computing the default risk</a:t>
            </a:r>
          </a:p>
          <a:p>
            <a:pPr marL="914400" lvl="1" indent="-457200">
              <a:buFont typeface="+mj-lt"/>
              <a:buAutoNum type="alphaLcPeriod"/>
            </a:pPr>
            <a:r>
              <a:rPr lang="en-US" dirty="0" smtClean="0"/>
              <a:t>overview of PD models</a:t>
            </a: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63513" y="130174"/>
            <a:ext cx="8836796" cy="601345"/>
          </a:xfrm>
        </p:spPr>
        <p:txBody>
          <a:bodyPr/>
          <a:lstStyle/>
          <a:p>
            <a:r>
              <a:rPr lang="en-US" sz="3600" dirty="0" smtClean="0"/>
              <a:t>PD estimation methods: Pooling</a:t>
            </a:r>
            <a:endParaRPr lang="en-US" sz="3600" dirty="0"/>
          </a:p>
        </p:txBody>
      </p:sp>
      <p:sp>
        <p:nvSpPr>
          <p:cNvPr id="3" name="Content Placeholder 2"/>
          <p:cNvSpPr>
            <a:spLocks noGrp="1"/>
          </p:cNvSpPr>
          <p:nvPr>
            <p:ph sz="quarter" idx="11"/>
          </p:nvPr>
        </p:nvSpPr>
        <p:spPr/>
        <p:txBody>
          <a:bodyPr/>
          <a:lstStyle/>
          <a:p>
            <a:r>
              <a:rPr lang="en-US" sz="2000" i="1" dirty="0" smtClean="0"/>
              <a:t>Wholesale</a:t>
            </a:r>
          </a:p>
          <a:p>
            <a:pPr lvl="1"/>
            <a:r>
              <a:rPr lang="en-US" sz="2000" dirty="0" smtClean="0"/>
              <a:t>Considers historical default data of a large universe of obligors</a:t>
            </a:r>
          </a:p>
          <a:p>
            <a:pPr lvl="1"/>
            <a:r>
              <a:rPr lang="en-US" sz="2000" dirty="0" smtClean="0"/>
              <a:t>Defaults are grouped into categories/pools (e.g. rating, maturity, seniority, issuer’s rating, covenants, country, etc.)</a:t>
            </a:r>
          </a:p>
          <a:p>
            <a:pPr lvl="1"/>
            <a:r>
              <a:rPr lang="en-US" sz="2000" dirty="0" smtClean="0"/>
              <a:t>Defines time horizon over which the default is considered</a:t>
            </a:r>
          </a:p>
          <a:p>
            <a:pPr lvl="1"/>
            <a:r>
              <a:rPr lang="en-US" sz="2000" dirty="0" smtClean="0"/>
              <a:t>Weighted average PD for each category/pool is calculated</a:t>
            </a:r>
          </a:p>
          <a:p>
            <a:pPr lvl="1"/>
            <a:endParaRPr lang="en-US" sz="2000" dirty="0" smtClean="0"/>
          </a:p>
          <a:p>
            <a:r>
              <a:rPr lang="en-US" sz="2000" i="1" dirty="0" smtClean="0"/>
              <a:t>Retail</a:t>
            </a:r>
          </a:p>
          <a:p>
            <a:pPr lvl="1"/>
            <a:r>
              <a:rPr lang="en-US" sz="2000" dirty="0" smtClean="0"/>
              <a:t>Considers facilities/obligors that have defaulted in the past </a:t>
            </a:r>
          </a:p>
          <a:p>
            <a:pPr lvl="1"/>
            <a:r>
              <a:rPr lang="en-US" sz="2000" dirty="0" smtClean="0"/>
              <a:t>Historical PD is calculated by taking the ration of the facilities/obligors that have defaulted to the total facilities/obligors that existed in the concerned time frame</a:t>
            </a:r>
          </a:p>
          <a:p>
            <a:pPr lvl="1"/>
            <a:r>
              <a:rPr lang="en-US" sz="2000" dirty="0" smtClean="0"/>
              <a:t>Facilities/obligors are divided into different categories/pools based on defined risk drivers (e.g. facility type, customer score, geographical location, etc.)</a:t>
            </a:r>
          </a:p>
          <a:p>
            <a:pPr lvl="1"/>
            <a:endParaRPr lang="en-US" sz="1800" dirty="0" smtClean="0"/>
          </a:p>
          <a:p>
            <a:pPr>
              <a:buNone/>
            </a:pPr>
            <a:endParaRPr lang="en-US" dirty="0"/>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 Placeholder 11"/>
          <p:cNvSpPr>
            <a:spLocks noGrp="1"/>
          </p:cNvSpPr>
          <p:nvPr>
            <p:ph type="body" sz="quarter" idx="10"/>
          </p:nvPr>
        </p:nvSpPr>
        <p:spPr/>
        <p:txBody>
          <a:bodyPr/>
          <a:lstStyle/>
          <a:p>
            <a:r>
              <a:rPr lang="en-US" sz="3600" dirty="0" smtClean="0"/>
              <a:t>PD: Pooling method</a:t>
            </a:r>
            <a:endParaRPr lang="en-GB" sz="3600" dirty="0"/>
          </a:p>
        </p:txBody>
      </p:sp>
      <p:sp>
        <p:nvSpPr>
          <p:cNvPr id="29" name="Can 28"/>
          <p:cNvSpPr/>
          <p:nvPr/>
        </p:nvSpPr>
        <p:spPr bwMode="auto">
          <a:xfrm>
            <a:off x="9268727" y="1220868"/>
            <a:ext cx="1063385" cy="288000"/>
          </a:xfrm>
          <a:prstGeom prst="can">
            <a:avLst/>
          </a:prstGeom>
          <a:solidFill>
            <a:schemeClr val="bg1">
              <a:lumMod val="50000"/>
            </a:schemeClr>
          </a:solidFill>
          <a:ln w="12700">
            <a:solidFill>
              <a:schemeClr val="tx1"/>
            </a:solidFill>
            <a:round/>
            <a:headEnd type="none" w="sm" len="sm"/>
            <a:tailEnd type="none" w="sm" len="sm"/>
          </a:ln>
        </p:spPr>
        <p:txBody>
          <a:bodyPr rtlCol="0" anchor="ctr"/>
          <a:lstStyle/>
          <a:p>
            <a:pPr algn="ctr"/>
            <a:r>
              <a:rPr lang="en-GB" sz="1000" dirty="0" smtClean="0"/>
              <a:t>Input</a:t>
            </a:r>
            <a:endParaRPr lang="en-GB" sz="1000" dirty="0"/>
          </a:p>
        </p:txBody>
      </p:sp>
      <p:sp>
        <p:nvSpPr>
          <p:cNvPr id="30" name="Rectangle 29"/>
          <p:cNvSpPr/>
          <p:nvPr/>
        </p:nvSpPr>
        <p:spPr bwMode="auto">
          <a:xfrm>
            <a:off x="9238075" y="1586405"/>
            <a:ext cx="1063385" cy="288000"/>
          </a:xfrm>
          <a:prstGeom prst="rect">
            <a:avLst/>
          </a:prstGeom>
          <a:solidFill>
            <a:schemeClr val="accent1">
              <a:lumMod val="75000"/>
            </a:schemeClr>
          </a:solidFill>
          <a:ln w="12700">
            <a:solidFill>
              <a:schemeClr val="tx1"/>
            </a:solidFill>
            <a:round/>
            <a:headEnd type="none" w="sm" len="sm"/>
            <a:tailEnd type="none" w="sm" len="sm"/>
          </a:ln>
        </p:spPr>
        <p:txBody>
          <a:bodyPr rtlCol="0" anchor="ctr"/>
          <a:lstStyle/>
          <a:p>
            <a:pPr algn="ctr"/>
            <a:r>
              <a:rPr lang="en-GB" sz="1000" dirty="0" smtClean="0">
                <a:latin typeface="+mj-lt"/>
              </a:rPr>
              <a:t>Model Step</a:t>
            </a:r>
            <a:endParaRPr lang="en-GB" sz="1000" dirty="0">
              <a:latin typeface="+mj-lt"/>
            </a:endParaRPr>
          </a:p>
        </p:txBody>
      </p:sp>
      <p:sp>
        <p:nvSpPr>
          <p:cNvPr id="31" name="Snip Single Corner Rectangle 30"/>
          <p:cNvSpPr/>
          <p:nvPr/>
        </p:nvSpPr>
        <p:spPr bwMode="auto">
          <a:xfrm>
            <a:off x="10490922" y="1220868"/>
            <a:ext cx="1063385" cy="288000"/>
          </a:xfrm>
          <a:prstGeom prst="snip1Rect">
            <a:avLst/>
          </a:prstGeom>
          <a:solidFill>
            <a:schemeClr val="bg1">
              <a:lumMod val="75000"/>
            </a:schemeClr>
          </a:solidFill>
          <a:ln w="12700">
            <a:solidFill>
              <a:schemeClr val="tx1"/>
            </a:solidFill>
            <a:round/>
            <a:headEnd type="none" w="sm" len="sm"/>
            <a:tailEnd type="none" w="sm" len="sm"/>
          </a:ln>
        </p:spPr>
        <p:txBody>
          <a:bodyPr rtlCol="0" anchor="ctr"/>
          <a:lstStyle/>
          <a:p>
            <a:pPr algn="ctr"/>
            <a:r>
              <a:rPr lang="en-GB" sz="1000" dirty="0" smtClean="0">
                <a:solidFill>
                  <a:schemeClr val="tx1"/>
                </a:solidFill>
                <a:latin typeface="+mj-lt"/>
              </a:rPr>
              <a:t>Intermediary Output</a:t>
            </a:r>
            <a:endParaRPr lang="en-GB" sz="1000" dirty="0">
              <a:solidFill>
                <a:schemeClr val="tx1"/>
              </a:solidFill>
              <a:latin typeface="+mj-lt"/>
            </a:endParaRPr>
          </a:p>
        </p:txBody>
      </p:sp>
      <p:sp>
        <p:nvSpPr>
          <p:cNvPr id="32" name="Snip Single Corner Rectangle 31"/>
          <p:cNvSpPr/>
          <p:nvPr/>
        </p:nvSpPr>
        <p:spPr bwMode="auto">
          <a:xfrm>
            <a:off x="10490922" y="1586405"/>
            <a:ext cx="1063385" cy="288000"/>
          </a:xfrm>
          <a:prstGeom prst="snip1Rect">
            <a:avLst/>
          </a:prstGeom>
          <a:solidFill>
            <a:schemeClr val="accent2">
              <a:lumMod val="40000"/>
              <a:lumOff val="60000"/>
            </a:schemeClr>
          </a:solidFill>
          <a:ln w="12700">
            <a:solidFill>
              <a:schemeClr val="tx1"/>
            </a:solidFill>
            <a:round/>
            <a:headEnd type="none" w="sm" len="sm"/>
            <a:tailEnd type="none" w="sm" len="sm"/>
          </a:ln>
        </p:spPr>
        <p:txBody>
          <a:bodyPr rtlCol="0" anchor="ctr"/>
          <a:lstStyle/>
          <a:p>
            <a:pPr algn="ctr"/>
            <a:r>
              <a:rPr lang="en-GB" sz="1000" dirty="0" smtClean="0">
                <a:solidFill>
                  <a:schemeClr val="tx1"/>
                </a:solidFill>
                <a:latin typeface="+mj-lt"/>
              </a:rPr>
              <a:t>Model Output</a:t>
            </a:r>
            <a:endParaRPr lang="en-GB" sz="1000" dirty="0">
              <a:solidFill>
                <a:schemeClr val="tx1"/>
              </a:solidFill>
              <a:latin typeface="+mj-lt"/>
            </a:endParaRPr>
          </a:p>
        </p:txBody>
      </p:sp>
      <p:grpSp>
        <p:nvGrpSpPr>
          <p:cNvPr id="2" name="Group 61"/>
          <p:cNvGrpSpPr/>
          <p:nvPr/>
        </p:nvGrpSpPr>
        <p:grpSpPr>
          <a:xfrm>
            <a:off x="2429691" y="1449978"/>
            <a:ext cx="6780388" cy="4519724"/>
            <a:chOff x="2733556" y="2139187"/>
            <a:chExt cx="5036236" cy="4220977"/>
          </a:xfrm>
        </p:grpSpPr>
        <p:sp>
          <p:nvSpPr>
            <p:cNvPr id="13" name="Rectangle 12"/>
            <p:cNvSpPr/>
            <p:nvPr/>
          </p:nvSpPr>
          <p:spPr bwMode="auto">
            <a:xfrm>
              <a:off x="4493099" y="4059296"/>
              <a:ext cx="1583139" cy="635709"/>
            </a:xfrm>
            <a:prstGeom prst="rect">
              <a:avLst/>
            </a:prstGeom>
            <a:solidFill>
              <a:schemeClr val="accent1">
                <a:lumMod val="75000"/>
              </a:schemeClr>
            </a:solidFill>
            <a:ln w="12700">
              <a:solidFill>
                <a:schemeClr val="tx1"/>
              </a:solidFill>
              <a:round/>
              <a:headEnd type="none" w="sm" len="sm"/>
              <a:tailEnd type="none" w="sm" len="sm"/>
            </a:ln>
          </p:spPr>
          <p:txBody>
            <a:bodyPr rtlCol="0" anchor="ctr"/>
            <a:lstStyle/>
            <a:p>
              <a:pPr algn="ctr"/>
              <a:r>
                <a:rPr lang="en-GB" sz="1200" dirty="0" smtClean="0"/>
                <a:t>Categorize data by common risk drivers</a:t>
              </a:r>
              <a:endParaRPr lang="en-GB" sz="1200" dirty="0"/>
            </a:p>
          </p:txBody>
        </p:sp>
        <p:sp>
          <p:nvSpPr>
            <p:cNvPr id="18" name="Snip Single Corner Rectangle 17"/>
            <p:cNvSpPr/>
            <p:nvPr/>
          </p:nvSpPr>
          <p:spPr bwMode="auto">
            <a:xfrm>
              <a:off x="6364452" y="4996511"/>
              <a:ext cx="1405340" cy="581505"/>
            </a:xfrm>
            <a:prstGeom prst="snip1Rect">
              <a:avLst/>
            </a:prstGeom>
            <a:solidFill>
              <a:schemeClr val="bg1">
                <a:lumMod val="75000"/>
              </a:schemeClr>
            </a:solidFill>
            <a:ln w="12700">
              <a:solidFill>
                <a:schemeClr val="tx1"/>
              </a:solidFill>
              <a:round/>
              <a:headEnd type="none" w="sm" len="sm"/>
              <a:tailEnd type="none" w="sm" len="sm"/>
            </a:ln>
          </p:spPr>
          <p:txBody>
            <a:bodyPr rtlCol="0" anchor="ctr"/>
            <a:lstStyle/>
            <a:p>
              <a:pPr algn="ctr"/>
              <a:r>
                <a:rPr lang="en-US" sz="1200" dirty="0" smtClean="0">
                  <a:solidFill>
                    <a:schemeClr val="tx1"/>
                  </a:solidFill>
                  <a:latin typeface="+mj-lt"/>
                </a:rPr>
                <a:t>Pool n</a:t>
              </a:r>
              <a:endParaRPr lang="en-GB" sz="1200" dirty="0">
                <a:solidFill>
                  <a:schemeClr val="tx1"/>
                </a:solidFill>
                <a:latin typeface="+mj-lt"/>
              </a:endParaRPr>
            </a:p>
          </p:txBody>
        </p:sp>
        <p:sp>
          <p:nvSpPr>
            <p:cNvPr id="20" name="Snip Single Corner Rectangle 19"/>
            <p:cNvSpPr/>
            <p:nvPr/>
          </p:nvSpPr>
          <p:spPr bwMode="auto">
            <a:xfrm>
              <a:off x="4493288" y="4996512"/>
              <a:ext cx="1405340" cy="581505"/>
            </a:xfrm>
            <a:prstGeom prst="snip1Rect">
              <a:avLst/>
            </a:prstGeom>
            <a:solidFill>
              <a:schemeClr val="bg1">
                <a:lumMod val="75000"/>
              </a:schemeClr>
            </a:solidFill>
            <a:ln w="12700">
              <a:solidFill>
                <a:schemeClr val="tx1"/>
              </a:solidFill>
              <a:round/>
              <a:headEnd type="none" w="sm" len="sm"/>
              <a:tailEnd type="none" w="sm" len="sm"/>
            </a:ln>
          </p:spPr>
          <p:txBody>
            <a:bodyPr rtlCol="0" anchor="ctr"/>
            <a:lstStyle/>
            <a:p>
              <a:pPr algn="ctr"/>
              <a:r>
                <a:rPr lang="en-US" sz="1200" dirty="0" smtClean="0">
                  <a:solidFill>
                    <a:schemeClr val="tx1"/>
                  </a:solidFill>
                  <a:latin typeface="+mj-lt"/>
                </a:rPr>
                <a:t>Pool 2</a:t>
              </a:r>
              <a:endParaRPr lang="en-GB" sz="1200" dirty="0">
                <a:solidFill>
                  <a:schemeClr val="tx1"/>
                </a:solidFill>
                <a:latin typeface="+mj-lt"/>
              </a:endParaRPr>
            </a:p>
          </p:txBody>
        </p:sp>
        <p:sp>
          <p:nvSpPr>
            <p:cNvPr id="21" name="Snip Single Corner Rectangle 20"/>
            <p:cNvSpPr/>
            <p:nvPr/>
          </p:nvSpPr>
          <p:spPr bwMode="auto">
            <a:xfrm>
              <a:off x="2733556" y="4996512"/>
              <a:ext cx="1405340" cy="581505"/>
            </a:xfrm>
            <a:prstGeom prst="snip1Rect">
              <a:avLst/>
            </a:prstGeom>
            <a:solidFill>
              <a:schemeClr val="bg1">
                <a:lumMod val="75000"/>
              </a:schemeClr>
            </a:solidFill>
            <a:ln w="12700">
              <a:solidFill>
                <a:schemeClr val="tx1"/>
              </a:solidFill>
              <a:round/>
              <a:headEnd type="none" w="sm" len="sm"/>
              <a:tailEnd type="none" w="sm" len="sm"/>
            </a:ln>
          </p:spPr>
          <p:txBody>
            <a:bodyPr rtlCol="0" anchor="ctr"/>
            <a:lstStyle/>
            <a:p>
              <a:pPr algn="ctr"/>
              <a:r>
                <a:rPr lang="en-GB" sz="1200" dirty="0" smtClean="0">
                  <a:solidFill>
                    <a:schemeClr val="tx1"/>
                  </a:solidFill>
                  <a:latin typeface="+mj-lt"/>
                </a:rPr>
                <a:t>Pool 1</a:t>
              </a:r>
              <a:endParaRPr lang="en-GB" sz="1200" dirty="0">
                <a:solidFill>
                  <a:schemeClr val="tx1"/>
                </a:solidFill>
                <a:latin typeface="+mj-lt"/>
              </a:endParaRPr>
            </a:p>
          </p:txBody>
        </p:sp>
        <p:sp>
          <p:nvSpPr>
            <p:cNvPr id="24" name="Rectangle 23"/>
            <p:cNvSpPr/>
            <p:nvPr/>
          </p:nvSpPr>
          <p:spPr bwMode="auto">
            <a:xfrm>
              <a:off x="4493099" y="3087477"/>
              <a:ext cx="1583139" cy="635709"/>
            </a:xfrm>
            <a:prstGeom prst="rect">
              <a:avLst/>
            </a:prstGeom>
            <a:solidFill>
              <a:schemeClr val="accent1">
                <a:lumMod val="75000"/>
              </a:schemeClr>
            </a:solidFill>
            <a:ln w="12700">
              <a:solidFill>
                <a:schemeClr val="tx1"/>
              </a:solidFill>
              <a:round/>
              <a:headEnd type="none" w="sm" len="sm"/>
              <a:tailEnd type="none" w="sm" len="sm"/>
            </a:ln>
          </p:spPr>
          <p:txBody>
            <a:bodyPr rtlCol="0" anchor="ctr"/>
            <a:lstStyle/>
            <a:p>
              <a:pPr algn="ctr"/>
              <a:r>
                <a:rPr lang="en-GB" sz="1200" dirty="0" smtClean="0"/>
                <a:t>Identify common risk drivers (e.g. facility types, customer score)</a:t>
              </a:r>
              <a:endParaRPr lang="en-GB" sz="1200" dirty="0"/>
            </a:p>
          </p:txBody>
        </p:sp>
        <p:sp>
          <p:nvSpPr>
            <p:cNvPr id="26" name="Can 25"/>
            <p:cNvSpPr/>
            <p:nvPr/>
          </p:nvSpPr>
          <p:spPr bwMode="auto">
            <a:xfrm>
              <a:off x="4493098" y="2139187"/>
              <a:ext cx="1583139" cy="612180"/>
            </a:xfrm>
            <a:prstGeom prst="can">
              <a:avLst/>
            </a:prstGeom>
            <a:solidFill>
              <a:schemeClr val="bg1">
                <a:lumMod val="50000"/>
              </a:schemeClr>
            </a:solidFill>
            <a:ln w="12700">
              <a:solidFill>
                <a:schemeClr val="tx1"/>
              </a:solidFill>
              <a:round/>
              <a:headEnd type="none" w="sm" len="sm"/>
              <a:tailEnd type="none" w="sm" len="sm"/>
            </a:ln>
          </p:spPr>
          <p:txBody>
            <a:bodyPr rtlCol="0" anchor="ctr"/>
            <a:lstStyle/>
            <a:p>
              <a:pPr algn="ctr"/>
              <a:r>
                <a:rPr lang="en-GB" sz="1200" dirty="0" smtClean="0"/>
                <a:t>Obligor-specific historical data</a:t>
              </a:r>
              <a:endParaRPr lang="en-GB" sz="1200" dirty="0"/>
            </a:p>
          </p:txBody>
        </p:sp>
        <p:sp>
          <p:nvSpPr>
            <p:cNvPr id="33" name="Snip Single Corner Rectangle 32"/>
            <p:cNvSpPr/>
            <p:nvPr/>
          </p:nvSpPr>
          <p:spPr bwMode="auto">
            <a:xfrm>
              <a:off x="2733556" y="5832964"/>
              <a:ext cx="1405340" cy="527199"/>
            </a:xfrm>
            <a:prstGeom prst="snip1Rect">
              <a:avLst/>
            </a:prstGeom>
            <a:solidFill>
              <a:schemeClr val="accent2">
                <a:lumMod val="40000"/>
                <a:lumOff val="60000"/>
              </a:schemeClr>
            </a:solidFill>
            <a:ln w="12700">
              <a:solidFill>
                <a:schemeClr val="tx1"/>
              </a:solidFill>
              <a:round/>
              <a:headEnd type="none" w="sm" len="sm"/>
              <a:tailEnd type="none" w="sm" len="sm"/>
            </a:ln>
          </p:spPr>
          <p:txBody>
            <a:bodyPr rtlCol="0" anchor="ctr"/>
            <a:lstStyle/>
            <a:p>
              <a:pPr algn="ctr"/>
              <a:r>
                <a:rPr lang="en-GB" sz="1200" dirty="0" smtClean="0">
                  <a:solidFill>
                    <a:schemeClr val="tx1"/>
                  </a:solidFill>
                  <a:latin typeface="+mj-lt"/>
                </a:rPr>
                <a:t>Average PD</a:t>
              </a:r>
              <a:endParaRPr lang="en-GB" sz="1200" dirty="0">
                <a:solidFill>
                  <a:schemeClr val="tx1"/>
                </a:solidFill>
                <a:latin typeface="+mj-lt"/>
              </a:endParaRPr>
            </a:p>
          </p:txBody>
        </p:sp>
        <p:sp>
          <p:nvSpPr>
            <p:cNvPr id="37" name="Snip Single Corner Rectangle 36"/>
            <p:cNvSpPr/>
            <p:nvPr/>
          </p:nvSpPr>
          <p:spPr bwMode="auto">
            <a:xfrm>
              <a:off x="4493288" y="5832965"/>
              <a:ext cx="1405340" cy="527199"/>
            </a:xfrm>
            <a:prstGeom prst="snip1Rect">
              <a:avLst/>
            </a:prstGeom>
            <a:solidFill>
              <a:schemeClr val="accent2">
                <a:lumMod val="40000"/>
                <a:lumOff val="60000"/>
              </a:schemeClr>
            </a:solidFill>
            <a:ln w="12700">
              <a:solidFill>
                <a:schemeClr val="tx1"/>
              </a:solidFill>
              <a:round/>
              <a:headEnd type="none" w="sm" len="sm"/>
              <a:tailEnd type="none" w="sm" len="sm"/>
            </a:ln>
          </p:spPr>
          <p:txBody>
            <a:bodyPr rtlCol="0" anchor="ctr"/>
            <a:lstStyle/>
            <a:p>
              <a:pPr algn="ctr"/>
              <a:r>
                <a:rPr lang="en-GB" sz="1200" dirty="0">
                  <a:solidFill>
                    <a:schemeClr val="tx1"/>
                  </a:solidFill>
                </a:rPr>
                <a:t>Average PD</a:t>
              </a:r>
            </a:p>
          </p:txBody>
        </p:sp>
        <p:sp>
          <p:nvSpPr>
            <p:cNvPr id="39" name="Snip Single Corner Rectangle 38"/>
            <p:cNvSpPr/>
            <p:nvPr/>
          </p:nvSpPr>
          <p:spPr bwMode="auto">
            <a:xfrm>
              <a:off x="6364452" y="5779801"/>
              <a:ext cx="1405340" cy="527199"/>
            </a:xfrm>
            <a:prstGeom prst="snip1Rect">
              <a:avLst/>
            </a:prstGeom>
            <a:solidFill>
              <a:schemeClr val="accent2">
                <a:lumMod val="40000"/>
                <a:lumOff val="60000"/>
              </a:schemeClr>
            </a:solidFill>
            <a:ln w="12700">
              <a:solidFill>
                <a:schemeClr val="tx1"/>
              </a:solidFill>
              <a:round/>
              <a:headEnd type="none" w="sm" len="sm"/>
              <a:tailEnd type="none" w="sm" len="sm"/>
            </a:ln>
          </p:spPr>
          <p:txBody>
            <a:bodyPr rtlCol="0" anchor="ctr"/>
            <a:lstStyle/>
            <a:p>
              <a:pPr algn="ctr"/>
              <a:r>
                <a:rPr lang="en-GB" sz="1200" dirty="0">
                  <a:solidFill>
                    <a:schemeClr val="tx1"/>
                  </a:solidFill>
                </a:rPr>
                <a:t>Average PD</a:t>
              </a:r>
            </a:p>
          </p:txBody>
        </p:sp>
        <p:cxnSp>
          <p:nvCxnSpPr>
            <p:cNvPr id="40" name="Elbow Connector 39"/>
            <p:cNvCxnSpPr>
              <a:stCxn id="13" idx="2"/>
              <a:endCxn id="21" idx="3"/>
            </p:cNvCxnSpPr>
            <p:nvPr/>
          </p:nvCxnSpPr>
          <p:spPr bwMode="auto">
            <a:xfrm rot="5400000">
              <a:off x="4209695" y="3921537"/>
              <a:ext cx="301507" cy="1848443"/>
            </a:xfrm>
            <a:prstGeom prst="bentConnector3">
              <a:avLst/>
            </a:prstGeom>
            <a:ln>
              <a:solidFill>
                <a:schemeClr val="tx1"/>
              </a:solidFill>
              <a:headEnd type="none" w="med" len="med"/>
              <a:tailEnd type="triangle"/>
            </a:ln>
          </p:spPr>
          <p:style>
            <a:lnRef idx="1">
              <a:schemeClr val="accent1"/>
            </a:lnRef>
            <a:fillRef idx="0">
              <a:schemeClr val="accent1"/>
            </a:fillRef>
            <a:effectRef idx="0">
              <a:schemeClr val="accent1"/>
            </a:effectRef>
            <a:fontRef idx="minor">
              <a:schemeClr val="tx1"/>
            </a:fontRef>
          </p:style>
        </p:cxnSp>
        <p:cxnSp>
          <p:nvCxnSpPr>
            <p:cNvPr id="42" name="Elbow Connector 41"/>
            <p:cNvCxnSpPr>
              <a:stCxn id="13" idx="2"/>
              <a:endCxn id="18" idx="3"/>
            </p:cNvCxnSpPr>
            <p:nvPr/>
          </p:nvCxnSpPr>
          <p:spPr bwMode="auto">
            <a:xfrm rot="16200000" flipH="1">
              <a:off x="6025142" y="3954531"/>
              <a:ext cx="301506" cy="1782453"/>
            </a:xfrm>
            <a:prstGeom prst="bentConnector3">
              <a:avLst/>
            </a:prstGeom>
            <a:ln>
              <a:solidFill>
                <a:schemeClr val="tx1"/>
              </a:solidFill>
              <a:headEnd type="none" w="med" len="med"/>
              <a:tailEnd type="triangle"/>
            </a:ln>
          </p:spPr>
          <p:style>
            <a:lnRef idx="1">
              <a:schemeClr val="accent1"/>
            </a:lnRef>
            <a:fillRef idx="0">
              <a:schemeClr val="accent1"/>
            </a:fillRef>
            <a:effectRef idx="0">
              <a:schemeClr val="accent1"/>
            </a:effectRef>
            <a:fontRef idx="minor">
              <a:schemeClr val="tx1"/>
            </a:fontRef>
          </p:style>
        </p:cxnSp>
        <p:cxnSp>
          <p:nvCxnSpPr>
            <p:cNvPr id="44" name="Straight Arrow Connector 43"/>
            <p:cNvCxnSpPr>
              <a:stCxn id="26" idx="3"/>
            </p:cNvCxnSpPr>
            <p:nvPr/>
          </p:nvCxnSpPr>
          <p:spPr bwMode="auto">
            <a:xfrm>
              <a:off x="5284668" y="2751367"/>
              <a:ext cx="1" cy="336110"/>
            </a:xfrm>
            <a:prstGeom prst="straightConnector1">
              <a:avLst/>
            </a:prstGeom>
            <a:ln>
              <a:solidFill>
                <a:schemeClr val="tx1"/>
              </a:solidFill>
              <a:headEnd type="none" w="med" len="med"/>
              <a:tailEnd type="triangle"/>
            </a:ln>
          </p:spPr>
          <p:style>
            <a:lnRef idx="1">
              <a:schemeClr val="accent1"/>
            </a:lnRef>
            <a:fillRef idx="0">
              <a:schemeClr val="accent1"/>
            </a:fillRef>
            <a:effectRef idx="0">
              <a:schemeClr val="accent1"/>
            </a:effectRef>
            <a:fontRef idx="minor">
              <a:schemeClr val="tx1"/>
            </a:fontRef>
          </p:style>
        </p:cxnSp>
        <p:cxnSp>
          <p:nvCxnSpPr>
            <p:cNvPr id="46" name="Straight Arrow Connector 45"/>
            <p:cNvCxnSpPr>
              <a:stCxn id="24" idx="2"/>
              <a:endCxn id="13" idx="0"/>
            </p:cNvCxnSpPr>
            <p:nvPr/>
          </p:nvCxnSpPr>
          <p:spPr bwMode="auto">
            <a:xfrm>
              <a:off x="5284669" y="3723186"/>
              <a:ext cx="0" cy="336110"/>
            </a:xfrm>
            <a:prstGeom prst="straightConnector1">
              <a:avLst/>
            </a:prstGeom>
            <a:ln>
              <a:solidFill>
                <a:schemeClr val="tx1"/>
              </a:solidFill>
              <a:headEnd type="none" w="med" len="med"/>
              <a:tailEnd type="triangle"/>
            </a:ln>
          </p:spPr>
          <p:style>
            <a:lnRef idx="1">
              <a:schemeClr val="accent1"/>
            </a:lnRef>
            <a:fillRef idx="0">
              <a:schemeClr val="accent1"/>
            </a:fillRef>
            <a:effectRef idx="0">
              <a:schemeClr val="accent1"/>
            </a:effectRef>
            <a:fontRef idx="minor">
              <a:schemeClr val="tx1"/>
            </a:fontRef>
          </p:style>
        </p:cxnSp>
        <p:cxnSp>
          <p:nvCxnSpPr>
            <p:cNvPr id="50" name="Elbow Connector 49"/>
            <p:cNvCxnSpPr>
              <a:endCxn id="20" idx="3"/>
            </p:cNvCxnSpPr>
            <p:nvPr/>
          </p:nvCxnSpPr>
          <p:spPr bwMode="auto">
            <a:xfrm rot="5400000">
              <a:off x="5121378" y="4833222"/>
              <a:ext cx="237871" cy="88709"/>
            </a:xfrm>
            <a:prstGeom prst="bentConnector3">
              <a:avLst/>
            </a:prstGeom>
            <a:ln>
              <a:solidFill>
                <a:schemeClr val="tx1"/>
              </a:solidFill>
              <a:headEnd type="none" w="med" len="med"/>
              <a:tailEnd type="triangle"/>
            </a:ln>
          </p:spPr>
          <p:style>
            <a:lnRef idx="1">
              <a:schemeClr val="accent1"/>
            </a:lnRef>
            <a:fillRef idx="0">
              <a:schemeClr val="accent1"/>
            </a:fillRef>
            <a:effectRef idx="0">
              <a:schemeClr val="accent1"/>
            </a:effectRef>
            <a:fontRef idx="minor">
              <a:schemeClr val="tx1"/>
            </a:fontRef>
          </p:style>
        </p:cxnSp>
        <p:cxnSp>
          <p:nvCxnSpPr>
            <p:cNvPr id="52" name="Straight Arrow Connector 51"/>
            <p:cNvCxnSpPr>
              <a:stCxn id="20" idx="1"/>
              <a:endCxn id="37" idx="3"/>
            </p:cNvCxnSpPr>
            <p:nvPr/>
          </p:nvCxnSpPr>
          <p:spPr bwMode="auto">
            <a:xfrm>
              <a:off x="5195958" y="5578017"/>
              <a:ext cx="0" cy="254948"/>
            </a:xfrm>
            <a:prstGeom prst="straightConnector1">
              <a:avLst/>
            </a:prstGeom>
            <a:ln>
              <a:solidFill>
                <a:schemeClr val="tx1"/>
              </a:solidFill>
              <a:headEnd type="none" w="med" len="med"/>
              <a:tailEnd type="triangle"/>
            </a:ln>
          </p:spPr>
          <p:style>
            <a:lnRef idx="1">
              <a:schemeClr val="accent1"/>
            </a:lnRef>
            <a:fillRef idx="0">
              <a:schemeClr val="accent1"/>
            </a:fillRef>
            <a:effectRef idx="0">
              <a:schemeClr val="accent1"/>
            </a:effectRef>
            <a:fontRef idx="minor">
              <a:schemeClr val="tx1"/>
            </a:fontRef>
          </p:style>
        </p:cxnSp>
        <p:cxnSp>
          <p:nvCxnSpPr>
            <p:cNvPr id="54" name="Straight Arrow Connector 53"/>
            <p:cNvCxnSpPr>
              <a:stCxn id="21" idx="1"/>
              <a:endCxn id="33" idx="3"/>
            </p:cNvCxnSpPr>
            <p:nvPr/>
          </p:nvCxnSpPr>
          <p:spPr bwMode="auto">
            <a:xfrm>
              <a:off x="3436226" y="5578017"/>
              <a:ext cx="0" cy="254947"/>
            </a:xfrm>
            <a:prstGeom prst="straightConnector1">
              <a:avLst/>
            </a:prstGeom>
            <a:ln>
              <a:solidFill>
                <a:schemeClr val="tx1"/>
              </a:solidFill>
              <a:headEnd type="none" w="med" len="med"/>
              <a:tailEnd type="triangle"/>
            </a:ln>
          </p:spPr>
          <p:style>
            <a:lnRef idx="1">
              <a:schemeClr val="accent1"/>
            </a:lnRef>
            <a:fillRef idx="0">
              <a:schemeClr val="accent1"/>
            </a:fillRef>
            <a:effectRef idx="0">
              <a:schemeClr val="accent1"/>
            </a:effectRef>
            <a:fontRef idx="minor">
              <a:schemeClr val="tx1"/>
            </a:fontRef>
          </p:style>
        </p:cxnSp>
        <p:cxnSp>
          <p:nvCxnSpPr>
            <p:cNvPr id="56" name="Straight Arrow Connector 55"/>
            <p:cNvCxnSpPr>
              <a:stCxn id="18" idx="1"/>
              <a:endCxn id="39" idx="3"/>
            </p:cNvCxnSpPr>
            <p:nvPr/>
          </p:nvCxnSpPr>
          <p:spPr bwMode="auto">
            <a:xfrm>
              <a:off x="7067122" y="5578016"/>
              <a:ext cx="0" cy="201785"/>
            </a:xfrm>
            <a:prstGeom prst="straightConnector1">
              <a:avLst/>
            </a:prstGeom>
            <a:ln>
              <a:solidFill>
                <a:schemeClr val="tx1"/>
              </a:solidFill>
              <a:headEnd type="none" w="med" len="med"/>
              <a:tailEnd type="triangle"/>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875751172"/>
      </p:ext>
    </p:extLst>
  </p:cSld>
  <p:clrMapOvr>
    <a:masterClrMapping/>
  </p:clrMapOv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sz="3600" dirty="0" smtClean="0"/>
              <a:t>PD: Statistical method</a:t>
            </a:r>
            <a:endParaRPr lang="en-US" sz="3600" dirty="0"/>
          </a:p>
        </p:txBody>
      </p:sp>
      <p:sp>
        <p:nvSpPr>
          <p:cNvPr id="3" name="Content Placeholder 2"/>
          <p:cNvSpPr>
            <a:spLocks noGrp="1"/>
          </p:cNvSpPr>
          <p:nvPr>
            <p:ph sz="quarter" idx="11"/>
          </p:nvPr>
        </p:nvSpPr>
        <p:spPr/>
        <p:txBody>
          <a:bodyPr/>
          <a:lstStyle/>
          <a:p>
            <a:pPr lvl="1"/>
            <a:r>
              <a:rPr lang="en-US" dirty="0" smtClean="0"/>
              <a:t>Uses historical data on obligors characteristics to estimate their PDs</a:t>
            </a:r>
          </a:p>
          <a:p>
            <a:pPr lvl="1"/>
            <a:r>
              <a:rPr lang="en-US" dirty="0" smtClean="0"/>
              <a:t>May include macroeconomics data</a:t>
            </a:r>
          </a:p>
          <a:p>
            <a:pPr lvl="1"/>
            <a:r>
              <a:rPr lang="en-US" dirty="0" smtClean="0"/>
              <a:t>Uses statistical model to explain relationship between corporate obligors’ characteristics and their PD</a:t>
            </a:r>
          </a:p>
          <a:p>
            <a:pPr lvl="1"/>
            <a:r>
              <a:rPr lang="en-US" dirty="0" smtClean="0"/>
              <a:t>Exploits various statistical tools such as regressions (e.g. step-wise logistic regression), decision trees, neural networks, etc.</a:t>
            </a:r>
          </a:p>
          <a:p>
            <a:r>
              <a:rPr lang="en-US" i="1" dirty="0" smtClean="0"/>
              <a:t>Wholesale</a:t>
            </a:r>
          </a:p>
          <a:p>
            <a:pPr lvl="1"/>
            <a:r>
              <a:rPr lang="en-US" dirty="0" smtClean="0"/>
              <a:t>List of predictive variables may include owner’s data, type of loan, size of loan, industry, geographic location, etc. </a:t>
            </a:r>
          </a:p>
          <a:p>
            <a:r>
              <a:rPr lang="en-US" i="1" dirty="0" smtClean="0"/>
              <a:t>Retail </a:t>
            </a:r>
          </a:p>
          <a:p>
            <a:pPr lvl="1"/>
            <a:r>
              <a:rPr lang="en-US" dirty="0" smtClean="0"/>
              <a:t>List of predictive variables may include obligor’s demographics, income statistics, number of late payments, etc.</a:t>
            </a:r>
          </a:p>
          <a:p>
            <a:endParaRPr lang="en-US" dirty="0"/>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 Placeholder 10"/>
          <p:cNvSpPr>
            <a:spLocks noGrp="1"/>
          </p:cNvSpPr>
          <p:nvPr>
            <p:ph type="body" sz="quarter" idx="10"/>
          </p:nvPr>
        </p:nvSpPr>
        <p:spPr>
          <a:xfrm>
            <a:off x="163513" y="130174"/>
            <a:ext cx="9006613" cy="601345"/>
          </a:xfrm>
        </p:spPr>
        <p:txBody>
          <a:bodyPr/>
          <a:lstStyle/>
          <a:p>
            <a:r>
              <a:rPr lang="en-US" sz="2800" dirty="0" smtClean="0"/>
              <a:t>Statistical approach with use of logistic regression</a:t>
            </a:r>
            <a:endParaRPr lang="en-GB" sz="2800" dirty="0" smtClean="0"/>
          </a:p>
        </p:txBody>
      </p:sp>
      <p:sp>
        <p:nvSpPr>
          <p:cNvPr id="10" name="Can 9"/>
          <p:cNvSpPr/>
          <p:nvPr/>
        </p:nvSpPr>
        <p:spPr bwMode="auto">
          <a:xfrm>
            <a:off x="9614320" y="954168"/>
            <a:ext cx="1063385" cy="288000"/>
          </a:xfrm>
          <a:prstGeom prst="can">
            <a:avLst/>
          </a:prstGeom>
          <a:solidFill>
            <a:schemeClr val="bg1">
              <a:lumMod val="50000"/>
            </a:schemeClr>
          </a:solidFill>
          <a:ln w="12700">
            <a:solidFill>
              <a:schemeClr val="tx1"/>
            </a:solidFill>
            <a:round/>
            <a:headEnd type="none" w="sm" len="sm"/>
            <a:tailEnd type="none" w="sm" len="sm"/>
          </a:ln>
        </p:spPr>
        <p:txBody>
          <a:bodyPr rtlCol="0" anchor="ctr"/>
          <a:lstStyle/>
          <a:p>
            <a:pPr algn="ctr"/>
            <a:r>
              <a:rPr lang="en-GB" sz="1000" dirty="0" smtClean="0"/>
              <a:t>Input</a:t>
            </a:r>
            <a:endParaRPr lang="en-GB" sz="1000" dirty="0"/>
          </a:p>
        </p:txBody>
      </p:sp>
      <p:sp>
        <p:nvSpPr>
          <p:cNvPr id="12" name="Rectangle 11"/>
          <p:cNvSpPr/>
          <p:nvPr/>
        </p:nvSpPr>
        <p:spPr bwMode="auto">
          <a:xfrm>
            <a:off x="9583668" y="1319705"/>
            <a:ext cx="1063385" cy="288000"/>
          </a:xfrm>
          <a:prstGeom prst="rect">
            <a:avLst/>
          </a:prstGeom>
          <a:solidFill>
            <a:schemeClr val="accent1">
              <a:lumMod val="75000"/>
            </a:schemeClr>
          </a:solidFill>
          <a:ln w="12700">
            <a:solidFill>
              <a:schemeClr val="tx1"/>
            </a:solidFill>
            <a:round/>
            <a:headEnd type="none" w="sm" len="sm"/>
            <a:tailEnd type="none" w="sm" len="sm"/>
          </a:ln>
        </p:spPr>
        <p:txBody>
          <a:bodyPr rtlCol="0" anchor="ctr"/>
          <a:lstStyle/>
          <a:p>
            <a:pPr algn="ctr"/>
            <a:r>
              <a:rPr lang="en-GB" sz="1000" dirty="0" smtClean="0">
                <a:latin typeface="+mj-lt"/>
              </a:rPr>
              <a:t>Model Step</a:t>
            </a:r>
            <a:endParaRPr lang="en-GB" sz="1000" dirty="0">
              <a:latin typeface="+mj-lt"/>
            </a:endParaRPr>
          </a:p>
        </p:txBody>
      </p:sp>
      <p:sp>
        <p:nvSpPr>
          <p:cNvPr id="13" name="Snip Single Corner Rectangle 12"/>
          <p:cNvSpPr/>
          <p:nvPr/>
        </p:nvSpPr>
        <p:spPr bwMode="auto">
          <a:xfrm>
            <a:off x="10836515" y="954168"/>
            <a:ext cx="1063385" cy="288000"/>
          </a:xfrm>
          <a:prstGeom prst="snip1Rect">
            <a:avLst/>
          </a:prstGeom>
          <a:solidFill>
            <a:schemeClr val="bg1">
              <a:lumMod val="75000"/>
            </a:schemeClr>
          </a:solidFill>
          <a:ln w="12700">
            <a:solidFill>
              <a:schemeClr val="tx1"/>
            </a:solidFill>
            <a:round/>
            <a:headEnd type="none" w="sm" len="sm"/>
            <a:tailEnd type="none" w="sm" len="sm"/>
          </a:ln>
        </p:spPr>
        <p:txBody>
          <a:bodyPr rtlCol="0" anchor="ctr"/>
          <a:lstStyle/>
          <a:p>
            <a:pPr algn="ctr"/>
            <a:r>
              <a:rPr lang="en-GB" sz="1000" dirty="0" smtClean="0">
                <a:solidFill>
                  <a:schemeClr val="tx1"/>
                </a:solidFill>
                <a:latin typeface="+mj-lt"/>
              </a:rPr>
              <a:t>Intermediary Output</a:t>
            </a:r>
            <a:endParaRPr lang="en-GB" sz="1000" dirty="0">
              <a:solidFill>
                <a:schemeClr val="tx1"/>
              </a:solidFill>
              <a:latin typeface="+mj-lt"/>
            </a:endParaRPr>
          </a:p>
        </p:txBody>
      </p:sp>
      <p:sp>
        <p:nvSpPr>
          <p:cNvPr id="14" name="Snip Single Corner Rectangle 13"/>
          <p:cNvSpPr/>
          <p:nvPr/>
        </p:nvSpPr>
        <p:spPr bwMode="auto">
          <a:xfrm>
            <a:off x="10836515" y="1319705"/>
            <a:ext cx="1063385" cy="288000"/>
          </a:xfrm>
          <a:prstGeom prst="snip1Rect">
            <a:avLst/>
          </a:prstGeom>
          <a:solidFill>
            <a:schemeClr val="accent2">
              <a:lumMod val="40000"/>
              <a:lumOff val="60000"/>
            </a:schemeClr>
          </a:solidFill>
          <a:ln w="12700">
            <a:solidFill>
              <a:schemeClr val="tx1"/>
            </a:solidFill>
            <a:round/>
            <a:headEnd type="none" w="sm" len="sm"/>
            <a:tailEnd type="none" w="sm" len="sm"/>
          </a:ln>
        </p:spPr>
        <p:txBody>
          <a:bodyPr rtlCol="0" anchor="ctr"/>
          <a:lstStyle/>
          <a:p>
            <a:pPr algn="ctr"/>
            <a:r>
              <a:rPr lang="en-GB" sz="1000" dirty="0" smtClean="0">
                <a:solidFill>
                  <a:schemeClr val="tx1"/>
                </a:solidFill>
                <a:latin typeface="+mj-lt"/>
              </a:rPr>
              <a:t>Model Output</a:t>
            </a:r>
            <a:endParaRPr lang="en-GB" sz="1000" dirty="0">
              <a:solidFill>
                <a:schemeClr val="tx1"/>
              </a:solidFill>
              <a:latin typeface="+mj-lt"/>
            </a:endParaRPr>
          </a:p>
        </p:txBody>
      </p:sp>
      <p:grpSp>
        <p:nvGrpSpPr>
          <p:cNvPr id="7" name="Group 2073"/>
          <p:cNvGrpSpPr/>
          <p:nvPr/>
        </p:nvGrpSpPr>
        <p:grpSpPr>
          <a:xfrm>
            <a:off x="2181498" y="1395797"/>
            <a:ext cx="6371596" cy="4809060"/>
            <a:chOff x="3093636" y="1735545"/>
            <a:chExt cx="4630997" cy="4774816"/>
          </a:xfrm>
        </p:grpSpPr>
        <p:sp>
          <p:nvSpPr>
            <p:cNvPr id="2" name="TextBox 1"/>
            <p:cNvSpPr txBox="1"/>
            <p:nvPr/>
          </p:nvSpPr>
          <p:spPr>
            <a:xfrm>
              <a:off x="4676775" y="3019425"/>
              <a:ext cx="53" cy="290016"/>
            </a:xfrm>
            <a:prstGeom prst="rect">
              <a:avLst/>
            </a:prstGeom>
            <a:noFill/>
          </p:spPr>
          <p:txBody>
            <a:bodyPr wrap="none" lIns="0" tIns="0" rIns="0" bIns="0" rtlCol="0">
              <a:spAutoFit/>
            </a:bodyPr>
            <a:lstStyle/>
            <a:p>
              <a:endParaRPr lang="en-GB" dirty="0"/>
            </a:p>
          </p:txBody>
        </p:sp>
        <p:sp>
          <p:nvSpPr>
            <p:cNvPr id="15" name="Can 14"/>
            <p:cNvSpPr/>
            <p:nvPr/>
          </p:nvSpPr>
          <p:spPr bwMode="auto">
            <a:xfrm>
              <a:off x="3093636" y="1735546"/>
              <a:ext cx="1583139" cy="612180"/>
            </a:xfrm>
            <a:prstGeom prst="can">
              <a:avLst/>
            </a:prstGeom>
            <a:solidFill>
              <a:schemeClr val="bg1">
                <a:lumMod val="50000"/>
              </a:schemeClr>
            </a:solidFill>
            <a:ln w="12700">
              <a:solidFill>
                <a:schemeClr val="tx1"/>
              </a:solidFill>
              <a:round/>
              <a:headEnd type="none" w="sm" len="sm"/>
              <a:tailEnd type="none" w="sm" len="sm"/>
            </a:ln>
          </p:spPr>
          <p:txBody>
            <a:bodyPr rtlCol="0" anchor="ctr"/>
            <a:lstStyle/>
            <a:p>
              <a:pPr algn="ctr"/>
              <a:r>
                <a:rPr lang="en-GB" sz="1200" dirty="0" smtClean="0"/>
                <a:t>Macroeconomic data</a:t>
              </a:r>
              <a:endParaRPr lang="en-GB" sz="1200" dirty="0"/>
            </a:p>
          </p:txBody>
        </p:sp>
        <p:sp>
          <p:nvSpPr>
            <p:cNvPr id="16" name="Can 15"/>
            <p:cNvSpPr/>
            <p:nvPr/>
          </p:nvSpPr>
          <p:spPr bwMode="auto">
            <a:xfrm>
              <a:off x="5298316" y="1735545"/>
              <a:ext cx="1583139" cy="612180"/>
            </a:xfrm>
            <a:prstGeom prst="can">
              <a:avLst/>
            </a:prstGeom>
            <a:solidFill>
              <a:schemeClr val="bg1">
                <a:lumMod val="50000"/>
              </a:schemeClr>
            </a:solidFill>
            <a:ln w="12700">
              <a:solidFill>
                <a:schemeClr val="tx1"/>
              </a:solidFill>
              <a:round/>
              <a:headEnd type="none" w="sm" len="sm"/>
              <a:tailEnd type="none" w="sm" len="sm"/>
            </a:ln>
          </p:spPr>
          <p:txBody>
            <a:bodyPr rtlCol="0" anchor="ctr"/>
            <a:lstStyle/>
            <a:p>
              <a:pPr algn="ctr"/>
              <a:r>
                <a:rPr lang="en-GB" sz="1200" dirty="0" smtClean="0"/>
                <a:t>Obligor-specific historical data</a:t>
              </a:r>
              <a:endParaRPr lang="en-GB" sz="1200" dirty="0"/>
            </a:p>
          </p:txBody>
        </p:sp>
        <p:sp>
          <p:nvSpPr>
            <p:cNvPr id="19" name="Rectangle 18"/>
            <p:cNvSpPr/>
            <p:nvPr/>
          </p:nvSpPr>
          <p:spPr bwMode="auto">
            <a:xfrm>
              <a:off x="3944204" y="2616014"/>
              <a:ext cx="2145682" cy="632153"/>
            </a:xfrm>
            <a:prstGeom prst="rect">
              <a:avLst/>
            </a:prstGeom>
            <a:solidFill>
              <a:schemeClr val="accent1">
                <a:lumMod val="75000"/>
              </a:schemeClr>
            </a:solidFill>
            <a:ln w="12700">
              <a:solidFill>
                <a:schemeClr val="tx1"/>
              </a:solidFill>
              <a:round/>
              <a:headEnd type="none" w="sm" len="sm"/>
              <a:tailEnd type="none" w="sm" len="sm"/>
            </a:ln>
          </p:spPr>
          <p:txBody>
            <a:bodyPr rtlCol="0" anchor="ctr"/>
            <a:lstStyle/>
            <a:p>
              <a:pPr algn="ctr"/>
              <a:r>
                <a:rPr lang="en-GB" sz="1200" dirty="0" smtClean="0"/>
                <a:t>Define dependent variables &amp; performance window</a:t>
              </a:r>
              <a:endParaRPr lang="en-GB" sz="1200" dirty="0"/>
            </a:p>
          </p:txBody>
        </p:sp>
        <p:sp>
          <p:nvSpPr>
            <p:cNvPr id="23" name="Rectangle 22"/>
            <p:cNvSpPr/>
            <p:nvPr/>
          </p:nvSpPr>
          <p:spPr bwMode="auto">
            <a:xfrm>
              <a:off x="3944204" y="3446756"/>
              <a:ext cx="2145682" cy="632153"/>
            </a:xfrm>
            <a:prstGeom prst="rect">
              <a:avLst/>
            </a:prstGeom>
            <a:solidFill>
              <a:schemeClr val="accent1">
                <a:lumMod val="75000"/>
              </a:schemeClr>
            </a:solidFill>
            <a:ln w="12700">
              <a:solidFill>
                <a:schemeClr val="tx1"/>
              </a:solidFill>
              <a:round/>
              <a:headEnd type="none" w="sm" len="sm"/>
              <a:tailEnd type="none" w="sm" len="sm"/>
            </a:ln>
          </p:spPr>
          <p:txBody>
            <a:bodyPr rtlCol="0" anchor="ctr"/>
            <a:lstStyle/>
            <a:p>
              <a:pPr algn="ctr"/>
              <a:r>
                <a:rPr lang="en-GB" sz="1200" dirty="0" smtClean="0"/>
                <a:t>Select predictive variables</a:t>
              </a:r>
              <a:endParaRPr lang="en-GB" sz="1200" dirty="0"/>
            </a:p>
          </p:txBody>
        </p:sp>
        <p:sp>
          <p:nvSpPr>
            <p:cNvPr id="24" name="Rectangle 23"/>
            <p:cNvSpPr/>
            <p:nvPr/>
          </p:nvSpPr>
          <p:spPr bwMode="auto">
            <a:xfrm>
              <a:off x="3944204" y="4288009"/>
              <a:ext cx="2145682" cy="632153"/>
            </a:xfrm>
            <a:prstGeom prst="rect">
              <a:avLst/>
            </a:prstGeom>
            <a:solidFill>
              <a:schemeClr val="accent1">
                <a:lumMod val="75000"/>
              </a:schemeClr>
            </a:solidFill>
            <a:ln w="12700">
              <a:solidFill>
                <a:schemeClr val="tx1"/>
              </a:solidFill>
              <a:round/>
              <a:headEnd type="none" w="sm" len="sm"/>
              <a:tailEnd type="none" w="sm" len="sm"/>
            </a:ln>
          </p:spPr>
          <p:txBody>
            <a:bodyPr rtlCol="0" anchor="ctr"/>
            <a:lstStyle/>
            <a:p>
              <a:pPr algn="ctr"/>
              <a:r>
                <a:rPr lang="en-GB" sz="1200" dirty="0" smtClean="0"/>
                <a:t>Run regression (e.g. Logistic regression)</a:t>
              </a:r>
              <a:endParaRPr lang="en-GB" sz="1200" dirty="0"/>
            </a:p>
          </p:txBody>
        </p:sp>
        <p:sp>
          <p:nvSpPr>
            <p:cNvPr id="25" name="Rectangle 24"/>
            <p:cNvSpPr/>
            <p:nvPr/>
          </p:nvSpPr>
          <p:spPr bwMode="auto">
            <a:xfrm>
              <a:off x="3944204" y="5123647"/>
              <a:ext cx="2145682" cy="632153"/>
            </a:xfrm>
            <a:prstGeom prst="rect">
              <a:avLst/>
            </a:prstGeom>
            <a:solidFill>
              <a:schemeClr val="accent1">
                <a:lumMod val="75000"/>
              </a:schemeClr>
            </a:solidFill>
            <a:ln w="12700">
              <a:solidFill>
                <a:schemeClr val="tx1"/>
              </a:solidFill>
              <a:round/>
              <a:headEnd type="none" w="sm" len="sm"/>
              <a:tailEnd type="none" w="sm" len="sm"/>
            </a:ln>
          </p:spPr>
          <p:txBody>
            <a:bodyPr rtlCol="0" anchor="ctr"/>
            <a:lstStyle/>
            <a:p>
              <a:pPr algn="ctr"/>
              <a:r>
                <a:rPr lang="en-GB" sz="1200" dirty="0" smtClean="0"/>
                <a:t>Remove insignificant variables</a:t>
              </a:r>
              <a:endParaRPr lang="en-GB" sz="1200" dirty="0"/>
            </a:p>
          </p:txBody>
        </p:sp>
        <p:sp>
          <p:nvSpPr>
            <p:cNvPr id="27" name="Snip Single Corner Rectangle 26"/>
            <p:cNvSpPr/>
            <p:nvPr/>
          </p:nvSpPr>
          <p:spPr bwMode="auto">
            <a:xfrm>
              <a:off x="4316851" y="5959285"/>
              <a:ext cx="1400387" cy="551076"/>
            </a:xfrm>
            <a:prstGeom prst="snip1Rect">
              <a:avLst/>
            </a:prstGeom>
            <a:solidFill>
              <a:schemeClr val="accent2">
                <a:lumMod val="40000"/>
                <a:lumOff val="60000"/>
              </a:schemeClr>
            </a:solidFill>
            <a:ln w="12700">
              <a:solidFill>
                <a:schemeClr val="tx1"/>
              </a:solidFill>
              <a:round/>
              <a:headEnd type="none" w="sm" len="sm"/>
              <a:tailEnd type="none" w="sm" len="sm"/>
            </a:ln>
          </p:spPr>
          <p:txBody>
            <a:bodyPr rtlCol="0" anchor="ctr"/>
            <a:lstStyle/>
            <a:p>
              <a:pPr algn="ctr"/>
              <a:r>
                <a:rPr lang="en-GB" sz="1200" dirty="0" smtClean="0">
                  <a:solidFill>
                    <a:schemeClr val="tx1"/>
                  </a:solidFill>
                </a:rPr>
                <a:t>Final PD model</a:t>
              </a:r>
              <a:endParaRPr lang="en-GB" sz="1200" dirty="0">
                <a:solidFill>
                  <a:schemeClr val="tx1"/>
                </a:solidFill>
              </a:endParaRPr>
            </a:p>
          </p:txBody>
        </p:sp>
        <p:cxnSp>
          <p:nvCxnSpPr>
            <p:cNvPr id="28" name="Elbow Connector 27"/>
            <p:cNvCxnSpPr>
              <a:stCxn id="15" idx="3"/>
              <a:endCxn id="19" idx="0"/>
            </p:cNvCxnSpPr>
            <p:nvPr/>
          </p:nvCxnSpPr>
          <p:spPr bwMode="auto">
            <a:xfrm rot="16200000" flipH="1">
              <a:off x="4316981" y="1915950"/>
              <a:ext cx="268288" cy="1131839"/>
            </a:xfrm>
            <a:prstGeom prst="bentConnector3">
              <a:avLst/>
            </a:prstGeom>
            <a:ln>
              <a:solidFill>
                <a:schemeClr val="tx1"/>
              </a:solidFill>
              <a:headEnd type="none" w="med" len="med"/>
              <a:tailEnd type="triangle"/>
            </a:ln>
          </p:spPr>
          <p:style>
            <a:lnRef idx="1">
              <a:schemeClr val="accent1"/>
            </a:lnRef>
            <a:fillRef idx="0">
              <a:schemeClr val="accent1"/>
            </a:fillRef>
            <a:effectRef idx="0">
              <a:schemeClr val="accent1"/>
            </a:effectRef>
            <a:fontRef idx="minor">
              <a:schemeClr val="tx1"/>
            </a:fontRef>
          </p:style>
        </p:cxnSp>
        <p:cxnSp>
          <p:nvCxnSpPr>
            <p:cNvPr id="2048" name="Elbow Connector 2047"/>
            <p:cNvCxnSpPr>
              <a:stCxn id="16" idx="3"/>
              <a:endCxn id="19" idx="0"/>
            </p:cNvCxnSpPr>
            <p:nvPr/>
          </p:nvCxnSpPr>
          <p:spPr bwMode="auto">
            <a:xfrm rot="5400000">
              <a:off x="5419322" y="1945449"/>
              <a:ext cx="268289" cy="1072841"/>
            </a:xfrm>
            <a:prstGeom prst="bentConnector3">
              <a:avLst/>
            </a:prstGeom>
            <a:ln>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2050" name="Straight Arrow Connector 2049"/>
            <p:cNvCxnSpPr>
              <a:stCxn id="19" idx="2"/>
              <a:endCxn id="23" idx="0"/>
            </p:cNvCxnSpPr>
            <p:nvPr/>
          </p:nvCxnSpPr>
          <p:spPr bwMode="auto">
            <a:xfrm>
              <a:off x="5017045" y="3248167"/>
              <a:ext cx="0" cy="198589"/>
            </a:xfrm>
            <a:prstGeom prst="straightConnector1">
              <a:avLst/>
            </a:prstGeom>
            <a:ln>
              <a:solidFill>
                <a:schemeClr val="tx1"/>
              </a:solidFill>
              <a:headEnd type="none" w="med" len="med"/>
              <a:tailEnd type="triangle"/>
            </a:ln>
          </p:spPr>
          <p:style>
            <a:lnRef idx="1">
              <a:schemeClr val="accent1"/>
            </a:lnRef>
            <a:fillRef idx="0">
              <a:schemeClr val="accent1"/>
            </a:fillRef>
            <a:effectRef idx="0">
              <a:schemeClr val="accent1"/>
            </a:effectRef>
            <a:fontRef idx="minor">
              <a:schemeClr val="tx1"/>
            </a:fontRef>
          </p:style>
        </p:cxnSp>
        <p:cxnSp>
          <p:nvCxnSpPr>
            <p:cNvPr id="2052" name="Straight Arrow Connector 2051"/>
            <p:cNvCxnSpPr>
              <a:stCxn id="23" idx="2"/>
            </p:cNvCxnSpPr>
            <p:nvPr/>
          </p:nvCxnSpPr>
          <p:spPr bwMode="auto">
            <a:xfrm>
              <a:off x="5017045" y="4078909"/>
              <a:ext cx="0" cy="209100"/>
            </a:xfrm>
            <a:prstGeom prst="straightConnector1">
              <a:avLst/>
            </a:prstGeom>
            <a:ln>
              <a:solidFill>
                <a:schemeClr val="tx1"/>
              </a:solidFill>
              <a:headEnd type="none" w="med" len="med"/>
              <a:tailEnd type="triangle"/>
            </a:ln>
          </p:spPr>
          <p:style>
            <a:lnRef idx="1">
              <a:schemeClr val="accent1"/>
            </a:lnRef>
            <a:fillRef idx="0">
              <a:schemeClr val="accent1"/>
            </a:fillRef>
            <a:effectRef idx="0">
              <a:schemeClr val="accent1"/>
            </a:effectRef>
            <a:fontRef idx="minor">
              <a:schemeClr val="tx1"/>
            </a:fontRef>
          </p:style>
        </p:cxnSp>
        <p:cxnSp>
          <p:nvCxnSpPr>
            <p:cNvPr id="2057" name="Straight Arrow Connector 2056"/>
            <p:cNvCxnSpPr>
              <a:stCxn id="24" idx="2"/>
              <a:endCxn id="25" idx="0"/>
            </p:cNvCxnSpPr>
            <p:nvPr/>
          </p:nvCxnSpPr>
          <p:spPr bwMode="auto">
            <a:xfrm>
              <a:off x="5017045" y="4920162"/>
              <a:ext cx="0" cy="203485"/>
            </a:xfrm>
            <a:prstGeom prst="straightConnector1">
              <a:avLst/>
            </a:prstGeom>
            <a:ln>
              <a:solidFill>
                <a:schemeClr val="tx1"/>
              </a:solidFill>
              <a:headEnd type="none" w="med" len="med"/>
              <a:tailEnd type="triangle"/>
            </a:ln>
          </p:spPr>
          <p:style>
            <a:lnRef idx="1">
              <a:schemeClr val="accent1"/>
            </a:lnRef>
            <a:fillRef idx="0">
              <a:schemeClr val="accent1"/>
            </a:fillRef>
            <a:effectRef idx="0">
              <a:schemeClr val="accent1"/>
            </a:effectRef>
            <a:fontRef idx="minor">
              <a:schemeClr val="tx1"/>
            </a:fontRef>
          </p:style>
        </p:cxnSp>
        <p:cxnSp>
          <p:nvCxnSpPr>
            <p:cNvPr id="2059" name="Straight Arrow Connector 2058"/>
            <p:cNvCxnSpPr>
              <a:stCxn id="25" idx="2"/>
              <a:endCxn id="27" idx="3"/>
            </p:cNvCxnSpPr>
            <p:nvPr/>
          </p:nvCxnSpPr>
          <p:spPr bwMode="auto">
            <a:xfrm>
              <a:off x="5017045" y="5755800"/>
              <a:ext cx="0" cy="203485"/>
            </a:xfrm>
            <a:prstGeom prst="straightConnector1">
              <a:avLst/>
            </a:prstGeom>
            <a:ln>
              <a:solidFill>
                <a:schemeClr val="tx1"/>
              </a:solidFill>
              <a:headEnd type="none" w="med" len="med"/>
              <a:tailEnd type="triangle"/>
            </a:ln>
          </p:spPr>
          <p:style>
            <a:lnRef idx="1">
              <a:schemeClr val="accent1"/>
            </a:lnRef>
            <a:fillRef idx="0">
              <a:schemeClr val="accent1"/>
            </a:fillRef>
            <a:effectRef idx="0">
              <a:schemeClr val="accent1"/>
            </a:effectRef>
            <a:fontRef idx="minor">
              <a:schemeClr val="tx1"/>
            </a:fontRef>
          </p:style>
        </p:cxnSp>
        <p:cxnSp>
          <p:nvCxnSpPr>
            <p:cNvPr id="2067" name="Elbow Connector 2066"/>
            <p:cNvCxnSpPr>
              <a:stCxn id="25" idx="3"/>
              <a:endCxn id="23" idx="3"/>
            </p:cNvCxnSpPr>
            <p:nvPr/>
          </p:nvCxnSpPr>
          <p:spPr bwMode="auto">
            <a:xfrm flipV="1">
              <a:off x="6089886" y="3762833"/>
              <a:ext cx="12700" cy="1676891"/>
            </a:xfrm>
            <a:prstGeom prst="bentConnector3">
              <a:avLst>
                <a:gd name="adj1" fmla="val 1800000"/>
              </a:avLst>
            </a:prstGeom>
            <a:ln>
              <a:solidFill>
                <a:schemeClr val="tx1"/>
              </a:solidFill>
              <a:headEnd type="none" w="med" len="med"/>
              <a:tailEnd type="triangle"/>
            </a:ln>
          </p:spPr>
          <p:style>
            <a:lnRef idx="1">
              <a:schemeClr val="accent1"/>
            </a:lnRef>
            <a:fillRef idx="0">
              <a:schemeClr val="accent1"/>
            </a:fillRef>
            <a:effectRef idx="0">
              <a:schemeClr val="accent1"/>
            </a:effectRef>
            <a:fontRef idx="minor">
              <a:schemeClr val="tx1"/>
            </a:fontRef>
          </p:style>
        </p:cxnSp>
        <p:sp>
          <p:nvSpPr>
            <p:cNvPr id="2072" name="TextBox 2071"/>
            <p:cNvSpPr txBox="1"/>
            <p:nvPr/>
          </p:nvSpPr>
          <p:spPr>
            <a:xfrm>
              <a:off x="6308960" y="4408228"/>
              <a:ext cx="1415673" cy="290016"/>
            </a:xfrm>
            <a:prstGeom prst="rect">
              <a:avLst/>
            </a:prstGeom>
            <a:noFill/>
          </p:spPr>
          <p:txBody>
            <a:bodyPr wrap="square" rtlCol="0">
              <a:spAutoFit/>
            </a:bodyPr>
            <a:lstStyle/>
            <a:p>
              <a:r>
                <a:rPr lang="en-US" sz="1200" dirty="0" smtClean="0">
                  <a:ln w="0"/>
                  <a:solidFill>
                    <a:schemeClr val="tx1"/>
                  </a:solidFill>
                  <a:effectLst>
                    <a:outerShdw blurRad="38100" dist="19050" dir="2700000" algn="tl" rotWithShape="0">
                      <a:schemeClr val="dk1">
                        <a:alpha val="40000"/>
                      </a:schemeClr>
                    </a:outerShdw>
                  </a:effectLst>
                </a:rPr>
                <a:t>Step-wise method</a:t>
              </a:r>
              <a:endParaRPr lang="en-GB" sz="1200" dirty="0">
                <a:ln w="0"/>
                <a:solidFill>
                  <a:schemeClr val="tx1"/>
                </a:solidFill>
                <a:effectLst>
                  <a:outerShdw blurRad="38100" dist="19050" dir="2700000" algn="tl" rotWithShape="0">
                    <a:schemeClr val="dk1">
                      <a:alpha val="40000"/>
                    </a:schemeClr>
                  </a:outerShdw>
                </a:effectLst>
              </a:endParaRPr>
            </a:p>
          </p:txBody>
        </p:sp>
      </p:grpSp>
    </p:spTree>
    <p:extLst>
      <p:ext uri="{BB962C8B-B14F-4D97-AF65-F5344CB8AC3E}">
        <p14:creationId xmlns:p14="http://schemas.microsoft.com/office/powerpoint/2010/main" val="3279205988"/>
      </p:ext>
    </p:extLst>
  </p:cSld>
  <p:clrMapOvr>
    <a:masterClrMapping/>
  </p:clrMapOvr>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sz="3600" dirty="0" smtClean="0"/>
              <a:t>Structural approach </a:t>
            </a:r>
          </a:p>
        </p:txBody>
      </p:sp>
      <p:sp>
        <p:nvSpPr>
          <p:cNvPr id="7" name="Content Placeholder 6"/>
          <p:cNvSpPr>
            <a:spLocks noGrp="1"/>
          </p:cNvSpPr>
          <p:nvPr>
            <p:ph sz="quarter" idx="11"/>
          </p:nvPr>
        </p:nvSpPr>
        <p:spPr/>
        <p:txBody>
          <a:bodyPr/>
          <a:lstStyle/>
          <a:p>
            <a:pPr>
              <a:buNone/>
            </a:pPr>
            <a:r>
              <a:rPr lang="en-US" i="1" dirty="0" smtClean="0"/>
              <a:t>Wholesale</a:t>
            </a:r>
          </a:p>
          <a:p>
            <a:pPr lvl="1"/>
            <a:r>
              <a:rPr lang="en-US" dirty="0" smtClean="0"/>
              <a:t>Probability of default is calculated based on value of the corporate assets &amp; liabilities</a:t>
            </a:r>
          </a:p>
          <a:p>
            <a:pPr lvl="1"/>
            <a:r>
              <a:rPr lang="en-US" dirty="0" smtClean="0"/>
              <a:t>Based on option-theoretical framework (Black-</a:t>
            </a:r>
            <a:r>
              <a:rPr lang="en-US" dirty="0" err="1" smtClean="0"/>
              <a:t>Scholes</a:t>
            </a:r>
            <a:r>
              <a:rPr lang="en-US" dirty="0" smtClean="0"/>
              <a:t>) to model the default behavior</a:t>
            </a:r>
          </a:p>
          <a:p>
            <a:pPr lvl="1"/>
            <a:r>
              <a:rPr lang="en-US" dirty="0" smtClean="0"/>
              <a:t>Main concept is a firm defaults if the value of its assets is less than its debt’s value </a:t>
            </a:r>
          </a:p>
          <a:p>
            <a:pPr lvl="1"/>
            <a:r>
              <a:rPr lang="en-US" dirty="0" smtClean="0"/>
              <a:t>Requires estimation of market value of assets and its volatility</a:t>
            </a:r>
          </a:p>
          <a:p>
            <a:pPr lvl="1"/>
            <a:r>
              <a:rPr lang="en-US" dirty="0" smtClean="0"/>
              <a:t>Methods applied (not </a:t>
            </a:r>
            <a:r>
              <a:rPr lang="en-GB" dirty="0" smtClean="0"/>
              <a:t>exhaustive</a:t>
            </a:r>
            <a:r>
              <a:rPr lang="en-US" dirty="0" smtClean="0"/>
              <a:t>):</a:t>
            </a:r>
          </a:p>
          <a:p>
            <a:pPr lvl="2"/>
            <a:r>
              <a:rPr lang="en-US" dirty="0" smtClean="0"/>
              <a:t>Merton Model</a:t>
            </a:r>
          </a:p>
          <a:p>
            <a:pPr lvl="2"/>
            <a:r>
              <a:rPr lang="en-US" dirty="0" smtClean="0"/>
              <a:t>KMV Model (extension of Merton Model)</a:t>
            </a:r>
          </a:p>
          <a:p>
            <a:pPr lvl="2"/>
            <a:r>
              <a:rPr lang="en-GB" dirty="0" smtClean="0"/>
              <a:t>Black-Cox model</a:t>
            </a:r>
            <a:endParaRPr lang="en-US" dirty="0" smtClean="0"/>
          </a:p>
          <a:p>
            <a:pPr lvl="2"/>
            <a:r>
              <a:rPr lang="en-GB" dirty="0" smtClean="0"/>
              <a:t>Default Events &amp; Bond Prices (probability of survival) </a:t>
            </a:r>
            <a:endParaRPr lang="en-US" dirty="0"/>
          </a:p>
        </p:txBody>
      </p:sp>
    </p:spTree>
    <p:extLst>
      <p:ext uri="{BB962C8B-B14F-4D97-AF65-F5344CB8AC3E}">
        <p14:creationId xmlns:p14="http://schemas.microsoft.com/office/powerpoint/2010/main" val="307047024"/>
      </p:ext>
    </p:extLst>
  </p:cSld>
  <p:clrMapOvr>
    <a:masterClrMapping/>
  </p:clrMapOvr>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 Placeholder 10"/>
          <p:cNvSpPr>
            <a:spLocks noGrp="1"/>
          </p:cNvSpPr>
          <p:nvPr>
            <p:ph type="body" sz="quarter" idx="10"/>
          </p:nvPr>
        </p:nvSpPr>
        <p:spPr>
          <a:xfrm>
            <a:off x="163513" y="130175"/>
            <a:ext cx="8862921" cy="614408"/>
          </a:xfrm>
        </p:spPr>
        <p:txBody>
          <a:bodyPr/>
          <a:lstStyle/>
          <a:p>
            <a:pPr marL="0" indent="0">
              <a:buNone/>
            </a:pPr>
            <a:r>
              <a:rPr lang="en-US" sz="3600" dirty="0" smtClean="0"/>
              <a:t>Structural approach: KMV Model</a:t>
            </a:r>
            <a:endParaRPr lang="en-GB" sz="3600" dirty="0"/>
          </a:p>
        </p:txBody>
      </p:sp>
      <p:grpSp>
        <p:nvGrpSpPr>
          <p:cNvPr id="2" name="Group 42"/>
          <p:cNvGrpSpPr/>
          <p:nvPr/>
        </p:nvGrpSpPr>
        <p:grpSpPr>
          <a:xfrm>
            <a:off x="2442754" y="1515291"/>
            <a:ext cx="6574968" cy="4637315"/>
            <a:chOff x="2579427" y="1840299"/>
            <a:chExt cx="4599294" cy="4107193"/>
          </a:xfrm>
        </p:grpSpPr>
        <p:sp>
          <p:nvSpPr>
            <p:cNvPr id="8" name="Can 7"/>
            <p:cNvSpPr/>
            <p:nvPr/>
          </p:nvSpPr>
          <p:spPr bwMode="auto">
            <a:xfrm>
              <a:off x="2579427" y="1840299"/>
              <a:ext cx="1869744" cy="780072"/>
            </a:xfrm>
            <a:prstGeom prst="can">
              <a:avLst/>
            </a:prstGeom>
            <a:solidFill>
              <a:schemeClr val="bg1">
                <a:lumMod val="50000"/>
              </a:schemeClr>
            </a:solidFill>
            <a:ln w="12700">
              <a:solidFill>
                <a:schemeClr val="tx1"/>
              </a:solidFill>
              <a:round/>
              <a:headEnd type="none" w="sm" len="sm"/>
              <a:tailEnd type="none" w="sm" len="sm"/>
            </a:ln>
          </p:spPr>
          <p:txBody>
            <a:bodyPr rtlCol="0" anchor="ctr"/>
            <a:lstStyle/>
            <a:p>
              <a:pPr algn="ctr"/>
              <a:r>
                <a:rPr lang="en-GB" sz="1200" dirty="0" smtClean="0"/>
                <a:t>Observable Firm-specific data (book value of debt) </a:t>
              </a:r>
              <a:endParaRPr lang="en-GB" sz="1200" dirty="0"/>
            </a:p>
          </p:txBody>
        </p:sp>
        <p:sp>
          <p:nvSpPr>
            <p:cNvPr id="10" name="Can 9"/>
            <p:cNvSpPr/>
            <p:nvPr/>
          </p:nvSpPr>
          <p:spPr bwMode="auto">
            <a:xfrm>
              <a:off x="5227093" y="1840300"/>
              <a:ext cx="1951628" cy="780072"/>
            </a:xfrm>
            <a:prstGeom prst="can">
              <a:avLst/>
            </a:prstGeom>
            <a:solidFill>
              <a:schemeClr val="bg1">
                <a:lumMod val="50000"/>
              </a:schemeClr>
            </a:solidFill>
            <a:ln w="12700">
              <a:solidFill>
                <a:schemeClr val="tx1"/>
              </a:solidFill>
              <a:round/>
              <a:headEnd type="none" w="sm" len="sm"/>
              <a:tailEnd type="none" w="sm" len="sm"/>
            </a:ln>
          </p:spPr>
          <p:txBody>
            <a:bodyPr rtlCol="0" anchor="ctr"/>
            <a:lstStyle/>
            <a:p>
              <a:pPr algn="ctr"/>
              <a:r>
                <a:rPr lang="en-US" sz="1200" dirty="0" smtClean="0"/>
                <a:t>Market data (e.g. equity prices, equity volatility)</a:t>
              </a:r>
              <a:endParaRPr lang="en-GB" sz="1200" dirty="0"/>
            </a:p>
          </p:txBody>
        </p:sp>
        <p:cxnSp>
          <p:nvCxnSpPr>
            <p:cNvPr id="12" name="Elbow Connector 11"/>
            <p:cNvCxnSpPr/>
            <p:nvPr/>
          </p:nvCxnSpPr>
          <p:spPr bwMode="auto">
            <a:xfrm rot="16200000" flipH="1">
              <a:off x="4858605" y="1276069"/>
              <a:ext cx="1" cy="2688608"/>
            </a:xfrm>
            <a:prstGeom prst="bentConnector3">
              <a:avLst>
                <a:gd name="adj1" fmla="val 22860100000"/>
              </a:avLst>
            </a:prstGeom>
            <a:ln>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20" name="Snip Single Corner Rectangle 19"/>
            <p:cNvSpPr/>
            <p:nvPr/>
          </p:nvSpPr>
          <p:spPr bwMode="auto">
            <a:xfrm>
              <a:off x="3927238" y="4077760"/>
              <a:ext cx="1862731" cy="777911"/>
            </a:xfrm>
            <a:prstGeom prst="snip1Rect">
              <a:avLst/>
            </a:prstGeom>
            <a:solidFill>
              <a:schemeClr val="bg1">
                <a:lumMod val="75000"/>
              </a:schemeClr>
            </a:solidFill>
            <a:ln w="12700">
              <a:solidFill>
                <a:schemeClr val="tx1"/>
              </a:solidFill>
              <a:round/>
              <a:headEnd type="none" w="sm" len="sm"/>
              <a:tailEnd type="none" w="sm" len="sm"/>
            </a:ln>
          </p:spPr>
          <p:txBody>
            <a:bodyPr rtlCol="0" anchor="ctr"/>
            <a:lstStyle/>
            <a:p>
              <a:pPr algn="ctr"/>
              <a:r>
                <a:rPr lang="en-US" sz="1200" dirty="0" smtClean="0">
                  <a:solidFill>
                    <a:schemeClr val="tx1"/>
                  </a:solidFill>
                  <a:latin typeface="+mj-lt"/>
                </a:rPr>
                <a:t>Firm’s distance to default is calculated</a:t>
              </a:r>
              <a:endParaRPr lang="en-GB" sz="1200" dirty="0">
                <a:solidFill>
                  <a:schemeClr val="tx1"/>
                </a:solidFill>
                <a:latin typeface="+mj-lt"/>
              </a:endParaRPr>
            </a:p>
          </p:txBody>
        </p:sp>
        <p:sp>
          <p:nvSpPr>
            <p:cNvPr id="21" name="Rectangle 20"/>
            <p:cNvSpPr/>
            <p:nvPr/>
          </p:nvSpPr>
          <p:spPr bwMode="auto">
            <a:xfrm>
              <a:off x="3889613" y="3069938"/>
              <a:ext cx="1924146" cy="778731"/>
            </a:xfrm>
            <a:prstGeom prst="rect">
              <a:avLst/>
            </a:prstGeom>
            <a:solidFill>
              <a:schemeClr val="accent1">
                <a:lumMod val="75000"/>
              </a:schemeClr>
            </a:solidFill>
            <a:ln w="12700">
              <a:solidFill>
                <a:schemeClr val="tx1"/>
              </a:solidFill>
              <a:round/>
              <a:headEnd type="none" w="sm" len="sm"/>
              <a:tailEnd type="none" w="sm" len="sm"/>
            </a:ln>
          </p:spPr>
          <p:txBody>
            <a:bodyPr rtlCol="0" anchor="ctr"/>
            <a:lstStyle/>
            <a:p>
              <a:pPr algn="ctr"/>
              <a:r>
                <a:rPr lang="en-GB" sz="1200" dirty="0" smtClean="0"/>
                <a:t>Firm’s asset value &amp; its volatility is calculated using Black-Scholes formula</a:t>
              </a:r>
              <a:endParaRPr lang="en-GB" sz="1200" dirty="0"/>
            </a:p>
          </p:txBody>
        </p:sp>
        <p:sp>
          <p:nvSpPr>
            <p:cNvPr id="22" name="Snip Single Corner Rectangle 21"/>
            <p:cNvSpPr/>
            <p:nvPr/>
          </p:nvSpPr>
          <p:spPr bwMode="auto">
            <a:xfrm>
              <a:off x="3938831" y="5123959"/>
              <a:ext cx="1839544" cy="823533"/>
            </a:xfrm>
            <a:prstGeom prst="snip1Rect">
              <a:avLst/>
            </a:prstGeom>
            <a:solidFill>
              <a:schemeClr val="accent2">
                <a:lumMod val="40000"/>
                <a:lumOff val="60000"/>
              </a:schemeClr>
            </a:solidFill>
            <a:ln w="12700">
              <a:solidFill>
                <a:schemeClr val="tx1"/>
              </a:solidFill>
              <a:round/>
              <a:headEnd type="none" w="sm" len="sm"/>
              <a:tailEnd type="none" w="sm" len="sm"/>
            </a:ln>
          </p:spPr>
          <p:txBody>
            <a:bodyPr rtlCol="0" anchor="ctr"/>
            <a:lstStyle/>
            <a:p>
              <a:pPr algn="ctr"/>
              <a:r>
                <a:rPr lang="en-US" sz="1200" dirty="0" smtClean="0">
                  <a:solidFill>
                    <a:schemeClr val="tx1"/>
                  </a:solidFill>
                </a:rPr>
                <a:t>PD for given distance to default is defined using historical default frequencies</a:t>
              </a:r>
              <a:endParaRPr lang="en-GB" sz="1200" dirty="0">
                <a:solidFill>
                  <a:schemeClr val="tx1"/>
                </a:solidFill>
              </a:endParaRPr>
            </a:p>
          </p:txBody>
        </p:sp>
        <p:cxnSp>
          <p:nvCxnSpPr>
            <p:cNvPr id="24" name="Straight Connector 23"/>
            <p:cNvCxnSpPr>
              <a:stCxn id="21" idx="0"/>
            </p:cNvCxnSpPr>
            <p:nvPr/>
          </p:nvCxnSpPr>
          <p:spPr bwMode="auto">
            <a:xfrm flipV="1">
              <a:off x="4851686" y="2866044"/>
              <a:ext cx="6918" cy="203894"/>
            </a:xfrm>
            <a:prstGeom prst="line">
              <a:avLst/>
            </a:prstGeom>
            <a:ln>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31" name="Straight Arrow Connector 30"/>
            <p:cNvCxnSpPr>
              <a:stCxn id="21" idx="2"/>
              <a:endCxn id="20" idx="3"/>
            </p:cNvCxnSpPr>
            <p:nvPr/>
          </p:nvCxnSpPr>
          <p:spPr bwMode="auto">
            <a:xfrm>
              <a:off x="4851686" y="3848669"/>
              <a:ext cx="6918" cy="229091"/>
            </a:xfrm>
            <a:prstGeom prst="straightConnector1">
              <a:avLst/>
            </a:prstGeom>
            <a:ln>
              <a:solidFill>
                <a:schemeClr val="tx1"/>
              </a:solidFill>
              <a:headEnd type="none" w="med" len="med"/>
              <a:tailEnd type="triangle"/>
            </a:ln>
          </p:spPr>
          <p:style>
            <a:lnRef idx="1">
              <a:schemeClr val="accent1"/>
            </a:lnRef>
            <a:fillRef idx="0">
              <a:schemeClr val="accent1"/>
            </a:fillRef>
            <a:effectRef idx="0">
              <a:schemeClr val="accent1"/>
            </a:effectRef>
            <a:fontRef idx="minor">
              <a:schemeClr val="tx1"/>
            </a:fontRef>
          </p:style>
        </p:cxnSp>
        <p:cxnSp>
          <p:nvCxnSpPr>
            <p:cNvPr id="36" name="Straight Arrow Connector 35"/>
            <p:cNvCxnSpPr>
              <a:stCxn id="20" idx="1"/>
              <a:endCxn id="22" idx="3"/>
            </p:cNvCxnSpPr>
            <p:nvPr/>
          </p:nvCxnSpPr>
          <p:spPr bwMode="auto">
            <a:xfrm flipH="1">
              <a:off x="4858603" y="4855671"/>
              <a:ext cx="1" cy="268288"/>
            </a:xfrm>
            <a:prstGeom prst="straightConnector1">
              <a:avLst/>
            </a:prstGeom>
            <a:ln>
              <a:solidFill>
                <a:schemeClr val="tx1"/>
              </a:solidFill>
              <a:headEnd type="none" w="med" len="med"/>
              <a:tailEnd type="triangle"/>
            </a:ln>
          </p:spPr>
          <p:style>
            <a:lnRef idx="1">
              <a:schemeClr val="accent1"/>
            </a:lnRef>
            <a:fillRef idx="0">
              <a:schemeClr val="accent1"/>
            </a:fillRef>
            <a:effectRef idx="0">
              <a:schemeClr val="accent1"/>
            </a:effectRef>
            <a:fontRef idx="minor">
              <a:schemeClr val="tx1"/>
            </a:fontRef>
          </p:style>
        </p:cxnSp>
      </p:grpSp>
      <p:sp>
        <p:nvSpPr>
          <p:cNvPr id="39" name="Can 38"/>
          <p:cNvSpPr/>
          <p:nvPr/>
        </p:nvSpPr>
        <p:spPr bwMode="auto">
          <a:xfrm>
            <a:off x="9663515" y="938928"/>
            <a:ext cx="1063385" cy="288000"/>
          </a:xfrm>
          <a:prstGeom prst="can">
            <a:avLst/>
          </a:prstGeom>
          <a:solidFill>
            <a:schemeClr val="bg1">
              <a:lumMod val="50000"/>
            </a:schemeClr>
          </a:solidFill>
          <a:ln w="12700">
            <a:solidFill>
              <a:schemeClr val="tx1"/>
            </a:solidFill>
            <a:round/>
            <a:headEnd type="none" w="sm" len="sm"/>
            <a:tailEnd type="none" w="sm" len="sm"/>
          </a:ln>
        </p:spPr>
        <p:txBody>
          <a:bodyPr rtlCol="0" anchor="ctr"/>
          <a:lstStyle/>
          <a:p>
            <a:pPr algn="ctr"/>
            <a:r>
              <a:rPr lang="en-GB" sz="1000" dirty="0" smtClean="0"/>
              <a:t>Input</a:t>
            </a:r>
            <a:endParaRPr lang="en-GB" sz="1000" dirty="0"/>
          </a:p>
        </p:txBody>
      </p:sp>
      <p:sp>
        <p:nvSpPr>
          <p:cNvPr id="40" name="Rectangle 39"/>
          <p:cNvSpPr/>
          <p:nvPr/>
        </p:nvSpPr>
        <p:spPr bwMode="auto">
          <a:xfrm>
            <a:off x="9632863" y="1304465"/>
            <a:ext cx="1063385" cy="288000"/>
          </a:xfrm>
          <a:prstGeom prst="rect">
            <a:avLst/>
          </a:prstGeom>
          <a:solidFill>
            <a:schemeClr val="accent1">
              <a:lumMod val="75000"/>
            </a:schemeClr>
          </a:solidFill>
          <a:ln w="12700">
            <a:solidFill>
              <a:schemeClr val="tx1"/>
            </a:solidFill>
            <a:round/>
            <a:headEnd type="none" w="sm" len="sm"/>
            <a:tailEnd type="none" w="sm" len="sm"/>
          </a:ln>
        </p:spPr>
        <p:txBody>
          <a:bodyPr rtlCol="0" anchor="ctr"/>
          <a:lstStyle/>
          <a:p>
            <a:pPr algn="ctr"/>
            <a:r>
              <a:rPr lang="en-GB" sz="1000" dirty="0" smtClean="0">
                <a:latin typeface="+mj-lt"/>
              </a:rPr>
              <a:t>Model Step</a:t>
            </a:r>
            <a:endParaRPr lang="en-GB" sz="1000" dirty="0">
              <a:latin typeface="+mj-lt"/>
            </a:endParaRPr>
          </a:p>
        </p:txBody>
      </p:sp>
      <p:sp>
        <p:nvSpPr>
          <p:cNvPr id="41" name="Snip Single Corner Rectangle 40"/>
          <p:cNvSpPr/>
          <p:nvPr/>
        </p:nvSpPr>
        <p:spPr bwMode="auto">
          <a:xfrm>
            <a:off x="10885710" y="938928"/>
            <a:ext cx="1063385" cy="288000"/>
          </a:xfrm>
          <a:prstGeom prst="snip1Rect">
            <a:avLst/>
          </a:prstGeom>
          <a:solidFill>
            <a:schemeClr val="bg1">
              <a:lumMod val="75000"/>
            </a:schemeClr>
          </a:solidFill>
          <a:ln w="12700">
            <a:solidFill>
              <a:schemeClr val="tx1"/>
            </a:solidFill>
            <a:round/>
            <a:headEnd type="none" w="sm" len="sm"/>
            <a:tailEnd type="none" w="sm" len="sm"/>
          </a:ln>
        </p:spPr>
        <p:txBody>
          <a:bodyPr rtlCol="0" anchor="ctr"/>
          <a:lstStyle/>
          <a:p>
            <a:pPr algn="ctr"/>
            <a:r>
              <a:rPr lang="en-GB" sz="1000" dirty="0" smtClean="0">
                <a:solidFill>
                  <a:schemeClr val="tx1"/>
                </a:solidFill>
                <a:latin typeface="+mj-lt"/>
              </a:rPr>
              <a:t>Intermediary Output</a:t>
            </a:r>
            <a:endParaRPr lang="en-GB" sz="1000" dirty="0">
              <a:solidFill>
                <a:schemeClr val="tx1"/>
              </a:solidFill>
              <a:latin typeface="+mj-lt"/>
            </a:endParaRPr>
          </a:p>
        </p:txBody>
      </p:sp>
      <p:sp>
        <p:nvSpPr>
          <p:cNvPr id="42" name="Snip Single Corner Rectangle 41"/>
          <p:cNvSpPr/>
          <p:nvPr/>
        </p:nvSpPr>
        <p:spPr bwMode="auto">
          <a:xfrm>
            <a:off x="10885710" y="1304465"/>
            <a:ext cx="1063385" cy="288000"/>
          </a:xfrm>
          <a:prstGeom prst="snip1Rect">
            <a:avLst/>
          </a:prstGeom>
          <a:solidFill>
            <a:schemeClr val="accent2">
              <a:lumMod val="40000"/>
              <a:lumOff val="60000"/>
            </a:schemeClr>
          </a:solidFill>
          <a:ln w="12700">
            <a:solidFill>
              <a:schemeClr val="tx1"/>
            </a:solidFill>
            <a:round/>
            <a:headEnd type="none" w="sm" len="sm"/>
            <a:tailEnd type="none" w="sm" len="sm"/>
          </a:ln>
        </p:spPr>
        <p:txBody>
          <a:bodyPr rtlCol="0" anchor="ctr"/>
          <a:lstStyle/>
          <a:p>
            <a:pPr algn="ctr"/>
            <a:r>
              <a:rPr lang="en-GB" sz="1000" dirty="0" smtClean="0">
                <a:solidFill>
                  <a:schemeClr val="tx1"/>
                </a:solidFill>
                <a:latin typeface="+mj-lt"/>
              </a:rPr>
              <a:t>Model Output</a:t>
            </a:r>
            <a:endParaRPr lang="en-GB" sz="1000" dirty="0">
              <a:solidFill>
                <a:schemeClr val="tx1"/>
              </a:solidFill>
              <a:latin typeface="+mj-lt"/>
            </a:endParaRPr>
          </a:p>
        </p:txBody>
      </p:sp>
    </p:spTree>
    <p:extLst>
      <p:ext uri="{BB962C8B-B14F-4D97-AF65-F5344CB8AC3E}">
        <p14:creationId xmlns:p14="http://schemas.microsoft.com/office/powerpoint/2010/main" val="1605742678"/>
      </p:ext>
    </p:extLst>
  </p:cSld>
  <p:clrMapOvr>
    <a:masterClrMapping/>
  </p:clrMapOvr>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pPr marL="0" indent="0">
              <a:buNone/>
            </a:pPr>
            <a:endParaRPr lang="en-US" dirty="0" smtClean="0"/>
          </a:p>
          <a:p>
            <a:r>
              <a:rPr lang="en-US" sz="3600" dirty="0" smtClean="0"/>
              <a:t>Reduced</a:t>
            </a:r>
            <a:r>
              <a:rPr lang="en-US" dirty="0" smtClean="0"/>
              <a:t> </a:t>
            </a:r>
            <a:r>
              <a:rPr lang="en-US" sz="3600" dirty="0" smtClean="0"/>
              <a:t>form</a:t>
            </a:r>
            <a:endParaRPr lang="en-US" dirty="0" smtClean="0"/>
          </a:p>
          <a:p>
            <a:pPr marL="533400" lvl="1" indent="0">
              <a:buNone/>
            </a:pPr>
            <a:endParaRPr lang="en-US" dirty="0"/>
          </a:p>
        </p:txBody>
      </p:sp>
      <p:sp>
        <p:nvSpPr>
          <p:cNvPr id="7" name="Content Placeholder 6"/>
          <p:cNvSpPr>
            <a:spLocks noGrp="1"/>
          </p:cNvSpPr>
          <p:nvPr>
            <p:ph sz="quarter" idx="11"/>
          </p:nvPr>
        </p:nvSpPr>
        <p:spPr/>
        <p:txBody>
          <a:bodyPr/>
          <a:lstStyle/>
          <a:p>
            <a:pPr>
              <a:buNone/>
            </a:pPr>
            <a:r>
              <a:rPr lang="en-US" i="1" dirty="0" smtClean="0"/>
              <a:t>Wholesale</a:t>
            </a:r>
          </a:p>
          <a:p>
            <a:pPr lvl="1"/>
            <a:r>
              <a:rPr lang="en-US" dirty="0" smtClean="0"/>
              <a:t>Based on observable prices of CDSs, bonds &amp; equity options</a:t>
            </a:r>
          </a:p>
          <a:p>
            <a:pPr lvl="1"/>
            <a:r>
              <a:rPr lang="en-US" dirty="0" smtClean="0"/>
              <a:t>Spread above treasury bond (risk-free rate) reflects risk premium for PD, LGD and liquidity</a:t>
            </a:r>
          </a:p>
          <a:p>
            <a:pPr lvl="1"/>
            <a:r>
              <a:rPr lang="en-US" dirty="0" smtClean="0"/>
              <a:t>PD needs to be separated from the remaining parameters (e.g. LGD, liquidity risk)</a:t>
            </a:r>
          </a:p>
          <a:p>
            <a:pPr lvl="1"/>
            <a:r>
              <a:rPr lang="en-US" dirty="0" smtClean="0"/>
              <a:t>Issuer’s yield curve and recovery rate is taken from the market data or using an internal model</a:t>
            </a:r>
          </a:p>
          <a:p>
            <a:pPr lvl="1"/>
            <a:r>
              <a:rPr lang="en-GB" dirty="0" smtClean="0"/>
              <a:t>Reduced-form models introduce separate assumptions on the dynamic of PD and RR, which are modelled independently from the structural features of the firm</a:t>
            </a:r>
            <a:endParaRPr lang="en-US" dirty="0"/>
          </a:p>
        </p:txBody>
      </p:sp>
    </p:spTree>
    <p:extLst>
      <p:ext uri="{BB962C8B-B14F-4D97-AF65-F5344CB8AC3E}">
        <p14:creationId xmlns:p14="http://schemas.microsoft.com/office/powerpoint/2010/main" val="3204758881"/>
      </p:ext>
    </p:extLst>
  </p:cSld>
  <p:clrMapOvr>
    <a:masterClrMapping/>
  </p:clrMapOvr>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63513" y="130174"/>
            <a:ext cx="8941298" cy="601345"/>
          </a:xfrm>
        </p:spPr>
        <p:txBody>
          <a:bodyPr/>
          <a:lstStyle/>
          <a:p>
            <a:r>
              <a:rPr lang="en-GB" sz="2800" dirty="0" smtClean="0"/>
              <a:t>Reduced form: </a:t>
            </a:r>
            <a:r>
              <a:rPr lang="en-US" sz="2800" dirty="0" err="1" smtClean="0"/>
              <a:t>Jarrow</a:t>
            </a:r>
            <a:r>
              <a:rPr lang="en-US" sz="2800" dirty="0" smtClean="0"/>
              <a:t>-Turnbull Model / Kamakura Corp.</a:t>
            </a:r>
            <a:endParaRPr lang="en-GB" dirty="0"/>
          </a:p>
        </p:txBody>
      </p:sp>
      <p:sp>
        <p:nvSpPr>
          <p:cNvPr id="8" name="Can 7"/>
          <p:cNvSpPr/>
          <p:nvPr/>
        </p:nvSpPr>
        <p:spPr bwMode="auto">
          <a:xfrm>
            <a:off x="9376133" y="1004243"/>
            <a:ext cx="1063385" cy="288000"/>
          </a:xfrm>
          <a:prstGeom prst="can">
            <a:avLst/>
          </a:prstGeom>
          <a:solidFill>
            <a:schemeClr val="bg1">
              <a:lumMod val="50000"/>
            </a:schemeClr>
          </a:solidFill>
          <a:ln w="12700">
            <a:solidFill>
              <a:schemeClr val="tx1"/>
            </a:solidFill>
            <a:round/>
            <a:headEnd type="none" w="sm" len="sm"/>
            <a:tailEnd type="none" w="sm" len="sm"/>
          </a:ln>
        </p:spPr>
        <p:txBody>
          <a:bodyPr rtlCol="0" anchor="ctr"/>
          <a:lstStyle/>
          <a:p>
            <a:pPr algn="ctr"/>
            <a:r>
              <a:rPr lang="en-GB" sz="1000" dirty="0" smtClean="0"/>
              <a:t>Input</a:t>
            </a:r>
            <a:endParaRPr lang="en-GB" sz="1000" dirty="0"/>
          </a:p>
        </p:txBody>
      </p:sp>
      <p:sp>
        <p:nvSpPr>
          <p:cNvPr id="9" name="Rectangle 8"/>
          <p:cNvSpPr/>
          <p:nvPr/>
        </p:nvSpPr>
        <p:spPr bwMode="auto">
          <a:xfrm>
            <a:off x="9345481" y="1369780"/>
            <a:ext cx="1063385" cy="288000"/>
          </a:xfrm>
          <a:prstGeom prst="rect">
            <a:avLst/>
          </a:prstGeom>
          <a:solidFill>
            <a:schemeClr val="accent1">
              <a:lumMod val="75000"/>
            </a:schemeClr>
          </a:solidFill>
          <a:ln w="12700">
            <a:solidFill>
              <a:schemeClr val="tx1"/>
            </a:solidFill>
            <a:round/>
            <a:headEnd type="none" w="sm" len="sm"/>
            <a:tailEnd type="none" w="sm" len="sm"/>
          </a:ln>
        </p:spPr>
        <p:txBody>
          <a:bodyPr rtlCol="0" anchor="ctr"/>
          <a:lstStyle/>
          <a:p>
            <a:pPr algn="ctr"/>
            <a:r>
              <a:rPr lang="en-GB" sz="1000" dirty="0" smtClean="0">
                <a:latin typeface="+mj-lt"/>
              </a:rPr>
              <a:t>Model Step</a:t>
            </a:r>
            <a:endParaRPr lang="en-GB" sz="1000" dirty="0">
              <a:latin typeface="+mj-lt"/>
            </a:endParaRPr>
          </a:p>
        </p:txBody>
      </p:sp>
      <p:sp>
        <p:nvSpPr>
          <p:cNvPr id="10" name="Snip Single Corner Rectangle 9"/>
          <p:cNvSpPr/>
          <p:nvPr/>
        </p:nvSpPr>
        <p:spPr bwMode="auto">
          <a:xfrm>
            <a:off x="10598328" y="1004243"/>
            <a:ext cx="1063385" cy="288000"/>
          </a:xfrm>
          <a:prstGeom prst="snip1Rect">
            <a:avLst/>
          </a:prstGeom>
          <a:solidFill>
            <a:schemeClr val="bg1">
              <a:lumMod val="75000"/>
            </a:schemeClr>
          </a:solidFill>
          <a:ln w="12700">
            <a:solidFill>
              <a:schemeClr val="tx1"/>
            </a:solidFill>
            <a:round/>
            <a:headEnd type="none" w="sm" len="sm"/>
            <a:tailEnd type="none" w="sm" len="sm"/>
          </a:ln>
        </p:spPr>
        <p:txBody>
          <a:bodyPr rtlCol="0" anchor="ctr"/>
          <a:lstStyle/>
          <a:p>
            <a:pPr algn="ctr"/>
            <a:r>
              <a:rPr lang="en-GB" sz="1000" dirty="0" smtClean="0">
                <a:solidFill>
                  <a:schemeClr val="tx1"/>
                </a:solidFill>
                <a:latin typeface="+mj-lt"/>
              </a:rPr>
              <a:t>Intermediary Output</a:t>
            </a:r>
            <a:endParaRPr lang="en-GB" sz="1000" dirty="0">
              <a:solidFill>
                <a:schemeClr val="tx1"/>
              </a:solidFill>
              <a:latin typeface="+mj-lt"/>
            </a:endParaRPr>
          </a:p>
        </p:txBody>
      </p:sp>
      <p:sp>
        <p:nvSpPr>
          <p:cNvPr id="11" name="Snip Single Corner Rectangle 10"/>
          <p:cNvSpPr/>
          <p:nvPr/>
        </p:nvSpPr>
        <p:spPr bwMode="auto">
          <a:xfrm>
            <a:off x="10598328" y="1369780"/>
            <a:ext cx="1063385" cy="288000"/>
          </a:xfrm>
          <a:prstGeom prst="snip1Rect">
            <a:avLst/>
          </a:prstGeom>
          <a:solidFill>
            <a:schemeClr val="accent2">
              <a:lumMod val="40000"/>
              <a:lumOff val="60000"/>
            </a:schemeClr>
          </a:solidFill>
          <a:ln w="12700">
            <a:solidFill>
              <a:schemeClr val="tx1"/>
            </a:solidFill>
            <a:round/>
            <a:headEnd type="none" w="sm" len="sm"/>
            <a:tailEnd type="none" w="sm" len="sm"/>
          </a:ln>
        </p:spPr>
        <p:txBody>
          <a:bodyPr rtlCol="0" anchor="ctr"/>
          <a:lstStyle/>
          <a:p>
            <a:pPr algn="ctr"/>
            <a:r>
              <a:rPr lang="en-GB" sz="1000" dirty="0" smtClean="0">
                <a:solidFill>
                  <a:schemeClr val="tx1"/>
                </a:solidFill>
                <a:latin typeface="+mj-lt"/>
              </a:rPr>
              <a:t>Model Output</a:t>
            </a:r>
            <a:endParaRPr lang="en-GB" sz="1000" dirty="0">
              <a:solidFill>
                <a:schemeClr val="tx1"/>
              </a:solidFill>
              <a:latin typeface="+mj-lt"/>
            </a:endParaRPr>
          </a:p>
        </p:txBody>
      </p:sp>
      <p:grpSp>
        <p:nvGrpSpPr>
          <p:cNvPr id="7" name="Group 46"/>
          <p:cNvGrpSpPr/>
          <p:nvPr/>
        </p:nvGrpSpPr>
        <p:grpSpPr>
          <a:xfrm>
            <a:off x="2312126" y="1672047"/>
            <a:ext cx="8037736" cy="3875570"/>
            <a:chOff x="1573908" y="1836387"/>
            <a:chExt cx="5071995" cy="3072964"/>
          </a:xfrm>
        </p:grpSpPr>
        <p:sp>
          <p:nvSpPr>
            <p:cNvPr id="16" name="Can 15"/>
            <p:cNvSpPr/>
            <p:nvPr/>
          </p:nvSpPr>
          <p:spPr bwMode="auto">
            <a:xfrm>
              <a:off x="2345323" y="1836387"/>
              <a:ext cx="1308992" cy="494528"/>
            </a:xfrm>
            <a:prstGeom prst="can">
              <a:avLst/>
            </a:prstGeom>
            <a:solidFill>
              <a:schemeClr val="bg1">
                <a:lumMod val="50000"/>
              </a:schemeClr>
            </a:solidFill>
            <a:ln w="12700">
              <a:solidFill>
                <a:schemeClr val="tx1"/>
              </a:solidFill>
              <a:round/>
              <a:headEnd type="none" w="sm" len="sm"/>
              <a:tailEnd type="none" w="sm" len="sm"/>
            </a:ln>
          </p:spPr>
          <p:txBody>
            <a:bodyPr rtlCol="0" anchor="ctr"/>
            <a:lstStyle/>
            <a:p>
              <a:pPr algn="ctr"/>
              <a:r>
                <a:rPr lang="en-GB" sz="1200" dirty="0" smtClean="0"/>
                <a:t>Zero curve</a:t>
              </a:r>
              <a:endParaRPr lang="en-GB" sz="1200" dirty="0"/>
            </a:p>
          </p:txBody>
        </p:sp>
        <p:sp>
          <p:nvSpPr>
            <p:cNvPr id="19" name="Can 18"/>
            <p:cNvSpPr/>
            <p:nvPr/>
          </p:nvSpPr>
          <p:spPr bwMode="auto">
            <a:xfrm>
              <a:off x="4547158" y="1840299"/>
              <a:ext cx="1308992" cy="494528"/>
            </a:xfrm>
            <a:prstGeom prst="can">
              <a:avLst/>
            </a:prstGeom>
            <a:solidFill>
              <a:schemeClr val="bg1">
                <a:lumMod val="50000"/>
              </a:schemeClr>
            </a:solidFill>
            <a:ln w="12700">
              <a:solidFill>
                <a:schemeClr val="tx1"/>
              </a:solidFill>
              <a:round/>
              <a:headEnd type="none" w="sm" len="sm"/>
              <a:tailEnd type="none" w="sm" len="sm"/>
            </a:ln>
          </p:spPr>
          <p:txBody>
            <a:bodyPr rtlCol="0" anchor="ctr"/>
            <a:lstStyle/>
            <a:p>
              <a:pPr algn="ctr"/>
              <a:r>
                <a:rPr lang="en-GB" sz="1200" dirty="0" smtClean="0"/>
                <a:t>Interest rate volatility</a:t>
              </a:r>
              <a:endParaRPr lang="en-GB" sz="1200" dirty="0"/>
            </a:p>
          </p:txBody>
        </p:sp>
        <p:sp>
          <p:nvSpPr>
            <p:cNvPr id="20" name="Snip Single Corner Rectangle 19"/>
            <p:cNvSpPr/>
            <p:nvPr/>
          </p:nvSpPr>
          <p:spPr bwMode="auto">
            <a:xfrm>
              <a:off x="3320248" y="3446494"/>
              <a:ext cx="1579315" cy="616317"/>
            </a:xfrm>
            <a:prstGeom prst="snip1Rect">
              <a:avLst/>
            </a:prstGeom>
            <a:solidFill>
              <a:schemeClr val="bg1">
                <a:lumMod val="75000"/>
              </a:schemeClr>
            </a:solidFill>
            <a:ln w="12700">
              <a:solidFill>
                <a:schemeClr val="tx1"/>
              </a:solidFill>
              <a:round/>
              <a:headEnd type="none" w="sm" len="sm"/>
              <a:tailEnd type="none" w="sm" len="sm"/>
            </a:ln>
          </p:spPr>
          <p:txBody>
            <a:bodyPr rtlCol="0" anchor="ctr"/>
            <a:lstStyle/>
            <a:p>
              <a:pPr algn="ctr"/>
              <a:r>
                <a:rPr lang="en-US" sz="1200" dirty="0" smtClean="0">
                  <a:solidFill>
                    <a:schemeClr val="tx1"/>
                  </a:solidFill>
                  <a:latin typeface="+mj-lt"/>
                </a:rPr>
                <a:t>Reduced-form Model</a:t>
              </a:r>
              <a:endParaRPr lang="en-GB" sz="1200" dirty="0">
                <a:solidFill>
                  <a:schemeClr val="tx1"/>
                </a:solidFill>
                <a:latin typeface="+mj-lt"/>
              </a:endParaRPr>
            </a:p>
          </p:txBody>
        </p:sp>
        <p:sp>
          <p:nvSpPr>
            <p:cNvPr id="21" name="Rectangle 20"/>
            <p:cNvSpPr/>
            <p:nvPr/>
          </p:nvSpPr>
          <p:spPr bwMode="auto">
            <a:xfrm>
              <a:off x="3320249" y="2552254"/>
              <a:ext cx="1579315" cy="625952"/>
            </a:xfrm>
            <a:prstGeom prst="rect">
              <a:avLst/>
            </a:prstGeom>
            <a:solidFill>
              <a:schemeClr val="accent1">
                <a:lumMod val="75000"/>
              </a:schemeClr>
            </a:solidFill>
            <a:ln w="12700">
              <a:solidFill>
                <a:schemeClr val="tx1"/>
              </a:solidFill>
              <a:round/>
              <a:headEnd type="none" w="sm" len="sm"/>
              <a:tailEnd type="none" w="sm" len="sm"/>
            </a:ln>
          </p:spPr>
          <p:txBody>
            <a:bodyPr rtlCol="0" anchor="ctr"/>
            <a:lstStyle/>
            <a:p>
              <a:pPr algn="ctr"/>
              <a:r>
                <a:rPr lang="en-GB" sz="1200" dirty="0" smtClean="0"/>
                <a:t>Risk-free rate tree</a:t>
              </a:r>
              <a:endParaRPr lang="en-GB" sz="1200" dirty="0"/>
            </a:p>
          </p:txBody>
        </p:sp>
        <p:sp>
          <p:nvSpPr>
            <p:cNvPr id="22" name="Snip Single Corner Rectangle 21"/>
            <p:cNvSpPr/>
            <p:nvPr/>
          </p:nvSpPr>
          <p:spPr bwMode="auto">
            <a:xfrm>
              <a:off x="3320248" y="4369807"/>
              <a:ext cx="1579315" cy="539544"/>
            </a:xfrm>
            <a:prstGeom prst="snip1Rect">
              <a:avLst/>
            </a:prstGeom>
            <a:solidFill>
              <a:schemeClr val="accent2">
                <a:lumMod val="40000"/>
                <a:lumOff val="60000"/>
              </a:schemeClr>
            </a:solidFill>
            <a:ln w="12700">
              <a:solidFill>
                <a:schemeClr val="tx1"/>
              </a:solidFill>
              <a:round/>
              <a:headEnd type="none" w="sm" len="sm"/>
              <a:tailEnd type="none" w="sm" len="sm"/>
            </a:ln>
          </p:spPr>
          <p:txBody>
            <a:bodyPr rtlCol="0" anchor="ctr"/>
            <a:lstStyle/>
            <a:p>
              <a:pPr algn="ctr"/>
              <a:r>
                <a:rPr lang="en-US" sz="1200" dirty="0" smtClean="0">
                  <a:solidFill>
                    <a:schemeClr val="tx1"/>
                  </a:solidFill>
                </a:rPr>
                <a:t>PD</a:t>
              </a:r>
              <a:endParaRPr lang="en-GB" sz="1200" dirty="0">
                <a:solidFill>
                  <a:schemeClr val="tx1"/>
                </a:solidFill>
              </a:endParaRPr>
            </a:p>
          </p:txBody>
        </p:sp>
        <p:cxnSp>
          <p:nvCxnSpPr>
            <p:cNvPr id="24" name="Elbow Connector 23"/>
            <p:cNvCxnSpPr>
              <a:stCxn id="19" idx="3"/>
              <a:endCxn id="21" idx="3"/>
            </p:cNvCxnSpPr>
            <p:nvPr/>
          </p:nvCxnSpPr>
          <p:spPr bwMode="auto">
            <a:xfrm rot="5400000">
              <a:off x="4785408" y="2448983"/>
              <a:ext cx="530403" cy="302090"/>
            </a:xfrm>
            <a:prstGeom prst="bentConnector2">
              <a:avLst/>
            </a:prstGeom>
            <a:ln>
              <a:solidFill>
                <a:schemeClr val="tx1"/>
              </a:solidFill>
              <a:headEnd type="none" w="med" len="med"/>
              <a:tailEnd type="triangle"/>
            </a:ln>
          </p:spPr>
          <p:style>
            <a:lnRef idx="1">
              <a:schemeClr val="accent1"/>
            </a:lnRef>
            <a:fillRef idx="0">
              <a:schemeClr val="accent1"/>
            </a:fillRef>
            <a:effectRef idx="0">
              <a:schemeClr val="accent1"/>
            </a:effectRef>
            <a:fontRef idx="minor">
              <a:schemeClr val="tx1"/>
            </a:fontRef>
          </p:style>
        </p:cxnSp>
        <p:cxnSp>
          <p:nvCxnSpPr>
            <p:cNvPr id="27" name="Elbow Connector 26"/>
            <p:cNvCxnSpPr>
              <a:stCxn id="16" idx="3"/>
              <a:endCxn id="21" idx="1"/>
            </p:cNvCxnSpPr>
            <p:nvPr/>
          </p:nvCxnSpPr>
          <p:spPr bwMode="auto">
            <a:xfrm rot="16200000" flipH="1">
              <a:off x="2892877" y="2437857"/>
              <a:ext cx="534315" cy="320430"/>
            </a:xfrm>
            <a:prstGeom prst="bentConnector2">
              <a:avLst/>
            </a:prstGeom>
            <a:ln>
              <a:solidFill>
                <a:schemeClr val="tx1"/>
              </a:solidFill>
              <a:headEnd type="none" w="med" len="med"/>
              <a:tailEnd type="triangle"/>
            </a:ln>
          </p:spPr>
          <p:style>
            <a:lnRef idx="1">
              <a:schemeClr val="accent1"/>
            </a:lnRef>
            <a:fillRef idx="0">
              <a:schemeClr val="accent1"/>
            </a:fillRef>
            <a:effectRef idx="0">
              <a:schemeClr val="accent1"/>
            </a:effectRef>
            <a:fontRef idx="minor">
              <a:schemeClr val="tx1"/>
            </a:fontRef>
          </p:style>
        </p:cxnSp>
        <p:cxnSp>
          <p:nvCxnSpPr>
            <p:cNvPr id="29" name="Straight Arrow Connector 28"/>
            <p:cNvCxnSpPr>
              <a:stCxn id="21" idx="2"/>
              <a:endCxn id="20" idx="3"/>
            </p:cNvCxnSpPr>
            <p:nvPr/>
          </p:nvCxnSpPr>
          <p:spPr bwMode="auto">
            <a:xfrm flipH="1">
              <a:off x="4109906" y="3178206"/>
              <a:ext cx="1" cy="268288"/>
            </a:xfrm>
            <a:prstGeom prst="straightConnector1">
              <a:avLst/>
            </a:prstGeom>
            <a:ln>
              <a:solidFill>
                <a:schemeClr val="tx1"/>
              </a:solidFill>
              <a:headEnd type="none" w="med" len="med"/>
              <a:tailEnd type="triangle"/>
            </a:ln>
          </p:spPr>
          <p:style>
            <a:lnRef idx="1">
              <a:schemeClr val="accent1"/>
            </a:lnRef>
            <a:fillRef idx="0">
              <a:schemeClr val="accent1"/>
            </a:fillRef>
            <a:effectRef idx="0">
              <a:schemeClr val="accent1"/>
            </a:effectRef>
            <a:fontRef idx="minor">
              <a:schemeClr val="tx1"/>
            </a:fontRef>
          </p:style>
        </p:cxnSp>
        <p:cxnSp>
          <p:nvCxnSpPr>
            <p:cNvPr id="31" name="Straight Arrow Connector 30"/>
            <p:cNvCxnSpPr>
              <a:stCxn id="20" idx="1"/>
              <a:endCxn id="22" idx="3"/>
            </p:cNvCxnSpPr>
            <p:nvPr/>
          </p:nvCxnSpPr>
          <p:spPr bwMode="auto">
            <a:xfrm>
              <a:off x="4109906" y="4062811"/>
              <a:ext cx="0" cy="306996"/>
            </a:xfrm>
            <a:prstGeom prst="straightConnector1">
              <a:avLst/>
            </a:prstGeom>
            <a:noFill/>
            <a:ln w="3175" cap="flat" cmpd="sng" algn="ctr">
              <a:solidFill>
                <a:schemeClr val="tx1"/>
              </a:solidFill>
              <a:prstDash val="sysDot"/>
              <a:round/>
              <a:headEnd type="none" w="med" len="med"/>
              <a:tailEnd type="triangle"/>
            </a:ln>
            <a:effectLst/>
          </p:spPr>
        </p:cxnSp>
        <p:sp>
          <p:nvSpPr>
            <p:cNvPr id="33" name="Can 32"/>
            <p:cNvSpPr/>
            <p:nvPr/>
          </p:nvSpPr>
          <p:spPr bwMode="auto">
            <a:xfrm>
              <a:off x="1573908" y="3507388"/>
              <a:ext cx="1308992" cy="494528"/>
            </a:xfrm>
            <a:prstGeom prst="can">
              <a:avLst/>
            </a:prstGeom>
            <a:solidFill>
              <a:schemeClr val="bg1">
                <a:lumMod val="50000"/>
              </a:schemeClr>
            </a:solidFill>
            <a:ln w="12700">
              <a:solidFill>
                <a:schemeClr val="tx1"/>
              </a:solidFill>
              <a:round/>
              <a:headEnd type="none" w="sm" len="sm"/>
              <a:tailEnd type="none" w="sm" len="sm"/>
            </a:ln>
          </p:spPr>
          <p:txBody>
            <a:bodyPr rtlCol="0" anchor="ctr"/>
            <a:lstStyle/>
            <a:p>
              <a:pPr algn="ctr"/>
              <a:r>
                <a:rPr lang="en-GB" sz="1200" dirty="0" smtClean="0"/>
                <a:t>Issuer yield curve </a:t>
              </a:r>
              <a:endParaRPr lang="en-GB" sz="1200" dirty="0"/>
            </a:p>
          </p:txBody>
        </p:sp>
        <p:sp>
          <p:nvSpPr>
            <p:cNvPr id="34" name="Can 33"/>
            <p:cNvSpPr/>
            <p:nvPr/>
          </p:nvSpPr>
          <p:spPr bwMode="auto">
            <a:xfrm>
              <a:off x="5336911" y="3507388"/>
              <a:ext cx="1308992" cy="494528"/>
            </a:xfrm>
            <a:prstGeom prst="can">
              <a:avLst/>
            </a:prstGeom>
            <a:solidFill>
              <a:schemeClr val="bg1">
                <a:lumMod val="50000"/>
              </a:schemeClr>
            </a:solidFill>
            <a:ln w="12700">
              <a:solidFill>
                <a:schemeClr val="tx1"/>
              </a:solidFill>
              <a:round/>
              <a:headEnd type="none" w="sm" len="sm"/>
              <a:tailEnd type="none" w="sm" len="sm"/>
            </a:ln>
          </p:spPr>
          <p:txBody>
            <a:bodyPr rtlCol="0" anchor="ctr"/>
            <a:lstStyle/>
            <a:p>
              <a:pPr algn="ctr"/>
              <a:r>
                <a:rPr lang="en-GB" sz="1200" dirty="0" smtClean="0"/>
                <a:t>Recovery </a:t>
              </a:r>
              <a:r>
                <a:rPr lang="en-GB" sz="1200" dirty="0"/>
                <a:t>r</a:t>
              </a:r>
              <a:r>
                <a:rPr lang="en-GB" sz="1200" dirty="0" smtClean="0"/>
                <a:t>ate</a:t>
              </a:r>
              <a:endParaRPr lang="en-GB" sz="1200" dirty="0"/>
            </a:p>
          </p:txBody>
        </p:sp>
        <p:cxnSp>
          <p:nvCxnSpPr>
            <p:cNvPr id="38" name="Straight Arrow Connector 37"/>
            <p:cNvCxnSpPr>
              <a:stCxn id="34" idx="2"/>
              <a:endCxn id="20" idx="0"/>
            </p:cNvCxnSpPr>
            <p:nvPr/>
          </p:nvCxnSpPr>
          <p:spPr bwMode="auto">
            <a:xfrm flipH="1">
              <a:off x="4899563" y="3754652"/>
              <a:ext cx="437348" cy="1"/>
            </a:xfrm>
            <a:prstGeom prst="straightConnector1">
              <a:avLst/>
            </a:prstGeom>
            <a:ln>
              <a:solidFill>
                <a:schemeClr val="tx1"/>
              </a:solidFill>
              <a:headEnd type="none" w="med" len="med"/>
              <a:tailEnd type="triangle"/>
            </a:ln>
          </p:spPr>
          <p:style>
            <a:lnRef idx="1">
              <a:schemeClr val="accent1"/>
            </a:lnRef>
            <a:fillRef idx="0">
              <a:schemeClr val="accent1"/>
            </a:fillRef>
            <a:effectRef idx="0">
              <a:schemeClr val="accent1"/>
            </a:effectRef>
            <a:fontRef idx="minor">
              <a:schemeClr val="tx1"/>
            </a:fontRef>
          </p:style>
        </p:cxnSp>
        <p:cxnSp>
          <p:nvCxnSpPr>
            <p:cNvPr id="41" name="Straight Arrow Connector 40"/>
            <p:cNvCxnSpPr>
              <a:stCxn id="33" idx="4"/>
              <a:endCxn id="20" idx="2"/>
            </p:cNvCxnSpPr>
            <p:nvPr/>
          </p:nvCxnSpPr>
          <p:spPr bwMode="auto">
            <a:xfrm>
              <a:off x="2882900" y="3754652"/>
              <a:ext cx="437348" cy="1"/>
            </a:xfrm>
            <a:prstGeom prst="straightConnector1">
              <a:avLst/>
            </a:prstGeom>
            <a:ln>
              <a:solidFill>
                <a:schemeClr val="tx1"/>
              </a:solidFill>
              <a:headEnd type="none" w="med" len="med"/>
              <a:tailEnd type="triangle"/>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335793797"/>
      </p:ext>
    </p:extLst>
  </p:cSld>
  <p:clrMapOvr>
    <a:masterClrMapping/>
  </p:clrMapOvr>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p:cNvSpPr>
            <a:spLocks noGrp="1"/>
          </p:cNvSpPr>
          <p:nvPr>
            <p:ph sz="quarter" idx="11"/>
          </p:nvPr>
        </p:nvSpPr>
        <p:spPr/>
        <p:txBody>
          <a:bodyPr/>
          <a:lstStyle/>
          <a:p>
            <a:r>
              <a:rPr lang="en-US" dirty="0" smtClean="0"/>
              <a:t>Wholesale </a:t>
            </a:r>
          </a:p>
          <a:p>
            <a:pPr lvl="1"/>
            <a:r>
              <a:rPr lang="en-US" dirty="0" smtClean="0"/>
              <a:t>Based on transition matrix which shows the probability of a borrower moving from one credit grade to another</a:t>
            </a:r>
          </a:p>
          <a:p>
            <a:pPr lvl="1"/>
            <a:r>
              <a:rPr lang="en-US" dirty="0" smtClean="0"/>
              <a:t>External ratings (e.g. Moody’s, S&amp;P) are used for creation transition probability tables </a:t>
            </a:r>
          </a:p>
          <a:p>
            <a:pPr lvl="1"/>
            <a:r>
              <a:rPr lang="en-US" dirty="0" smtClean="0"/>
              <a:t>Applied by(not exhaustive)</a:t>
            </a:r>
          </a:p>
          <a:p>
            <a:pPr lvl="2"/>
            <a:r>
              <a:rPr lang="en-US" dirty="0" smtClean="0"/>
              <a:t>JP Morgan </a:t>
            </a:r>
            <a:r>
              <a:rPr lang="en-US" dirty="0" err="1" smtClean="0"/>
              <a:t>CreditMetrics</a:t>
            </a:r>
            <a:endParaRPr lang="en-US" dirty="0" smtClean="0"/>
          </a:p>
          <a:p>
            <a:pPr lvl="2"/>
            <a:r>
              <a:rPr lang="en-US" dirty="0" err="1" smtClean="0"/>
              <a:t>CreditPortfolioView</a:t>
            </a:r>
            <a:r>
              <a:rPr lang="en-US" dirty="0" smtClean="0"/>
              <a:t> -  incorporates macroeconomic factors into transition approach</a:t>
            </a:r>
          </a:p>
          <a:p>
            <a:pPr lvl="1"/>
            <a:endParaRPr lang="en-US" dirty="0" smtClean="0"/>
          </a:p>
          <a:p>
            <a:r>
              <a:rPr lang="en-US" dirty="0" smtClean="0"/>
              <a:t>Retail </a:t>
            </a:r>
          </a:p>
          <a:p>
            <a:pPr lvl="1"/>
            <a:r>
              <a:rPr lang="en-US" dirty="0" smtClean="0"/>
              <a:t>Transition matrix is elaborated based on internal data - historical frequencies of defaults</a:t>
            </a:r>
            <a:endParaRPr lang="en-US" dirty="0"/>
          </a:p>
        </p:txBody>
      </p:sp>
      <p:sp>
        <p:nvSpPr>
          <p:cNvPr id="8" name="Text Placeholder 7"/>
          <p:cNvSpPr>
            <a:spLocks noGrp="1"/>
          </p:cNvSpPr>
          <p:nvPr>
            <p:ph type="body" sz="quarter" idx="10"/>
          </p:nvPr>
        </p:nvSpPr>
        <p:spPr/>
        <p:txBody>
          <a:bodyPr/>
          <a:lstStyle/>
          <a:p>
            <a:r>
              <a:rPr lang="en-US" sz="3600" dirty="0" smtClean="0"/>
              <a:t>Transition based models</a:t>
            </a:r>
          </a:p>
        </p:txBody>
      </p:sp>
    </p:spTree>
    <p:extLst>
      <p:ext uri="{BB962C8B-B14F-4D97-AF65-F5344CB8AC3E}">
        <p14:creationId xmlns:p14="http://schemas.microsoft.com/office/powerpoint/2010/main" val="442811694"/>
      </p:ext>
    </p:extLst>
  </p:cSld>
  <p:clrMapOvr>
    <a:masterClrMapping/>
  </p:clrMapOvr>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 Placeholder 10"/>
          <p:cNvSpPr>
            <a:spLocks noGrp="1"/>
          </p:cNvSpPr>
          <p:nvPr>
            <p:ph type="body" sz="quarter" idx="10"/>
          </p:nvPr>
        </p:nvSpPr>
        <p:spPr/>
        <p:txBody>
          <a:bodyPr/>
          <a:lstStyle/>
          <a:p>
            <a:r>
              <a:rPr lang="en-US" sz="3200" dirty="0" smtClean="0"/>
              <a:t>Transition based approach: </a:t>
            </a:r>
            <a:r>
              <a:rPr lang="en-US" sz="3200" dirty="0" err="1" smtClean="0"/>
              <a:t>CreditMetrics</a:t>
            </a:r>
            <a:endParaRPr lang="en-GB" sz="3200" dirty="0"/>
          </a:p>
        </p:txBody>
      </p:sp>
      <p:sp>
        <p:nvSpPr>
          <p:cNvPr id="8" name="Can 7"/>
          <p:cNvSpPr/>
          <p:nvPr/>
        </p:nvSpPr>
        <p:spPr bwMode="auto">
          <a:xfrm>
            <a:off x="9702704" y="873614"/>
            <a:ext cx="1063385" cy="288000"/>
          </a:xfrm>
          <a:prstGeom prst="can">
            <a:avLst/>
          </a:prstGeom>
          <a:solidFill>
            <a:schemeClr val="bg1">
              <a:lumMod val="50000"/>
            </a:schemeClr>
          </a:solidFill>
          <a:ln w="12700">
            <a:solidFill>
              <a:schemeClr val="tx1"/>
            </a:solidFill>
            <a:round/>
            <a:headEnd type="none" w="sm" len="sm"/>
            <a:tailEnd type="none" w="sm" len="sm"/>
          </a:ln>
        </p:spPr>
        <p:txBody>
          <a:bodyPr rtlCol="0" anchor="ctr"/>
          <a:lstStyle/>
          <a:p>
            <a:pPr algn="ctr"/>
            <a:r>
              <a:rPr lang="en-GB" sz="1000" dirty="0" smtClean="0"/>
              <a:t>Input</a:t>
            </a:r>
            <a:endParaRPr lang="en-GB" sz="1000" dirty="0"/>
          </a:p>
        </p:txBody>
      </p:sp>
      <p:sp>
        <p:nvSpPr>
          <p:cNvPr id="9" name="Rectangle 8"/>
          <p:cNvSpPr/>
          <p:nvPr/>
        </p:nvSpPr>
        <p:spPr bwMode="auto">
          <a:xfrm>
            <a:off x="9672052" y="1239151"/>
            <a:ext cx="1063385" cy="288000"/>
          </a:xfrm>
          <a:prstGeom prst="rect">
            <a:avLst/>
          </a:prstGeom>
          <a:solidFill>
            <a:schemeClr val="accent1">
              <a:lumMod val="75000"/>
            </a:schemeClr>
          </a:solidFill>
          <a:ln w="12700">
            <a:solidFill>
              <a:schemeClr val="tx1"/>
            </a:solidFill>
            <a:round/>
            <a:headEnd type="none" w="sm" len="sm"/>
            <a:tailEnd type="none" w="sm" len="sm"/>
          </a:ln>
        </p:spPr>
        <p:txBody>
          <a:bodyPr rtlCol="0" anchor="ctr"/>
          <a:lstStyle/>
          <a:p>
            <a:pPr algn="ctr"/>
            <a:r>
              <a:rPr lang="en-GB" sz="1000" dirty="0" smtClean="0">
                <a:latin typeface="+mj-lt"/>
              </a:rPr>
              <a:t>Model Step</a:t>
            </a:r>
            <a:endParaRPr lang="en-GB" sz="1000" dirty="0">
              <a:latin typeface="+mj-lt"/>
            </a:endParaRPr>
          </a:p>
        </p:txBody>
      </p:sp>
      <p:sp>
        <p:nvSpPr>
          <p:cNvPr id="12" name="Snip Single Corner Rectangle 11"/>
          <p:cNvSpPr/>
          <p:nvPr/>
        </p:nvSpPr>
        <p:spPr bwMode="auto">
          <a:xfrm>
            <a:off x="10924899" y="873614"/>
            <a:ext cx="1063385" cy="288000"/>
          </a:xfrm>
          <a:prstGeom prst="snip1Rect">
            <a:avLst/>
          </a:prstGeom>
          <a:solidFill>
            <a:schemeClr val="bg1">
              <a:lumMod val="75000"/>
            </a:schemeClr>
          </a:solidFill>
          <a:ln w="12700">
            <a:solidFill>
              <a:schemeClr val="tx1"/>
            </a:solidFill>
            <a:round/>
            <a:headEnd type="none" w="sm" len="sm"/>
            <a:tailEnd type="none" w="sm" len="sm"/>
          </a:ln>
        </p:spPr>
        <p:txBody>
          <a:bodyPr rtlCol="0" anchor="ctr"/>
          <a:lstStyle/>
          <a:p>
            <a:pPr algn="ctr"/>
            <a:r>
              <a:rPr lang="en-GB" sz="1000" dirty="0" smtClean="0">
                <a:solidFill>
                  <a:schemeClr val="tx1"/>
                </a:solidFill>
                <a:latin typeface="+mj-lt"/>
              </a:rPr>
              <a:t>Intermediary Output</a:t>
            </a:r>
            <a:endParaRPr lang="en-GB" sz="1000" dirty="0">
              <a:solidFill>
                <a:schemeClr val="tx1"/>
              </a:solidFill>
              <a:latin typeface="+mj-lt"/>
            </a:endParaRPr>
          </a:p>
        </p:txBody>
      </p:sp>
      <p:sp>
        <p:nvSpPr>
          <p:cNvPr id="13" name="Snip Single Corner Rectangle 12"/>
          <p:cNvSpPr/>
          <p:nvPr/>
        </p:nvSpPr>
        <p:spPr bwMode="auto">
          <a:xfrm>
            <a:off x="10924899" y="1239151"/>
            <a:ext cx="1063385" cy="288000"/>
          </a:xfrm>
          <a:prstGeom prst="snip1Rect">
            <a:avLst/>
          </a:prstGeom>
          <a:solidFill>
            <a:schemeClr val="accent2">
              <a:lumMod val="40000"/>
              <a:lumOff val="60000"/>
            </a:schemeClr>
          </a:solidFill>
          <a:ln w="12700">
            <a:solidFill>
              <a:schemeClr val="tx1"/>
            </a:solidFill>
            <a:round/>
            <a:headEnd type="none" w="sm" len="sm"/>
            <a:tailEnd type="none" w="sm" len="sm"/>
          </a:ln>
        </p:spPr>
        <p:txBody>
          <a:bodyPr rtlCol="0" anchor="ctr"/>
          <a:lstStyle/>
          <a:p>
            <a:pPr algn="ctr"/>
            <a:r>
              <a:rPr lang="en-GB" sz="1000" dirty="0" smtClean="0">
                <a:solidFill>
                  <a:schemeClr val="tx1"/>
                </a:solidFill>
                <a:latin typeface="+mj-lt"/>
              </a:rPr>
              <a:t>Model Output</a:t>
            </a:r>
            <a:endParaRPr lang="en-GB" sz="1000" dirty="0">
              <a:solidFill>
                <a:schemeClr val="tx1"/>
              </a:solidFill>
              <a:latin typeface="+mj-lt"/>
            </a:endParaRPr>
          </a:p>
        </p:txBody>
      </p:sp>
      <p:grpSp>
        <p:nvGrpSpPr>
          <p:cNvPr id="2" name="Group 6143"/>
          <p:cNvGrpSpPr/>
          <p:nvPr/>
        </p:nvGrpSpPr>
        <p:grpSpPr>
          <a:xfrm>
            <a:off x="888274" y="1593668"/>
            <a:ext cx="8986443" cy="3985896"/>
            <a:chOff x="987040" y="1694344"/>
            <a:chExt cx="6488872" cy="3283948"/>
          </a:xfrm>
        </p:grpSpPr>
        <p:sp>
          <p:nvSpPr>
            <p:cNvPr id="14" name="Can 13"/>
            <p:cNvSpPr/>
            <p:nvPr/>
          </p:nvSpPr>
          <p:spPr bwMode="auto">
            <a:xfrm>
              <a:off x="987040" y="1694344"/>
              <a:ext cx="1308992" cy="494528"/>
            </a:xfrm>
            <a:prstGeom prst="can">
              <a:avLst/>
            </a:prstGeom>
            <a:solidFill>
              <a:schemeClr val="bg1">
                <a:lumMod val="50000"/>
              </a:schemeClr>
            </a:solidFill>
            <a:ln w="12700">
              <a:solidFill>
                <a:schemeClr val="tx1"/>
              </a:solidFill>
              <a:round/>
              <a:headEnd type="none" w="sm" len="sm"/>
              <a:tailEnd type="none" w="sm" len="sm"/>
            </a:ln>
          </p:spPr>
          <p:txBody>
            <a:bodyPr rtlCol="0" anchor="ctr"/>
            <a:lstStyle/>
            <a:p>
              <a:pPr algn="ctr"/>
              <a:r>
                <a:rPr lang="en-US" sz="1200" dirty="0" smtClean="0"/>
                <a:t>Macroeconomic data</a:t>
              </a:r>
              <a:endParaRPr lang="en-GB" sz="1200" dirty="0"/>
            </a:p>
          </p:txBody>
        </p:sp>
        <p:sp>
          <p:nvSpPr>
            <p:cNvPr id="15" name="Can 14"/>
            <p:cNvSpPr/>
            <p:nvPr/>
          </p:nvSpPr>
          <p:spPr bwMode="auto">
            <a:xfrm>
              <a:off x="2656041" y="1694344"/>
              <a:ext cx="1308992" cy="494528"/>
            </a:xfrm>
            <a:prstGeom prst="can">
              <a:avLst/>
            </a:prstGeom>
            <a:solidFill>
              <a:schemeClr val="bg1">
                <a:lumMod val="50000"/>
              </a:schemeClr>
            </a:solidFill>
            <a:ln w="12700">
              <a:solidFill>
                <a:schemeClr val="tx1"/>
              </a:solidFill>
              <a:round/>
              <a:headEnd type="none" w="sm" len="sm"/>
              <a:tailEnd type="none" w="sm" len="sm"/>
            </a:ln>
          </p:spPr>
          <p:txBody>
            <a:bodyPr rtlCol="0" anchor="ctr"/>
            <a:lstStyle/>
            <a:p>
              <a:pPr algn="ctr"/>
              <a:r>
                <a:rPr lang="en-US" sz="900" dirty="0" smtClean="0"/>
                <a:t>Transition Matrix (rating from S&amp;P/Moody’s/Fitch)</a:t>
              </a:r>
              <a:endParaRPr lang="en-GB" sz="900" dirty="0"/>
            </a:p>
          </p:txBody>
        </p:sp>
        <p:sp>
          <p:nvSpPr>
            <p:cNvPr id="16" name="Can 15"/>
            <p:cNvSpPr/>
            <p:nvPr/>
          </p:nvSpPr>
          <p:spPr bwMode="auto">
            <a:xfrm>
              <a:off x="4523119" y="1699305"/>
              <a:ext cx="1308992" cy="494528"/>
            </a:xfrm>
            <a:prstGeom prst="can">
              <a:avLst/>
            </a:prstGeom>
            <a:solidFill>
              <a:schemeClr val="bg1">
                <a:lumMod val="50000"/>
              </a:schemeClr>
            </a:solidFill>
            <a:ln w="12700">
              <a:solidFill>
                <a:schemeClr val="tx1"/>
              </a:solidFill>
              <a:round/>
              <a:headEnd type="none" w="sm" len="sm"/>
              <a:tailEnd type="none" w="sm" len="sm"/>
            </a:ln>
          </p:spPr>
          <p:txBody>
            <a:bodyPr rtlCol="0" anchor="ctr"/>
            <a:lstStyle/>
            <a:p>
              <a:pPr algn="ctr"/>
              <a:r>
                <a:rPr lang="en-GB" sz="1200" dirty="0" smtClean="0"/>
                <a:t>Correlation Matrix</a:t>
              </a:r>
              <a:endParaRPr lang="en-GB" sz="1200" dirty="0"/>
            </a:p>
          </p:txBody>
        </p:sp>
        <p:sp>
          <p:nvSpPr>
            <p:cNvPr id="17" name="Can 16"/>
            <p:cNvSpPr/>
            <p:nvPr/>
          </p:nvSpPr>
          <p:spPr bwMode="auto">
            <a:xfrm>
              <a:off x="6166920" y="1715867"/>
              <a:ext cx="1308992" cy="494528"/>
            </a:xfrm>
            <a:prstGeom prst="can">
              <a:avLst/>
            </a:prstGeom>
            <a:solidFill>
              <a:schemeClr val="bg1">
                <a:lumMod val="50000"/>
              </a:schemeClr>
            </a:solidFill>
            <a:ln w="12700">
              <a:solidFill>
                <a:schemeClr val="tx1"/>
              </a:solidFill>
              <a:round/>
              <a:headEnd type="none" w="sm" len="sm"/>
              <a:tailEnd type="none" w="sm" len="sm"/>
            </a:ln>
          </p:spPr>
          <p:txBody>
            <a:bodyPr rtlCol="0" anchor="ctr"/>
            <a:lstStyle/>
            <a:p>
              <a:pPr algn="ctr"/>
              <a:r>
                <a:rPr lang="en-GB" sz="900" dirty="0" smtClean="0"/>
                <a:t>Portfolio data (obligor’s &amp; facility characteristics)</a:t>
              </a:r>
              <a:endParaRPr lang="en-GB" sz="900" dirty="0"/>
            </a:p>
          </p:txBody>
        </p:sp>
        <p:sp>
          <p:nvSpPr>
            <p:cNvPr id="18" name="Rectangle 17"/>
            <p:cNvSpPr/>
            <p:nvPr/>
          </p:nvSpPr>
          <p:spPr bwMode="auto">
            <a:xfrm>
              <a:off x="3409026" y="2575241"/>
              <a:ext cx="1579315" cy="625952"/>
            </a:xfrm>
            <a:prstGeom prst="rect">
              <a:avLst/>
            </a:prstGeom>
            <a:solidFill>
              <a:schemeClr val="accent1">
                <a:lumMod val="75000"/>
              </a:schemeClr>
            </a:solidFill>
            <a:ln w="12700">
              <a:solidFill>
                <a:schemeClr val="tx1"/>
              </a:solidFill>
              <a:round/>
              <a:headEnd type="none" w="sm" len="sm"/>
              <a:tailEnd type="none" w="sm" len="sm"/>
            </a:ln>
          </p:spPr>
          <p:txBody>
            <a:bodyPr rtlCol="0" anchor="ctr"/>
            <a:lstStyle/>
            <a:p>
              <a:pPr algn="ctr"/>
              <a:r>
                <a:rPr lang="en-GB" sz="1200" dirty="0" smtClean="0"/>
                <a:t>Portfolio Valuation for different scenarios</a:t>
              </a:r>
              <a:endParaRPr lang="en-GB" sz="1200" dirty="0"/>
            </a:p>
          </p:txBody>
        </p:sp>
        <p:sp>
          <p:nvSpPr>
            <p:cNvPr id="19" name="Snip Single Corner Rectangle 18"/>
            <p:cNvSpPr/>
            <p:nvPr/>
          </p:nvSpPr>
          <p:spPr bwMode="auto">
            <a:xfrm>
              <a:off x="3409026" y="3469481"/>
              <a:ext cx="1579315" cy="616317"/>
            </a:xfrm>
            <a:prstGeom prst="snip1Rect">
              <a:avLst/>
            </a:prstGeom>
            <a:solidFill>
              <a:schemeClr val="bg1">
                <a:lumMod val="75000"/>
              </a:schemeClr>
            </a:solidFill>
            <a:ln w="12700">
              <a:solidFill>
                <a:schemeClr val="tx1"/>
              </a:solidFill>
              <a:round/>
              <a:headEnd type="none" w="sm" len="sm"/>
              <a:tailEnd type="none" w="sm" len="sm"/>
            </a:ln>
          </p:spPr>
          <p:txBody>
            <a:bodyPr rtlCol="0" anchor="ctr"/>
            <a:lstStyle/>
            <a:p>
              <a:pPr algn="ctr"/>
              <a:r>
                <a:rPr lang="en-US" sz="1200" dirty="0" smtClean="0">
                  <a:solidFill>
                    <a:schemeClr val="tx1"/>
                  </a:solidFill>
                  <a:latin typeface="+mj-lt"/>
                </a:rPr>
                <a:t>Rating generation (new rating assignment)</a:t>
              </a:r>
              <a:endParaRPr lang="en-GB" sz="1200" dirty="0">
                <a:solidFill>
                  <a:schemeClr val="tx1"/>
                </a:solidFill>
                <a:latin typeface="+mj-lt"/>
              </a:endParaRPr>
            </a:p>
          </p:txBody>
        </p:sp>
        <p:sp>
          <p:nvSpPr>
            <p:cNvPr id="20" name="Snip Single Corner Rectangle 19"/>
            <p:cNvSpPr/>
            <p:nvPr/>
          </p:nvSpPr>
          <p:spPr bwMode="auto">
            <a:xfrm>
              <a:off x="3409026" y="4438748"/>
              <a:ext cx="1579315" cy="539544"/>
            </a:xfrm>
            <a:prstGeom prst="snip1Rect">
              <a:avLst/>
            </a:prstGeom>
            <a:solidFill>
              <a:schemeClr val="accent2">
                <a:lumMod val="40000"/>
                <a:lumOff val="60000"/>
              </a:schemeClr>
            </a:solidFill>
            <a:ln w="12700">
              <a:solidFill>
                <a:schemeClr val="tx1"/>
              </a:solidFill>
              <a:round/>
              <a:headEnd type="none" w="sm" len="sm"/>
              <a:tailEnd type="none" w="sm" len="sm"/>
            </a:ln>
          </p:spPr>
          <p:txBody>
            <a:bodyPr rtlCol="0" anchor="ctr"/>
            <a:lstStyle/>
            <a:p>
              <a:pPr algn="ctr"/>
              <a:r>
                <a:rPr lang="en-US" sz="1200" dirty="0" smtClean="0">
                  <a:solidFill>
                    <a:schemeClr val="tx1"/>
                  </a:solidFill>
                </a:rPr>
                <a:t>PDs</a:t>
              </a:r>
              <a:endParaRPr lang="en-GB" sz="1200" dirty="0">
                <a:solidFill>
                  <a:schemeClr val="tx1"/>
                </a:solidFill>
              </a:endParaRPr>
            </a:p>
          </p:txBody>
        </p:sp>
        <p:cxnSp>
          <p:nvCxnSpPr>
            <p:cNvPr id="3" name="Elbow Connector 2"/>
            <p:cNvCxnSpPr>
              <a:stCxn id="14" idx="3"/>
              <a:endCxn id="18" idx="1"/>
            </p:cNvCxnSpPr>
            <p:nvPr/>
          </p:nvCxnSpPr>
          <p:spPr bwMode="auto">
            <a:xfrm rot="16200000" flipH="1">
              <a:off x="2175609" y="1654799"/>
              <a:ext cx="699345" cy="1767490"/>
            </a:xfrm>
            <a:prstGeom prst="bentConnector2">
              <a:avLst/>
            </a:prstGeom>
            <a:ln>
              <a:solidFill>
                <a:schemeClr val="tx1"/>
              </a:solidFill>
              <a:headEnd type="none" w="med" len="med"/>
              <a:tailEnd type="triangle"/>
            </a:ln>
          </p:spPr>
          <p:style>
            <a:lnRef idx="1">
              <a:schemeClr val="accent1"/>
            </a:lnRef>
            <a:fillRef idx="0">
              <a:schemeClr val="accent1"/>
            </a:fillRef>
            <a:effectRef idx="0">
              <a:schemeClr val="accent1"/>
            </a:effectRef>
            <a:fontRef idx="minor">
              <a:schemeClr val="tx1"/>
            </a:fontRef>
          </p:style>
        </p:cxnSp>
        <p:cxnSp>
          <p:nvCxnSpPr>
            <p:cNvPr id="21" name="Elbow Connector 20"/>
            <p:cNvCxnSpPr>
              <a:stCxn id="15" idx="3"/>
              <a:endCxn id="18" idx="0"/>
            </p:cNvCxnSpPr>
            <p:nvPr/>
          </p:nvCxnSpPr>
          <p:spPr bwMode="auto">
            <a:xfrm rot="16200000" flipH="1">
              <a:off x="3561426" y="1937982"/>
              <a:ext cx="386369" cy="888147"/>
            </a:xfrm>
            <a:prstGeom prst="bentConnector3">
              <a:avLst/>
            </a:prstGeom>
            <a:ln>
              <a:solidFill>
                <a:schemeClr val="tx1"/>
              </a:solidFill>
              <a:headEnd type="none" w="med" len="med"/>
              <a:tailEnd type="triangle"/>
            </a:ln>
          </p:spPr>
          <p:style>
            <a:lnRef idx="1">
              <a:schemeClr val="accent1"/>
            </a:lnRef>
            <a:fillRef idx="0">
              <a:schemeClr val="accent1"/>
            </a:fillRef>
            <a:effectRef idx="0">
              <a:schemeClr val="accent1"/>
            </a:effectRef>
            <a:fontRef idx="minor">
              <a:schemeClr val="tx1"/>
            </a:fontRef>
          </p:style>
        </p:cxnSp>
        <p:cxnSp>
          <p:nvCxnSpPr>
            <p:cNvPr id="23" name="Elbow Connector 22"/>
            <p:cNvCxnSpPr>
              <a:stCxn id="17" idx="3"/>
              <a:endCxn id="18" idx="3"/>
            </p:cNvCxnSpPr>
            <p:nvPr/>
          </p:nvCxnSpPr>
          <p:spPr bwMode="auto">
            <a:xfrm rot="5400000">
              <a:off x="5565968" y="1632769"/>
              <a:ext cx="677822" cy="1833075"/>
            </a:xfrm>
            <a:prstGeom prst="bentConnector2">
              <a:avLst/>
            </a:prstGeom>
            <a:ln>
              <a:solidFill>
                <a:schemeClr val="tx1"/>
              </a:solidFill>
              <a:headEnd type="none" w="med" len="med"/>
              <a:tailEnd type="triangle"/>
            </a:ln>
          </p:spPr>
          <p:style>
            <a:lnRef idx="1">
              <a:schemeClr val="accent1"/>
            </a:lnRef>
            <a:fillRef idx="0">
              <a:schemeClr val="accent1"/>
            </a:fillRef>
            <a:effectRef idx="0">
              <a:schemeClr val="accent1"/>
            </a:effectRef>
            <a:fontRef idx="minor">
              <a:schemeClr val="tx1"/>
            </a:fontRef>
          </p:style>
        </p:cxnSp>
        <p:cxnSp>
          <p:nvCxnSpPr>
            <p:cNvPr id="26" name="Elbow Connector 25"/>
            <p:cNvCxnSpPr>
              <a:stCxn id="16" idx="3"/>
              <a:endCxn id="18" idx="0"/>
            </p:cNvCxnSpPr>
            <p:nvPr/>
          </p:nvCxnSpPr>
          <p:spPr bwMode="auto">
            <a:xfrm rot="5400000">
              <a:off x="4497446" y="1895072"/>
              <a:ext cx="381408" cy="978931"/>
            </a:xfrm>
            <a:prstGeom prst="bentConnector3">
              <a:avLst/>
            </a:prstGeom>
            <a:ln>
              <a:solidFill>
                <a:schemeClr val="tx1"/>
              </a:solidFill>
              <a:headEnd type="none" w="med" len="med"/>
              <a:tailEnd type="triangle"/>
            </a:ln>
          </p:spPr>
          <p:style>
            <a:lnRef idx="1">
              <a:schemeClr val="accent1"/>
            </a:lnRef>
            <a:fillRef idx="0">
              <a:schemeClr val="accent1"/>
            </a:fillRef>
            <a:effectRef idx="0">
              <a:schemeClr val="accent1"/>
            </a:effectRef>
            <a:fontRef idx="minor">
              <a:schemeClr val="tx1"/>
            </a:fontRef>
          </p:style>
        </p:cxnSp>
        <p:cxnSp>
          <p:nvCxnSpPr>
            <p:cNvPr id="29" name="Straight Arrow Connector 28"/>
            <p:cNvCxnSpPr>
              <a:stCxn id="18" idx="2"/>
              <a:endCxn id="19" idx="3"/>
            </p:cNvCxnSpPr>
            <p:nvPr/>
          </p:nvCxnSpPr>
          <p:spPr bwMode="auto">
            <a:xfrm>
              <a:off x="4198684" y="3201193"/>
              <a:ext cx="0" cy="268288"/>
            </a:xfrm>
            <a:prstGeom prst="straightConnector1">
              <a:avLst/>
            </a:prstGeom>
            <a:ln>
              <a:solidFill>
                <a:schemeClr val="tx1"/>
              </a:solidFill>
              <a:headEnd type="none" w="med" len="med"/>
              <a:tailEnd type="triangle"/>
            </a:ln>
          </p:spPr>
          <p:style>
            <a:lnRef idx="1">
              <a:schemeClr val="accent1"/>
            </a:lnRef>
            <a:fillRef idx="0">
              <a:schemeClr val="accent1"/>
            </a:fillRef>
            <a:effectRef idx="0">
              <a:schemeClr val="accent1"/>
            </a:effectRef>
            <a:fontRef idx="minor">
              <a:schemeClr val="tx1"/>
            </a:fontRef>
          </p:style>
        </p:cxnSp>
        <p:cxnSp>
          <p:nvCxnSpPr>
            <p:cNvPr id="31" name="Straight Arrow Connector 30"/>
            <p:cNvCxnSpPr>
              <a:stCxn id="19" idx="1"/>
              <a:endCxn id="20" idx="3"/>
            </p:cNvCxnSpPr>
            <p:nvPr/>
          </p:nvCxnSpPr>
          <p:spPr bwMode="auto">
            <a:xfrm>
              <a:off x="4198684" y="4085798"/>
              <a:ext cx="0" cy="352950"/>
            </a:xfrm>
            <a:prstGeom prst="straightConnector1">
              <a:avLst/>
            </a:prstGeom>
            <a:ln>
              <a:solidFill>
                <a:schemeClr val="tx1"/>
              </a:solidFill>
              <a:headEnd type="none" w="med" len="med"/>
              <a:tailEnd type="triangle"/>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268411138"/>
      </p:ext>
    </p:extLst>
  </p:cSld>
  <p:clrMapOvr>
    <a:masterClrMapping/>
  </p:clrMapOvr>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p:cNvSpPr>
            <a:spLocks noGrp="1"/>
          </p:cNvSpPr>
          <p:nvPr>
            <p:ph type="body" sz="quarter" idx="10"/>
          </p:nvPr>
        </p:nvSpPr>
        <p:spPr/>
        <p:txBody>
          <a:bodyPr/>
          <a:lstStyle/>
          <a:p>
            <a:r>
              <a:rPr lang="en-US" sz="2800" dirty="0" smtClean="0"/>
              <a:t>Pros &amp; Cons of PD estimation methods</a:t>
            </a:r>
            <a:endParaRPr lang="en-US" sz="2800" dirty="0"/>
          </a:p>
        </p:txBody>
      </p:sp>
      <p:sp>
        <p:nvSpPr>
          <p:cNvPr id="9" name="Content Placeholder 8"/>
          <p:cNvSpPr>
            <a:spLocks noGrp="1"/>
          </p:cNvSpPr>
          <p:nvPr>
            <p:ph sz="quarter" idx="11"/>
          </p:nvPr>
        </p:nvSpPr>
        <p:spPr/>
        <p:txBody>
          <a:bodyPr/>
          <a:lstStyle/>
          <a:p>
            <a:endParaRPr lang="en-US"/>
          </a:p>
        </p:txBody>
      </p:sp>
      <p:graphicFrame>
        <p:nvGraphicFramePr>
          <p:cNvPr id="8" name="Table 7"/>
          <p:cNvGraphicFramePr>
            <a:graphicFrameLocks noGrp="1"/>
          </p:cNvGraphicFramePr>
          <p:nvPr>
            <p:extLst>
              <p:ext uri="{D42A27DB-BD31-4B8C-83A1-F6EECF244321}">
                <p14:modId xmlns:p14="http://schemas.microsoft.com/office/powerpoint/2010/main" val="1212014914"/>
              </p:ext>
            </p:extLst>
          </p:nvPr>
        </p:nvGraphicFramePr>
        <p:xfrm>
          <a:off x="195944" y="809897"/>
          <a:ext cx="11809862" cy="5788479"/>
        </p:xfrm>
        <a:graphic>
          <a:graphicData uri="http://schemas.openxmlformats.org/drawingml/2006/table">
            <a:tbl>
              <a:tblPr firstRow="1" bandRow="1">
                <a:tableStyleId>{5C22544A-7EE6-4342-B048-85BDC9FD1C3A}</a:tableStyleId>
              </a:tblPr>
              <a:tblGrid>
                <a:gridCol w="1437550"/>
                <a:gridCol w="4860283"/>
                <a:gridCol w="5512029"/>
              </a:tblGrid>
              <a:tr h="377850">
                <a:tc>
                  <a:txBody>
                    <a:bodyPr/>
                    <a:lstStyle/>
                    <a:p>
                      <a:pPr algn="ctr"/>
                      <a:endParaRPr lang="en-GB" dirty="0"/>
                    </a:p>
                  </a:txBody>
                  <a:tcPr marL="112542" marR="112542" anchor="ctr"/>
                </a:tc>
                <a:tc>
                  <a:txBody>
                    <a:bodyPr/>
                    <a:lstStyle/>
                    <a:p>
                      <a:pPr algn="ctr"/>
                      <a:r>
                        <a:rPr lang="en-US" sz="1400" dirty="0" smtClean="0">
                          <a:solidFill>
                            <a:schemeClr val="bg2"/>
                          </a:solidFill>
                        </a:rPr>
                        <a:t>Pros</a:t>
                      </a:r>
                      <a:endParaRPr lang="en-GB" sz="1400" dirty="0">
                        <a:solidFill>
                          <a:schemeClr val="bg2"/>
                        </a:solidFill>
                      </a:endParaRPr>
                    </a:p>
                  </a:txBody>
                  <a:tcPr marL="112542" marR="112542" anchor="ctr"/>
                </a:tc>
                <a:tc>
                  <a:txBody>
                    <a:bodyPr/>
                    <a:lstStyle/>
                    <a:p>
                      <a:pPr algn="ctr"/>
                      <a:r>
                        <a:rPr lang="en-US" sz="1400" dirty="0" smtClean="0">
                          <a:solidFill>
                            <a:schemeClr val="bg2"/>
                          </a:solidFill>
                        </a:rPr>
                        <a:t>Cons</a:t>
                      </a:r>
                      <a:endParaRPr lang="en-GB" sz="1400" dirty="0">
                        <a:solidFill>
                          <a:schemeClr val="bg2"/>
                        </a:solidFill>
                      </a:endParaRPr>
                    </a:p>
                  </a:txBody>
                  <a:tcPr marL="112542" marR="112542" anchor="ctr"/>
                </a:tc>
              </a:tr>
              <a:tr h="816604">
                <a:tc>
                  <a:txBody>
                    <a:bodyPr/>
                    <a:lstStyle/>
                    <a:p>
                      <a:pPr marL="0" indent="0" algn="l">
                        <a:buFont typeface="+mj-lt"/>
                        <a:buNone/>
                      </a:pPr>
                      <a:r>
                        <a:rPr lang="en-US" sz="1400" b="1" dirty="0" smtClean="0">
                          <a:solidFill>
                            <a:schemeClr val="tx1"/>
                          </a:solidFill>
                        </a:rPr>
                        <a:t>Pooling</a:t>
                      </a:r>
                      <a:r>
                        <a:rPr lang="en-US" sz="1400" dirty="0" smtClean="0">
                          <a:solidFill>
                            <a:schemeClr val="tx1"/>
                          </a:solidFill>
                        </a:rPr>
                        <a:t> </a:t>
                      </a:r>
                    </a:p>
                  </a:txBody>
                  <a:tcPr marL="112542" marR="112542" anchor="ctr"/>
                </a:tc>
                <a:tc>
                  <a:txBody>
                    <a:bodyPr/>
                    <a:lstStyle/>
                    <a:p>
                      <a:pPr marL="285750" indent="-285750">
                        <a:buFont typeface="Arial" panose="020B0604020202020204" pitchFamily="34" charset="0"/>
                        <a:buChar char="•"/>
                      </a:pPr>
                      <a:r>
                        <a:rPr lang="en-US" sz="1200" kern="1200" dirty="0" smtClean="0">
                          <a:solidFill>
                            <a:schemeClr val="tx1"/>
                          </a:solidFill>
                          <a:latin typeface="+mn-lt"/>
                          <a:ea typeface="+mn-ea"/>
                          <a:cs typeface="+mn-cs"/>
                        </a:rPr>
                        <a:t>Based on actual historical</a:t>
                      </a:r>
                      <a:r>
                        <a:rPr lang="en-US" sz="1200" kern="1200" baseline="0" dirty="0" smtClean="0">
                          <a:solidFill>
                            <a:schemeClr val="tx1"/>
                          </a:solidFill>
                          <a:latin typeface="+mn-lt"/>
                          <a:ea typeface="+mn-ea"/>
                          <a:cs typeface="+mn-cs"/>
                        </a:rPr>
                        <a:t> default data</a:t>
                      </a:r>
                      <a:endParaRPr lang="en-US" sz="1200" kern="1200" dirty="0" smtClean="0">
                        <a:solidFill>
                          <a:schemeClr val="tx1"/>
                        </a:solidFill>
                        <a:latin typeface="+mn-lt"/>
                        <a:ea typeface="+mn-ea"/>
                        <a:cs typeface="+mn-cs"/>
                      </a:endParaRPr>
                    </a:p>
                    <a:p>
                      <a:pPr marL="285750" indent="-285750">
                        <a:buFont typeface="Arial" panose="020B0604020202020204" pitchFamily="34" charset="0"/>
                        <a:buChar char="•"/>
                      </a:pPr>
                      <a:r>
                        <a:rPr lang="en-US" sz="1200" kern="1200" dirty="0" smtClean="0">
                          <a:solidFill>
                            <a:schemeClr val="tx1"/>
                          </a:solidFill>
                          <a:latin typeface="+mn-lt"/>
                          <a:ea typeface="+mn-ea"/>
                          <a:cs typeface="+mn-cs"/>
                        </a:rPr>
                        <a:t>Does</a:t>
                      </a:r>
                      <a:r>
                        <a:rPr lang="en-US" sz="1200" kern="1200" baseline="0" dirty="0" smtClean="0">
                          <a:solidFill>
                            <a:schemeClr val="tx1"/>
                          </a:solidFill>
                          <a:latin typeface="+mn-lt"/>
                          <a:ea typeface="+mn-ea"/>
                          <a:cs typeface="+mn-cs"/>
                        </a:rPr>
                        <a:t> not require subjective analysis</a:t>
                      </a:r>
                      <a:endParaRPr lang="en-GB" sz="1200" kern="1200" dirty="0">
                        <a:solidFill>
                          <a:schemeClr val="tx1"/>
                        </a:solidFill>
                        <a:latin typeface="+mn-lt"/>
                        <a:ea typeface="+mn-ea"/>
                        <a:cs typeface="+mn-cs"/>
                      </a:endParaRPr>
                    </a:p>
                  </a:txBody>
                  <a:tcPr marL="112542" marR="112542" anchor="ctr"/>
                </a:tc>
                <a:tc>
                  <a:txBody>
                    <a:bodyPr/>
                    <a:lstStyle/>
                    <a:p>
                      <a:pPr marL="285750" indent="-285750" algn="l">
                        <a:buFont typeface="Arial" panose="020B0604020202020204" pitchFamily="34" charset="0"/>
                        <a:buChar char="•"/>
                      </a:pPr>
                      <a:r>
                        <a:rPr lang="en-US" sz="1200" kern="1200" dirty="0" smtClean="0">
                          <a:solidFill>
                            <a:schemeClr val="tx1"/>
                          </a:solidFill>
                          <a:latin typeface="+mn-lt"/>
                          <a:ea typeface="+mn-ea"/>
                          <a:cs typeface="+mn-cs"/>
                        </a:rPr>
                        <a:t>Economic</a:t>
                      </a:r>
                      <a:r>
                        <a:rPr lang="en-US" sz="1200" kern="1200" baseline="0" dirty="0" smtClean="0">
                          <a:solidFill>
                            <a:schemeClr val="tx1"/>
                          </a:solidFill>
                          <a:latin typeface="+mn-lt"/>
                          <a:ea typeface="+mn-ea"/>
                          <a:cs typeface="+mn-cs"/>
                        </a:rPr>
                        <a:t> cycle effects are not captured</a:t>
                      </a:r>
                    </a:p>
                    <a:p>
                      <a:pPr marL="285750" indent="-285750" algn="l">
                        <a:buFont typeface="Arial" panose="020B0604020202020204" pitchFamily="34" charset="0"/>
                        <a:buChar char="•"/>
                      </a:pPr>
                      <a:r>
                        <a:rPr lang="en-US" sz="1200" kern="1200" baseline="0" dirty="0" smtClean="0">
                          <a:solidFill>
                            <a:schemeClr val="tx1"/>
                          </a:solidFill>
                          <a:latin typeface="+mn-lt"/>
                          <a:ea typeface="+mn-ea"/>
                          <a:cs typeface="+mn-cs"/>
                        </a:rPr>
                        <a:t>Conditional correlation of defaults during downturns is not considered</a:t>
                      </a:r>
                    </a:p>
                    <a:p>
                      <a:pPr marL="285750" indent="-285750" algn="l">
                        <a:buFont typeface="Arial" panose="020B0604020202020204" pitchFamily="34" charset="0"/>
                        <a:buChar char="•"/>
                      </a:pPr>
                      <a:r>
                        <a:rPr lang="en-US" sz="1200" kern="1200" baseline="0" dirty="0" smtClean="0">
                          <a:solidFill>
                            <a:schemeClr val="tx1"/>
                          </a:solidFill>
                          <a:latin typeface="+mn-lt"/>
                          <a:ea typeface="+mn-ea"/>
                          <a:cs typeface="+mn-cs"/>
                        </a:rPr>
                        <a:t>Market information is not included i.e. backward-looking</a:t>
                      </a:r>
                      <a:endParaRPr lang="en-GB" sz="1200" kern="1200" dirty="0">
                        <a:solidFill>
                          <a:schemeClr val="tx1"/>
                        </a:solidFill>
                        <a:latin typeface="+mn-lt"/>
                        <a:ea typeface="+mn-ea"/>
                        <a:cs typeface="+mn-cs"/>
                      </a:endParaRPr>
                    </a:p>
                  </a:txBody>
                  <a:tcPr marL="112542" marR="112542" anchor="ctr"/>
                </a:tc>
              </a:tr>
              <a:tr h="1001000">
                <a:tc>
                  <a:txBody>
                    <a:bodyPr/>
                    <a:lstStyle/>
                    <a:p>
                      <a:pPr marL="0" marR="0" lvl="0" indent="0" algn="l" defTabSz="914400" rtl="0" eaLnBrk="1" fontAlgn="auto" latinLnBrk="0" hangingPunct="1">
                        <a:lnSpc>
                          <a:spcPct val="100000"/>
                        </a:lnSpc>
                        <a:spcBef>
                          <a:spcPts val="0"/>
                        </a:spcBef>
                        <a:spcAft>
                          <a:spcPts val="0"/>
                        </a:spcAft>
                        <a:buClrTx/>
                        <a:buSzTx/>
                        <a:buFont typeface="+mj-lt"/>
                        <a:buNone/>
                        <a:tabLst/>
                        <a:defRPr/>
                      </a:pPr>
                      <a:r>
                        <a:rPr lang="en-US" sz="1400" b="1" dirty="0" smtClean="0">
                          <a:solidFill>
                            <a:schemeClr val="tx1"/>
                          </a:solidFill>
                        </a:rPr>
                        <a:t>Statistical</a:t>
                      </a:r>
                    </a:p>
                  </a:txBody>
                  <a:tcPr marL="112542" marR="112542" anchor="ctr"/>
                </a:tc>
                <a:tc>
                  <a:txBody>
                    <a:bodyPr/>
                    <a:lstStyle/>
                    <a:p>
                      <a:pPr marL="285750" indent="-285750">
                        <a:buFont typeface="Arial" panose="020B0604020202020204" pitchFamily="34" charset="0"/>
                        <a:buChar char="•"/>
                      </a:pPr>
                      <a:r>
                        <a:rPr lang="en-US" sz="1200" kern="1200" dirty="0" smtClean="0">
                          <a:solidFill>
                            <a:schemeClr val="tx1"/>
                          </a:solidFill>
                          <a:latin typeface="+mn-lt"/>
                          <a:ea typeface="+mn-ea"/>
                          <a:cs typeface="+mn-cs"/>
                        </a:rPr>
                        <a:t>Includes both obligor-specific</a:t>
                      </a:r>
                      <a:r>
                        <a:rPr lang="en-US" sz="1200" kern="1200" baseline="0" dirty="0" smtClean="0">
                          <a:solidFill>
                            <a:schemeClr val="tx1"/>
                          </a:solidFill>
                          <a:latin typeface="+mn-lt"/>
                          <a:ea typeface="+mn-ea"/>
                          <a:cs typeface="+mn-cs"/>
                        </a:rPr>
                        <a:t> and macroeconomic data</a:t>
                      </a:r>
                      <a:endParaRPr lang="en-US" sz="1200" kern="1200" dirty="0" smtClean="0">
                        <a:solidFill>
                          <a:schemeClr val="tx1"/>
                        </a:solidFill>
                        <a:latin typeface="+mn-lt"/>
                        <a:ea typeface="+mn-ea"/>
                        <a:cs typeface="+mn-cs"/>
                      </a:endParaRPr>
                    </a:p>
                    <a:p>
                      <a:pPr marL="285750" indent="-285750">
                        <a:buFont typeface="Arial" panose="020B0604020202020204" pitchFamily="34" charset="0"/>
                        <a:buChar char="•"/>
                      </a:pPr>
                      <a:r>
                        <a:rPr lang="en-US" sz="1200" kern="1200" dirty="0" smtClean="0">
                          <a:solidFill>
                            <a:schemeClr val="tx1"/>
                          </a:solidFill>
                          <a:latin typeface="+mn-lt"/>
                          <a:ea typeface="+mn-ea"/>
                          <a:cs typeface="+mn-cs"/>
                        </a:rPr>
                        <a:t>Use of advanced</a:t>
                      </a:r>
                      <a:r>
                        <a:rPr lang="en-US" sz="1200" kern="1200" baseline="0" dirty="0" smtClean="0">
                          <a:solidFill>
                            <a:schemeClr val="tx1"/>
                          </a:solidFill>
                          <a:latin typeface="+mn-lt"/>
                          <a:ea typeface="+mn-ea"/>
                          <a:cs typeface="+mn-cs"/>
                        </a:rPr>
                        <a:t> statistical tools (e.g. regression, discriminant analysis, etc.)</a:t>
                      </a:r>
                    </a:p>
                    <a:p>
                      <a:pPr marL="285750" indent="-285750">
                        <a:buFont typeface="Arial" panose="020B0604020202020204" pitchFamily="34" charset="0"/>
                        <a:buChar char="•"/>
                      </a:pPr>
                      <a:r>
                        <a:rPr lang="en-US" sz="1200" kern="1200" baseline="0" dirty="0" smtClean="0">
                          <a:solidFill>
                            <a:schemeClr val="tx1"/>
                          </a:solidFill>
                          <a:latin typeface="+mn-lt"/>
                          <a:ea typeface="+mn-ea"/>
                          <a:cs typeface="+mn-cs"/>
                        </a:rPr>
                        <a:t>Can be used with expert adjustment</a:t>
                      </a:r>
                      <a:endParaRPr lang="en-GB" sz="1200" kern="1200" dirty="0" smtClean="0">
                        <a:solidFill>
                          <a:schemeClr val="tx1"/>
                        </a:solidFill>
                        <a:latin typeface="+mn-lt"/>
                        <a:ea typeface="+mn-ea"/>
                        <a:cs typeface="+mn-cs"/>
                      </a:endParaRPr>
                    </a:p>
                  </a:txBody>
                  <a:tcPr marL="112542" marR="112542" anchor="ctr"/>
                </a:tc>
                <a:tc>
                  <a:txBody>
                    <a:bodyPr/>
                    <a:lstStyle/>
                    <a:p>
                      <a:pPr marL="285750" marR="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baseline="0" dirty="0" smtClean="0">
                          <a:solidFill>
                            <a:schemeClr val="tx1"/>
                          </a:solidFill>
                          <a:latin typeface="+mn-lt"/>
                          <a:ea typeface="+mn-ea"/>
                          <a:cs typeface="+mn-cs"/>
                        </a:rPr>
                        <a:t>Requires careful treatment when choosing predictive variables and modelling relationship among them, &amp;</a:t>
                      </a:r>
                      <a:r>
                        <a:rPr lang="en-US" sz="1200" kern="1200" dirty="0" smtClean="0">
                          <a:solidFill>
                            <a:schemeClr val="tx1"/>
                          </a:solidFill>
                          <a:latin typeface="+mn-lt"/>
                          <a:ea typeface="+mn-ea"/>
                          <a:cs typeface="+mn-cs"/>
                        </a:rPr>
                        <a:t> when deciding on mathematical transformation of </a:t>
                      </a:r>
                      <a:r>
                        <a:rPr lang="en-US" sz="1200" kern="1200" baseline="0" dirty="0" smtClean="0">
                          <a:solidFill>
                            <a:schemeClr val="tx1"/>
                          </a:solidFill>
                          <a:latin typeface="+mn-lt"/>
                          <a:ea typeface="+mn-ea"/>
                          <a:cs typeface="+mn-cs"/>
                        </a:rPr>
                        <a:t>factors</a:t>
                      </a:r>
                      <a:endParaRPr lang="en-GB" sz="1200" kern="1200" dirty="0">
                        <a:solidFill>
                          <a:schemeClr val="tx1"/>
                        </a:solidFill>
                        <a:latin typeface="+mn-lt"/>
                        <a:ea typeface="+mn-ea"/>
                        <a:cs typeface="+mn-cs"/>
                      </a:endParaRPr>
                    </a:p>
                  </a:txBody>
                  <a:tcPr marL="112542" marR="112542" anchor="ctr"/>
                </a:tc>
              </a:tr>
              <a:tr h="1228014">
                <a:tc>
                  <a:txBody>
                    <a:bodyPr/>
                    <a:lstStyle/>
                    <a:p>
                      <a:pPr marL="0" indent="0" algn="l">
                        <a:buFont typeface="+mj-lt"/>
                        <a:buNone/>
                      </a:pPr>
                      <a:r>
                        <a:rPr lang="en-US" sz="1400" b="1" smtClean="0">
                          <a:solidFill>
                            <a:schemeClr val="tx1"/>
                          </a:solidFill>
                        </a:rPr>
                        <a:t>Structural</a:t>
                      </a:r>
                    </a:p>
                  </a:txBody>
                  <a:tcPr marL="112542" marR="112542" anchor="ctr"/>
                </a:tc>
                <a:tc>
                  <a:txBody>
                    <a:bodyPr/>
                    <a:lstStyle/>
                    <a:p>
                      <a:pPr marL="285750" indent="-285750">
                        <a:buFont typeface="Arial" panose="020B0604020202020204" pitchFamily="34" charset="0"/>
                        <a:buChar char="•"/>
                      </a:pPr>
                      <a:r>
                        <a:rPr lang="en-US" sz="1200" kern="1200" baseline="0" dirty="0" smtClean="0">
                          <a:solidFill>
                            <a:schemeClr val="tx1"/>
                          </a:solidFill>
                          <a:latin typeface="+mn-lt"/>
                          <a:ea typeface="+mn-ea"/>
                          <a:cs typeface="+mn-cs"/>
                        </a:rPr>
                        <a:t>Grounded into theory</a:t>
                      </a:r>
                    </a:p>
                    <a:p>
                      <a:pPr marL="285750" marR="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baseline="0" dirty="0" smtClean="0">
                          <a:solidFill>
                            <a:schemeClr val="tx1"/>
                          </a:solidFill>
                          <a:latin typeface="+mn-lt"/>
                          <a:ea typeface="+mn-ea"/>
                          <a:cs typeface="+mn-cs"/>
                        </a:rPr>
                        <a:t>Responsive to changing conditions</a:t>
                      </a:r>
                    </a:p>
                    <a:p>
                      <a:pPr marL="285750" indent="-285750">
                        <a:buFont typeface="Arial" panose="020B0604020202020204" pitchFamily="34" charset="0"/>
                        <a:buChar char="•"/>
                      </a:pPr>
                      <a:r>
                        <a:rPr lang="en-US" sz="1200" kern="1200" baseline="0" dirty="0" smtClean="0">
                          <a:solidFill>
                            <a:schemeClr val="tx1"/>
                          </a:solidFill>
                          <a:latin typeface="+mn-lt"/>
                          <a:ea typeface="+mn-ea"/>
                          <a:cs typeface="+mn-cs"/>
                        </a:rPr>
                        <a:t>Market prices used as inputs reflect market sentiments and future expectations</a:t>
                      </a:r>
                    </a:p>
                    <a:p>
                      <a:pPr marL="285750" indent="-285750">
                        <a:buFont typeface="Arial" panose="020B0604020202020204" pitchFamily="34" charset="0"/>
                        <a:buChar char="•"/>
                      </a:pPr>
                      <a:r>
                        <a:rPr lang="en-GB" sz="1200" kern="1200" dirty="0" smtClean="0">
                          <a:solidFill>
                            <a:schemeClr val="tx1"/>
                          </a:solidFill>
                          <a:latin typeface="+mn-lt"/>
                          <a:ea typeface="+mn-ea"/>
                          <a:cs typeface="+mn-cs"/>
                        </a:rPr>
                        <a:t>Ability to adjust to the credit cycle and ability to quickly reflect any deterioration in credit quality</a:t>
                      </a:r>
                      <a:endParaRPr lang="en-GB" sz="1200" kern="1200" dirty="0">
                        <a:solidFill>
                          <a:schemeClr val="tx1"/>
                        </a:solidFill>
                        <a:latin typeface="+mn-lt"/>
                        <a:ea typeface="+mn-ea"/>
                        <a:cs typeface="+mn-cs"/>
                      </a:endParaRPr>
                    </a:p>
                  </a:txBody>
                  <a:tcPr marL="112542" marR="112542" anchor="ctr"/>
                </a:tc>
                <a:tc>
                  <a:txBody>
                    <a:bodyPr/>
                    <a:lstStyle/>
                    <a:p>
                      <a:pPr marL="285750" marR="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dirty="0" smtClean="0">
                          <a:solidFill>
                            <a:schemeClr val="tx1"/>
                          </a:solidFill>
                          <a:latin typeface="+mn-lt"/>
                          <a:ea typeface="+mn-ea"/>
                          <a:cs typeface="+mn-cs"/>
                        </a:rPr>
                        <a:t>Complexity</a:t>
                      </a:r>
                      <a:r>
                        <a:rPr lang="en-US" sz="1200" kern="1200" baseline="0" dirty="0" smtClean="0">
                          <a:solidFill>
                            <a:schemeClr val="tx1"/>
                          </a:solidFill>
                          <a:latin typeface="+mn-lt"/>
                          <a:ea typeface="+mn-ea"/>
                          <a:cs typeface="+mn-cs"/>
                        </a:rPr>
                        <a:t> i.e. time consuming to perform</a:t>
                      </a:r>
                      <a:endParaRPr lang="en-GB" sz="1200" kern="1200" dirty="0" smtClean="0">
                        <a:solidFill>
                          <a:schemeClr val="tx1"/>
                        </a:solidFill>
                        <a:latin typeface="+mn-lt"/>
                        <a:ea typeface="+mn-ea"/>
                        <a:cs typeface="+mn-cs"/>
                      </a:endParaRPr>
                    </a:p>
                    <a:p>
                      <a:pPr marL="285750" marR="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dirty="0" smtClean="0">
                          <a:solidFill>
                            <a:schemeClr val="tx1"/>
                          </a:solidFill>
                          <a:latin typeface="+mn-lt"/>
                          <a:ea typeface="+mn-ea"/>
                          <a:cs typeface="+mn-cs"/>
                        </a:rPr>
                        <a:t>Require strong assumptions on the dynamics of the firm’s asset, its debt and how its capital is structured</a:t>
                      </a:r>
                    </a:p>
                    <a:p>
                      <a:pPr marL="285750" marR="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dirty="0" smtClean="0">
                          <a:solidFill>
                            <a:schemeClr val="tx1"/>
                          </a:solidFill>
                          <a:latin typeface="+mn-lt"/>
                          <a:ea typeface="+mn-ea"/>
                          <a:cs typeface="+mn-cs"/>
                        </a:rPr>
                        <a:t>Work best in highly efficient liquid market conditions</a:t>
                      </a:r>
                    </a:p>
                  </a:txBody>
                  <a:tcPr marL="112542" marR="112542" anchor="ctr"/>
                </a:tc>
              </a:tr>
              <a:tr h="850163">
                <a:tc>
                  <a:txBody>
                    <a:bodyPr/>
                    <a:lstStyle/>
                    <a:p>
                      <a:pPr marL="0" marR="0" lvl="0" indent="0" algn="l" defTabSz="914400" rtl="0" eaLnBrk="1" fontAlgn="auto" latinLnBrk="0" hangingPunct="1">
                        <a:lnSpc>
                          <a:spcPct val="100000"/>
                        </a:lnSpc>
                        <a:spcBef>
                          <a:spcPts val="0"/>
                        </a:spcBef>
                        <a:spcAft>
                          <a:spcPts val="0"/>
                        </a:spcAft>
                        <a:buClrTx/>
                        <a:buSzTx/>
                        <a:buFont typeface="+mj-lt"/>
                        <a:buNone/>
                        <a:tabLst/>
                        <a:defRPr/>
                      </a:pPr>
                      <a:r>
                        <a:rPr lang="en-US" sz="1400" b="1" kern="1200" dirty="0" smtClean="0">
                          <a:solidFill>
                            <a:schemeClr val="tx1"/>
                          </a:solidFill>
                          <a:latin typeface="+mn-lt"/>
                          <a:ea typeface="+mn-ea"/>
                          <a:cs typeface="+mn-cs"/>
                        </a:rPr>
                        <a:t>Reduced Form</a:t>
                      </a:r>
                      <a:endParaRPr lang="en-GB" sz="1400" kern="1200" dirty="0" smtClean="0">
                        <a:solidFill>
                          <a:schemeClr val="tx1"/>
                        </a:solidFill>
                        <a:latin typeface="+mn-lt"/>
                        <a:ea typeface="+mn-ea"/>
                        <a:cs typeface="+mn-cs"/>
                      </a:endParaRPr>
                    </a:p>
                  </a:txBody>
                  <a:tcPr marL="112542" marR="112542" anchor="ctr"/>
                </a:tc>
                <a:tc>
                  <a:txBody>
                    <a:bodyPr/>
                    <a:lstStyle/>
                    <a:p>
                      <a:pPr marL="285750" indent="-285750">
                        <a:buFont typeface="Arial" panose="020B0604020202020204" pitchFamily="34" charset="0"/>
                        <a:buChar char="•"/>
                      </a:pPr>
                      <a:r>
                        <a:rPr lang="en-GB" sz="1200" kern="1200" dirty="0" smtClean="0">
                          <a:solidFill>
                            <a:schemeClr val="tx1"/>
                          </a:solidFill>
                          <a:latin typeface="+mn-lt"/>
                          <a:ea typeface="+mn-ea"/>
                          <a:cs typeface="+mn-cs"/>
                        </a:rPr>
                        <a:t>Set defaults as exogenous</a:t>
                      </a:r>
                      <a:r>
                        <a:rPr lang="en-GB" sz="1200" kern="1200" baseline="0" dirty="0" smtClean="0">
                          <a:solidFill>
                            <a:schemeClr val="tx1"/>
                          </a:solidFill>
                          <a:latin typeface="+mn-lt"/>
                          <a:ea typeface="+mn-ea"/>
                          <a:cs typeface="+mn-cs"/>
                        </a:rPr>
                        <a:t> event and a</a:t>
                      </a:r>
                      <a:r>
                        <a:rPr lang="en-GB" sz="1200" kern="1200" dirty="0" smtClean="0">
                          <a:solidFill>
                            <a:schemeClr val="tx1"/>
                          </a:solidFill>
                          <a:latin typeface="+mn-lt"/>
                          <a:ea typeface="+mn-ea"/>
                          <a:cs typeface="+mn-cs"/>
                        </a:rPr>
                        <a:t>void the constraint of defining what causes default</a:t>
                      </a:r>
                      <a:endParaRPr lang="en-GB" sz="1200" kern="1200" dirty="0">
                        <a:solidFill>
                          <a:schemeClr val="tx1"/>
                        </a:solidFill>
                        <a:latin typeface="+mn-lt"/>
                        <a:ea typeface="+mn-ea"/>
                        <a:cs typeface="+mn-cs"/>
                      </a:endParaRPr>
                    </a:p>
                  </a:txBody>
                  <a:tcPr marL="112542" marR="112542" anchor="ctr"/>
                </a:tc>
                <a:tc>
                  <a:txBody>
                    <a:bodyPr/>
                    <a:lstStyle/>
                    <a:p>
                      <a:pPr marL="285750" marR="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dirty="0" smtClean="0">
                          <a:solidFill>
                            <a:schemeClr val="tx1"/>
                          </a:solidFill>
                          <a:latin typeface="+mn-lt"/>
                          <a:ea typeface="+mn-ea"/>
                          <a:cs typeface="+mn-cs"/>
                        </a:rPr>
                        <a:t>Only for liquid obligors actively traded in the market</a:t>
                      </a:r>
                    </a:p>
                    <a:p>
                      <a:pPr marL="285750" marR="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dirty="0" smtClean="0">
                          <a:solidFill>
                            <a:schemeClr val="tx1"/>
                          </a:solidFill>
                          <a:latin typeface="+mn-lt"/>
                          <a:ea typeface="+mn-ea"/>
                          <a:cs typeface="+mn-cs"/>
                        </a:rPr>
                        <a:t>Current market prices</a:t>
                      </a:r>
                      <a:r>
                        <a:rPr lang="en-US" sz="1200" kern="1200" baseline="0" dirty="0" smtClean="0">
                          <a:solidFill>
                            <a:schemeClr val="tx1"/>
                          </a:solidFill>
                          <a:latin typeface="+mn-lt"/>
                          <a:ea typeface="+mn-ea"/>
                          <a:cs typeface="+mn-cs"/>
                        </a:rPr>
                        <a:t> of bonds may not reflect the riskiness of the company</a:t>
                      </a:r>
                    </a:p>
                    <a:p>
                      <a:pPr marL="285750" marR="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baseline="0" dirty="0" smtClean="0">
                          <a:solidFill>
                            <a:schemeClr val="tx1"/>
                          </a:solidFill>
                          <a:latin typeface="+mn-lt"/>
                          <a:ea typeface="+mn-ea"/>
                          <a:cs typeface="+mn-cs"/>
                        </a:rPr>
                        <a:t>Liquidity risk premium is difficult to isolate</a:t>
                      </a:r>
                    </a:p>
                  </a:txBody>
                  <a:tcPr marL="112542" marR="112542" anchor="ctr"/>
                </a:tc>
              </a:tr>
              <a:tr h="860693">
                <a:tc>
                  <a:txBody>
                    <a:bodyPr/>
                    <a:lstStyle/>
                    <a:p>
                      <a:pPr marL="0" marR="0" lvl="0" indent="0" algn="l" defTabSz="914400" rtl="0" eaLnBrk="1" fontAlgn="auto" latinLnBrk="0" hangingPunct="1">
                        <a:lnSpc>
                          <a:spcPct val="100000"/>
                        </a:lnSpc>
                        <a:spcBef>
                          <a:spcPts val="0"/>
                        </a:spcBef>
                        <a:spcAft>
                          <a:spcPts val="0"/>
                        </a:spcAft>
                        <a:buClrTx/>
                        <a:buSzTx/>
                        <a:buFont typeface="+mj-lt"/>
                        <a:buNone/>
                        <a:tabLst/>
                        <a:defRPr/>
                      </a:pPr>
                      <a:r>
                        <a:rPr lang="en-US" sz="1400" b="1" kern="1200" dirty="0" smtClean="0">
                          <a:solidFill>
                            <a:schemeClr val="tx1"/>
                          </a:solidFill>
                          <a:latin typeface="+mn-lt"/>
                          <a:ea typeface="+mn-ea"/>
                          <a:cs typeface="+mn-cs"/>
                        </a:rPr>
                        <a:t>Transition based</a:t>
                      </a:r>
                      <a:endParaRPr lang="en-GB" sz="1400" kern="1200" dirty="0" smtClean="0">
                        <a:solidFill>
                          <a:schemeClr val="tx1"/>
                        </a:solidFill>
                        <a:latin typeface="+mn-lt"/>
                        <a:ea typeface="+mn-ea"/>
                        <a:cs typeface="+mn-cs"/>
                      </a:endParaRPr>
                    </a:p>
                  </a:txBody>
                  <a:tcPr marL="112542" marR="112542" anchor="ctr"/>
                </a:tc>
                <a:tc>
                  <a:txBody>
                    <a:bodyPr/>
                    <a:lstStyle/>
                    <a:p>
                      <a:pPr marL="285750" indent="-285750">
                        <a:buFont typeface="Arial" panose="020B0604020202020204" pitchFamily="34" charset="0"/>
                        <a:buChar char="•"/>
                      </a:pPr>
                      <a:r>
                        <a:rPr lang="en-US" sz="1200" kern="1200" baseline="0" dirty="0" smtClean="0">
                          <a:solidFill>
                            <a:schemeClr val="tx1"/>
                          </a:solidFill>
                          <a:latin typeface="+mn-lt"/>
                          <a:ea typeface="+mn-ea"/>
                          <a:cs typeface="+mn-cs"/>
                        </a:rPr>
                        <a:t>Ratings are readily available i.e. modelling is not required</a:t>
                      </a:r>
                    </a:p>
                    <a:p>
                      <a:pPr marL="285750" indent="-285750">
                        <a:buFont typeface="Arial" panose="020B0604020202020204" pitchFamily="34" charset="0"/>
                        <a:buChar char="•"/>
                      </a:pPr>
                      <a:r>
                        <a:rPr lang="en-US" sz="1200" kern="1200" baseline="0" dirty="0" smtClean="0">
                          <a:solidFill>
                            <a:schemeClr val="tx1"/>
                          </a:solidFill>
                          <a:latin typeface="+mn-lt"/>
                          <a:ea typeface="+mn-ea"/>
                          <a:cs typeface="+mn-cs"/>
                        </a:rPr>
                        <a:t>Relatively straightforward to replicate</a:t>
                      </a:r>
                    </a:p>
                  </a:txBody>
                  <a:tcPr marL="112542" marR="112542" anchor="ctr"/>
                </a:tc>
                <a:tc>
                  <a:txBody>
                    <a:bodyPr/>
                    <a:lstStyle/>
                    <a:p>
                      <a:pPr marL="285750" marR="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baseline="0" dirty="0" smtClean="0">
                          <a:solidFill>
                            <a:schemeClr val="tx1"/>
                          </a:solidFill>
                          <a:latin typeface="+mn-lt"/>
                          <a:ea typeface="+mn-ea"/>
                          <a:cs typeface="+mn-cs"/>
                        </a:rPr>
                        <a:t>Ratings are not absolute measure of defaults, but relative ranking</a:t>
                      </a:r>
                    </a:p>
                    <a:p>
                      <a:pPr marL="285750" marR="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baseline="0" dirty="0" smtClean="0">
                          <a:solidFill>
                            <a:schemeClr val="tx1"/>
                          </a:solidFill>
                          <a:latin typeface="+mn-lt"/>
                          <a:ea typeface="+mn-ea"/>
                          <a:cs typeface="+mn-cs"/>
                        </a:rPr>
                        <a:t>Updates of ratings may not capture continuously changing market conditions</a:t>
                      </a:r>
                    </a:p>
                  </a:txBody>
                  <a:tcPr marL="112542" marR="112542" anchor="ctr"/>
                </a:tc>
              </a:tr>
              <a:tr h="654155">
                <a:tc>
                  <a:txBody>
                    <a:bodyPr/>
                    <a:lstStyle/>
                    <a:p>
                      <a:pPr marL="0" marR="0" lvl="0" indent="0" algn="l" defTabSz="914400" rtl="0" eaLnBrk="1" fontAlgn="auto" latinLnBrk="0" hangingPunct="1">
                        <a:lnSpc>
                          <a:spcPct val="100000"/>
                        </a:lnSpc>
                        <a:spcBef>
                          <a:spcPts val="0"/>
                        </a:spcBef>
                        <a:spcAft>
                          <a:spcPts val="0"/>
                        </a:spcAft>
                        <a:buClrTx/>
                        <a:buSzTx/>
                        <a:buFont typeface="+mj-lt"/>
                        <a:buNone/>
                        <a:tabLst/>
                        <a:defRPr/>
                      </a:pPr>
                      <a:r>
                        <a:rPr lang="en-US" sz="1400" b="1" kern="1200" dirty="0" smtClean="0">
                          <a:solidFill>
                            <a:schemeClr val="tx1"/>
                          </a:solidFill>
                          <a:latin typeface="+mn-lt"/>
                          <a:ea typeface="+mn-ea"/>
                          <a:cs typeface="+mn-cs"/>
                        </a:rPr>
                        <a:t>Expert</a:t>
                      </a:r>
                      <a:endParaRPr lang="en-GB" sz="1400" b="1" kern="1200" dirty="0" smtClean="0">
                        <a:solidFill>
                          <a:schemeClr val="tx1"/>
                        </a:solidFill>
                        <a:latin typeface="+mn-lt"/>
                        <a:ea typeface="+mn-ea"/>
                        <a:cs typeface="+mn-cs"/>
                      </a:endParaRPr>
                    </a:p>
                  </a:txBody>
                  <a:tcPr marL="112542" marR="112542" anchor="ctr"/>
                </a:tc>
                <a:tc>
                  <a:txBody>
                    <a:bodyPr/>
                    <a:lstStyle/>
                    <a:p>
                      <a:pPr marL="285750" indent="-285750">
                        <a:buFont typeface="Arial" panose="020B0604020202020204" pitchFamily="34" charset="0"/>
                        <a:buChar char="•"/>
                      </a:pPr>
                      <a:r>
                        <a:rPr lang="en-US" sz="1200" kern="1200" baseline="0" dirty="0" smtClean="0">
                          <a:solidFill>
                            <a:schemeClr val="tx1"/>
                          </a:solidFill>
                          <a:latin typeface="+mn-lt"/>
                          <a:ea typeface="+mn-ea"/>
                          <a:cs typeface="+mn-cs"/>
                        </a:rPr>
                        <a:t>Can be adapted to many situations </a:t>
                      </a:r>
                      <a:endParaRPr lang="en-GB" sz="1200" kern="1200" baseline="0" dirty="0">
                        <a:solidFill>
                          <a:schemeClr val="tx1"/>
                        </a:solidFill>
                        <a:latin typeface="+mn-lt"/>
                        <a:ea typeface="+mn-ea"/>
                        <a:cs typeface="+mn-cs"/>
                      </a:endParaRPr>
                    </a:p>
                  </a:txBody>
                  <a:tcPr marL="112542" marR="112542" anchor="ctr"/>
                </a:tc>
                <a:tc>
                  <a:txBody>
                    <a:bodyPr/>
                    <a:lstStyle/>
                    <a:p>
                      <a:pPr marL="285750" indent="-285750">
                        <a:buFont typeface="Arial" panose="020B0604020202020204" pitchFamily="34" charset="0"/>
                        <a:buChar char="•"/>
                      </a:pPr>
                      <a:r>
                        <a:rPr lang="en-US" sz="1200" kern="1200" dirty="0" smtClean="0">
                          <a:solidFill>
                            <a:schemeClr val="tx1"/>
                          </a:solidFill>
                          <a:latin typeface="+mn-lt"/>
                          <a:ea typeface="+mn-ea"/>
                          <a:cs typeface="+mn-cs"/>
                        </a:rPr>
                        <a:t>Difficult to justify and to</a:t>
                      </a:r>
                      <a:r>
                        <a:rPr lang="en-US" sz="1200" kern="1200" baseline="0" dirty="0" smtClean="0">
                          <a:solidFill>
                            <a:schemeClr val="tx1"/>
                          </a:solidFill>
                          <a:latin typeface="+mn-lt"/>
                          <a:ea typeface="+mn-ea"/>
                          <a:cs typeface="+mn-cs"/>
                        </a:rPr>
                        <a:t> reproduce (to ensure consistency across different expert groups)</a:t>
                      </a:r>
                      <a:endParaRPr lang="en-GB" sz="1200" kern="1200" dirty="0">
                        <a:solidFill>
                          <a:schemeClr val="tx1"/>
                        </a:solidFill>
                        <a:latin typeface="+mn-lt"/>
                        <a:ea typeface="+mn-ea"/>
                        <a:cs typeface="+mn-cs"/>
                      </a:endParaRPr>
                    </a:p>
                  </a:txBody>
                  <a:tcPr marL="112542" marR="112542" anchor="ctr"/>
                </a:tc>
              </a:tr>
            </a:tbl>
          </a:graphicData>
        </a:graphic>
      </p:graphicFrame>
    </p:spTree>
    <p:extLst>
      <p:ext uri="{BB962C8B-B14F-4D97-AF65-F5344CB8AC3E}">
        <p14:creationId xmlns:p14="http://schemas.microsoft.com/office/powerpoint/2010/main" val="1066721690"/>
      </p:ext>
    </p:extLst>
  </p:cSld>
  <p:clrMapOvr>
    <a:masterClrMapping/>
  </p:clrMapOvr>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7"/>
          <p:cNvSpPr>
            <a:spLocks noGrp="1"/>
          </p:cNvSpPr>
          <p:nvPr>
            <p:ph type="body" sz="quarter" idx="10"/>
          </p:nvPr>
        </p:nvSpPr>
        <p:spPr/>
        <p:txBody>
          <a:bodyPr/>
          <a:lstStyle/>
          <a:p>
            <a:r>
              <a:rPr lang="en-US" sz="3200" dirty="0" smtClean="0"/>
              <a:t>Usage of PD estimation methods</a:t>
            </a:r>
            <a:endParaRPr lang="en-US" sz="3200" dirty="0"/>
          </a:p>
        </p:txBody>
      </p:sp>
      <p:sp>
        <p:nvSpPr>
          <p:cNvPr id="9" name="Content Placeholder 8"/>
          <p:cNvSpPr>
            <a:spLocks noGrp="1"/>
          </p:cNvSpPr>
          <p:nvPr>
            <p:ph sz="quarter" idx="11"/>
          </p:nvPr>
        </p:nvSpPr>
        <p:spPr/>
        <p:txBody>
          <a:bodyPr/>
          <a:lstStyle/>
          <a:p>
            <a:endParaRPr lang="en-US"/>
          </a:p>
        </p:txBody>
      </p:sp>
      <p:graphicFrame>
        <p:nvGraphicFramePr>
          <p:cNvPr id="7" name="Table 6"/>
          <p:cNvGraphicFramePr>
            <a:graphicFrameLocks noGrp="1"/>
          </p:cNvGraphicFramePr>
          <p:nvPr>
            <p:extLst>
              <p:ext uri="{D42A27DB-BD31-4B8C-83A1-F6EECF244321}">
                <p14:modId xmlns:p14="http://schemas.microsoft.com/office/powerpoint/2010/main" val="3160323235"/>
              </p:ext>
            </p:extLst>
          </p:nvPr>
        </p:nvGraphicFramePr>
        <p:xfrm>
          <a:off x="274320" y="849085"/>
          <a:ext cx="11691225" cy="5656216"/>
        </p:xfrm>
        <a:graphic>
          <a:graphicData uri="http://schemas.openxmlformats.org/drawingml/2006/table">
            <a:tbl>
              <a:tblPr firstRow="1" bandRow="1">
                <a:tableStyleId>{5C22544A-7EE6-4342-B048-85BDC9FD1C3A}</a:tableStyleId>
              </a:tblPr>
              <a:tblGrid>
                <a:gridCol w="1046142"/>
                <a:gridCol w="1519736"/>
                <a:gridCol w="2215427"/>
                <a:gridCol w="1849977"/>
                <a:gridCol w="1697476"/>
                <a:gridCol w="1992275"/>
                <a:gridCol w="1370192"/>
              </a:tblGrid>
              <a:tr h="420684">
                <a:tc>
                  <a:txBody>
                    <a:bodyPr/>
                    <a:lstStyle/>
                    <a:p>
                      <a:endParaRPr lang="en-GB" dirty="0"/>
                    </a:p>
                  </a:txBody>
                  <a:tcPr marL="112542" marR="112542"/>
                </a:tc>
                <a:tc gridSpan="6">
                  <a:txBody>
                    <a:bodyPr/>
                    <a:lstStyle/>
                    <a:p>
                      <a:pPr algn="ctr"/>
                      <a:r>
                        <a:rPr lang="en-US" dirty="0" smtClean="0">
                          <a:solidFill>
                            <a:schemeClr val="bg1"/>
                          </a:solidFill>
                        </a:rPr>
                        <a:t>PD</a:t>
                      </a:r>
                      <a:endParaRPr lang="en-GB" dirty="0">
                        <a:solidFill>
                          <a:schemeClr val="bg1"/>
                        </a:solidFill>
                      </a:endParaRPr>
                    </a:p>
                  </a:txBody>
                  <a:tcPr marL="112542" marR="112542" anchor="ct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r>
              <a:tr h="771254">
                <a:tc>
                  <a:txBody>
                    <a:bodyPr/>
                    <a:lstStyle/>
                    <a:p>
                      <a:pPr algn="r"/>
                      <a:r>
                        <a:rPr lang="en-US" sz="1200" b="1" kern="1200" dirty="0" smtClean="0">
                          <a:solidFill>
                            <a:schemeClr val="tx1"/>
                          </a:solidFill>
                          <a:latin typeface="+mn-lt"/>
                          <a:ea typeface="+mn-ea"/>
                          <a:cs typeface="+mn-cs"/>
                        </a:rPr>
                        <a:t>Method</a:t>
                      </a:r>
                      <a:endParaRPr lang="en-US" sz="1400" b="1" kern="1200" dirty="0" smtClean="0">
                        <a:solidFill>
                          <a:schemeClr val="tx1"/>
                        </a:solidFill>
                        <a:latin typeface="+mn-lt"/>
                        <a:ea typeface="+mn-ea"/>
                        <a:cs typeface="+mn-cs"/>
                      </a:endParaRPr>
                    </a:p>
                    <a:p>
                      <a:pPr algn="l"/>
                      <a:endParaRPr lang="en-US" sz="1400" b="1" dirty="0" smtClean="0">
                        <a:solidFill>
                          <a:schemeClr val="tx1"/>
                        </a:solidFill>
                      </a:endParaRPr>
                    </a:p>
                    <a:p>
                      <a:pPr algn="l"/>
                      <a:r>
                        <a:rPr lang="en-US" sz="1200" b="1" kern="1200" dirty="0" smtClean="0">
                          <a:solidFill>
                            <a:schemeClr val="tx1"/>
                          </a:solidFill>
                          <a:latin typeface="+mn-lt"/>
                          <a:ea typeface="+mn-ea"/>
                          <a:cs typeface="+mn-cs"/>
                        </a:rPr>
                        <a:t>Sector</a:t>
                      </a:r>
                      <a:endParaRPr lang="en-US" sz="1400" b="1" kern="1200" dirty="0" smtClean="0">
                        <a:solidFill>
                          <a:schemeClr val="tx1"/>
                        </a:solidFill>
                        <a:latin typeface="+mn-lt"/>
                        <a:ea typeface="+mn-ea"/>
                        <a:cs typeface="+mn-cs"/>
                      </a:endParaRPr>
                    </a:p>
                  </a:txBody>
                  <a:tcPr marL="112542" marR="112542">
                    <a:lnTlToBr w="12700" cap="flat" cmpd="sng" algn="ctr">
                      <a:solidFill>
                        <a:schemeClr val="tx1"/>
                      </a:solidFill>
                      <a:prstDash val="solid"/>
                      <a:round/>
                      <a:headEnd type="none" w="med" len="med"/>
                      <a:tailEnd type="none" w="med" len="med"/>
                    </a:lnTlToBr>
                  </a:tcPr>
                </a:tc>
                <a:tc>
                  <a:txBody>
                    <a:bodyPr/>
                    <a:lstStyle/>
                    <a:p>
                      <a:pPr algn="ctr"/>
                      <a:r>
                        <a:rPr lang="en-US" sz="1400" b="1" dirty="0" smtClean="0">
                          <a:solidFill>
                            <a:schemeClr val="tx1"/>
                          </a:solidFill>
                        </a:rPr>
                        <a:t>Pooling</a:t>
                      </a:r>
                      <a:endParaRPr lang="en-GB" sz="1400" dirty="0">
                        <a:solidFill>
                          <a:schemeClr val="bg1"/>
                        </a:solidFill>
                      </a:endParaRPr>
                    </a:p>
                  </a:txBody>
                  <a:tcPr marL="112542" marR="112542" anchor="ctr"/>
                </a:tc>
                <a:tc>
                  <a:txBody>
                    <a:bodyPr/>
                    <a:lstStyle/>
                    <a:p>
                      <a:pPr algn="ctr"/>
                      <a:r>
                        <a:rPr lang="en-US" sz="1400" b="1" dirty="0" smtClean="0">
                          <a:solidFill>
                            <a:schemeClr val="tx1"/>
                          </a:solidFill>
                        </a:rPr>
                        <a:t>Statistical</a:t>
                      </a:r>
                      <a:endParaRPr lang="en-GB" sz="1400" dirty="0">
                        <a:solidFill>
                          <a:schemeClr val="bg1"/>
                        </a:solidFill>
                      </a:endParaRPr>
                    </a:p>
                  </a:txBody>
                  <a:tcPr marL="112542" marR="112542" anchor="ctr"/>
                </a:tc>
                <a:tc>
                  <a:txBody>
                    <a:bodyPr/>
                    <a:lstStyle/>
                    <a:p>
                      <a:pPr algn="ctr"/>
                      <a:r>
                        <a:rPr lang="en-US" sz="1400" b="1" dirty="0" smtClean="0">
                          <a:solidFill>
                            <a:schemeClr val="tx1"/>
                          </a:solidFill>
                        </a:rPr>
                        <a:t>Structural</a:t>
                      </a:r>
                      <a:endParaRPr lang="en-GB" sz="1400" dirty="0">
                        <a:solidFill>
                          <a:schemeClr val="bg1"/>
                        </a:solidFill>
                      </a:endParaRPr>
                    </a:p>
                  </a:txBody>
                  <a:tcPr marL="112542" marR="112542" anchor="ctr"/>
                </a:tc>
                <a:tc>
                  <a:txBody>
                    <a:bodyPr/>
                    <a:lstStyle/>
                    <a:p>
                      <a:pPr algn="ctr"/>
                      <a:r>
                        <a:rPr lang="en-US" sz="1400" b="1" kern="1200" dirty="0" smtClean="0">
                          <a:solidFill>
                            <a:schemeClr val="tx1"/>
                          </a:solidFill>
                          <a:latin typeface="+mn-lt"/>
                          <a:ea typeface="+mn-ea"/>
                          <a:cs typeface="+mn-cs"/>
                        </a:rPr>
                        <a:t>Reduced Form</a:t>
                      </a:r>
                      <a:r>
                        <a:rPr lang="en-US" sz="1400" b="1" kern="1200" baseline="0" dirty="0" smtClean="0">
                          <a:solidFill>
                            <a:schemeClr val="tx1"/>
                          </a:solidFill>
                          <a:latin typeface="+mn-lt"/>
                          <a:ea typeface="+mn-ea"/>
                          <a:cs typeface="+mn-cs"/>
                        </a:rPr>
                        <a:t> </a:t>
                      </a:r>
                      <a:endParaRPr lang="en-GB" sz="1400" dirty="0">
                        <a:solidFill>
                          <a:schemeClr val="bg1"/>
                        </a:solidFill>
                      </a:endParaRPr>
                    </a:p>
                  </a:txBody>
                  <a:tcPr marL="112542" marR="112542" anchor="ctr"/>
                </a:tc>
                <a:tc>
                  <a:txBody>
                    <a:bodyPr/>
                    <a:lstStyle/>
                    <a:p>
                      <a:pPr algn="ctr"/>
                      <a:r>
                        <a:rPr lang="en-US" sz="1400" b="1" kern="1200" dirty="0" smtClean="0">
                          <a:solidFill>
                            <a:schemeClr val="tx1"/>
                          </a:solidFill>
                          <a:latin typeface="+mn-lt"/>
                          <a:ea typeface="+mn-ea"/>
                          <a:cs typeface="+mn-cs"/>
                        </a:rPr>
                        <a:t>Transition based</a:t>
                      </a:r>
                      <a:endParaRPr lang="en-GB" sz="1400" b="1" kern="1200" dirty="0">
                        <a:solidFill>
                          <a:schemeClr val="tx1"/>
                        </a:solidFill>
                        <a:latin typeface="+mn-lt"/>
                        <a:ea typeface="+mn-ea"/>
                        <a:cs typeface="+mn-cs"/>
                      </a:endParaRPr>
                    </a:p>
                  </a:txBody>
                  <a:tcPr marL="112542" marR="112542"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400" b="1" dirty="0" smtClean="0">
                          <a:solidFill>
                            <a:schemeClr val="tx1"/>
                          </a:solidFill>
                        </a:rPr>
                        <a:t>Expert</a:t>
                      </a:r>
                      <a:endParaRPr lang="en-GB" sz="1400" dirty="0">
                        <a:solidFill>
                          <a:schemeClr val="bg1"/>
                        </a:solidFill>
                      </a:endParaRPr>
                    </a:p>
                  </a:txBody>
                  <a:tcPr marL="112542" marR="112542" anchor="ctr"/>
                </a:tc>
              </a:tr>
              <a:tr h="2232139">
                <a:tc>
                  <a:txBody>
                    <a:bodyPr/>
                    <a:lstStyle/>
                    <a:p>
                      <a:pPr algn="ctr"/>
                      <a:r>
                        <a:rPr lang="en-US" b="1" dirty="0" smtClean="0">
                          <a:solidFill>
                            <a:schemeClr val="tx1"/>
                          </a:solidFill>
                        </a:rPr>
                        <a:t>Wholesale </a:t>
                      </a:r>
                      <a:endParaRPr lang="en-GB" b="1" dirty="0">
                        <a:solidFill>
                          <a:schemeClr val="tx1"/>
                        </a:solidFill>
                      </a:endParaRPr>
                    </a:p>
                  </a:txBody>
                  <a:tcPr marL="112542" marR="112542" vert="vert270"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400" b="0" kern="1200" dirty="0" smtClean="0">
                          <a:solidFill>
                            <a:schemeClr val="tx1"/>
                          </a:solidFill>
                          <a:latin typeface="+mn-lt"/>
                          <a:ea typeface="+mn-ea"/>
                          <a:cs typeface="+mn-cs"/>
                        </a:rPr>
                        <a:t>All product types</a:t>
                      </a:r>
                    </a:p>
                  </a:txBody>
                  <a:tcPr marL="112542" marR="112542"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400" b="0" kern="1200" dirty="0" err="1" smtClean="0">
                          <a:solidFill>
                            <a:schemeClr val="tx1"/>
                          </a:solidFill>
                          <a:latin typeface="+mn-lt"/>
                          <a:ea typeface="+mn-ea"/>
                          <a:cs typeface="+mn-cs"/>
                        </a:rPr>
                        <a:t>Statistical+Expert</a:t>
                      </a:r>
                      <a:r>
                        <a:rPr lang="en-US" sz="1400" b="0" kern="1200" baseline="0" dirty="0" smtClean="0">
                          <a:solidFill>
                            <a:schemeClr val="tx1"/>
                          </a:solidFill>
                          <a:latin typeface="+mn-lt"/>
                          <a:ea typeface="+mn-ea"/>
                          <a:cs typeface="+mn-cs"/>
                        </a:rPr>
                        <a:t> models are mainly applied in banks and insurance companies</a:t>
                      </a:r>
                    </a:p>
                  </a:txBody>
                  <a:tcPr marL="112542" marR="112542"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400" b="0" kern="1200" dirty="0" smtClean="0">
                          <a:solidFill>
                            <a:schemeClr val="tx1"/>
                          </a:solidFill>
                          <a:latin typeface="+mn-lt"/>
                          <a:ea typeface="+mn-ea"/>
                          <a:cs typeface="+mn-cs"/>
                        </a:rPr>
                        <a:t>Merton-like models are used</a:t>
                      </a:r>
                      <a:r>
                        <a:rPr lang="en-US" sz="1400" b="0" kern="1200" baseline="0" dirty="0" smtClean="0">
                          <a:solidFill>
                            <a:schemeClr val="tx1"/>
                          </a:solidFill>
                          <a:latin typeface="+mn-lt"/>
                          <a:ea typeface="+mn-ea"/>
                          <a:cs typeface="+mn-cs"/>
                        </a:rPr>
                        <a:t> by mutual funds and for covered bonds</a:t>
                      </a:r>
                      <a:endParaRPr lang="en-GB" sz="1400" b="0" kern="1200" dirty="0">
                        <a:solidFill>
                          <a:schemeClr val="tx1"/>
                        </a:solidFill>
                        <a:latin typeface="+mn-lt"/>
                        <a:ea typeface="+mn-ea"/>
                        <a:cs typeface="+mn-cs"/>
                      </a:endParaRPr>
                    </a:p>
                  </a:txBody>
                  <a:tcPr marL="112542" marR="112542"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400" b="0" kern="1200" dirty="0" smtClean="0">
                          <a:solidFill>
                            <a:schemeClr val="tx1"/>
                          </a:solidFill>
                          <a:latin typeface="+mn-lt"/>
                          <a:ea typeface="+mn-ea"/>
                          <a:cs typeface="+mn-cs"/>
                        </a:rPr>
                        <a:t>Mainly for structured asset</a:t>
                      </a:r>
                      <a:r>
                        <a:rPr lang="en-US" sz="1400" b="0" kern="1200" baseline="0" dirty="0" smtClean="0">
                          <a:solidFill>
                            <a:schemeClr val="tx1"/>
                          </a:solidFill>
                          <a:latin typeface="+mn-lt"/>
                          <a:ea typeface="+mn-ea"/>
                          <a:cs typeface="+mn-cs"/>
                        </a:rPr>
                        <a:t> types</a:t>
                      </a:r>
                      <a:endParaRPr lang="en-GB" sz="1400" b="0" kern="1200" dirty="0">
                        <a:solidFill>
                          <a:schemeClr val="tx1"/>
                        </a:solidFill>
                        <a:latin typeface="+mn-lt"/>
                        <a:ea typeface="+mn-ea"/>
                        <a:cs typeface="+mn-cs"/>
                      </a:endParaRPr>
                    </a:p>
                  </a:txBody>
                  <a:tcPr marL="112542" marR="112542"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400" b="0" kern="1200" dirty="0" smtClean="0">
                          <a:solidFill>
                            <a:schemeClr val="tx1"/>
                          </a:solidFill>
                          <a:latin typeface="+mn-lt"/>
                          <a:ea typeface="+mn-ea"/>
                          <a:cs typeface="+mn-cs"/>
                        </a:rPr>
                        <a:t>Transition Matrix approach:</a:t>
                      </a:r>
                    </a:p>
                    <a:p>
                      <a:pPr marL="0" marR="0" indent="0" algn="ctr" defTabSz="914400" rtl="0" eaLnBrk="1" fontAlgn="auto" latinLnBrk="0" hangingPunct="1">
                        <a:lnSpc>
                          <a:spcPct val="100000"/>
                        </a:lnSpc>
                        <a:spcBef>
                          <a:spcPts val="0"/>
                        </a:spcBef>
                        <a:spcAft>
                          <a:spcPts val="0"/>
                        </a:spcAft>
                        <a:buClrTx/>
                        <a:buSzTx/>
                        <a:buFontTx/>
                        <a:buNone/>
                        <a:tabLst/>
                        <a:defRPr/>
                      </a:pPr>
                      <a:r>
                        <a:rPr lang="en-US" sz="1400" b="0" kern="1200" dirty="0" smtClean="0">
                          <a:solidFill>
                            <a:schemeClr val="tx1"/>
                          </a:solidFill>
                          <a:latin typeface="+mn-lt"/>
                          <a:ea typeface="+mn-ea"/>
                          <a:cs typeface="+mn-cs"/>
                        </a:rPr>
                        <a:t>Credit Metrics, </a:t>
                      </a:r>
                      <a:r>
                        <a:rPr lang="en-US" sz="1400" b="0" kern="1200" dirty="0" err="1" smtClean="0">
                          <a:solidFill>
                            <a:schemeClr val="tx1"/>
                          </a:solidFill>
                          <a:latin typeface="+mn-lt"/>
                          <a:ea typeface="+mn-ea"/>
                          <a:cs typeface="+mn-cs"/>
                        </a:rPr>
                        <a:t>CreditPortfolioView</a:t>
                      </a:r>
                      <a:endParaRPr lang="en-US" sz="1400" b="0" kern="1200" dirty="0" smtClean="0">
                        <a:solidFill>
                          <a:schemeClr val="tx1"/>
                        </a:solidFill>
                        <a:latin typeface="+mn-lt"/>
                        <a:ea typeface="+mn-ea"/>
                        <a:cs typeface="+mn-cs"/>
                      </a:endParaRPr>
                    </a:p>
                    <a:p>
                      <a:pPr marL="0" marR="0" indent="0" algn="ctr" defTabSz="914400" rtl="0" eaLnBrk="1" fontAlgn="auto" latinLnBrk="0" hangingPunct="1">
                        <a:lnSpc>
                          <a:spcPct val="100000"/>
                        </a:lnSpc>
                        <a:spcBef>
                          <a:spcPts val="0"/>
                        </a:spcBef>
                        <a:spcAft>
                          <a:spcPts val="0"/>
                        </a:spcAft>
                        <a:buClrTx/>
                        <a:buSzTx/>
                        <a:buFontTx/>
                        <a:buNone/>
                        <a:tabLst/>
                        <a:defRPr/>
                      </a:pPr>
                      <a:endParaRPr lang="en-GB" sz="1400" b="0" kern="1200" dirty="0">
                        <a:solidFill>
                          <a:schemeClr val="tx1"/>
                        </a:solidFill>
                        <a:latin typeface="+mn-lt"/>
                        <a:ea typeface="+mn-ea"/>
                        <a:cs typeface="+mn-cs"/>
                      </a:endParaRPr>
                    </a:p>
                  </a:txBody>
                  <a:tcPr marL="112542" marR="112542"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400" b="0" kern="1200" dirty="0" smtClean="0">
                          <a:solidFill>
                            <a:schemeClr val="tx1"/>
                          </a:solidFill>
                          <a:latin typeface="+mn-lt"/>
                          <a:ea typeface="+mn-ea"/>
                          <a:cs typeface="+mn-cs"/>
                        </a:rPr>
                        <a:t>Expert scorecards</a:t>
                      </a:r>
                      <a:r>
                        <a:rPr lang="en-US" sz="1400" b="0" kern="1200" baseline="0" dirty="0" smtClean="0">
                          <a:solidFill>
                            <a:schemeClr val="tx1"/>
                          </a:solidFill>
                          <a:latin typeface="+mn-lt"/>
                          <a:ea typeface="+mn-ea"/>
                          <a:cs typeface="+mn-cs"/>
                        </a:rPr>
                        <a:t> used for unique </a:t>
                      </a:r>
                    </a:p>
                    <a:p>
                      <a:pPr marL="0" marR="0" indent="0" algn="ctr" defTabSz="914400" rtl="0" eaLnBrk="1" fontAlgn="auto" latinLnBrk="0" hangingPunct="1">
                        <a:lnSpc>
                          <a:spcPct val="100000"/>
                        </a:lnSpc>
                        <a:spcBef>
                          <a:spcPts val="0"/>
                        </a:spcBef>
                        <a:spcAft>
                          <a:spcPts val="0"/>
                        </a:spcAft>
                        <a:buClrTx/>
                        <a:buSzTx/>
                        <a:buFontTx/>
                        <a:buNone/>
                        <a:tabLst/>
                        <a:defRPr/>
                      </a:pPr>
                      <a:r>
                        <a:rPr lang="en-US" sz="1400" b="0" kern="1200" baseline="0" dirty="0" smtClean="0">
                          <a:solidFill>
                            <a:schemeClr val="tx1"/>
                          </a:solidFill>
                          <a:latin typeface="+mn-lt"/>
                          <a:ea typeface="+mn-ea"/>
                          <a:cs typeface="+mn-cs"/>
                        </a:rPr>
                        <a:t>&amp;/or low defaulted facilities</a:t>
                      </a:r>
                      <a:endParaRPr lang="en-GB" sz="1400" b="0" kern="1200" dirty="0">
                        <a:solidFill>
                          <a:schemeClr val="tx1"/>
                        </a:solidFill>
                        <a:latin typeface="+mn-lt"/>
                        <a:ea typeface="+mn-ea"/>
                        <a:cs typeface="+mn-cs"/>
                      </a:endParaRPr>
                    </a:p>
                  </a:txBody>
                  <a:tcPr marL="112542" marR="112542" anchor="ctr"/>
                </a:tc>
              </a:tr>
              <a:tr h="2232139">
                <a:tc>
                  <a:txBody>
                    <a:bodyPr/>
                    <a:lstStyle/>
                    <a:p>
                      <a:pPr algn="ctr"/>
                      <a:r>
                        <a:rPr lang="en-US" b="1" dirty="0" smtClean="0">
                          <a:solidFill>
                            <a:schemeClr val="tx1"/>
                          </a:solidFill>
                        </a:rPr>
                        <a:t>Retail</a:t>
                      </a:r>
                      <a:endParaRPr lang="en-GB" b="1" dirty="0">
                        <a:solidFill>
                          <a:schemeClr val="tx1"/>
                        </a:solidFill>
                      </a:endParaRPr>
                    </a:p>
                  </a:txBody>
                  <a:tcPr marL="112542" marR="112542" vert="vert270"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400" b="0" kern="1200" dirty="0" smtClean="0">
                          <a:solidFill>
                            <a:schemeClr val="tx1"/>
                          </a:solidFill>
                          <a:latin typeface="+mn-lt"/>
                          <a:ea typeface="+mn-ea"/>
                          <a:cs typeface="+mn-cs"/>
                        </a:rPr>
                        <a:t>Mainly used in retail facilities</a:t>
                      </a:r>
                      <a:r>
                        <a:rPr lang="en-US" sz="1400" b="0" kern="1200" baseline="0" dirty="0" smtClean="0">
                          <a:solidFill>
                            <a:schemeClr val="tx1"/>
                          </a:solidFill>
                          <a:latin typeface="+mn-lt"/>
                          <a:ea typeface="+mn-ea"/>
                          <a:cs typeface="+mn-cs"/>
                        </a:rPr>
                        <a:t> </a:t>
                      </a:r>
                      <a:endParaRPr lang="en-US" sz="1400" b="0" kern="1200" dirty="0" smtClean="0">
                        <a:solidFill>
                          <a:schemeClr val="tx1"/>
                        </a:solidFill>
                        <a:latin typeface="+mn-lt"/>
                        <a:ea typeface="+mn-ea"/>
                        <a:cs typeface="+mn-cs"/>
                      </a:endParaRPr>
                    </a:p>
                  </a:txBody>
                  <a:tcPr marL="112542" marR="112542"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400" b="0" kern="1200" dirty="0" smtClean="0">
                          <a:solidFill>
                            <a:schemeClr val="tx1"/>
                          </a:solidFill>
                          <a:latin typeface="+mn-lt"/>
                          <a:ea typeface="+mn-ea"/>
                          <a:cs typeface="+mn-cs"/>
                        </a:rPr>
                        <a:t>All product</a:t>
                      </a:r>
                      <a:r>
                        <a:rPr lang="en-US" sz="1400" b="0" kern="1200" baseline="0" dirty="0" smtClean="0">
                          <a:solidFill>
                            <a:schemeClr val="tx1"/>
                          </a:solidFill>
                          <a:latin typeface="+mn-lt"/>
                          <a:ea typeface="+mn-ea"/>
                          <a:cs typeface="+mn-cs"/>
                        </a:rPr>
                        <a:t> types</a:t>
                      </a:r>
                      <a:endParaRPr lang="en-GB" sz="1400" b="0" kern="1200" dirty="0" smtClean="0">
                        <a:solidFill>
                          <a:schemeClr val="tx1"/>
                        </a:solidFill>
                        <a:latin typeface="+mn-lt"/>
                        <a:ea typeface="+mn-ea"/>
                        <a:cs typeface="+mn-cs"/>
                      </a:endParaRPr>
                    </a:p>
                    <a:p>
                      <a:pPr marL="0" marR="0" indent="0" algn="ctr" defTabSz="914400" rtl="0" eaLnBrk="1" fontAlgn="auto" latinLnBrk="0" hangingPunct="1">
                        <a:lnSpc>
                          <a:spcPct val="100000"/>
                        </a:lnSpc>
                        <a:spcBef>
                          <a:spcPts val="0"/>
                        </a:spcBef>
                        <a:spcAft>
                          <a:spcPts val="0"/>
                        </a:spcAft>
                        <a:buClrTx/>
                        <a:buSzTx/>
                        <a:buFontTx/>
                        <a:buNone/>
                        <a:tabLst/>
                        <a:defRPr/>
                      </a:pPr>
                      <a:endParaRPr lang="en-GB" sz="1400" b="0" kern="1200" dirty="0">
                        <a:solidFill>
                          <a:schemeClr val="tx1"/>
                        </a:solidFill>
                        <a:latin typeface="+mn-lt"/>
                        <a:ea typeface="+mn-ea"/>
                        <a:cs typeface="+mn-cs"/>
                      </a:endParaRPr>
                    </a:p>
                  </a:txBody>
                  <a:tcPr marL="112542" marR="112542"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400" b="0" kern="1200" dirty="0" smtClean="0">
                          <a:solidFill>
                            <a:schemeClr val="tx1"/>
                          </a:solidFill>
                          <a:latin typeface="+mn-lt"/>
                          <a:ea typeface="+mn-ea"/>
                          <a:cs typeface="+mn-cs"/>
                        </a:rPr>
                        <a:t>Not applied</a:t>
                      </a:r>
                      <a:endParaRPr lang="en-GB" sz="1400" b="0" kern="1200" dirty="0">
                        <a:solidFill>
                          <a:schemeClr val="tx1"/>
                        </a:solidFill>
                        <a:latin typeface="+mn-lt"/>
                        <a:ea typeface="+mn-ea"/>
                        <a:cs typeface="+mn-cs"/>
                      </a:endParaRPr>
                    </a:p>
                  </a:txBody>
                  <a:tcPr marL="112542" marR="112542"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400" b="0" kern="1200" dirty="0" smtClean="0">
                          <a:solidFill>
                            <a:schemeClr val="tx1"/>
                          </a:solidFill>
                          <a:latin typeface="+mn-lt"/>
                          <a:ea typeface="+mn-ea"/>
                          <a:cs typeface="+mn-cs"/>
                        </a:rPr>
                        <a:t>Not applied</a:t>
                      </a:r>
                      <a:endParaRPr lang="en-GB" sz="1400" b="0" kern="1200" dirty="0">
                        <a:solidFill>
                          <a:schemeClr val="tx1"/>
                        </a:solidFill>
                        <a:latin typeface="+mn-lt"/>
                        <a:ea typeface="+mn-ea"/>
                        <a:cs typeface="+mn-cs"/>
                      </a:endParaRPr>
                    </a:p>
                  </a:txBody>
                  <a:tcPr marL="112542" marR="112542"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400" b="0" kern="1200" dirty="0" smtClean="0">
                          <a:solidFill>
                            <a:schemeClr val="tx1"/>
                          </a:solidFill>
                          <a:latin typeface="+mn-lt"/>
                          <a:ea typeface="+mn-ea"/>
                          <a:cs typeface="+mn-cs"/>
                        </a:rPr>
                        <a:t>Rarely</a:t>
                      </a:r>
                      <a:r>
                        <a:rPr lang="en-US" sz="1400" b="0" kern="1200" baseline="0" dirty="0" smtClean="0">
                          <a:solidFill>
                            <a:schemeClr val="tx1"/>
                          </a:solidFill>
                          <a:latin typeface="+mn-lt"/>
                          <a:ea typeface="+mn-ea"/>
                          <a:cs typeface="+mn-cs"/>
                        </a:rPr>
                        <a:t> practiced by retail sector participants</a:t>
                      </a:r>
                      <a:endParaRPr lang="en-GB" sz="1400" b="0" kern="1200" dirty="0">
                        <a:solidFill>
                          <a:schemeClr val="tx1"/>
                        </a:solidFill>
                        <a:latin typeface="+mn-lt"/>
                        <a:ea typeface="+mn-ea"/>
                        <a:cs typeface="+mn-cs"/>
                      </a:endParaRPr>
                    </a:p>
                  </a:txBody>
                  <a:tcPr marL="112542" marR="112542"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400" b="0" kern="1200" dirty="0" smtClean="0">
                          <a:solidFill>
                            <a:schemeClr val="tx1"/>
                          </a:solidFill>
                          <a:latin typeface="+mn-lt"/>
                          <a:ea typeface="+mn-ea"/>
                          <a:cs typeface="+mn-cs"/>
                        </a:rPr>
                        <a:t>All product</a:t>
                      </a:r>
                      <a:r>
                        <a:rPr lang="en-US" sz="1400" b="0" kern="1200" baseline="0" dirty="0" smtClean="0">
                          <a:solidFill>
                            <a:schemeClr val="tx1"/>
                          </a:solidFill>
                          <a:latin typeface="+mn-lt"/>
                          <a:ea typeface="+mn-ea"/>
                          <a:cs typeface="+mn-cs"/>
                        </a:rPr>
                        <a:t> types</a:t>
                      </a:r>
                      <a:endParaRPr lang="en-GB" sz="1400" b="0" kern="1200" dirty="0">
                        <a:solidFill>
                          <a:schemeClr val="tx1"/>
                        </a:solidFill>
                        <a:latin typeface="+mn-lt"/>
                        <a:ea typeface="+mn-ea"/>
                        <a:cs typeface="+mn-cs"/>
                      </a:endParaRPr>
                    </a:p>
                  </a:txBody>
                  <a:tcPr marL="112542" marR="112542" anchor="ctr"/>
                </a:tc>
              </a:tr>
            </a:tbl>
          </a:graphicData>
        </a:graphic>
      </p:graphicFrame>
    </p:spTree>
    <p:extLst>
      <p:ext uri="{BB962C8B-B14F-4D97-AF65-F5344CB8AC3E}">
        <p14:creationId xmlns:p14="http://schemas.microsoft.com/office/powerpoint/2010/main" val="841401443"/>
      </p:ext>
    </p:extLst>
  </p:cSld>
  <p:clrMapOvr>
    <a:masterClrMapping/>
  </p:clrMapOvr>
  <p:transition/>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rial">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10487</TotalTime>
  <Words>2737</Words>
  <Application>Microsoft Office PowerPoint</Application>
  <PresentationFormat>Custom</PresentationFormat>
  <Paragraphs>408</Paragraphs>
  <Slides>39</Slides>
  <Notes>1</Notes>
  <HiddenSlides>0</HiddenSlides>
  <MMClips>0</MMClips>
  <ScaleCrop>false</ScaleCrop>
  <HeadingPairs>
    <vt:vector size="4" baseType="variant">
      <vt:variant>
        <vt:lpstr>Theme</vt:lpstr>
      </vt:variant>
      <vt:variant>
        <vt:i4>1</vt:i4>
      </vt:variant>
      <vt:variant>
        <vt:lpstr>Slide Titles</vt:lpstr>
      </vt:variant>
      <vt:variant>
        <vt:i4>39</vt:i4>
      </vt:variant>
    </vt:vector>
  </HeadingPairs>
  <TitlesOfParts>
    <vt:vector size="40"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Mark</dc:creator>
  <cp:lastModifiedBy>Qobiljon Yunusov</cp:lastModifiedBy>
  <cp:revision>168</cp:revision>
  <dcterms:created xsi:type="dcterms:W3CDTF">2015-06-15T09:27:21Z</dcterms:created>
  <dcterms:modified xsi:type="dcterms:W3CDTF">2017-02-23T07:47:08Z</dcterms:modified>
</cp:coreProperties>
</file>