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8" r:id="rId5"/>
    <p:sldId id="573" r:id="rId6"/>
    <p:sldId id="574" r:id="rId7"/>
    <p:sldId id="575" r:id="rId8"/>
    <p:sldId id="576" r:id="rId9"/>
    <p:sldId id="577" r:id="rId10"/>
    <p:sldId id="578" r:id="rId11"/>
    <p:sldId id="579" r:id="rId12"/>
    <p:sldId id="580" r:id="rId13"/>
    <p:sldId id="5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 Perkov" initials="TP" lastIdx="131" clrIdx="0">
    <p:extLst/>
  </p:cmAuthor>
  <p:cmAuthor id="2" name="Tim Perkov" initials="TP [2]" lastIdx="1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  <a:srgbClr val="001E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24" autoAdjust="0"/>
    <p:restoredTop sz="94660"/>
  </p:normalViewPr>
  <p:slideViewPr>
    <p:cSldViewPr snapToGrid="0">
      <p:cViewPr varScale="1">
        <p:scale>
          <a:sx n="70" d="100"/>
          <a:sy n="70" d="100"/>
        </p:scale>
        <p:origin x="224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commentAuthors" Target="commentAuthors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11-06T20:29:08.399" idx="68">
    <p:pos x="960" y="3617"/>
    <p:text>*Reward people according to what the organization values and wants to pay for; for the value they create.
*Reward the right things to convey the right message about what is important in terms of behaviors and outcomes.
*Develop a performance culture and a positive employment relationship
*Motivate people and obtain their commitment and engagement.
*Help to attract and retain the high quality people the organization needs.
*Align reward practices with both business goals and employee values
*Operate fairly and transparently – people feel that they are treated justly in accordance with what is due to them and understand how reward processes operate</p:text>
    <p:extLst>
      <p:ext uri="{C676402C-5697-4E1C-873F-D02D1690AC5C}">
        <p15:threadingInfo xmlns:p15="http://schemas.microsoft.com/office/powerpoint/2012/main" timeZoneBias="-30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6-11-28T22:55:25.944" idx="11">
    <p:pos x="1726" y="834"/>
    <p:text>Self-Assessment
*Use of information by employees to determine their career interests, values, aptitudes, and behavioral tendencies
*Often involves psychological tests</p:text>
    <p:extLst>
      <p:ext uri="{C676402C-5697-4E1C-873F-D02D1690AC5C}">
        <p15:threadingInfo xmlns:p15="http://schemas.microsoft.com/office/powerpoint/2012/main" timeZoneBias="-300"/>
      </p:ext>
    </p:extLst>
  </p:cm>
  <p:cm authorId="2" dt="2016-11-28T22:55:56.894" idx="12">
    <p:pos x="3441" y="1490"/>
    <p:text>Reality Check
*Information employees receive about how the company evaluates their skills and knowledge and where they fit into company plans</p:text>
    <p:extLst>
      <p:ext uri="{C676402C-5697-4E1C-873F-D02D1690AC5C}">
        <p15:threadingInfo xmlns:p15="http://schemas.microsoft.com/office/powerpoint/2012/main" timeZoneBias="-300"/>
      </p:ext>
    </p:extLst>
  </p:cm>
  <p:cm authorId="2" dt="2016-11-28T22:56:23.138" idx="13">
    <p:pos x="5194" y="2246"/>
    <p:text>Goal Setting
*The process of employees developing short- and long-term career objectives
*Usually discussed with the manager and written into a development plan</p:text>
    <p:extLst>
      <p:ext uri="{C676402C-5697-4E1C-873F-D02D1690AC5C}">
        <p15:threadingInfo xmlns:p15="http://schemas.microsoft.com/office/powerpoint/2012/main" timeZoneBias="-300"/>
      </p:ext>
    </p:extLst>
  </p:cm>
  <p:cm authorId="2" dt="2016-11-28T22:56:26.915" idx="14">
    <p:pos x="7269" y="2859"/>
    <p:text>Action Planning
*Employees determining how they will achieve their short- and long-term career goals</p:text>
    <p:extLst>
      <p:ext uri="{C676402C-5697-4E1C-873F-D02D1690AC5C}">
        <p15:threadingInfo xmlns:p15="http://schemas.microsoft.com/office/powerpoint/2012/main" timeZoneBias="-30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9413F-3134-4B67-9B41-CBEE4983D9E0}" type="datetimeFigureOut">
              <a:rPr lang="en-GB" smtClean="0"/>
              <a:t>18/11/2017</a:t>
            </a:fld>
            <a:endParaRPr lang="en-GB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CB8037-318D-45C3-96B2-219BAEA46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374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B8037-318D-45C3-96B2-219BAEA4657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308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B8037-318D-45C3-96B2-219BAEA4657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812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NUL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NUL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NUL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omments" Target="../comments/commen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0" y="189781"/>
            <a:ext cx="10569676" cy="466290"/>
          </a:xfrm>
        </p:spPr>
        <p:txBody>
          <a:bodyPr/>
          <a:lstStyle/>
          <a:p>
            <a:pPr algn="l"/>
            <a:r>
              <a:rPr lang="de-DE" sz="4000" dirty="0" smtClean="0">
                <a:solidFill>
                  <a:schemeClr val="bg1"/>
                </a:solidFill>
              </a:rPr>
              <a:t>HRM Revision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1574800"/>
            <a:ext cx="7863840" cy="369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875489"/>
            <a:ext cx="11193462" cy="788651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is Performance Management?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87967" y="2062263"/>
            <a:ext cx="5454076" cy="4086124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management of employees, departments, and organizations to ensure that goals and objectives are being reached efficiently and effectively.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Performance </a:t>
            </a:r>
            <a:r>
              <a:rPr lang="en-US" dirty="0"/>
              <a:t>management involves defining what effective performance looks like, as </a:t>
            </a:r>
            <a:r>
              <a:rPr lang="en-US" dirty="0" smtClean="0"/>
              <a:t>well as developing </a:t>
            </a:r>
            <a:r>
              <a:rPr lang="en-US" dirty="0"/>
              <a:t>the tools and procedures necessary to measure performance.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3" y="2440545"/>
            <a:ext cx="6549957" cy="332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18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10712010" cy="52228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Criteria for Effective PA </a:t>
            </a:r>
            <a:r>
              <a:rPr lang="en-GB" dirty="0" smtClean="0">
                <a:solidFill>
                  <a:srgbClr val="FF0000"/>
                </a:solidFill>
              </a:rPr>
              <a:t>Systems: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13" y="1395919"/>
            <a:ext cx="8994943" cy="50053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7030A0"/>
                </a:solidFill>
              </a:rPr>
              <a:t>Objectives should be </a:t>
            </a:r>
            <a:r>
              <a:rPr lang="en-US" sz="3200" b="1" dirty="0" smtClean="0">
                <a:solidFill>
                  <a:srgbClr val="7030A0"/>
                </a:solidFill>
              </a:rPr>
              <a:t>clear</a:t>
            </a:r>
            <a:r>
              <a:rPr lang="en-US" sz="3200" dirty="0" smtClean="0">
                <a:solidFill>
                  <a:srgbClr val="7030A0"/>
                </a:solidFill>
              </a:rPr>
              <a:t> 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Data should be valid and reliable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Performance </a:t>
            </a:r>
            <a:r>
              <a:rPr lang="en-US" sz="3200" b="1" dirty="0">
                <a:solidFill>
                  <a:srgbClr val="7030A0"/>
                </a:solidFill>
              </a:rPr>
              <a:t>criteria should be well </a:t>
            </a:r>
            <a:r>
              <a:rPr lang="en-US" sz="3200" b="1" dirty="0" smtClean="0">
                <a:solidFill>
                  <a:srgbClr val="7030A0"/>
                </a:solidFill>
              </a:rPr>
              <a:t>defined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Economical </a:t>
            </a:r>
            <a:r>
              <a:rPr lang="en-US" sz="3200" b="1" dirty="0">
                <a:solidFill>
                  <a:srgbClr val="7030A0"/>
                </a:solidFill>
              </a:rPr>
              <a:t>and less time </a:t>
            </a:r>
            <a:r>
              <a:rPr lang="en-US" sz="3200" b="1" dirty="0" smtClean="0">
                <a:solidFill>
                  <a:srgbClr val="7030A0"/>
                </a:solidFill>
              </a:rPr>
              <a:t>consuming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7030A0"/>
                </a:solidFill>
              </a:rPr>
              <a:t>Should </a:t>
            </a:r>
            <a:r>
              <a:rPr lang="en-US" sz="3200" b="1" dirty="0">
                <a:solidFill>
                  <a:srgbClr val="7030A0"/>
                </a:solidFill>
              </a:rPr>
              <a:t>initiate follow </a:t>
            </a:r>
            <a:r>
              <a:rPr lang="en-US" sz="3200" b="1" dirty="0" smtClean="0">
                <a:solidFill>
                  <a:srgbClr val="7030A0"/>
                </a:solidFill>
              </a:rPr>
              <a:t>up</a:t>
            </a:r>
            <a:r>
              <a:rPr lang="en-US" sz="3200" dirty="0">
                <a:solidFill>
                  <a:srgbClr val="7030A0"/>
                </a:solidFill>
              </a:rPr>
              <a:t/>
            </a:r>
            <a:br>
              <a:rPr lang="en-US" sz="3200" dirty="0">
                <a:solidFill>
                  <a:srgbClr val="7030A0"/>
                </a:solidFill>
              </a:rPr>
            </a:br>
            <a:endParaRPr lang="en-US" sz="32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007" y="4022354"/>
            <a:ext cx="3011333" cy="237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722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" y="0"/>
            <a:ext cx="12192000" cy="8206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solidFill>
                  <a:srgbClr val="FF0000"/>
                </a:solidFill>
              </a:rPr>
              <a:t>What’s Reward </a:t>
            </a:r>
            <a:r>
              <a:rPr lang="en-GB" sz="3600" b="1" dirty="0">
                <a:solidFill>
                  <a:srgbClr val="FF0000"/>
                </a:solidFill>
              </a:rPr>
              <a:t>Management?</a:t>
            </a:r>
          </a:p>
        </p:txBody>
      </p:sp>
      <p:sp>
        <p:nvSpPr>
          <p:cNvPr id="4" name="Text Placeholder 3"/>
          <p:cNvSpPr>
            <a:spLocks noGrp="1" noChangeArrowheads="1"/>
          </p:cNvSpPr>
          <p:nvPr>
            <p:ph type="body" idx="4294967295"/>
          </p:nvPr>
        </p:nvSpPr>
        <p:spPr>
          <a:xfrm>
            <a:off x="106556" y="925521"/>
            <a:ext cx="11978885" cy="5044346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700" b="1" dirty="0"/>
              <a:t>Reward management </a:t>
            </a:r>
            <a:r>
              <a:rPr lang="en-US" altLang="en-US" sz="2700" dirty="0"/>
              <a:t>is concerned with the formulation and implementation of strategies and policies in order to reward people fairly, equitably and consistently in accordance with their value to the organization.</a:t>
            </a:r>
          </a:p>
          <a:p>
            <a:pPr algn="just">
              <a:lnSpc>
                <a:spcPct val="150000"/>
              </a:lnSpc>
            </a:pPr>
            <a:r>
              <a:rPr lang="en-US" altLang="en-US" sz="2700" dirty="0"/>
              <a:t>It deals with the design,  implementation and maintenance of reward systems</a:t>
            </a:r>
          </a:p>
          <a:p>
            <a:pPr algn="just">
              <a:lnSpc>
                <a:spcPct val="150000"/>
              </a:lnSpc>
            </a:pPr>
            <a:r>
              <a:rPr lang="en-US" altLang="en-US" sz="2700" dirty="0"/>
              <a:t>Reward can be regarded as the fundamental expression of the employment </a:t>
            </a:r>
            <a:r>
              <a:rPr lang="en-US" altLang="en-US" sz="2700" dirty="0" smtClean="0"/>
              <a:t>relationship</a:t>
            </a:r>
          </a:p>
        </p:txBody>
      </p:sp>
    </p:spTree>
    <p:extLst>
      <p:ext uri="{BB962C8B-B14F-4D97-AF65-F5344CB8AC3E}">
        <p14:creationId xmlns:p14="http://schemas.microsoft.com/office/powerpoint/2010/main" val="121609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01976" y="1029274"/>
            <a:ext cx="11563045" cy="522288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Why do we need Reward </a:t>
            </a:r>
            <a:r>
              <a:rPr lang="en-GB">
                <a:solidFill>
                  <a:srgbClr val="FF0000"/>
                </a:solidFill>
              </a:rPr>
              <a:t>Management</a:t>
            </a:r>
            <a:r>
              <a:rPr lang="en-GB" smtClean="0">
                <a:solidFill>
                  <a:srgbClr val="FF0000"/>
                </a:solidFill>
              </a:rPr>
              <a:t>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953310" y="2023352"/>
            <a:ext cx="10642127" cy="45335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b="1" dirty="0"/>
              <a:t>Mutually beneficial </a:t>
            </a:r>
            <a:endParaRPr lang="en-US" sz="3200" b="1" dirty="0" smtClean="0"/>
          </a:p>
          <a:p>
            <a:pPr>
              <a:lnSpc>
                <a:spcPct val="100000"/>
              </a:lnSpc>
            </a:pPr>
            <a:r>
              <a:rPr lang="en-US" sz="3200" b="1" dirty="0"/>
              <a:t>Motivation </a:t>
            </a:r>
            <a:endParaRPr lang="en-US" sz="3200" b="1" dirty="0" smtClean="0"/>
          </a:p>
          <a:p>
            <a:pPr>
              <a:lnSpc>
                <a:spcPct val="100000"/>
              </a:lnSpc>
            </a:pPr>
            <a:r>
              <a:rPr lang="en-US" sz="3200" b="1" dirty="0"/>
              <a:t>Absenteeism </a:t>
            </a:r>
            <a:endParaRPr lang="en-US" sz="3200" b="1" dirty="0" smtClean="0"/>
          </a:p>
          <a:p>
            <a:pPr>
              <a:lnSpc>
                <a:spcPct val="100000"/>
              </a:lnSpc>
            </a:pPr>
            <a:r>
              <a:rPr lang="en-US" sz="3200" b="1" dirty="0"/>
              <a:t>Loyalty </a:t>
            </a:r>
            <a:endParaRPr lang="en-US" sz="3200" b="1" dirty="0" smtClean="0"/>
          </a:p>
          <a:p>
            <a:pPr>
              <a:lnSpc>
                <a:spcPct val="100000"/>
              </a:lnSpc>
            </a:pPr>
            <a:r>
              <a:rPr lang="en-US" sz="3200" b="1" dirty="0"/>
              <a:t>Morale </a:t>
            </a:r>
            <a:endParaRPr lang="en-US" sz="3200" b="1" dirty="0" smtClean="0"/>
          </a:p>
          <a:p>
            <a:pPr>
              <a:lnSpc>
                <a:spcPct val="100000"/>
              </a:lnSpc>
            </a:pPr>
            <a:r>
              <a:rPr lang="en-US" sz="3200" b="1" dirty="0"/>
              <a:t>Teamwork </a:t>
            </a:r>
          </a:p>
        </p:txBody>
      </p:sp>
      <p:pic>
        <p:nvPicPr>
          <p:cNvPr id="4" name="Picture 2" descr="http://www.steelwedge.com/media/uploads/2012/08/question-things1-30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509" y="2160404"/>
            <a:ext cx="4259491" cy="425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110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rgbClr val="FF0000"/>
                </a:solidFill>
              </a:rPr>
              <a:t>Job Evaluation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101174"/>
            <a:ext cx="11193462" cy="4047214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/>
              <a:t>Job evaluation</a:t>
            </a:r>
            <a:r>
              <a:rPr lang="en-US" dirty="0"/>
              <a:t> is the process of analyzing and assessing various jobs systematically to ascertain their relative worth in an organization. 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Job evaluation</a:t>
            </a:r>
            <a:r>
              <a:rPr lang="en-US" dirty="0"/>
              <a:t> is an assessment of the relative worth of various jobs on the basis of a consistent set of job and personal factors, such as qualifications and skills required.</a:t>
            </a:r>
          </a:p>
        </p:txBody>
      </p:sp>
    </p:spTree>
    <p:extLst>
      <p:ext uri="{BB962C8B-B14F-4D97-AF65-F5344CB8AC3E}">
        <p14:creationId xmlns:p14="http://schemas.microsoft.com/office/powerpoint/2010/main" val="930667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1278039"/>
            <a:ext cx="11193462" cy="522288"/>
          </a:xfrm>
        </p:spPr>
        <p:txBody>
          <a:bodyPr/>
          <a:lstStyle/>
          <a:p>
            <a:pPr algn="ctr" fontAlgn="base"/>
            <a:r>
              <a:rPr lang="en-US" dirty="0">
                <a:solidFill>
                  <a:srgbClr val="FF0000"/>
                </a:solidFill>
              </a:rPr>
              <a:t>Job evaluations may be carried out in order to help businesses: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373548"/>
            <a:ext cx="11193462" cy="4124527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dirty="0" smtClean="0"/>
              <a:t>Produce </a:t>
            </a:r>
            <a:r>
              <a:rPr lang="en-US" dirty="0"/>
              <a:t>a fair pay framework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Reduce inefficiencies in remuneration e.g. two people on the same ‘level’ with different salaries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Compare remuneration with other companies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Design new jobs, departments and functions</a:t>
            </a:r>
          </a:p>
          <a:p>
            <a:pPr fontAlgn="base">
              <a:lnSpc>
                <a:spcPct val="150000"/>
              </a:lnSpc>
            </a:pPr>
            <a:r>
              <a:rPr lang="en-US" dirty="0"/>
              <a:t>Rework their pay framework after a company </a:t>
            </a:r>
            <a:r>
              <a:rPr lang="en-US" dirty="0" smtClean="0"/>
              <a:t>re-</a:t>
            </a:r>
            <a:r>
              <a:rPr lang="en-US" dirty="0" err="1" smtClean="0"/>
              <a:t>organisation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288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laserred.co/wp-content/uploads/2012/11/brain-500x3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543" y="4405588"/>
            <a:ext cx="3336524" cy="217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4934" y="915753"/>
            <a:ext cx="120021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i="1" dirty="0" smtClean="0"/>
              <a:t>..the process through which employees:</a:t>
            </a:r>
          </a:p>
          <a:p>
            <a:endParaRPr lang="en-US" altLang="en-US" sz="28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 smtClean="0"/>
              <a:t>Become aware of their own interests, values, strengths and weaknesses.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 smtClean="0"/>
              <a:t>Obtain information about job opportunities within a company.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 smtClean="0"/>
              <a:t>Identify career goals.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b="1" dirty="0" smtClean="0"/>
              <a:t>Establish action plans in order to achieve </a:t>
            </a:r>
          </a:p>
          <a:p>
            <a:r>
              <a:rPr lang="en-US" altLang="en-US" sz="2800" b="1" dirty="0" smtClean="0"/>
              <a:t>career goals</a:t>
            </a:r>
            <a:endParaRPr lang="en-US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4400" b="1" dirty="0" smtClean="0">
                <a:solidFill>
                  <a:schemeClr val="bg1"/>
                </a:solidFill>
              </a:rPr>
              <a:t>Career Management is…</a:t>
            </a:r>
            <a:endParaRPr lang="en-GB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00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4400" b="1" dirty="0" smtClean="0">
                <a:solidFill>
                  <a:schemeClr val="bg1"/>
                </a:solidFill>
              </a:rPr>
              <a:t>Career Management process</a:t>
            </a:r>
            <a:endParaRPr lang="en-GB" sz="4400" b="1" dirty="0">
              <a:solidFill>
                <a:schemeClr val="bg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429597" y="1031651"/>
            <a:ext cx="2524893" cy="1980858"/>
          </a:xfrm>
          <a:prstGeom prst="notchedRightArrow">
            <a:avLst>
              <a:gd name="adj1" fmla="val 50000"/>
              <a:gd name="adj2" fmla="val 28678"/>
            </a:avLst>
          </a:prstGeom>
          <a:solidFill>
            <a:srgbClr val="ECC5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3251564" y="2267839"/>
            <a:ext cx="2524893" cy="2073067"/>
          </a:xfrm>
          <a:prstGeom prst="notchedRightArrow">
            <a:avLst>
              <a:gd name="adj1" fmla="val 50000"/>
              <a:gd name="adj2" fmla="val 27403"/>
            </a:avLst>
          </a:prstGeom>
          <a:solidFill>
            <a:srgbClr val="ECC5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6073531" y="3610998"/>
            <a:ext cx="2524893" cy="2082947"/>
          </a:xfrm>
          <a:prstGeom prst="notchedRightArrow">
            <a:avLst>
              <a:gd name="adj1" fmla="val 50000"/>
              <a:gd name="adj2" fmla="val 27273"/>
            </a:avLst>
          </a:prstGeom>
          <a:solidFill>
            <a:srgbClr val="ECC5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9381971" y="4499381"/>
            <a:ext cx="2524893" cy="2084593"/>
          </a:xfrm>
          <a:prstGeom prst="notchedRightArrow">
            <a:avLst>
              <a:gd name="adj1" fmla="val 50000"/>
              <a:gd name="adj2" fmla="val 27251"/>
            </a:avLst>
          </a:prstGeom>
          <a:solidFill>
            <a:srgbClr val="ECC5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659784" y="1615760"/>
            <a:ext cx="2021745" cy="84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3236" tIns="51618" rIns="103236" bIns="51618">
            <a:spAutoFit/>
          </a:bodyPr>
          <a:lstStyle>
            <a:lvl1pPr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400" b="1" dirty="0">
                <a:latin typeface="Arial Narrow" panose="020B0606020202030204" pitchFamily="34" charset="0"/>
              </a:rPr>
              <a:t>Self-Assessment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579983" y="3067584"/>
            <a:ext cx="1868054" cy="473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3236" tIns="51618" rIns="103236" bIns="51618">
            <a:spAutoFit/>
          </a:bodyPr>
          <a:lstStyle>
            <a:lvl1pPr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400" b="1" dirty="0">
                <a:latin typeface="Arial Narrow" panose="020B0606020202030204" pitchFamily="34" charset="0"/>
              </a:rPr>
              <a:t>Reality Check</a:t>
            </a: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359868" y="4424845"/>
            <a:ext cx="1952217" cy="473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3236" tIns="51618" rIns="103236" bIns="51618">
            <a:spAutoFit/>
          </a:bodyPr>
          <a:lstStyle>
            <a:lvl1pPr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400" b="1" dirty="0">
                <a:latin typeface="Arial Narrow" panose="020B0606020202030204" pitchFamily="34" charset="0"/>
              </a:rPr>
              <a:t>Goal Setting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9672484" y="5064987"/>
            <a:ext cx="1800358" cy="84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3236" tIns="51618" rIns="103236" bIns="51618">
            <a:spAutoFit/>
          </a:bodyPr>
          <a:lstStyle>
            <a:lvl1pPr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031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031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400" b="1" dirty="0">
                <a:latin typeface="Arial Narrow" panose="020B0606020202030204" pitchFamily="34" charset="0"/>
              </a:rPr>
              <a:t>Action Planning</a:t>
            </a:r>
          </a:p>
        </p:txBody>
      </p:sp>
    </p:spTree>
    <p:extLst>
      <p:ext uri="{BB962C8B-B14F-4D97-AF65-F5344CB8AC3E}">
        <p14:creationId xmlns:p14="http://schemas.microsoft.com/office/powerpoint/2010/main" val="6983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0"/>
            <a:ext cx="1077439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What else? Sample questions.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884035"/>
            <a:ext cx="12192000" cy="52014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/>
            <a:r>
              <a:rPr lang="en-GB" sz="3200" dirty="0" smtClean="0"/>
              <a:t>What </a:t>
            </a:r>
            <a:r>
              <a:rPr lang="en-GB" sz="3200" dirty="0"/>
              <a:t>HR Planning consists of</a:t>
            </a:r>
            <a:r>
              <a:rPr lang="en-GB" sz="3200" dirty="0" smtClean="0"/>
              <a:t>? </a:t>
            </a:r>
            <a:r>
              <a:rPr lang="en-US" sz="3200" dirty="0" smtClean="0"/>
              <a:t>What </a:t>
            </a:r>
            <a:r>
              <a:rPr lang="en-US" sz="3200" dirty="0"/>
              <a:t>is </a:t>
            </a:r>
            <a:r>
              <a:rPr lang="en-US" sz="3200" dirty="0" smtClean="0"/>
              <a:t>recruitment/selection?</a:t>
            </a:r>
          </a:p>
          <a:p>
            <a:pPr lvl="0" algn="ctr"/>
            <a:r>
              <a:rPr lang="en-US" sz="3200" dirty="0" smtClean="0"/>
              <a:t>Training and Development? </a:t>
            </a:r>
            <a:r>
              <a:rPr lang="en-US" sz="3200" dirty="0" err="1" smtClean="0"/>
              <a:t>etc</a:t>
            </a:r>
            <a:endParaRPr lang="en-US" sz="3200" dirty="0" smtClean="0"/>
          </a:p>
          <a:p>
            <a:pPr lvl="0" algn="ctr"/>
            <a:endParaRPr lang="en-US" sz="3200" dirty="0"/>
          </a:p>
          <a:p>
            <a:pPr lvl="0" algn="ctr"/>
            <a:r>
              <a:rPr lang="en-US" sz="3200" dirty="0"/>
              <a:t>What is </a:t>
            </a:r>
            <a:r>
              <a:rPr lang="en-US" sz="3200" dirty="0" smtClean="0"/>
              <a:t>Talent Management?</a:t>
            </a:r>
          </a:p>
          <a:p>
            <a:pPr lvl="0" algn="ctr"/>
            <a:endParaRPr lang="en-US" sz="3200" dirty="0"/>
          </a:p>
          <a:p>
            <a:pPr lvl="0" algn="ctr"/>
            <a:r>
              <a:rPr lang="en-US" sz="3200" dirty="0"/>
              <a:t>What is reward </a:t>
            </a:r>
            <a:r>
              <a:rPr lang="en-US" sz="3200" dirty="0" smtClean="0"/>
              <a:t>management and it’s aims? What </a:t>
            </a:r>
            <a:r>
              <a:rPr lang="en-US" sz="3200" dirty="0"/>
              <a:t>to do if you have problems with the reward management in your company</a:t>
            </a:r>
            <a:r>
              <a:rPr lang="en-US" sz="3200" dirty="0" smtClean="0"/>
              <a:t>?</a:t>
            </a:r>
          </a:p>
          <a:p>
            <a:pPr lvl="0" algn="ctr"/>
            <a:endParaRPr lang="en-US" sz="4400" dirty="0" smtClean="0"/>
          </a:p>
          <a:p>
            <a:pPr algn="ctr"/>
            <a:r>
              <a:rPr lang="en-GB" sz="3200" dirty="0" smtClean="0"/>
              <a:t>How and why to introduce </a:t>
            </a:r>
            <a:r>
              <a:rPr lang="en-GB" sz="3200" dirty="0"/>
              <a:t>policies and procedures</a:t>
            </a:r>
            <a:r>
              <a:rPr lang="en-GB" sz="3200" dirty="0" smtClean="0"/>
              <a:t>? What to do with them? What are the sections of policies?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8669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>
          <a:defRPr sz="1200" b="1" dirty="0" smtClean="0">
            <a:solidFill>
              <a:schemeClr val="bg1"/>
            </a:solidFill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7A939B5-31BB-4C90-906C-807F24CCD7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C57EBC-7E2C-4EA5-AF22-E9BC52404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8DB9289-5747-4A60-8435-C4E9F11E191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24190</TotalTime>
  <Words>323</Words>
  <Application>Microsoft Macintosh PowerPoint</Application>
  <PresentationFormat>Widescreen</PresentationFormat>
  <Paragraphs>57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 Narrow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Microsoft Office User</cp:lastModifiedBy>
  <cp:revision>442</cp:revision>
  <dcterms:created xsi:type="dcterms:W3CDTF">2015-06-15T09:27:21Z</dcterms:created>
  <dcterms:modified xsi:type="dcterms:W3CDTF">2017-11-18T12:28:34Z</dcterms:modified>
</cp:coreProperties>
</file>