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handoutMasterIdLst>
    <p:handoutMasterId r:id="rId14"/>
  </p:handoutMasterIdLst>
  <p:sldIdLst>
    <p:sldId id="258" r:id="rId5"/>
    <p:sldId id="321" r:id="rId6"/>
    <p:sldId id="322" r:id="rId7"/>
    <p:sldId id="325" r:id="rId8"/>
    <p:sldId id="330" r:id="rId9"/>
    <p:sldId id="327" r:id="rId10"/>
    <p:sldId id="329" r:id="rId11"/>
    <p:sldId id="32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E89F368-E969-404A-A569-EC382FCBA188}">
          <p14:sldIdLst>
            <p14:sldId id="258"/>
            <p14:sldId id="321"/>
            <p14:sldId id="322"/>
            <p14:sldId id="325"/>
            <p14:sldId id="330"/>
            <p14:sldId id="327"/>
            <p14:sldId id="329"/>
            <p14:sldId id="32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m Perkov" initials="TP [2]" lastIdx="1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69" autoAdjust="0"/>
    <p:restoredTop sz="93585" autoAdjust="0"/>
  </p:normalViewPr>
  <p:slideViewPr>
    <p:cSldViewPr snapToGrid="0">
      <p:cViewPr>
        <p:scale>
          <a:sx n="66" d="100"/>
          <a:sy n="66" d="100"/>
        </p:scale>
        <p:origin x="744" y="576"/>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notesMaster" Target="notesMasters/notesMaster1.xml"/><Relationship Id="rId14" Type="http://schemas.openxmlformats.org/officeDocument/2006/relationships/handoutMaster" Target="handoutMasters/handoutMaster1.xml"/><Relationship Id="rId15" Type="http://schemas.openxmlformats.org/officeDocument/2006/relationships/commentAuthors" Target="commentAuthors.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1-28T22:55:25.944" idx="11">
    <p:pos x="1726" y="834"/>
    <p:text>Self-Assessment
*Use of information by employees to determine their career interests, values, aptitudes, and behavioral tendencies
*Often involves psychological tests</p:text>
    <p:extLst>
      <p:ext uri="{C676402C-5697-4E1C-873F-D02D1690AC5C}">
        <p15:threadingInfo xmlns:p15="http://schemas.microsoft.com/office/powerpoint/2012/main" timeZoneBias="-300"/>
      </p:ext>
    </p:extLst>
  </p:cm>
  <p:cm authorId="1" dt="2016-11-28T22:55:56.894" idx="12">
    <p:pos x="3441" y="1490"/>
    <p:text>Reality Check
*Information employees receive about how the company evaluates their skills and knowledge and where they fit into company plans</p:text>
    <p:extLst>
      <p:ext uri="{C676402C-5697-4E1C-873F-D02D1690AC5C}">
        <p15:threadingInfo xmlns:p15="http://schemas.microsoft.com/office/powerpoint/2012/main" timeZoneBias="-300"/>
      </p:ext>
    </p:extLst>
  </p:cm>
  <p:cm authorId="1" dt="2016-11-28T22:56:23.138" idx="13">
    <p:pos x="5194" y="2246"/>
    <p:text>Goal Setting
*The process of employees developing short- and long-term career objectives
*Usually discussed with the manager and written into a development plan</p:text>
    <p:extLst>
      <p:ext uri="{C676402C-5697-4E1C-873F-D02D1690AC5C}">
        <p15:threadingInfo xmlns:p15="http://schemas.microsoft.com/office/powerpoint/2012/main" timeZoneBias="-300"/>
      </p:ext>
    </p:extLst>
  </p:cm>
  <p:cm authorId="1" dt="2016-11-28T22:56:26.915" idx="14">
    <p:pos x="7269" y="2859"/>
    <p:text>Action Planning
*Employees determining how they will achieve their short- and long-term career goals</p:text>
    <p:extLst>
      <p:ext uri="{C676402C-5697-4E1C-873F-D02D1690AC5C}">
        <p15:threadingInfo xmlns:p15="http://schemas.microsoft.com/office/powerpoint/2012/main" timeZoneBias="-30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11-28T23:09:06.628" idx="15">
    <p:pos x="6817" y="1620"/>
    <p:text>1.Take away listening to music and watching TV which most people consider their only “hobbies”, taking up an interest in something usually involves learning a new skill like baking, gardening, playing soccer or photography. By spending time to learn up new things, we put on our thinking cap, increase our learning curve and let our creative self take over. New found passion can be very exciting and such positive vibes can possibly spill over to our workplace. When new skills are being introduced in our office, we have a greater chance of being trained quickly.
2.Our skill or knowledge in the new activity increases over time and eventually you might find yourself good at it. When we discover we can be good at something other than what we are paid for, it builds our self-esteem. When confidence builds up, it helps in our overall self-image.
3.Hobbies are a good way to take our minds away from work responsibilities albeit temporarily. It’s the best stress reliever. Otherwise, the stress that builds up over time due to overwork will only leads to burnout and eventually, our career suffers. This reason alone should get us to get a hobby immediately.
4.Some hobbies allow us the opportunity to meet people of the same interest. We build new networks and this might lead us to new career 
opportunities. Now you see why so many businessmen pick up golfing.
5.Hobbies give the perception of a well-rounded being. Some recruiters are particularly concerned about hiring candidates that have a good work-life balance. Someone that has no other interest besides work might come across as boring or simply lazy.</p:text>
    <p:extLst mod="1">
      <p:ext uri="{C676402C-5697-4E1C-873F-D02D1690AC5C}">
        <p15:threadingInfo xmlns:p15="http://schemas.microsoft.com/office/powerpoint/2012/main" timeZoneBias="-300"/>
      </p:ext>
    </p:extLst>
  </p:cm>
  <p:cm authorId="1" dt="2016-11-28T23:09:45.675" idx="16">
    <p:pos x="6817" y="1756"/>
    <p:text>Source: http://www.whatishumanresource.com/career-management-introduction</p:text>
    <p:extLst>
      <p:ext uri="{C676402C-5697-4E1C-873F-D02D1690AC5C}">
        <p15:threadingInfo xmlns:p15="http://schemas.microsoft.com/office/powerpoint/2012/main" timeZoneBias="-300">
          <p15:parentCm authorId="1" idx="15"/>
        </p15:threadingInfo>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11/18/17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59A415-3864-034B-A06D-7E4DC860C130}" type="datetimeFigureOut">
              <a:rPr lang="en-US" smtClean="0"/>
              <a:t>11/18/17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CF1ACD-8B6A-9147-8920-869C1AE0F8D9}" type="slidenum">
              <a:rPr lang="en-US" smtClean="0"/>
              <a:t>‹#›</a:t>
            </a:fld>
            <a:endParaRPr lang="en-US"/>
          </a:p>
        </p:txBody>
      </p:sp>
    </p:spTree>
    <p:extLst>
      <p:ext uri="{BB962C8B-B14F-4D97-AF65-F5344CB8AC3E}">
        <p14:creationId xmlns:p14="http://schemas.microsoft.com/office/powerpoint/2010/main" val="173718557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11/18/17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559718" y="1168582"/>
            <a:ext cx="11121682" cy="1623954"/>
          </a:xfrm>
        </p:spPr>
        <p:txBody>
          <a:bodyPr/>
          <a:lstStyle/>
          <a:p>
            <a:r>
              <a:rPr lang="en-US" sz="4800" dirty="0" smtClean="0">
                <a:solidFill>
                  <a:srgbClr val="FF0000"/>
                </a:solidFill>
              </a:rPr>
              <a:t>CAREER MANAGEMENT</a:t>
            </a:r>
            <a:endParaRPr lang="en-US" sz="4800" dirty="0">
              <a:solidFill>
                <a:srgbClr val="FF0000"/>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3615" y="3334751"/>
            <a:ext cx="4733888" cy="3250603"/>
          </a:xfrm>
          <a:prstGeom prst="rect">
            <a:avLst/>
          </a:prstGeom>
        </p:spPr>
      </p:pic>
    </p:spTree>
    <p:extLst>
      <p:ext uri="{BB962C8B-B14F-4D97-AF65-F5344CB8AC3E}">
        <p14:creationId xmlns:p14="http://schemas.microsoft.com/office/powerpoint/2010/main" val="1345507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steelwedge.com/media/uploads/2012/08/question-things1-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6411" y="1497826"/>
            <a:ext cx="5005589" cy="500558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014" y="1632710"/>
            <a:ext cx="12007970" cy="3046988"/>
          </a:xfrm>
          <a:prstGeom prst="rect">
            <a:avLst/>
          </a:prstGeom>
          <a:noFill/>
        </p:spPr>
        <p:txBody>
          <a:bodyPr wrap="square" rtlCol="0" anchor="ctr">
            <a:spAutoFit/>
          </a:bodyPr>
          <a:lstStyle/>
          <a:p>
            <a:pPr marL="514350" indent="-514350">
              <a:lnSpc>
                <a:spcPct val="200000"/>
              </a:lnSpc>
              <a:buFont typeface="+mj-lt"/>
              <a:buAutoNum type="arabicPeriod"/>
            </a:pPr>
            <a:r>
              <a:rPr lang="en-US" altLang="ru-RU" sz="3200" b="1" dirty="0" smtClean="0"/>
              <a:t>Meaning</a:t>
            </a:r>
            <a:r>
              <a:rPr lang="ru-RU" altLang="ru-RU" sz="3200" b="1" dirty="0" smtClean="0"/>
              <a:t> </a:t>
            </a:r>
            <a:r>
              <a:rPr lang="en-US" altLang="ru-RU" sz="3200" b="1" dirty="0" smtClean="0"/>
              <a:t>and objectives </a:t>
            </a:r>
            <a:r>
              <a:rPr lang="en-US" altLang="ru-RU" sz="3200" b="1" dirty="0"/>
              <a:t>of </a:t>
            </a:r>
            <a:r>
              <a:rPr lang="en-US" altLang="ru-RU" sz="3200" b="1" dirty="0" smtClean="0"/>
              <a:t>CM</a:t>
            </a:r>
            <a:endParaRPr lang="en-US" altLang="ru-RU" sz="3200" b="1" dirty="0"/>
          </a:p>
          <a:p>
            <a:pPr marL="514350" indent="-514350">
              <a:lnSpc>
                <a:spcPct val="200000"/>
              </a:lnSpc>
              <a:buFont typeface="+mj-lt"/>
              <a:buAutoNum type="arabicPeriod"/>
            </a:pPr>
            <a:r>
              <a:rPr lang="en-US" altLang="ru-RU" sz="3200" b="1" dirty="0" smtClean="0"/>
              <a:t>CM stages and activities</a:t>
            </a:r>
            <a:endParaRPr lang="en-US" altLang="ru-RU" sz="3200" b="1" dirty="0"/>
          </a:p>
          <a:p>
            <a:pPr marL="514350" indent="-514350">
              <a:lnSpc>
                <a:spcPct val="200000"/>
              </a:lnSpc>
              <a:buFont typeface="+mj-lt"/>
              <a:buAutoNum type="arabicPeriod"/>
            </a:pPr>
            <a:r>
              <a:rPr lang="en-GB" altLang="ru-RU" sz="3200" b="1" dirty="0" smtClean="0"/>
              <a:t>Strategy</a:t>
            </a:r>
            <a:endParaRPr lang="en-GB" altLang="ru-RU" sz="3200" b="1" dirty="0" smtClean="0"/>
          </a:p>
        </p:txBody>
      </p:sp>
      <p:sp>
        <p:nvSpPr>
          <p:cNvPr id="3" name="TextBox 2"/>
          <p:cNvSpPr txBox="1"/>
          <p:nvPr/>
        </p:nvSpPr>
        <p:spPr>
          <a:xfrm>
            <a:off x="0" y="-17502"/>
            <a:ext cx="12191999" cy="769441"/>
          </a:xfrm>
          <a:prstGeom prst="rect">
            <a:avLst/>
          </a:prstGeom>
          <a:noFill/>
        </p:spPr>
        <p:txBody>
          <a:bodyPr wrap="square" rtlCol="0" anchor="ctr">
            <a:spAutoFit/>
          </a:bodyPr>
          <a:lstStyle/>
          <a:p>
            <a:r>
              <a:rPr lang="en-GB" sz="4400" b="1" dirty="0" smtClean="0">
                <a:solidFill>
                  <a:srgbClr val="FF0000"/>
                </a:solidFill>
                <a:latin typeface="+mj-lt"/>
              </a:rPr>
              <a:t>Questions to be covered today:</a:t>
            </a:r>
            <a:endParaRPr lang="en-GB" sz="4400" b="1" dirty="0" smtClean="0">
              <a:solidFill>
                <a:srgbClr val="FF0000"/>
              </a:solidFill>
            </a:endParaRPr>
          </a:p>
        </p:txBody>
      </p:sp>
    </p:spTree>
    <p:extLst>
      <p:ext uri="{BB962C8B-B14F-4D97-AF65-F5344CB8AC3E}">
        <p14:creationId xmlns:p14="http://schemas.microsoft.com/office/powerpoint/2010/main" val="2119130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laserred.co/wp-content/uploads/2012/11/brain-500x3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0543" y="4405588"/>
            <a:ext cx="3336524" cy="217541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94934" y="915753"/>
            <a:ext cx="12002132" cy="4832092"/>
          </a:xfrm>
          <a:prstGeom prst="rect">
            <a:avLst/>
          </a:prstGeom>
        </p:spPr>
        <p:txBody>
          <a:bodyPr wrap="square">
            <a:spAutoFit/>
          </a:bodyPr>
          <a:lstStyle/>
          <a:p>
            <a:r>
              <a:rPr lang="en-US" altLang="en-US" sz="2800" i="1" dirty="0" smtClean="0"/>
              <a:t>..the process through which employees:</a:t>
            </a:r>
          </a:p>
          <a:p>
            <a:endParaRPr lang="en-US" altLang="en-US" sz="2800" b="1" dirty="0" smtClean="0"/>
          </a:p>
          <a:p>
            <a:pPr marL="457200" indent="-457200">
              <a:buFont typeface="Arial" panose="020B0604020202020204" pitchFamily="34" charset="0"/>
              <a:buChar char="•"/>
            </a:pPr>
            <a:r>
              <a:rPr lang="en-US" altLang="en-US" sz="2800" b="1" dirty="0" smtClean="0"/>
              <a:t>Become aware of their own interests, values, strengths and weaknesses.</a:t>
            </a:r>
          </a:p>
          <a:p>
            <a:pPr marL="457200" indent="-457200">
              <a:buFont typeface="Arial" panose="020B0604020202020204" pitchFamily="34" charset="0"/>
              <a:buChar char="•"/>
            </a:pPr>
            <a:endParaRPr lang="en-US" altLang="en-US" sz="2800" b="1" dirty="0"/>
          </a:p>
          <a:p>
            <a:pPr marL="457200" indent="-457200">
              <a:buFont typeface="Arial" panose="020B0604020202020204" pitchFamily="34" charset="0"/>
              <a:buChar char="•"/>
            </a:pPr>
            <a:r>
              <a:rPr lang="en-US" altLang="en-US" sz="2800" b="1" dirty="0" smtClean="0"/>
              <a:t>Obtain information about job opportunities within a company.</a:t>
            </a:r>
          </a:p>
          <a:p>
            <a:pPr marL="457200" indent="-457200">
              <a:buFont typeface="Arial" panose="020B0604020202020204" pitchFamily="34" charset="0"/>
              <a:buChar char="•"/>
            </a:pPr>
            <a:endParaRPr lang="en-US" altLang="en-US" sz="2800" b="1" dirty="0"/>
          </a:p>
          <a:p>
            <a:pPr marL="457200" indent="-457200">
              <a:buFont typeface="Arial" panose="020B0604020202020204" pitchFamily="34" charset="0"/>
              <a:buChar char="•"/>
            </a:pPr>
            <a:r>
              <a:rPr lang="en-US" altLang="en-US" sz="2800" b="1" dirty="0" smtClean="0"/>
              <a:t>Identify career goals.</a:t>
            </a:r>
          </a:p>
          <a:p>
            <a:pPr marL="457200" indent="-457200">
              <a:buFont typeface="Arial" panose="020B0604020202020204" pitchFamily="34" charset="0"/>
              <a:buChar char="•"/>
            </a:pPr>
            <a:endParaRPr lang="en-US" altLang="en-US" sz="2800" b="1" dirty="0"/>
          </a:p>
          <a:p>
            <a:pPr marL="457200" indent="-457200">
              <a:buFont typeface="Arial" panose="020B0604020202020204" pitchFamily="34" charset="0"/>
              <a:buChar char="•"/>
            </a:pPr>
            <a:r>
              <a:rPr lang="en-US" altLang="en-US" sz="2800" b="1" dirty="0" smtClean="0"/>
              <a:t>Establish action plans in order to achieve </a:t>
            </a:r>
          </a:p>
          <a:p>
            <a:r>
              <a:rPr lang="en-US" altLang="en-US" sz="2800" b="1" dirty="0" smtClean="0"/>
              <a:t>career goals</a:t>
            </a:r>
            <a:endParaRPr lang="en-US" altLang="en-US" sz="2800" b="1" dirty="0"/>
          </a:p>
        </p:txBody>
      </p:sp>
      <p:sp>
        <p:nvSpPr>
          <p:cNvPr id="6" name="TextBox 5"/>
          <p:cNvSpPr txBox="1"/>
          <p:nvPr/>
        </p:nvSpPr>
        <p:spPr>
          <a:xfrm>
            <a:off x="0" y="0"/>
            <a:ext cx="12192000" cy="769441"/>
          </a:xfrm>
          <a:prstGeom prst="rect">
            <a:avLst/>
          </a:prstGeom>
          <a:noFill/>
        </p:spPr>
        <p:txBody>
          <a:bodyPr wrap="square" rtlCol="0" anchor="ctr">
            <a:spAutoFit/>
          </a:bodyPr>
          <a:lstStyle/>
          <a:p>
            <a:r>
              <a:rPr lang="en-GB" sz="4400" b="1" dirty="0" smtClean="0">
                <a:solidFill>
                  <a:schemeClr val="bg1"/>
                </a:solidFill>
              </a:rPr>
              <a:t>Career Management is…</a:t>
            </a:r>
            <a:endParaRPr lang="en-GB" sz="4400" b="1" dirty="0">
              <a:solidFill>
                <a:schemeClr val="bg1"/>
              </a:solidFill>
            </a:endParaRPr>
          </a:p>
        </p:txBody>
      </p:sp>
    </p:spTree>
    <p:extLst>
      <p:ext uri="{BB962C8B-B14F-4D97-AF65-F5344CB8AC3E}">
        <p14:creationId xmlns:p14="http://schemas.microsoft.com/office/powerpoint/2010/main" val="2039686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311227" cy="522288"/>
          </a:xfrm>
        </p:spPr>
        <p:txBody>
          <a:bodyPr/>
          <a:lstStyle/>
          <a:p>
            <a:r>
              <a:rPr lang="en-US" dirty="0" smtClean="0">
                <a:solidFill>
                  <a:srgbClr val="FF0000"/>
                </a:solidFill>
              </a:rPr>
              <a:t>Objectives of Career Management </a:t>
            </a:r>
            <a:endParaRPr lang="en-US" dirty="0">
              <a:solidFill>
                <a:srgbClr val="FF0000"/>
              </a:solidFill>
            </a:endParaRPr>
          </a:p>
        </p:txBody>
      </p:sp>
      <p:sp>
        <p:nvSpPr>
          <p:cNvPr id="3" name="Content Placeholder 2"/>
          <p:cNvSpPr>
            <a:spLocks noGrp="1"/>
          </p:cNvSpPr>
          <p:nvPr>
            <p:ph sz="quarter" idx="11"/>
          </p:nvPr>
        </p:nvSpPr>
        <p:spPr>
          <a:xfrm>
            <a:off x="163513" y="1142999"/>
            <a:ext cx="11801508" cy="5218889"/>
          </a:xfrm>
        </p:spPr>
        <p:txBody>
          <a:bodyPr/>
          <a:lstStyle/>
          <a:p>
            <a:r>
              <a:rPr lang="en-US" sz="1800" dirty="0" smtClean="0"/>
              <a:t>Career </a:t>
            </a:r>
            <a:r>
              <a:rPr lang="en-US" sz="1800" dirty="0"/>
              <a:t>planning facilitates the employees to develop not only their career goals but also the ways to achieve these goals.</a:t>
            </a:r>
          </a:p>
          <a:p>
            <a:r>
              <a:rPr lang="en-US" sz="1800" dirty="0" smtClean="0"/>
              <a:t>It </a:t>
            </a:r>
            <a:r>
              <a:rPr lang="en-US" sz="1800" dirty="0"/>
              <a:t>helps individuals to remain competitive in the </a:t>
            </a:r>
            <a:r>
              <a:rPr lang="en-US" sz="1800" dirty="0" smtClean="0"/>
              <a:t>labor </a:t>
            </a:r>
            <a:r>
              <a:rPr lang="en-US" sz="1800" dirty="0"/>
              <a:t>market by constantly upgrad­ing competences as part of goal fulfilment efforts.</a:t>
            </a:r>
          </a:p>
          <a:p>
            <a:r>
              <a:rPr lang="en-US" sz="1800" dirty="0" smtClean="0"/>
              <a:t>It </a:t>
            </a:r>
            <a:r>
              <a:rPr lang="en-US" sz="1800" dirty="0"/>
              <a:t>acts as the basis or standard for tracing </a:t>
            </a:r>
            <a:r>
              <a:rPr lang="en-US" sz="1800" i="1" dirty="0"/>
              <a:t>the </a:t>
            </a:r>
            <a:r>
              <a:rPr lang="en-US" sz="1800" dirty="0"/>
              <a:t>career progression achieved by an employee throughout his work life.</a:t>
            </a:r>
          </a:p>
          <a:p>
            <a:r>
              <a:rPr lang="en-US" sz="1800" dirty="0" smtClean="0"/>
              <a:t>It </a:t>
            </a:r>
            <a:r>
              <a:rPr lang="en-US" sz="1800" dirty="0"/>
              <a:t>forms the basis for succession planning in the organization. It helps the organiza­tion in its preparation for the future by identifying and developing people for critical positions.</a:t>
            </a:r>
          </a:p>
          <a:p>
            <a:r>
              <a:rPr lang="en-US" sz="1800" dirty="0" smtClean="0"/>
              <a:t>Through </a:t>
            </a:r>
            <a:r>
              <a:rPr lang="en-US" sz="1800" dirty="0"/>
              <a:t>career planning, an organization can attract and retain its best people for a relatively longer period of time.</a:t>
            </a:r>
          </a:p>
          <a:p>
            <a:r>
              <a:rPr lang="en-US" sz="1800" dirty="0" smtClean="0"/>
              <a:t>Career </a:t>
            </a:r>
            <a:r>
              <a:rPr lang="en-US" sz="1800" dirty="0"/>
              <a:t>planning is viewed as an effective technique by the organization to limit the </a:t>
            </a:r>
            <a:r>
              <a:rPr lang="en-US" sz="1800" dirty="0" smtClean="0"/>
              <a:t>labor </a:t>
            </a:r>
            <a:r>
              <a:rPr lang="en-US" sz="1800" dirty="0"/>
              <a:t>turnover and achieve better employee efficiency and commit went.</a:t>
            </a:r>
          </a:p>
          <a:p>
            <a:r>
              <a:rPr lang="en-US" sz="1800" dirty="0" smtClean="0"/>
              <a:t>It </a:t>
            </a:r>
            <a:r>
              <a:rPr lang="en-US" sz="1800" dirty="0"/>
              <a:t>provides an opportunity for the organization to assess the strengths and weak­nesses and also the area of development of the employees for the purpose of </a:t>
            </a:r>
            <a:r>
              <a:rPr lang="en-US" sz="1800" i="1" dirty="0"/>
              <a:t>career </a:t>
            </a:r>
            <a:r>
              <a:rPr lang="en-US" sz="1800" dirty="0"/>
              <a:t>planning and development. </a:t>
            </a:r>
          </a:p>
          <a:p>
            <a:r>
              <a:rPr lang="en-US" sz="1800" dirty="0"/>
              <a:t>It forms the basis for determining the training and development requirements of each employee in the organization.</a:t>
            </a:r>
          </a:p>
          <a:p>
            <a:endParaRPr lang="en-US" sz="1800" dirty="0"/>
          </a:p>
        </p:txBody>
      </p:sp>
    </p:spTree>
    <p:extLst>
      <p:ext uri="{BB962C8B-B14F-4D97-AF65-F5344CB8AC3E}">
        <p14:creationId xmlns:p14="http://schemas.microsoft.com/office/powerpoint/2010/main" val="782480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769441"/>
          </a:xfrm>
          <a:prstGeom prst="rect">
            <a:avLst/>
          </a:prstGeom>
          <a:noFill/>
        </p:spPr>
        <p:txBody>
          <a:bodyPr wrap="square" rtlCol="0" anchor="ctr">
            <a:spAutoFit/>
          </a:bodyPr>
          <a:lstStyle/>
          <a:p>
            <a:r>
              <a:rPr lang="en-GB" sz="4400" b="1" dirty="0" smtClean="0">
                <a:solidFill>
                  <a:schemeClr val="bg1"/>
                </a:solidFill>
              </a:rPr>
              <a:t>Career Management process</a:t>
            </a:r>
            <a:endParaRPr lang="en-GB" sz="4400" b="1" dirty="0">
              <a:solidFill>
                <a:schemeClr val="bg1"/>
              </a:solidFill>
            </a:endParaRPr>
          </a:p>
        </p:txBody>
      </p:sp>
      <p:sp>
        <p:nvSpPr>
          <p:cNvPr id="7" name="AutoShape 3"/>
          <p:cNvSpPr>
            <a:spLocks noChangeArrowheads="1"/>
          </p:cNvSpPr>
          <p:nvPr/>
        </p:nvSpPr>
        <p:spPr bwMode="auto">
          <a:xfrm>
            <a:off x="429597" y="1031651"/>
            <a:ext cx="2524893" cy="1980858"/>
          </a:xfrm>
          <a:prstGeom prst="notchedRightArrow">
            <a:avLst>
              <a:gd name="adj1" fmla="val 50000"/>
              <a:gd name="adj2" fmla="val 28678"/>
            </a:avLst>
          </a:prstGeom>
          <a:solidFill>
            <a:srgbClr val="ECC500"/>
          </a:solidFill>
          <a:ln w="19050">
            <a:solidFill>
              <a:schemeClr val="tx1"/>
            </a:solidFill>
            <a:miter lim="800000"/>
            <a:headEnd/>
            <a:tailEnd/>
          </a:ln>
          <a:effectLst>
            <a:outerShdw dist="107763" dir="13500000" algn="ctr" rotWithShape="0">
              <a:schemeClr val="bg2"/>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 name="AutoShape 4"/>
          <p:cNvSpPr>
            <a:spLocks noChangeArrowheads="1"/>
          </p:cNvSpPr>
          <p:nvPr/>
        </p:nvSpPr>
        <p:spPr bwMode="auto">
          <a:xfrm>
            <a:off x="3251564" y="2267839"/>
            <a:ext cx="2524893" cy="2073067"/>
          </a:xfrm>
          <a:prstGeom prst="notchedRightArrow">
            <a:avLst>
              <a:gd name="adj1" fmla="val 50000"/>
              <a:gd name="adj2" fmla="val 27403"/>
            </a:avLst>
          </a:prstGeom>
          <a:solidFill>
            <a:srgbClr val="ECC500"/>
          </a:solidFill>
          <a:ln w="19050">
            <a:solidFill>
              <a:schemeClr val="tx1"/>
            </a:solidFill>
            <a:miter lim="800000"/>
            <a:headEnd/>
            <a:tailEnd/>
          </a:ln>
          <a:effectLst>
            <a:outerShdw dist="107763" dir="13500000" algn="ctr" rotWithShape="0">
              <a:schemeClr val="bg2"/>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9" name="AutoShape 5"/>
          <p:cNvSpPr>
            <a:spLocks noChangeArrowheads="1"/>
          </p:cNvSpPr>
          <p:nvPr/>
        </p:nvSpPr>
        <p:spPr bwMode="auto">
          <a:xfrm>
            <a:off x="6073531" y="3610998"/>
            <a:ext cx="2524893" cy="2082947"/>
          </a:xfrm>
          <a:prstGeom prst="notchedRightArrow">
            <a:avLst>
              <a:gd name="adj1" fmla="val 50000"/>
              <a:gd name="adj2" fmla="val 27273"/>
            </a:avLst>
          </a:prstGeom>
          <a:solidFill>
            <a:srgbClr val="ECC500"/>
          </a:solidFill>
          <a:ln w="19050">
            <a:solidFill>
              <a:schemeClr val="tx1"/>
            </a:solidFill>
            <a:miter lim="800000"/>
            <a:headEnd/>
            <a:tailEnd/>
          </a:ln>
          <a:effectLst>
            <a:outerShdw dist="107763" dir="13500000" algn="ctr" rotWithShape="0">
              <a:schemeClr val="bg2"/>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2" name="AutoShape 6"/>
          <p:cNvSpPr>
            <a:spLocks noChangeArrowheads="1"/>
          </p:cNvSpPr>
          <p:nvPr/>
        </p:nvSpPr>
        <p:spPr bwMode="auto">
          <a:xfrm>
            <a:off x="9381971" y="4499381"/>
            <a:ext cx="2524893" cy="2084593"/>
          </a:xfrm>
          <a:prstGeom prst="notchedRightArrow">
            <a:avLst>
              <a:gd name="adj1" fmla="val 50000"/>
              <a:gd name="adj2" fmla="val 27251"/>
            </a:avLst>
          </a:prstGeom>
          <a:solidFill>
            <a:srgbClr val="ECC500"/>
          </a:solidFill>
          <a:ln w="19050">
            <a:solidFill>
              <a:schemeClr val="tx1"/>
            </a:solidFill>
            <a:miter lim="800000"/>
            <a:headEnd/>
            <a:tailEnd/>
          </a:ln>
          <a:effectLst>
            <a:outerShdw dist="107763" dir="13500000" algn="ctr" rotWithShape="0">
              <a:schemeClr val="bg2"/>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3" name="Text Box 7"/>
          <p:cNvSpPr txBox="1">
            <a:spLocks noChangeArrowheads="1"/>
          </p:cNvSpPr>
          <p:nvPr/>
        </p:nvSpPr>
        <p:spPr bwMode="auto">
          <a:xfrm>
            <a:off x="659784" y="1615760"/>
            <a:ext cx="2021745" cy="842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3236" tIns="51618" rIns="103236" bIns="51618">
            <a:spAutoFit/>
          </a:bodyPr>
          <a:lstStyle>
            <a:lvl1pPr defTabSz="1031875" eaLnBrk="0" hangingPunct="0">
              <a:defRPr>
                <a:solidFill>
                  <a:schemeClr val="tx1"/>
                </a:solidFill>
                <a:latin typeface="Arial" panose="020B0604020202020204" pitchFamily="34" charset="0"/>
              </a:defRPr>
            </a:lvl1pPr>
            <a:lvl2pPr marL="742950" indent="-285750" defTabSz="1031875" eaLnBrk="0" hangingPunct="0">
              <a:defRPr>
                <a:solidFill>
                  <a:schemeClr val="tx1"/>
                </a:solidFill>
                <a:latin typeface="Arial" panose="020B0604020202020204" pitchFamily="34" charset="0"/>
              </a:defRPr>
            </a:lvl2pPr>
            <a:lvl3pPr marL="1143000" indent="-228600" defTabSz="1031875" eaLnBrk="0" hangingPunct="0">
              <a:defRPr>
                <a:solidFill>
                  <a:schemeClr val="tx1"/>
                </a:solidFill>
                <a:latin typeface="Arial" panose="020B0604020202020204" pitchFamily="34" charset="0"/>
              </a:defRPr>
            </a:lvl3pPr>
            <a:lvl4pPr marL="1600200" indent="-228600" defTabSz="1031875" eaLnBrk="0" hangingPunct="0">
              <a:defRPr>
                <a:solidFill>
                  <a:schemeClr val="tx1"/>
                </a:solidFill>
                <a:latin typeface="Arial" panose="020B0604020202020204" pitchFamily="34" charset="0"/>
              </a:defRPr>
            </a:lvl4pPr>
            <a:lvl5pPr marL="2057400" indent="-228600" defTabSz="1031875" eaLnBrk="0" hangingPunct="0">
              <a:defRPr>
                <a:solidFill>
                  <a:schemeClr val="tx1"/>
                </a:solidFill>
                <a:latin typeface="Arial" panose="020B0604020202020204" pitchFamily="34" charset="0"/>
              </a:defRPr>
            </a:lvl5pPr>
            <a:lvl6pPr marL="2514600" indent="-228600" defTabSz="1031875" eaLnBrk="0" fontAlgn="base" hangingPunct="0">
              <a:spcBef>
                <a:spcPct val="0"/>
              </a:spcBef>
              <a:spcAft>
                <a:spcPct val="0"/>
              </a:spcAft>
              <a:defRPr>
                <a:solidFill>
                  <a:schemeClr val="tx1"/>
                </a:solidFill>
                <a:latin typeface="Arial" panose="020B0604020202020204" pitchFamily="34" charset="0"/>
              </a:defRPr>
            </a:lvl6pPr>
            <a:lvl7pPr marL="2971800" indent="-228600" defTabSz="1031875" eaLnBrk="0" fontAlgn="base" hangingPunct="0">
              <a:spcBef>
                <a:spcPct val="0"/>
              </a:spcBef>
              <a:spcAft>
                <a:spcPct val="0"/>
              </a:spcAft>
              <a:defRPr>
                <a:solidFill>
                  <a:schemeClr val="tx1"/>
                </a:solidFill>
                <a:latin typeface="Arial" panose="020B0604020202020204" pitchFamily="34" charset="0"/>
              </a:defRPr>
            </a:lvl7pPr>
            <a:lvl8pPr marL="3429000" indent="-228600" defTabSz="1031875" eaLnBrk="0" fontAlgn="base" hangingPunct="0">
              <a:spcBef>
                <a:spcPct val="0"/>
              </a:spcBef>
              <a:spcAft>
                <a:spcPct val="0"/>
              </a:spcAft>
              <a:defRPr>
                <a:solidFill>
                  <a:schemeClr val="tx1"/>
                </a:solidFill>
                <a:latin typeface="Arial" panose="020B0604020202020204" pitchFamily="34" charset="0"/>
              </a:defRPr>
            </a:lvl8pPr>
            <a:lvl9pPr marL="3886200" indent="-228600" defTabSz="1031875"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400" b="1" dirty="0">
                <a:latin typeface="Arial Narrow" panose="020B0606020202030204" pitchFamily="34" charset="0"/>
              </a:rPr>
              <a:t>Self-Assessment</a:t>
            </a:r>
          </a:p>
        </p:txBody>
      </p:sp>
      <p:sp>
        <p:nvSpPr>
          <p:cNvPr id="14" name="Text Box 8"/>
          <p:cNvSpPr txBox="1">
            <a:spLocks noChangeArrowheads="1"/>
          </p:cNvSpPr>
          <p:nvPr/>
        </p:nvSpPr>
        <p:spPr bwMode="auto">
          <a:xfrm>
            <a:off x="3579983" y="3067584"/>
            <a:ext cx="1868054" cy="473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3236" tIns="51618" rIns="103236" bIns="51618">
            <a:spAutoFit/>
          </a:bodyPr>
          <a:lstStyle>
            <a:lvl1pPr defTabSz="1031875" eaLnBrk="0" hangingPunct="0">
              <a:defRPr>
                <a:solidFill>
                  <a:schemeClr val="tx1"/>
                </a:solidFill>
                <a:latin typeface="Arial" panose="020B0604020202020204" pitchFamily="34" charset="0"/>
              </a:defRPr>
            </a:lvl1pPr>
            <a:lvl2pPr marL="742950" indent="-285750" defTabSz="1031875" eaLnBrk="0" hangingPunct="0">
              <a:defRPr>
                <a:solidFill>
                  <a:schemeClr val="tx1"/>
                </a:solidFill>
                <a:latin typeface="Arial" panose="020B0604020202020204" pitchFamily="34" charset="0"/>
              </a:defRPr>
            </a:lvl2pPr>
            <a:lvl3pPr marL="1143000" indent="-228600" defTabSz="1031875" eaLnBrk="0" hangingPunct="0">
              <a:defRPr>
                <a:solidFill>
                  <a:schemeClr val="tx1"/>
                </a:solidFill>
                <a:latin typeface="Arial" panose="020B0604020202020204" pitchFamily="34" charset="0"/>
              </a:defRPr>
            </a:lvl3pPr>
            <a:lvl4pPr marL="1600200" indent="-228600" defTabSz="1031875" eaLnBrk="0" hangingPunct="0">
              <a:defRPr>
                <a:solidFill>
                  <a:schemeClr val="tx1"/>
                </a:solidFill>
                <a:latin typeface="Arial" panose="020B0604020202020204" pitchFamily="34" charset="0"/>
              </a:defRPr>
            </a:lvl4pPr>
            <a:lvl5pPr marL="2057400" indent="-228600" defTabSz="1031875" eaLnBrk="0" hangingPunct="0">
              <a:defRPr>
                <a:solidFill>
                  <a:schemeClr val="tx1"/>
                </a:solidFill>
                <a:latin typeface="Arial" panose="020B0604020202020204" pitchFamily="34" charset="0"/>
              </a:defRPr>
            </a:lvl5pPr>
            <a:lvl6pPr marL="2514600" indent="-228600" defTabSz="1031875" eaLnBrk="0" fontAlgn="base" hangingPunct="0">
              <a:spcBef>
                <a:spcPct val="0"/>
              </a:spcBef>
              <a:spcAft>
                <a:spcPct val="0"/>
              </a:spcAft>
              <a:defRPr>
                <a:solidFill>
                  <a:schemeClr val="tx1"/>
                </a:solidFill>
                <a:latin typeface="Arial" panose="020B0604020202020204" pitchFamily="34" charset="0"/>
              </a:defRPr>
            </a:lvl6pPr>
            <a:lvl7pPr marL="2971800" indent="-228600" defTabSz="1031875" eaLnBrk="0" fontAlgn="base" hangingPunct="0">
              <a:spcBef>
                <a:spcPct val="0"/>
              </a:spcBef>
              <a:spcAft>
                <a:spcPct val="0"/>
              </a:spcAft>
              <a:defRPr>
                <a:solidFill>
                  <a:schemeClr val="tx1"/>
                </a:solidFill>
                <a:latin typeface="Arial" panose="020B0604020202020204" pitchFamily="34" charset="0"/>
              </a:defRPr>
            </a:lvl7pPr>
            <a:lvl8pPr marL="3429000" indent="-228600" defTabSz="1031875" eaLnBrk="0" fontAlgn="base" hangingPunct="0">
              <a:spcBef>
                <a:spcPct val="0"/>
              </a:spcBef>
              <a:spcAft>
                <a:spcPct val="0"/>
              </a:spcAft>
              <a:defRPr>
                <a:solidFill>
                  <a:schemeClr val="tx1"/>
                </a:solidFill>
                <a:latin typeface="Arial" panose="020B0604020202020204" pitchFamily="34" charset="0"/>
              </a:defRPr>
            </a:lvl8pPr>
            <a:lvl9pPr marL="3886200" indent="-228600" defTabSz="1031875"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400" b="1" dirty="0">
                <a:latin typeface="Arial Narrow" panose="020B0606020202030204" pitchFamily="34" charset="0"/>
              </a:rPr>
              <a:t>Reality Check</a:t>
            </a:r>
          </a:p>
        </p:txBody>
      </p:sp>
      <p:sp>
        <p:nvSpPr>
          <p:cNvPr id="15" name="Text Box 9"/>
          <p:cNvSpPr txBox="1">
            <a:spLocks noChangeArrowheads="1"/>
          </p:cNvSpPr>
          <p:nvPr/>
        </p:nvSpPr>
        <p:spPr bwMode="auto">
          <a:xfrm>
            <a:off x="6359868" y="4424845"/>
            <a:ext cx="1952217" cy="473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3236" tIns="51618" rIns="103236" bIns="51618">
            <a:spAutoFit/>
          </a:bodyPr>
          <a:lstStyle>
            <a:lvl1pPr defTabSz="1031875" eaLnBrk="0" hangingPunct="0">
              <a:defRPr>
                <a:solidFill>
                  <a:schemeClr val="tx1"/>
                </a:solidFill>
                <a:latin typeface="Arial" panose="020B0604020202020204" pitchFamily="34" charset="0"/>
              </a:defRPr>
            </a:lvl1pPr>
            <a:lvl2pPr marL="742950" indent="-285750" defTabSz="1031875" eaLnBrk="0" hangingPunct="0">
              <a:defRPr>
                <a:solidFill>
                  <a:schemeClr val="tx1"/>
                </a:solidFill>
                <a:latin typeface="Arial" panose="020B0604020202020204" pitchFamily="34" charset="0"/>
              </a:defRPr>
            </a:lvl2pPr>
            <a:lvl3pPr marL="1143000" indent="-228600" defTabSz="1031875" eaLnBrk="0" hangingPunct="0">
              <a:defRPr>
                <a:solidFill>
                  <a:schemeClr val="tx1"/>
                </a:solidFill>
                <a:latin typeface="Arial" panose="020B0604020202020204" pitchFamily="34" charset="0"/>
              </a:defRPr>
            </a:lvl3pPr>
            <a:lvl4pPr marL="1600200" indent="-228600" defTabSz="1031875" eaLnBrk="0" hangingPunct="0">
              <a:defRPr>
                <a:solidFill>
                  <a:schemeClr val="tx1"/>
                </a:solidFill>
                <a:latin typeface="Arial" panose="020B0604020202020204" pitchFamily="34" charset="0"/>
              </a:defRPr>
            </a:lvl4pPr>
            <a:lvl5pPr marL="2057400" indent="-228600" defTabSz="1031875" eaLnBrk="0" hangingPunct="0">
              <a:defRPr>
                <a:solidFill>
                  <a:schemeClr val="tx1"/>
                </a:solidFill>
                <a:latin typeface="Arial" panose="020B0604020202020204" pitchFamily="34" charset="0"/>
              </a:defRPr>
            </a:lvl5pPr>
            <a:lvl6pPr marL="2514600" indent="-228600" defTabSz="1031875" eaLnBrk="0" fontAlgn="base" hangingPunct="0">
              <a:spcBef>
                <a:spcPct val="0"/>
              </a:spcBef>
              <a:spcAft>
                <a:spcPct val="0"/>
              </a:spcAft>
              <a:defRPr>
                <a:solidFill>
                  <a:schemeClr val="tx1"/>
                </a:solidFill>
                <a:latin typeface="Arial" panose="020B0604020202020204" pitchFamily="34" charset="0"/>
              </a:defRPr>
            </a:lvl6pPr>
            <a:lvl7pPr marL="2971800" indent="-228600" defTabSz="1031875" eaLnBrk="0" fontAlgn="base" hangingPunct="0">
              <a:spcBef>
                <a:spcPct val="0"/>
              </a:spcBef>
              <a:spcAft>
                <a:spcPct val="0"/>
              </a:spcAft>
              <a:defRPr>
                <a:solidFill>
                  <a:schemeClr val="tx1"/>
                </a:solidFill>
                <a:latin typeface="Arial" panose="020B0604020202020204" pitchFamily="34" charset="0"/>
              </a:defRPr>
            </a:lvl7pPr>
            <a:lvl8pPr marL="3429000" indent="-228600" defTabSz="1031875" eaLnBrk="0" fontAlgn="base" hangingPunct="0">
              <a:spcBef>
                <a:spcPct val="0"/>
              </a:spcBef>
              <a:spcAft>
                <a:spcPct val="0"/>
              </a:spcAft>
              <a:defRPr>
                <a:solidFill>
                  <a:schemeClr val="tx1"/>
                </a:solidFill>
                <a:latin typeface="Arial" panose="020B0604020202020204" pitchFamily="34" charset="0"/>
              </a:defRPr>
            </a:lvl8pPr>
            <a:lvl9pPr marL="3886200" indent="-228600" defTabSz="1031875"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400" b="1" dirty="0">
                <a:latin typeface="Arial Narrow" panose="020B0606020202030204" pitchFamily="34" charset="0"/>
              </a:rPr>
              <a:t>Goal Setting</a:t>
            </a:r>
          </a:p>
        </p:txBody>
      </p:sp>
      <p:sp>
        <p:nvSpPr>
          <p:cNvPr id="16" name="Text Box 10"/>
          <p:cNvSpPr txBox="1">
            <a:spLocks noChangeArrowheads="1"/>
          </p:cNvSpPr>
          <p:nvPr/>
        </p:nvSpPr>
        <p:spPr bwMode="auto">
          <a:xfrm>
            <a:off x="9672484" y="5064987"/>
            <a:ext cx="1800358" cy="842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3236" tIns="51618" rIns="103236" bIns="51618">
            <a:spAutoFit/>
          </a:bodyPr>
          <a:lstStyle>
            <a:lvl1pPr defTabSz="1031875" eaLnBrk="0" hangingPunct="0">
              <a:defRPr>
                <a:solidFill>
                  <a:schemeClr val="tx1"/>
                </a:solidFill>
                <a:latin typeface="Arial" panose="020B0604020202020204" pitchFamily="34" charset="0"/>
              </a:defRPr>
            </a:lvl1pPr>
            <a:lvl2pPr marL="742950" indent="-285750" defTabSz="1031875" eaLnBrk="0" hangingPunct="0">
              <a:defRPr>
                <a:solidFill>
                  <a:schemeClr val="tx1"/>
                </a:solidFill>
                <a:latin typeface="Arial" panose="020B0604020202020204" pitchFamily="34" charset="0"/>
              </a:defRPr>
            </a:lvl2pPr>
            <a:lvl3pPr marL="1143000" indent="-228600" defTabSz="1031875" eaLnBrk="0" hangingPunct="0">
              <a:defRPr>
                <a:solidFill>
                  <a:schemeClr val="tx1"/>
                </a:solidFill>
                <a:latin typeface="Arial" panose="020B0604020202020204" pitchFamily="34" charset="0"/>
              </a:defRPr>
            </a:lvl3pPr>
            <a:lvl4pPr marL="1600200" indent="-228600" defTabSz="1031875" eaLnBrk="0" hangingPunct="0">
              <a:defRPr>
                <a:solidFill>
                  <a:schemeClr val="tx1"/>
                </a:solidFill>
                <a:latin typeface="Arial" panose="020B0604020202020204" pitchFamily="34" charset="0"/>
              </a:defRPr>
            </a:lvl4pPr>
            <a:lvl5pPr marL="2057400" indent="-228600" defTabSz="1031875" eaLnBrk="0" hangingPunct="0">
              <a:defRPr>
                <a:solidFill>
                  <a:schemeClr val="tx1"/>
                </a:solidFill>
                <a:latin typeface="Arial" panose="020B0604020202020204" pitchFamily="34" charset="0"/>
              </a:defRPr>
            </a:lvl5pPr>
            <a:lvl6pPr marL="2514600" indent="-228600" defTabSz="1031875" eaLnBrk="0" fontAlgn="base" hangingPunct="0">
              <a:spcBef>
                <a:spcPct val="0"/>
              </a:spcBef>
              <a:spcAft>
                <a:spcPct val="0"/>
              </a:spcAft>
              <a:defRPr>
                <a:solidFill>
                  <a:schemeClr val="tx1"/>
                </a:solidFill>
                <a:latin typeface="Arial" panose="020B0604020202020204" pitchFamily="34" charset="0"/>
              </a:defRPr>
            </a:lvl6pPr>
            <a:lvl7pPr marL="2971800" indent="-228600" defTabSz="1031875" eaLnBrk="0" fontAlgn="base" hangingPunct="0">
              <a:spcBef>
                <a:spcPct val="0"/>
              </a:spcBef>
              <a:spcAft>
                <a:spcPct val="0"/>
              </a:spcAft>
              <a:defRPr>
                <a:solidFill>
                  <a:schemeClr val="tx1"/>
                </a:solidFill>
                <a:latin typeface="Arial" panose="020B0604020202020204" pitchFamily="34" charset="0"/>
              </a:defRPr>
            </a:lvl7pPr>
            <a:lvl8pPr marL="3429000" indent="-228600" defTabSz="1031875" eaLnBrk="0" fontAlgn="base" hangingPunct="0">
              <a:spcBef>
                <a:spcPct val="0"/>
              </a:spcBef>
              <a:spcAft>
                <a:spcPct val="0"/>
              </a:spcAft>
              <a:defRPr>
                <a:solidFill>
                  <a:schemeClr val="tx1"/>
                </a:solidFill>
                <a:latin typeface="Arial" panose="020B0604020202020204" pitchFamily="34" charset="0"/>
              </a:defRPr>
            </a:lvl8pPr>
            <a:lvl9pPr marL="3886200" indent="-228600" defTabSz="1031875"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400" b="1" dirty="0">
                <a:latin typeface="Arial Narrow" panose="020B0606020202030204" pitchFamily="34" charset="0"/>
              </a:rPr>
              <a:t>Action Planning</a:t>
            </a:r>
          </a:p>
        </p:txBody>
      </p:sp>
    </p:spTree>
    <p:extLst>
      <p:ext uri="{BB962C8B-B14F-4D97-AF65-F5344CB8AC3E}">
        <p14:creationId xmlns:p14="http://schemas.microsoft.com/office/powerpoint/2010/main" val="9769335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97219" cy="522288"/>
          </a:xfrm>
        </p:spPr>
        <p:txBody>
          <a:bodyPr/>
          <a:lstStyle/>
          <a:p>
            <a:r>
              <a:rPr lang="en-US" dirty="0" smtClean="0">
                <a:solidFill>
                  <a:srgbClr val="FF0000"/>
                </a:solidFill>
              </a:rPr>
              <a:t>Career Management Strategies</a:t>
            </a:r>
            <a:endParaRPr lang="en-US" dirty="0">
              <a:solidFill>
                <a:srgbClr val="FF0000"/>
              </a:solidFill>
            </a:endParaRPr>
          </a:p>
        </p:txBody>
      </p:sp>
      <p:sp>
        <p:nvSpPr>
          <p:cNvPr id="3" name="Content Placeholder 2"/>
          <p:cNvSpPr>
            <a:spLocks noGrp="1"/>
          </p:cNvSpPr>
          <p:nvPr>
            <p:ph sz="quarter" idx="11"/>
          </p:nvPr>
        </p:nvSpPr>
        <p:spPr/>
        <p:txBody>
          <a:bodyPr/>
          <a:lstStyle/>
          <a:p>
            <a:pPr>
              <a:lnSpc>
                <a:spcPct val="150000"/>
              </a:lnSpc>
            </a:pPr>
            <a:r>
              <a:rPr lang="en-US" b="1" dirty="0"/>
              <a:t>Think about what you want to achieve in your </a:t>
            </a:r>
            <a:r>
              <a:rPr lang="en-US" b="1" dirty="0" smtClean="0"/>
              <a:t>career,</a:t>
            </a:r>
          </a:p>
          <a:p>
            <a:pPr>
              <a:lnSpc>
                <a:spcPct val="150000"/>
              </a:lnSpc>
            </a:pPr>
            <a:r>
              <a:rPr lang="en-US" b="1" dirty="0" smtClean="0"/>
              <a:t>Update your resume every quarter,</a:t>
            </a:r>
          </a:p>
          <a:p>
            <a:pPr>
              <a:lnSpc>
                <a:spcPct val="150000"/>
              </a:lnSpc>
            </a:pPr>
            <a:r>
              <a:rPr lang="en-US" b="1" dirty="0" smtClean="0"/>
              <a:t>Build </a:t>
            </a:r>
            <a:r>
              <a:rPr lang="en-US" b="1" dirty="0"/>
              <a:t>your </a:t>
            </a:r>
            <a:r>
              <a:rPr lang="en-US" b="1" dirty="0" smtClean="0"/>
              <a:t>networks</a:t>
            </a:r>
            <a:r>
              <a:rPr lang="en-US" b="1" dirty="0"/>
              <a:t>,</a:t>
            </a:r>
            <a:endParaRPr lang="en-US" b="1" dirty="0" smtClean="0"/>
          </a:p>
          <a:p>
            <a:pPr>
              <a:lnSpc>
                <a:spcPct val="150000"/>
              </a:lnSpc>
            </a:pPr>
            <a:r>
              <a:rPr lang="en-US" b="1" dirty="0"/>
              <a:t>Apply to speak at industry conferences and other </a:t>
            </a:r>
            <a:r>
              <a:rPr lang="en-US" b="1" dirty="0" smtClean="0"/>
              <a:t>events, </a:t>
            </a:r>
          </a:p>
          <a:p>
            <a:pPr>
              <a:lnSpc>
                <a:spcPct val="150000"/>
              </a:lnSpc>
            </a:pPr>
            <a:r>
              <a:rPr lang="en-US" b="1" dirty="0"/>
              <a:t>Have an active presence on social media </a:t>
            </a:r>
            <a:r>
              <a:rPr lang="en-US" b="1" dirty="0" smtClean="0"/>
              <a:t>platforms, </a:t>
            </a:r>
          </a:p>
          <a:p>
            <a:pPr>
              <a:lnSpc>
                <a:spcPct val="150000"/>
              </a:lnSpc>
            </a:pPr>
            <a:r>
              <a:rPr lang="en-US" b="1" dirty="0"/>
              <a:t>Be in the </a:t>
            </a:r>
            <a:r>
              <a:rPr lang="en-US" b="1" dirty="0" smtClean="0"/>
              <a:t>know,</a:t>
            </a:r>
          </a:p>
          <a:p>
            <a:pPr>
              <a:lnSpc>
                <a:spcPct val="150000"/>
              </a:lnSpc>
            </a:pPr>
            <a:r>
              <a:rPr lang="en-US" b="1" dirty="0"/>
              <a:t>Secure a career </a:t>
            </a:r>
            <a:r>
              <a:rPr lang="en-US" b="1" dirty="0" smtClean="0"/>
              <a:t>coach. </a:t>
            </a:r>
            <a:endParaRPr lang="en-US" b="1" dirty="0"/>
          </a:p>
        </p:txBody>
      </p:sp>
    </p:spTree>
    <p:extLst>
      <p:ext uri="{BB962C8B-B14F-4D97-AF65-F5344CB8AC3E}">
        <p14:creationId xmlns:p14="http://schemas.microsoft.com/office/powerpoint/2010/main" val="1760619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769441"/>
          </a:xfrm>
          <a:prstGeom prst="rect">
            <a:avLst/>
          </a:prstGeom>
          <a:noFill/>
        </p:spPr>
        <p:txBody>
          <a:bodyPr wrap="square" rtlCol="0" anchor="ctr">
            <a:spAutoFit/>
          </a:bodyPr>
          <a:lstStyle/>
          <a:p>
            <a:r>
              <a:rPr lang="en-GB" sz="4400" b="1" dirty="0" smtClean="0">
                <a:solidFill>
                  <a:srgbClr val="00B0F0"/>
                </a:solidFill>
              </a:rPr>
              <a:t>Discussion area:</a:t>
            </a:r>
            <a:endParaRPr lang="en-GB" sz="4400" b="1" dirty="0">
              <a:solidFill>
                <a:srgbClr val="00B0F0"/>
              </a:solidFill>
            </a:endParaRPr>
          </a:p>
        </p:txBody>
      </p:sp>
      <p:sp>
        <p:nvSpPr>
          <p:cNvPr id="8" name="TextBox 7"/>
          <p:cNvSpPr txBox="1"/>
          <p:nvPr/>
        </p:nvSpPr>
        <p:spPr>
          <a:xfrm>
            <a:off x="631166" y="2505719"/>
            <a:ext cx="10929668" cy="1323439"/>
          </a:xfrm>
          <a:prstGeom prst="rect">
            <a:avLst/>
          </a:prstGeom>
          <a:noFill/>
        </p:spPr>
        <p:txBody>
          <a:bodyPr wrap="square" rtlCol="0" anchor="ctr">
            <a:spAutoFit/>
          </a:bodyPr>
          <a:lstStyle/>
          <a:p>
            <a:r>
              <a:rPr lang="en-US" sz="4000" b="1" dirty="0" smtClean="0">
                <a:solidFill>
                  <a:srgbClr val="FF0000"/>
                </a:solidFill>
                <a:latin typeface="+mj-lt"/>
              </a:rPr>
              <a:t>Let’s now think how your Hobby can help you to manage/change your career path…</a:t>
            </a:r>
            <a:endParaRPr lang="en-GB" sz="4000" b="1" dirty="0">
              <a:solidFill>
                <a:srgbClr val="FF0000"/>
              </a:solidFill>
              <a:latin typeface="+mj-lt"/>
            </a:endParaRPr>
          </a:p>
        </p:txBody>
      </p:sp>
    </p:spTree>
    <p:extLst>
      <p:ext uri="{BB962C8B-B14F-4D97-AF65-F5344CB8AC3E}">
        <p14:creationId xmlns:p14="http://schemas.microsoft.com/office/powerpoint/2010/main" val="1398614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1A0AA5C33460498D443E85C2D662FA" ma:contentTypeVersion="1" ma:contentTypeDescription="Create a new document." ma:contentTypeScope="" ma:versionID="f25ad97e7268522e692bc3f74554ad87">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50D2E8-7EB4-4455-9697-157AB29603BD}">
  <ds:schemaRefs>
    <ds:schemaRef ds:uri="http://schemas.microsoft.com/sharepoint/v3/contenttype/forms"/>
  </ds:schemaRefs>
</ds:datastoreItem>
</file>

<file path=customXml/itemProps2.xml><?xml version="1.0" encoding="utf-8"?>
<ds:datastoreItem xmlns:ds="http://schemas.openxmlformats.org/officeDocument/2006/customXml" ds:itemID="{259F369C-9EAB-4638-BF31-EBFDB6FA5E00}">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A7D0B4E-9799-4DAB-9896-B8A2A4FA1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1360</TotalTime>
  <Words>151</Words>
  <Application>Microsoft Macintosh PowerPoint</Application>
  <PresentationFormat>Widescreen</PresentationFormat>
  <Paragraphs>40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 Narrow</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85</cp:revision>
  <dcterms:created xsi:type="dcterms:W3CDTF">2015-06-15T09:27:21Z</dcterms:created>
  <dcterms:modified xsi:type="dcterms:W3CDTF">2017-11-18T08:08:45Z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0x010100421A0AA5C33460498D443E85C2D662FA</vt:lpwstr>
  </property>
</Properties>
</file>